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CD12-B5B5-144A-3A43-4710B874F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0E36A-75CA-73B0-DF80-D288BA206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D1517-BDA6-B8F9-6DAA-191CC4D65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2E66-F915-4DE9-830D-596CF8669714}" type="datetimeFigureOut">
              <a:rPr lang="ar-EG" smtClean="0"/>
              <a:t>25/06/1444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7BF39-0550-904F-E473-3F6A824D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2887C-5730-3E33-13ED-C6121319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F7CE-ADDD-4A1A-A378-ABC7062CA7A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3821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136AE-2128-021D-CF74-FEDABA8E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AA22E-EA4B-5B32-02F7-1C379093F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CAA92-D7AD-5265-0E58-18729131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2E66-F915-4DE9-830D-596CF8669714}" type="datetimeFigureOut">
              <a:rPr lang="ar-EG" smtClean="0"/>
              <a:t>25/06/1444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46E03-6C48-5603-2CA9-AFB34F57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7A50B-035E-D18D-3499-5C1D05EE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F7CE-ADDD-4A1A-A378-ABC7062CA7A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0084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2A31D4-940C-7F8A-495D-358992B48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A2DF1-1542-ED77-0076-F22A2879C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B2555-FFBD-79F9-8D91-ED12D956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2E66-F915-4DE9-830D-596CF8669714}" type="datetimeFigureOut">
              <a:rPr lang="ar-EG" smtClean="0"/>
              <a:t>25/06/1444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1BA6F-E4B2-8896-1BEE-96420B243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5505F-408B-2B2A-45F3-81C13F32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F7CE-ADDD-4A1A-A378-ABC7062CA7A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149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9031-1486-27FA-7CC1-C311541B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17C5-2987-4BB3-A7F3-2E6A8A535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175C7-232A-A4FB-1D73-9BBAA642F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2E66-F915-4DE9-830D-596CF8669714}" type="datetimeFigureOut">
              <a:rPr lang="ar-EG" smtClean="0"/>
              <a:t>25/06/1444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1163E-484D-FCF0-08EB-DF46EBD5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DAF98-B42B-680D-23DF-83EB03C3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F7CE-ADDD-4A1A-A378-ABC7062CA7A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0511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C99E-35E3-D491-9F2E-3C346AB2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A4904-DF00-B868-8A4D-858A1F3EF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08F41-E36F-E7FF-4C51-438FEBCC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2E66-F915-4DE9-830D-596CF8669714}" type="datetimeFigureOut">
              <a:rPr lang="ar-EG" smtClean="0"/>
              <a:t>25/06/1444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3F12E-C1E5-2E0A-0F36-812CC4EAE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81641-D826-28FD-470B-D53B4A200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F7CE-ADDD-4A1A-A378-ABC7062CA7A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3795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0F2B-1646-9CC3-69CC-D43F82A0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CEF04-61A4-6C77-436C-C72F30157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447F2-FF34-39B3-4DE6-B170C33A0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DE26B-AA0E-5F93-0AE8-7EE5FFC0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2E66-F915-4DE9-830D-596CF8669714}" type="datetimeFigureOut">
              <a:rPr lang="ar-EG" smtClean="0"/>
              <a:t>25/06/1444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FC824-9EC4-1D17-9CED-B04B34FC6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C8C34-9050-64B9-F027-B7F87897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F7CE-ADDD-4A1A-A378-ABC7062CA7A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4176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689B-6EDE-DCBC-1D98-A8048A21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C4FCF-FB14-1789-3034-AAB71EC65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D6179-BC10-B467-921B-E62BB42C7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13FB7-B739-B701-EE37-5EF1BC123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8C08A-89AE-1A3D-8A18-073916E2A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1D8B9-3660-9DA1-E9F6-AA09F017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2E66-F915-4DE9-830D-596CF8669714}" type="datetimeFigureOut">
              <a:rPr lang="ar-EG" smtClean="0"/>
              <a:t>25/06/1444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117DB-7478-ABDD-B29C-15FD1E81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70FE6-BD65-2B02-E197-65C79D96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F7CE-ADDD-4A1A-A378-ABC7062CA7A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6810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C741-2631-6CBD-15AA-A3E82016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EE7F9C-D6C7-FF3D-7A34-D476CB6F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2E66-F915-4DE9-830D-596CF8669714}" type="datetimeFigureOut">
              <a:rPr lang="ar-EG" smtClean="0"/>
              <a:t>25/06/1444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9A56B-8061-B840-B48D-AE1962567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12B4E-EF3A-6D1B-2AA8-AE6D26FD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F7CE-ADDD-4A1A-A378-ABC7062CA7A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3674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CF7F2-67F7-F492-2107-EA04D749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2E66-F915-4DE9-830D-596CF8669714}" type="datetimeFigureOut">
              <a:rPr lang="ar-EG" smtClean="0"/>
              <a:t>25/06/1444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F6536-A09E-1903-F448-E53104D1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BB166-6473-E7B3-C62D-978D5A62F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F7CE-ADDD-4A1A-A378-ABC7062CA7A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6495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B83F-98F3-FE0A-F679-9E8465CE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FF594-438E-792B-6F22-97144536E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36E5E-7E27-8F0B-BB45-864D0164F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2FC44-3816-BB8A-207D-E2F7C3AE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2E66-F915-4DE9-830D-596CF8669714}" type="datetimeFigureOut">
              <a:rPr lang="ar-EG" smtClean="0"/>
              <a:t>25/06/1444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CB9DD-A96F-7D94-E9B2-5DBF9D40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659BC-0EC1-CA0E-F1E7-8DC278B6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F7CE-ADDD-4A1A-A378-ABC7062CA7A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3912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1238-869F-0558-FD57-1218B903E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AF2701-A60C-58D2-3761-A7EB67BE6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002E0-C03C-6BD8-C7C6-4E03713DE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E28A2-CAB6-053F-0232-3CF76C79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2E66-F915-4DE9-830D-596CF8669714}" type="datetimeFigureOut">
              <a:rPr lang="ar-EG" smtClean="0"/>
              <a:t>25/06/1444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392BB-29BD-FD19-1EF2-E5D94F7C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C8717-159C-E78F-B8E7-B52A367F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F7CE-ADDD-4A1A-A378-ABC7062CA7A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6062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41F84-8007-52AB-D035-21D04B4DB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DB1-8BBA-DC9D-6671-E73DB7EC6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917BF-26F8-1A5A-20D5-F7494A4D5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52E66-F915-4DE9-830D-596CF8669714}" type="datetimeFigureOut">
              <a:rPr lang="ar-EG" smtClean="0"/>
              <a:t>25/06/1444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0D3DB-60A3-096B-6921-77815AEA9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49DA0-8E64-8CDA-6CFF-A6B2306FC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CF7CE-ADDD-4A1A-A378-ABC7062CA7A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2000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676A1B86-DC99-46B9-B5AA-A7E928EA9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9304FFE-74E9-4316-B822-F35A685E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5F130B-AB5B-EFE9-D498-696A79D94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2550" y="1562669"/>
            <a:ext cx="5636113" cy="2456597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chemeClr val="tx1">
                    <a:lumMod val="85000"/>
                    <a:lumOff val="15000"/>
                  </a:schemeClr>
                </a:solidFill>
              </a:rPr>
              <a:t>Examples Summary</a:t>
            </a:r>
            <a:endParaRPr lang="ar-EG" sz="4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A3A9E-BB66-EAD7-DA63-CE9E5AED7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9309" y="4298722"/>
            <a:ext cx="4678086" cy="1148885"/>
          </a:xfrm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For Communications , SCE 3</a:t>
            </a:r>
            <a:r>
              <a:rPr lang="en-US" sz="1800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rd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 year.</a:t>
            </a:r>
            <a:endParaRPr lang="ar-EG" sz="1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Picture 4" descr="A calculus formula">
            <a:extLst>
              <a:ext uri="{FF2B5EF4-FFF2-40B4-BE49-F238E27FC236}">
                <a16:creationId xmlns:a16="http://schemas.microsoft.com/office/drawing/2014/main" id="{AEBBB28D-E3E0-CC8C-CD87-C2926E24A2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06" r="35650" b="-1"/>
          <a:stretch/>
        </p:blipFill>
        <p:spPr>
          <a:xfrm>
            <a:off x="-7266" y="10"/>
            <a:ext cx="3569616" cy="6857990"/>
          </a:xfrm>
          <a:custGeom>
            <a:avLst/>
            <a:gdLst/>
            <a:ahLst/>
            <a:cxnLst/>
            <a:rect l="l" t="t" r="r" b="b"/>
            <a:pathLst>
              <a:path w="3569616" h="6858000">
                <a:moveTo>
                  <a:pt x="0" y="0"/>
                </a:moveTo>
                <a:lnTo>
                  <a:pt x="3119345" y="0"/>
                </a:lnTo>
                <a:lnTo>
                  <a:pt x="3123529" y="17226"/>
                </a:lnTo>
                <a:cubicBezTo>
                  <a:pt x="3124924" y="23927"/>
                  <a:pt x="3126075" y="29690"/>
                  <a:pt x="3127926" y="35733"/>
                </a:cubicBezTo>
                <a:cubicBezTo>
                  <a:pt x="3135983" y="55162"/>
                  <a:pt x="3152761" y="75163"/>
                  <a:pt x="3158476" y="86830"/>
                </a:cubicBezTo>
                <a:lnTo>
                  <a:pt x="3162217" y="105744"/>
                </a:lnTo>
                <a:lnTo>
                  <a:pt x="3166997" y="104727"/>
                </a:lnTo>
                <a:lnTo>
                  <a:pt x="3167793" y="111793"/>
                </a:lnTo>
                <a:lnTo>
                  <a:pt x="3168896" y="127609"/>
                </a:lnTo>
                <a:cubicBezTo>
                  <a:pt x="3170241" y="137435"/>
                  <a:pt x="3170795" y="164972"/>
                  <a:pt x="3173185" y="174906"/>
                </a:cubicBezTo>
                <a:cubicBezTo>
                  <a:pt x="3178510" y="177461"/>
                  <a:pt x="3181593" y="181749"/>
                  <a:pt x="3183238" y="187215"/>
                </a:cubicBezTo>
                <a:lnTo>
                  <a:pt x="3184145" y="199435"/>
                </a:lnTo>
                <a:lnTo>
                  <a:pt x="3200957" y="269529"/>
                </a:lnTo>
                <a:lnTo>
                  <a:pt x="3202491" y="279219"/>
                </a:lnTo>
                <a:lnTo>
                  <a:pt x="3206975" y="284221"/>
                </a:lnTo>
                <a:cubicBezTo>
                  <a:pt x="3208056" y="288198"/>
                  <a:pt x="3208241" y="299815"/>
                  <a:pt x="3208979" y="303078"/>
                </a:cubicBezTo>
                <a:cubicBezTo>
                  <a:pt x="3209786" y="303316"/>
                  <a:pt x="3210593" y="303555"/>
                  <a:pt x="3211400" y="303794"/>
                </a:cubicBezTo>
                <a:cubicBezTo>
                  <a:pt x="3215834" y="314048"/>
                  <a:pt x="3230882" y="352723"/>
                  <a:pt x="3235583" y="364595"/>
                </a:cubicBezTo>
                <a:cubicBezTo>
                  <a:pt x="3232098" y="367263"/>
                  <a:pt x="3238178" y="372307"/>
                  <a:pt x="3239601" y="375020"/>
                </a:cubicBezTo>
                <a:cubicBezTo>
                  <a:pt x="3237179" y="375617"/>
                  <a:pt x="3236854" y="382439"/>
                  <a:pt x="3239157" y="384290"/>
                </a:cubicBezTo>
                <a:cubicBezTo>
                  <a:pt x="3254070" y="431093"/>
                  <a:pt x="3227895" y="408920"/>
                  <a:pt x="3245230" y="435044"/>
                </a:cubicBezTo>
                <a:cubicBezTo>
                  <a:pt x="3246565" y="439781"/>
                  <a:pt x="3245820" y="443743"/>
                  <a:pt x="3244204" y="447282"/>
                </a:cubicBezTo>
                <a:lnTo>
                  <a:pt x="3240762" y="452630"/>
                </a:lnTo>
                <a:lnTo>
                  <a:pt x="3249093" y="471880"/>
                </a:lnTo>
                <a:cubicBezTo>
                  <a:pt x="3252174" y="481431"/>
                  <a:pt x="3254453" y="491548"/>
                  <a:pt x="3255857" y="501992"/>
                </a:cubicBezTo>
                <a:cubicBezTo>
                  <a:pt x="3250999" y="504682"/>
                  <a:pt x="3258622" y="512442"/>
                  <a:pt x="3260271" y="516223"/>
                </a:cubicBezTo>
                <a:cubicBezTo>
                  <a:pt x="3257006" y="516482"/>
                  <a:pt x="3255973" y="525173"/>
                  <a:pt x="3258865" y="528038"/>
                </a:cubicBezTo>
                <a:cubicBezTo>
                  <a:pt x="3274535" y="591283"/>
                  <a:pt x="3241762" y="557303"/>
                  <a:pt x="3262462" y="594499"/>
                </a:cubicBezTo>
                <a:cubicBezTo>
                  <a:pt x="3263816" y="600863"/>
                  <a:pt x="3262479" y="605795"/>
                  <a:pt x="3260024" y="610000"/>
                </a:cubicBezTo>
                <a:lnTo>
                  <a:pt x="3253721" y="617692"/>
                </a:lnTo>
                <a:lnTo>
                  <a:pt x="3256482" y="623204"/>
                </a:lnTo>
                <a:cubicBezTo>
                  <a:pt x="3258005" y="644600"/>
                  <a:pt x="3251476" y="651376"/>
                  <a:pt x="3259225" y="663365"/>
                </a:cubicBezTo>
                <a:cubicBezTo>
                  <a:pt x="3245876" y="682744"/>
                  <a:pt x="3258539" y="675670"/>
                  <a:pt x="3261631" y="689522"/>
                </a:cubicBezTo>
                <a:cubicBezTo>
                  <a:pt x="3265207" y="700373"/>
                  <a:pt x="3269507" y="679723"/>
                  <a:pt x="3271002" y="690492"/>
                </a:cubicBezTo>
                <a:cubicBezTo>
                  <a:pt x="3267989" y="702455"/>
                  <a:pt x="3279578" y="701125"/>
                  <a:pt x="3275760" y="713609"/>
                </a:cubicBezTo>
                <a:cubicBezTo>
                  <a:pt x="3266819" y="711239"/>
                  <a:pt x="3278954" y="737528"/>
                  <a:pt x="3271356" y="738880"/>
                </a:cubicBezTo>
                <a:cubicBezTo>
                  <a:pt x="3282938" y="748490"/>
                  <a:pt x="3269788" y="754591"/>
                  <a:pt x="3274016" y="768139"/>
                </a:cubicBezTo>
                <a:cubicBezTo>
                  <a:pt x="3278559" y="774347"/>
                  <a:pt x="3279560" y="778980"/>
                  <a:pt x="3275507" y="785654"/>
                </a:cubicBezTo>
                <a:cubicBezTo>
                  <a:pt x="3297514" y="814181"/>
                  <a:pt x="3277534" y="803670"/>
                  <a:pt x="3287024" y="831111"/>
                </a:cubicBezTo>
                <a:cubicBezTo>
                  <a:pt x="3296672" y="854655"/>
                  <a:pt x="3303659" y="881610"/>
                  <a:pt x="3324562" y="903604"/>
                </a:cubicBezTo>
                <a:cubicBezTo>
                  <a:pt x="3330338" y="907511"/>
                  <a:pt x="3333079" y="917872"/>
                  <a:pt x="3330682" y="926744"/>
                </a:cubicBezTo>
                <a:cubicBezTo>
                  <a:pt x="3330269" y="928269"/>
                  <a:pt x="3329716" y="929694"/>
                  <a:pt x="3329041" y="930971"/>
                </a:cubicBezTo>
                <a:cubicBezTo>
                  <a:pt x="3333270" y="950914"/>
                  <a:pt x="3351150" y="1023696"/>
                  <a:pt x="3356062" y="1046405"/>
                </a:cubicBezTo>
                <a:cubicBezTo>
                  <a:pt x="3349099" y="1048737"/>
                  <a:pt x="3362597" y="1059482"/>
                  <a:pt x="3358521" y="1067217"/>
                </a:cubicBezTo>
                <a:cubicBezTo>
                  <a:pt x="3354869" y="1072807"/>
                  <a:pt x="3358113" y="1077371"/>
                  <a:pt x="3358773" y="1082909"/>
                </a:cubicBezTo>
                <a:cubicBezTo>
                  <a:pt x="3356098" y="1090444"/>
                  <a:pt x="3363241" y="1113953"/>
                  <a:pt x="3367682" y="1119909"/>
                </a:cubicBezTo>
                <a:cubicBezTo>
                  <a:pt x="3382703" y="1133847"/>
                  <a:pt x="3374343" y="1168367"/>
                  <a:pt x="3385911" y="1180009"/>
                </a:cubicBezTo>
                <a:cubicBezTo>
                  <a:pt x="3387774" y="1184389"/>
                  <a:pt x="3388688" y="1188737"/>
                  <a:pt x="3389010" y="1193041"/>
                </a:cubicBezTo>
                <a:lnTo>
                  <a:pt x="3388572" y="1205179"/>
                </a:lnTo>
                <a:lnTo>
                  <a:pt x="3385768" y="1208811"/>
                </a:lnTo>
                <a:lnTo>
                  <a:pt x="3386975" y="1216129"/>
                </a:lnTo>
                <a:lnTo>
                  <a:pt x="3386647" y="1218271"/>
                </a:lnTo>
                <a:cubicBezTo>
                  <a:pt x="3386007" y="1222365"/>
                  <a:pt x="3385480" y="1226399"/>
                  <a:pt x="3385420" y="1230360"/>
                </a:cubicBezTo>
                <a:cubicBezTo>
                  <a:pt x="3400233" y="1224163"/>
                  <a:pt x="3387342" y="1263034"/>
                  <a:pt x="3398902" y="1251303"/>
                </a:cubicBezTo>
                <a:cubicBezTo>
                  <a:pt x="3401143" y="1271991"/>
                  <a:pt x="3411558" y="1255397"/>
                  <a:pt x="3402244" y="1281071"/>
                </a:cubicBezTo>
                <a:cubicBezTo>
                  <a:pt x="3416627" y="1312459"/>
                  <a:pt x="3415183" y="1363554"/>
                  <a:pt x="3435533" y="1387530"/>
                </a:cubicBezTo>
                <a:cubicBezTo>
                  <a:pt x="3428168" y="1384876"/>
                  <a:pt x="3423452" y="1398828"/>
                  <a:pt x="3427595" y="1407995"/>
                </a:cubicBezTo>
                <a:cubicBezTo>
                  <a:pt x="3398778" y="1398886"/>
                  <a:pt x="3455260" y="1443485"/>
                  <a:pt x="3436580" y="1453051"/>
                </a:cubicBezTo>
                <a:cubicBezTo>
                  <a:pt x="3454427" y="1452263"/>
                  <a:pt x="3487273" y="1492392"/>
                  <a:pt x="3473886" y="1513215"/>
                </a:cubicBezTo>
                <a:cubicBezTo>
                  <a:pt x="3479337" y="1543203"/>
                  <a:pt x="3495403" y="1563620"/>
                  <a:pt x="3491486" y="1595707"/>
                </a:cubicBezTo>
                <a:cubicBezTo>
                  <a:pt x="3493932" y="1596530"/>
                  <a:pt x="3496028" y="1598008"/>
                  <a:pt x="3497869" y="1599939"/>
                </a:cubicBezTo>
                <a:lnTo>
                  <a:pt x="3502453" y="1606503"/>
                </a:lnTo>
                <a:lnTo>
                  <a:pt x="3502232" y="1607846"/>
                </a:lnTo>
                <a:cubicBezTo>
                  <a:pt x="3502503" y="1613048"/>
                  <a:pt x="3503673" y="1615641"/>
                  <a:pt x="3505239" y="1617081"/>
                </a:cubicBezTo>
                <a:cubicBezTo>
                  <a:pt x="3505979" y="1617395"/>
                  <a:pt x="3506719" y="1617710"/>
                  <a:pt x="3507459" y="1618024"/>
                </a:cubicBezTo>
                <a:lnTo>
                  <a:pt x="3510011" y="1624022"/>
                </a:lnTo>
                <a:lnTo>
                  <a:pt x="3516358" y="1634929"/>
                </a:lnTo>
                <a:lnTo>
                  <a:pt x="3516308" y="1637821"/>
                </a:lnTo>
                <a:lnTo>
                  <a:pt x="3523955" y="1655598"/>
                </a:lnTo>
                <a:lnTo>
                  <a:pt x="3523473" y="1656247"/>
                </a:lnTo>
                <a:cubicBezTo>
                  <a:pt x="3522567" y="1658107"/>
                  <a:pt x="3522227" y="1660249"/>
                  <a:pt x="3523061" y="1663024"/>
                </a:cubicBezTo>
                <a:cubicBezTo>
                  <a:pt x="3513175" y="1664689"/>
                  <a:pt x="3520280" y="1667013"/>
                  <a:pt x="3523616" y="1675054"/>
                </a:cubicBezTo>
                <a:cubicBezTo>
                  <a:pt x="3509006" y="1679436"/>
                  <a:pt x="3523682" y="1698702"/>
                  <a:pt x="3517630" y="1707801"/>
                </a:cubicBezTo>
                <a:cubicBezTo>
                  <a:pt x="3520410" y="1713612"/>
                  <a:pt x="3523083" y="1719836"/>
                  <a:pt x="3525537" y="1726380"/>
                </a:cubicBezTo>
                <a:lnTo>
                  <a:pt x="3529903" y="1779986"/>
                </a:lnTo>
                <a:lnTo>
                  <a:pt x="3521468" y="1836998"/>
                </a:lnTo>
                <a:cubicBezTo>
                  <a:pt x="3522502" y="1857808"/>
                  <a:pt x="3519191" y="1876110"/>
                  <a:pt x="3523412" y="1893497"/>
                </a:cubicBezTo>
                <a:cubicBezTo>
                  <a:pt x="3520411" y="1900876"/>
                  <a:pt x="3519436" y="1907708"/>
                  <a:pt x="3525004" y="1913894"/>
                </a:cubicBezTo>
                <a:cubicBezTo>
                  <a:pt x="3524490" y="1933413"/>
                  <a:pt x="3517414" y="1938604"/>
                  <a:pt x="3523928" y="1950514"/>
                </a:cubicBezTo>
                <a:cubicBezTo>
                  <a:pt x="3512685" y="1962215"/>
                  <a:pt x="3517275" y="1962555"/>
                  <a:pt x="3521008" y="1967449"/>
                </a:cubicBezTo>
                <a:lnTo>
                  <a:pt x="3521297" y="1968163"/>
                </a:lnTo>
                <a:lnTo>
                  <a:pt x="3519686" y="1969768"/>
                </a:lnTo>
                <a:lnTo>
                  <a:pt x="3519089" y="1972904"/>
                </a:lnTo>
                <a:lnTo>
                  <a:pt x="3520122" y="1981289"/>
                </a:lnTo>
                <a:lnTo>
                  <a:pt x="3520948" y="1984413"/>
                </a:lnTo>
                <a:cubicBezTo>
                  <a:pt x="3521356" y="1986575"/>
                  <a:pt x="3521416" y="1988026"/>
                  <a:pt x="3521226" y="1989046"/>
                </a:cubicBezTo>
                <a:lnTo>
                  <a:pt x="3521092" y="1989171"/>
                </a:lnTo>
                <a:lnTo>
                  <a:pt x="3521624" y="1993492"/>
                </a:lnTo>
                <a:cubicBezTo>
                  <a:pt x="3522844" y="2000762"/>
                  <a:pt x="3524332" y="2007819"/>
                  <a:pt x="3525996" y="2014518"/>
                </a:cubicBezTo>
                <a:cubicBezTo>
                  <a:pt x="3518529" y="2020777"/>
                  <a:pt x="3529333" y="2045218"/>
                  <a:pt x="3514412" y="2043465"/>
                </a:cubicBezTo>
                <a:cubicBezTo>
                  <a:pt x="3516219" y="2052531"/>
                  <a:pt x="3522688" y="2057653"/>
                  <a:pt x="3512822" y="2055222"/>
                </a:cubicBezTo>
                <a:cubicBezTo>
                  <a:pt x="3513140" y="2058224"/>
                  <a:pt x="3512432" y="2060136"/>
                  <a:pt x="3511227" y="2061550"/>
                </a:cubicBezTo>
                <a:lnTo>
                  <a:pt x="3510645" y="2061975"/>
                </a:lnTo>
                <a:lnTo>
                  <a:pt x="3514907" y="2082129"/>
                </a:lnTo>
                <a:lnTo>
                  <a:pt x="3514347" y="2084880"/>
                </a:lnTo>
                <a:lnTo>
                  <a:pt x="3518565" y="2097919"/>
                </a:lnTo>
                <a:lnTo>
                  <a:pt x="3519976" y="2104707"/>
                </a:lnTo>
                <a:lnTo>
                  <a:pt x="3521958" y="2106519"/>
                </a:lnTo>
                <a:cubicBezTo>
                  <a:pt x="3523219" y="2108534"/>
                  <a:pt x="3523895" y="2111498"/>
                  <a:pt x="3523237" y="2116590"/>
                </a:cubicBezTo>
                <a:lnTo>
                  <a:pt x="3522786" y="2117790"/>
                </a:lnTo>
                <a:lnTo>
                  <a:pt x="3526064" y="2125947"/>
                </a:lnTo>
                <a:cubicBezTo>
                  <a:pt x="3527505" y="2128548"/>
                  <a:pt x="3529274" y="2130818"/>
                  <a:pt x="3531495" y="2132603"/>
                </a:cubicBezTo>
                <a:cubicBezTo>
                  <a:pt x="3522034" y="2161762"/>
                  <a:pt x="3533978" y="2187874"/>
                  <a:pt x="3533955" y="2218836"/>
                </a:cubicBezTo>
                <a:cubicBezTo>
                  <a:pt x="3517312" y="2233337"/>
                  <a:pt x="3542024" y="2285180"/>
                  <a:pt x="3559442" y="2291697"/>
                </a:cubicBezTo>
                <a:cubicBezTo>
                  <a:pt x="3544608" y="2292866"/>
                  <a:pt x="3567228" y="2330146"/>
                  <a:pt x="3568373" y="2340076"/>
                </a:cubicBezTo>
                <a:cubicBezTo>
                  <a:pt x="3568755" y="2343387"/>
                  <a:pt x="3566751" y="2343658"/>
                  <a:pt x="3560178" y="2338540"/>
                </a:cubicBezTo>
                <a:cubicBezTo>
                  <a:pt x="3562571" y="2349015"/>
                  <a:pt x="3555536" y="2360463"/>
                  <a:pt x="3548875" y="2354921"/>
                </a:cubicBezTo>
                <a:cubicBezTo>
                  <a:pt x="3564342" y="2386191"/>
                  <a:pt x="3553912" y="2434573"/>
                  <a:pt x="3562290" y="2470516"/>
                </a:cubicBezTo>
                <a:cubicBezTo>
                  <a:pt x="3548732" y="2491328"/>
                  <a:pt x="3561750" y="2479665"/>
                  <a:pt x="3560263" y="2500409"/>
                </a:cubicBezTo>
                <a:cubicBezTo>
                  <a:pt x="3573531" y="2493872"/>
                  <a:pt x="3554177" y="2525877"/>
                  <a:pt x="3569616" y="2525972"/>
                </a:cubicBezTo>
                <a:cubicBezTo>
                  <a:pt x="3568857" y="2529744"/>
                  <a:pt x="3567635" y="2533395"/>
                  <a:pt x="3566291" y="2537057"/>
                </a:cubicBezTo>
                <a:lnTo>
                  <a:pt x="3565595" y="2538979"/>
                </a:lnTo>
                <a:lnTo>
                  <a:pt x="3565471" y="2546483"/>
                </a:lnTo>
                <a:lnTo>
                  <a:pt x="3562111" y="2548822"/>
                </a:lnTo>
                <a:lnTo>
                  <a:pt x="3559542" y="2560277"/>
                </a:lnTo>
                <a:cubicBezTo>
                  <a:pt x="3559093" y="2564534"/>
                  <a:pt x="3559212" y="2569074"/>
                  <a:pt x="3560240" y="2574030"/>
                </a:cubicBezTo>
                <a:cubicBezTo>
                  <a:pt x="3567097" y="2585933"/>
                  <a:pt x="3560828" y="2605604"/>
                  <a:pt x="3562359" y="2622912"/>
                </a:cubicBezTo>
                <a:lnTo>
                  <a:pt x="3564740" y="2630748"/>
                </a:lnTo>
                <a:lnTo>
                  <a:pt x="3563214" y="2656947"/>
                </a:lnTo>
                <a:cubicBezTo>
                  <a:pt x="3563065" y="2664385"/>
                  <a:pt x="3563222" y="2672085"/>
                  <a:pt x="3563949" y="2680153"/>
                </a:cubicBezTo>
                <a:lnTo>
                  <a:pt x="3566383" y="2695058"/>
                </a:lnTo>
                <a:lnTo>
                  <a:pt x="3565385" y="2699075"/>
                </a:lnTo>
                <a:cubicBezTo>
                  <a:pt x="3565951" y="2705917"/>
                  <a:pt x="3570892" y="2714690"/>
                  <a:pt x="3565525" y="2714239"/>
                </a:cubicBezTo>
                <a:lnTo>
                  <a:pt x="3567847" y="2721812"/>
                </a:lnTo>
                <a:lnTo>
                  <a:pt x="3564077" y="2729693"/>
                </a:lnTo>
                <a:cubicBezTo>
                  <a:pt x="3563144" y="2730592"/>
                  <a:pt x="3562134" y="2731288"/>
                  <a:pt x="3561085" y="2731758"/>
                </a:cubicBezTo>
                <a:lnTo>
                  <a:pt x="3563149" y="2742418"/>
                </a:lnTo>
                <a:lnTo>
                  <a:pt x="3560661" y="2751437"/>
                </a:lnTo>
                <a:lnTo>
                  <a:pt x="3563126" y="2758989"/>
                </a:lnTo>
                <a:lnTo>
                  <a:pt x="3562876" y="2762207"/>
                </a:lnTo>
                <a:lnTo>
                  <a:pt x="3561866" y="2770236"/>
                </a:lnTo>
                <a:cubicBezTo>
                  <a:pt x="3561066" y="2774372"/>
                  <a:pt x="3560080" y="2779005"/>
                  <a:pt x="3559378" y="2784138"/>
                </a:cubicBezTo>
                <a:lnTo>
                  <a:pt x="3559178" y="2788436"/>
                </a:lnTo>
                <a:lnTo>
                  <a:pt x="3554648" y="2798068"/>
                </a:lnTo>
                <a:cubicBezTo>
                  <a:pt x="3551209" y="2805087"/>
                  <a:pt x="3548936" y="2810580"/>
                  <a:pt x="3551400" y="2816345"/>
                </a:cubicBezTo>
                <a:cubicBezTo>
                  <a:pt x="3547036" y="2826742"/>
                  <a:pt x="3533490" y="2834711"/>
                  <a:pt x="3538128" y="2849028"/>
                </a:cubicBezTo>
                <a:cubicBezTo>
                  <a:pt x="3531517" y="2845031"/>
                  <a:pt x="3538369" y="2865256"/>
                  <a:pt x="3532013" y="2868126"/>
                </a:cubicBezTo>
                <a:cubicBezTo>
                  <a:pt x="3526842" y="2869601"/>
                  <a:pt x="3527715" y="2876080"/>
                  <a:pt x="3526094" y="2881167"/>
                </a:cubicBezTo>
                <a:cubicBezTo>
                  <a:pt x="3520961" y="2885059"/>
                  <a:pt x="3517628" y="2910333"/>
                  <a:pt x="3518939" y="2918966"/>
                </a:cubicBezTo>
                <a:cubicBezTo>
                  <a:pt x="3525789" y="2943088"/>
                  <a:pt x="3505468" y="2964225"/>
                  <a:pt x="3510391" y="2983548"/>
                </a:cubicBezTo>
                <a:cubicBezTo>
                  <a:pt x="3510204" y="2988707"/>
                  <a:pt x="3509257" y="2993036"/>
                  <a:pt x="3507840" y="2996827"/>
                </a:cubicBezTo>
                <a:lnTo>
                  <a:pt x="3502741" y="3006379"/>
                </a:lnTo>
                <a:lnTo>
                  <a:pt x="3499028" y="3006971"/>
                </a:lnTo>
                <a:lnTo>
                  <a:pt x="3497157" y="3013976"/>
                </a:lnTo>
                <a:lnTo>
                  <a:pt x="3496053" y="3015450"/>
                </a:lnTo>
                <a:cubicBezTo>
                  <a:pt x="3493931" y="3018255"/>
                  <a:pt x="3491925" y="3021106"/>
                  <a:pt x="3490329" y="3024292"/>
                </a:cubicBezTo>
                <a:cubicBezTo>
                  <a:pt x="3504872" y="3031782"/>
                  <a:pt x="3479143" y="3052632"/>
                  <a:pt x="3493186" y="3052840"/>
                </a:cubicBezTo>
                <a:cubicBezTo>
                  <a:pt x="3486942" y="3071654"/>
                  <a:pt x="3501947" y="3066916"/>
                  <a:pt x="3484298" y="3080007"/>
                </a:cubicBezTo>
                <a:cubicBezTo>
                  <a:pt x="3483814" y="3117860"/>
                  <a:pt x="3462683" y="3158406"/>
                  <a:pt x="3469977" y="3195253"/>
                </a:cubicBezTo>
                <a:cubicBezTo>
                  <a:pt x="3464984" y="3186842"/>
                  <a:pt x="3455676" y="3194249"/>
                  <a:pt x="3455490" y="3205255"/>
                </a:cubicBezTo>
                <a:cubicBezTo>
                  <a:pt x="3435461" y="3173385"/>
                  <a:pt x="3464274" y="3257718"/>
                  <a:pt x="3445250" y="3249703"/>
                </a:cubicBezTo>
                <a:cubicBezTo>
                  <a:pt x="3460163" y="3264187"/>
                  <a:pt x="3471377" y="3324835"/>
                  <a:pt x="3452291" y="3330508"/>
                </a:cubicBezTo>
                <a:cubicBezTo>
                  <a:pt x="3445043" y="3359645"/>
                  <a:pt x="3450218" y="3389952"/>
                  <a:pt x="3434486" y="3412864"/>
                </a:cubicBezTo>
                <a:cubicBezTo>
                  <a:pt x="3436166" y="3415609"/>
                  <a:pt x="3437306" y="3418595"/>
                  <a:pt x="3438058" y="3421734"/>
                </a:cubicBezTo>
                <a:lnTo>
                  <a:pt x="3439245" y="3430986"/>
                </a:lnTo>
                <a:lnTo>
                  <a:pt x="3438541" y="3431897"/>
                </a:lnTo>
                <a:cubicBezTo>
                  <a:pt x="3436732" y="3436375"/>
                  <a:pt x="3436677" y="3439488"/>
                  <a:pt x="3437396" y="3441992"/>
                </a:cubicBezTo>
                <a:lnTo>
                  <a:pt x="3438843" y="3444647"/>
                </a:lnTo>
                <a:lnTo>
                  <a:pt x="3438591" y="3451712"/>
                </a:lnTo>
                <a:lnTo>
                  <a:pt x="3439527" y="3466008"/>
                </a:lnTo>
                <a:lnTo>
                  <a:pt x="3438357" y="3468331"/>
                </a:lnTo>
                <a:lnTo>
                  <a:pt x="3437674" y="3489343"/>
                </a:lnTo>
                <a:cubicBezTo>
                  <a:pt x="3437459" y="3489383"/>
                  <a:pt x="3437241" y="3489424"/>
                  <a:pt x="3437026" y="3489465"/>
                </a:cubicBezTo>
                <a:cubicBezTo>
                  <a:pt x="3435558" y="3490219"/>
                  <a:pt x="3434444" y="3491679"/>
                  <a:pt x="3434044" y="3494659"/>
                </a:cubicBezTo>
                <a:cubicBezTo>
                  <a:pt x="3425302" y="3487640"/>
                  <a:pt x="3430211" y="3495561"/>
                  <a:pt x="3429800" y="3504965"/>
                </a:cubicBezTo>
                <a:cubicBezTo>
                  <a:pt x="3416132" y="3496161"/>
                  <a:pt x="3420620" y="3524348"/>
                  <a:pt x="3412115" y="3526661"/>
                </a:cubicBezTo>
                <a:cubicBezTo>
                  <a:pt x="3412121" y="3533765"/>
                  <a:pt x="3411879" y="3541120"/>
                  <a:pt x="3411331" y="3548549"/>
                </a:cubicBezTo>
                <a:lnTo>
                  <a:pt x="3410824" y="3552872"/>
                </a:lnTo>
                <a:cubicBezTo>
                  <a:pt x="3410773" y="3552889"/>
                  <a:pt x="3410721" y="3552908"/>
                  <a:pt x="3410671" y="3552926"/>
                </a:cubicBezTo>
                <a:cubicBezTo>
                  <a:pt x="3410254" y="3553793"/>
                  <a:pt x="3409971" y="3555188"/>
                  <a:pt x="3409849" y="3557419"/>
                </a:cubicBezTo>
                <a:lnTo>
                  <a:pt x="3409902" y="3560756"/>
                </a:lnTo>
                <a:lnTo>
                  <a:pt x="3408918" y="3569144"/>
                </a:lnTo>
                <a:lnTo>
                  <a:pt x="3407623" y="3571810"/>
                </a:lnTo>
                <a:lnTo>
                  <a:pt x="3405729" y="3572549"/>
                </a:lnTo>
                <a:lnTo>
                  <a:pt x="3405835" y="3573359"/>
                </a:lnTo>
                <a:cubicBezTo>
                  <a:pt x="3408214" y="3579757"/>
                  <a:pt x="3412465" y="3582275"/>
                  <a:pt x="3399129" y="3587902"/>
                </a:cubicBezTo>
                <a:cubicBezTo>
                  <a:pt x="3402495" y="3602236"/>
                  <a:pt x="3394605" y="3603730"/>
                  <a:pt x="3389566" y="3621859"/>
                </a:cubicBezTo>
                <a:cubicBezTo>
                  <a:pt x="3393374" y="3630350"/>
                  <a:pt x="3390863" y="3636316"/>
                  <a:pt x="3386307" y="3641820"/>
                </a:cubicBezTo>
                <a:cubicBezTo>
                  <a:pt x="3386232" y="3660214"/>
                  <a:pt x="3378837" y="3675854"/>
                  <a:pt x="3374956" y="3695940"/>
                </a:cubicBezTo>
                <a:cubicBezTo>
                  <a:pt x="3378387" y="3718839"/>
                  <a:pt x="3365817" y="3728358"/>
                  <a:pt x="3361718" y="3749831"/>
                </a:cubicBezTo>
                <a:cubicBezTo>
                  <a:pt x="3370064" y="3770267"/>
                  <a:pt x="3350403" y="3763879"/>
                  <a:pt x="3344768" y="3774338"/>
                </a:cubicBezTo>
                <a:lnTo>
                  <a:pt x="3343985" y="3777418"/>
                </a:lnTo>
                <a:lnTo>
                  <a:pt x="3344520" y="3785849"/>
                </a:lnTo>
                <a:lnTo>
                  <a:pt x="3345162" y="3789023"/>
                </a:lnTo>
                <a:cubicBezTo>
                  <a:pt x="3345441" y="3791209"/>
                  <a:pt x="3345415" y="3792659"/>
                  <a:pt x="3345164" y="3793659"/>
                </a:cubicBezTo>
                <a:lnTo>
                  <a:pt x="3345024" y="3793774"/>
                </a:lnTo>
                <a:lnTo>
                  <a:pt x="3345300" y="3798119"/>
                </a:lnTo>
                <a:cubicBezTo>
                  <a:pt x="3346087" y="3805456"/>
                  <a:pt x="3347157" y="3812596"/>
                  <a:pt x="3348424" y="3819398"/>
                </a:cubicBezTo>
                <a:cubicBezTo>
                  <a:pt x="3340590" y="3825065"/>
                  <a:pt x="3349940" y="3850234"/>
                  <a:pt x="3335133" y="3847354"/>
                </a:cubicBezTo>
                <a:cubicBezTo>
                  <a:pt x="3336403" y="3856524"/>
                  <a:pt x="3342565" y="3862118"/>
                  <a:pt x="3332848" y="3858945"/>
                </a:cubicBezTo>
                <a:cubicBezTo>
                  <a:pt x="3332988" y="3861961"/>
                  <a:pt x="3332168" y="3863811"/>
                  <a:pt x="3330878" y="3865128"/>
                </a:cubicBezTo>
                <a:lnTo>
                  <a:pt x="3330273" y="3865510"/>
                </a:lnTo>
                <a:lnTo>
                  <a:pt x="3333337" y="3885908"/>
                </a:lnTo>
                <a:lnTo>
                  <a:pt x="3332616" y="3888608"/>
                </a:lnTo>
                <a:lnTo>
                  <a:pt x="3336057" y="3901916"/>
                </a:lnTo>
                <a:lnTo>
                  <a:pt x="3337066" y="3908785"/>
                </a:lnTo>
                <a:lnTo>
                  <a:pt x="3338940" y="3910739"/>
                </a:lnTo>
                <a:cubicBezTo>
                  <a:pt x="3340082" y="3912843"/>
                  <a:pt x="3340580" y="3915849"/>
                  <a:pt x="3339621" y="3920873"/>
                </a:cubicBezTo>
                <a:lnTo>
                  <a:pt x="3339102" y="3922032"/>
                </a:lnTo>
                <a:lnTo>
                  <a:pt x="3341891" y="3930408"/>
                </a:lnTo>
                <a:cubicBezTo>
                  <a:pt x="3343178" y="3933107"/>
                  <a:pt x="3344812" y="3935503"/>
                  <a:pt x="3346927" y="3937451"/>
                </a:cubicBezTo>
                <a:cubicBezTo>
                  <a:pt x="3335745" y="3965779"/>
                  <a:pt x="3346136" y="3992699"/>
                  <a:pt x="3344279" y="4023542"/>
                </a:cubicBezTo>
                <a:cubicBezTo>
                  <a:pt x="3347024" y="4058096"/>
                  <a:pt x="3350783" y="4081986"/>
                  <a:pt x="3351926" y="4104769"/>
                </a:cubicBezTo>
                <a:cubicBezTo>
                  <a:pt x="3353695" y="4115384"/>
                  <a:pt x="3359144" y="4193344"/>
                  <a:pt x="3352816" y="4187317"/>
                </a:cubicBezTo>
                <a:cubicBezTo>
                  <a:pt x="3366419" y="4219638"/>
                  <a:pt x="3351446" y="4239971"/>
                  <a:pt x="3357691" y="4276413"/>
                </a:cubicBezTo>
                <a:cubicBezTo>
                  <a:pt x="3342910" y="4296116"/>
                  <a:pt x="3356610" y="4285488"/>
                  <a:pt x="3353895" y="4306037"/>
                </a:cubicBezTo>
                <a:cubicBezTo>
                  <a:pt x="3367541" y="4300534"/>
                  <a:pt x="3346306" y="4330948"/>
                  <a:pt x="3361728" y="4332215"/>
                </a:cubicBezTo>
                <a:cubicBezTo>
                  <a:pt x="3360746" y="4335915"/>
                  <a:pt x="3359307" y="4339458"/>
                  <a:pt x="3357748" y="4343006"/>
                </a:cubicBezTo>
                <a:lnTo>
                  <a:pt x="3356941" y="4344866"/>
                </a:lnTo>
                <a:lnTo>
                  <a:pt x="3356370" y="4352332"/>
                </a:lnTo>
                <a:lnTo>
                  <a:pt x="3352876" y="4354407"/>
                </a:lnTo>
                <a:lnTo>
                  <a:pt x="3352683" y="4444689"/>
                </a:lnTo>
                <a:cubicBezTo>
                  <a:pt x="3355485" y="4452425"/>
                  <a:pt x="3356736" y="4477980"/>
                  <a:pt x="3352455" y="4483791"/>
                </a:cubicBezTo>
                <a:cubicBezTo>
                  <a:pt x="3351784" y="4489320"/>
                  <a:pt x="3353780" y="4495171"/>
                  <a:pt x="3349030" y="4498683"/>
                </a:cubicBezTo>
                <a:cubicBezTo>
                  <a:pt x="3346858" y="4510741"/>
                  <a:pt x="3341860" y="4538358"/>
                  <a:pt x="3339427" y="4556140"/>
                </a:cubicBezTo>
                <a:cubicBezTo>
                  <a:pt x="3342836" y="4560659"/>
                  <a:pt x="3341611" y="4566842"/>
                  <a:pt x="3339521" y="4574959"/>
                </a:cubicBezTo>
                <a:lnTo>
                  <a:pt x="3338246" y="4582576"/>
                </a:lnTo>
                <a:lnTo>
                  <a:pt x="3348539" y="4605460"/>
                </a:lnTo>
                <a:lnTo>
                  <a:pt x="3345760" y="4678575"/>
                </a:lnTo>
                <a:lnTo>
                  <a:pt x="3356250" y="4713574"/>
                </a:lnTo>
                <a:cubicBezTo>
                  <a:pt x="3358600" y="4727943"/>
                  <a:pt x="3359577" y="4741820"/>
                  <a:pt x="3361380" y="4755215"/>
                </a:cubicBezTo>
                <a:cubicBezTo>
                  <a:pt x="3363928" y="4785596"/>
                  <a:pt x="3347531" y="4766123"/>
                  <a:pt x="3361636" y="4803525"/>
                </a:cubicBezTo>
                <a:cubicBezTo>
                  <a:pt x="3356254" y="4807867"/>
                  <a:pt x="3356117" y="4812705"/>
                  <a:pt x="3358957" y="4820729"/>
                </a:cubicBezTo>
                <a:cubicBezTo>
                  <a:pt x="3359783" y="4835507"/>
                  <a:pt x="3345952" y="4834947"/>
                  <a:pt x="3354635" y="4849546"/>
                </a:cubicBezTo>
                <a:cubicBezTo>
                  <a:pt x="3350894" y="4848362"/>
                  <a:pt x="3350351" y="4855411"/>
                  <a:pt x="3349759" y="4861941"/>
                </a:cubicBezTo>
                <a:lnTo>
                  <a:pt x="3347368" y="4866228"/>
                </a:lnTo>
                <a:lnTo>
                  <a:pt x="3358408" y="4889535"/>
                </a:lnTo>
                <a:cubicBezTo>
                  <a:pt x="3373705" y="4931282"/>
                  <a:pt x="3382233" y="4982216"/>
                  <a:pt x="3393319" y="5017998"/>
                </a:cubicBezTo>
                <a:cubicBezTo>
                  <a:pt x="3368256" y="5040241"/>
                  <a:pt x="3392200" y="5029364"/>
                  <a:pt x="3389184" y="5055049"/>
                </a:cubicBezTo>
                <a:cubicBezTo>
                  <a:pt x="3413510" y="5050695"/>
                  <a:pt x="3377700" y="5085342"/>
                  <a:pt x="3405892" y="5089973"/>
                </a:cubicBezTo>
                <a:cubicBezTo>
                  <a:pt x="3404451" y="5094499"/>
                  <a:pt x="3402165" y="5098741"/>
                  <a:pt x="3399662" y="5102960"/>
                </a:cubicBezTo>
                <a:lnTo>
                  <a:pt x="3398363" y="5105176"/>
                </a:lnTo>
                <a:lnTo>
                  <a:pt x="3398026" y="5114590"/>
                </a:lnTo>
                <a:lnTo>
                  <a:pt x="3391859" y="5116550"/>
                </a:lnTo>
                <a:lnTo>
                  <a:pt x="3386999" y="5130226"/>
                </a:lnTo>
                <a:cubicBezTo>
                  <a:pt x="3386119" y="5135455"/>
                  <a:pt x="3386267" y="5141205"/>
                  <a:pt x="3388073" y="5147747"/>
                </a:cubicBezTo>
                <a:cubicBezTo>
                  <a:pt x="3400425" y="5164741"/>
                  <a:pt x="3388688" y="5187675"/>
                  <a:pt x="3391234" y="5209919"/>
                </a:cubicBezTo>
                <a:lnTo>
                  <a:pt x="3395469" y="5220481"/>
                </a:lnTo>
                <a:lnTo>
                  <a:pt x="3392518" y="5250830"/>
                </a:lnTo>
                <a:lnTo>
                  <a:pt x="3393800" y="5252877"/>
                </a:lnTo>
                <a:cubicBezTo>
                  <a:pt x="3393941" y="5258188"/>
                  <a:pt x="3392357" y="5268832"/>
                  <a:pt x="3393361" y="5282697"/>
                </a:cubicBezTo>
                <a:lnTo>
                  <a:pt x="3399825" y="5336059"/>
                </a:lnTo>
                <a:lnTo>
                  <a:pt x="3392824" y="5344884"/>
                </a:lnTo>
                <a:lnTo>
                  <a:pt x="3389277" y="5345998"/>
                </a:lnTo>
                <a:lnTo>
                  <a:pt x="3390946" y="5360636"/>
                </a:lnTo>
                <a:lnTo>
                  <a:pt x="3386366" y="5371486"/>
                </a:lnTo>
                <a:lnTo>
                  <a:pt x="3390662" y="5381496"/>
                </a:lnTo>
                <a:lnTo>
                  <a:pt x="3388199" y="5395290"/>
                </a:lnTo>
                <a:cubicBezTo>
                  <a:pt x="3386677" y="5400263"/>
                  <a:pt x="3384810" y="5405812"/>
                  <a:pt x="3383455" y="5412069"/>
                </a:cubicBezTo>
                <a:lnTo>
                  <a:pt x="3376345" y="5426008"/>
                </a:lnTo>
                <a:lnTo>
                  <a:pt x="3374012" y="5448470"/>
                </a:lnTo>
                <a:cubicBezTo>
                  <a:pt x="3372358" y="5465848"/>
                  <a:pt x="3370199" y="5482458"/>
                  <a:pt x="3365299" y="5498771"/>
                </a:cubicBezTo>
                <a:cubicBezTo>
                  <a:pt x="3368242" y="5512292"/>
                  <a:pt x="3368289" y="5524931"/>
                  <a:pt x="3358774" y="5536815"/>
                </a:cubicBezTo>
                <a:cubicBezTo>
                  <a:pt x="3355554" y="5573082"/>
                  <a:pt x="3364982" y="5582256"/>
                  <a:pt x="3352897" y="5604851"/>
                </a:cubicBezTo>
                <a:cubicBezTo>
                  <a:pt x="3357655" y="5611851"/>
                  <a:pt x="3360065" y="5616619"/>
                  <a:pt x="3360918" y="5620215"/>
                </a:cubicBezTo>
                <a:cubicBezTo>
                  <a:pt x="3363482" y="5631010"/>
                  <a:pt x="3352061" y="5631235"/>
                  <a:pt x="3348145" y="5649365"/>
                </a:cubicBezTo>
                <a:cubicBezTo>
                  <a:pt x="3342329" y="5668683"/>
                  <a:pt x="3336842" y="5635583"/>
                  <a:pt x="3334135" y="5654076"/>
                </a:cubicBezTo>
                <a:cubicBezTo>
                  <a:pt x="3338089" y="5673079"/>
                  <a:pt x="3320876" y="5674673"/>
                  <a:pt x="3326011" y="5694285"/>
                </a:cubicBezTo>
                <a:cubicBezTo>
                  <a:pt x="3339441" y="5687377"/>
                  <a:pt x="3320185" y="5735320"/>
                  <a:pt x="3331448" y="5735077"/>
                </a:cubicBezTo>
                <a:cubicBezTo>
                  <a:pt x="3313758" y="5754960"/>
                  <a:pt x="3333086" y="5760823"/>
                  <a:pt x="3326180" y="5784860"/>
                </a:cubicBezTo>
                <a:cubicBezTo>
                  <a:pt x="3319129" y="5796737"/>
                  <a:pt x="3317432" y="5804806"/>
                  <a:pt x="3323175" y="5814629"/>
                </a:cubicBezTo>
                <a:cubicBezTo>
                  <a:pt x="3289103" y="5869565"/>
                  <a:pt x="3319352" y="5845410"/>
                  <a:pt x="3303983" y="5894405"/>
                </a:cubicBezTo>
                <a:lnTo>
                  <a:pt x="3302615" y="5898375"/>
                </a:lnTo>
                <a:lnTo>
                  <a:pt x="3305988" y="5914019"/>
                </a:lnTo>
                <a:cubicBezTo>
                  <a:pt x="3306566" y="5914416"/>
                  <a:pt x="3307142" y="5914813"/>
                  <a:pt x="3307720" y="5915209"/>
                </a:cubicBezTo>
                <a:lnTo>
                  <a:pt x="3288942" y="5962966"/>
                </a:lnTo>
                <a:lnTo>
                  <a:pt x="3289995" y="5969791"/>
                </a:lnTo>
                <a:lnTo>
                  <a:pt x="3273219" y="6000303"/>
                </a:lnTo>
                <a:lnTo>
                  <a:pt x="3266971" y="6016394"/>
                </a:lnTo>
                <a:lnTo>
                  <a:pt x="3258268" y="6034498"/>
                </a:lnTo>
                <a:lnTo>
                  <a:pt x="3262376" y="6046147"/>
                </a:lnTo>
                <a:cubicBezTo>
                  <a:pt x="3269023" y="6073717"/>
                  <a:pt x="3250846" y="6118951"/>
                  <a:pt x="3274161" y="6127097"/>
                </a:cubicBezTo>
                <a:cubicBezTo>
                  <a:pt x="3261055" y="6140796"/>
                  <a:pt x="3284255" y="6151240"/>
                  <a:pt x="3287116" y="6165061"/>
                </a:cubicBezTo>
                <a:cubicBezTo>
                  <a:pt x="3278972" y="6176795"/>
                  <a:pt x="3286959" y="6181809"/>
                  <a:pt x="3289289" y="6191816"/>
                </a:cubicBezTo>
                <a:cubicBezTo>
                  <a:pt x="3284123" y="6196765"/>
                  <a:pt x="3284941" y="6205311"/>
                  <a:pt x="3291517" y="6207797"/>
                </a:cubicBezTo>
                <a:cubicBezTo>
                  <a:pt x="3306003" y="6202672"/>
                  <a:pt x="3300501" y="6232914"/>
                  <a:pt x="3310808" y="6234442"/>
                </a:cubicBezTo>
                <a:cubicBezTo>
                  <a:pt x="3314005" y="6251566"/>
                  <a:pt x="3305763" y="6327405"/>
                  <a:pt x="3322832" y="6339012"/>
                </a:cubicBezTo>
                <a:cubicBezTo>
                  <a:pt x="3332735" y="6373401"/>
                  <a:pt x="3309981" y="6425589"/>
                  <a:pt x="3311360" y="6440393"/>
                </a:cubicBezTo>
                <a:cubicBezTo>
                  <a:pt x="3282540" y="6457108"/>
                  <a:pt x="3365374" y="6523495"/>
                  <a:pt x="3370963" y="6586374"/>
                </a:cubicBezTo>
                <a:cubicBezTo>
                  <a:pt x="3368621" y="6595055"/>
                  <a:pt x="3368943" y="6599590"/>
                  <a:pt x="3375863" y="6601412"/>
                </a:cubicBezTo>
                <a:cubicBezTo>
                  <a:pt x="3380798" y="6617525"/>
                  <a:pt x="3389212" y="6649404"/>
                  <a:pt x="3400578" y="6683057"/>
                </a:cubicBezTo>
                <a:cubicBezTo>
                  <a:pt x="3408645" y="6705148"/>
                  <a:pt x="3410628" y="6805370"/>
                  <a:pt x="3417831" y="6852700"/>
                </a:cubicBezTo>
                <a:lnTo>
                  <a:pt x="341892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57090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BE70-DAAC-1914-12CF-9BD0BEC5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9</a:t>
            </a:r>
            <a:endParaRPr lang="ar-E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CD4D8-5678-96AE-0D7A-7ED9C8E94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aseline="0" dirty="0"/>
              <a:t>Suppose a signal travels through a transmission medium and its power is reduced to </a:t>
            </a:r>
            <a:r>
              <a:rPr lang="en-US" altLang="en-US" baseline="0" dirty="0">
                <a:solidFill>
                  <a:schemeClr val="accent1"/>
                </a:solidFill>
              </a:rPr>
              <a:t>one-half</a:t>
            </a:r>
            <a:r>
              <a:rPr lang="en-US" altLang="en-US" baseline="0" dirty="0"/>
              <a:t>. This means that </a:t>
            </a:r>
            <a:r>
              <a:rPr lang="en-US" altLang="en-US" baseline="0" dirty="0">
                <a:solidFill>
                  <a:schemeClr val="accent1"/>
                </a:solidFill>
              </a:rPr>
              <a:t>P</a:t>
            </a:r>
            <a:r>
              <a:rPr lang="en-US" altLang="en-US" dirty="0">
                <a:solidFill>
                  <a:schemeClr val="accent1"/>
                </a:solidFill>
              </a:rPr>
              <a:t>2</a:t>
            </a:r>
            <a:r>
              <a:rPr lang="en-US" altLang="en-US" baseline="0" dirty="0">
                <a:solidFill>
                  <a:schemeClr val="accent1"/>
                </a:solidFill>
              </a:rPr>
              <a:t> is (1/2)P</a:t>
            </a:r>
            <a:r>
              <a:rPr lang="en-US" altLang="en-US" dirty="0">
                <a:solidFill>
                  <a:schemeClr val="accent1"/>
                </a:solidFill>
              </a:rPr>
              <a:t>1</a:t>
            </a:r>
            <a:r>
              <a:rPr lang="en-US" altLang="en-US" baseline="0" dirty="0"/>
              <a:t>. In this case, the attenuation (</a:t>
            </a:r>
            <a:r>
              <a:rPr lang="en-US" altLang="en-US" baseline="0" dirty="0">
                <a:solidFill>
                  <a:srgbClr val="FF0000"/>
                </a:solidFill>
              </a:rPr>
              <a:t>loss of power</a:t>
            </a:r>
            <a:r>
              <a:rPr lang="en-US" altLang="en-US" baseline="0" dirty="0"/>
              <a:t>) can be calculated as</a:t>
            </a:r>
          </a:p>
          <a:p>
            <a:endParaRPr lang="en-US" dirty="0"/>
          </a:p>
          <a:p>
            <a:endParaRPr lang="en-US" dirty="0"/>
          </a:p>
          <a:p>
            <a:endParaRPr lang="en-US" altLang="en-US" baseline="0" dirty="0"/>
          </a:p>
          <a:p>
            <a:r>
              <a:rPr lang="en-US" altLang="en-US" baseline="0" dirty="0"/>
              <a:t>A loss of 3 dB (–3 dB) is equivalent to losing one-half the power.</a:t>
            </a:r>
          </a:p>
          <a:p>
            <a:endParaRPr lang="ar-EG" dirty="0"/>
          </a:p>
        </p:txBody>
      </p:sp>
      <p:pic>
        <p:nvPicPr>
          <p:cNvPr id="6" name="Picture 17">
            <a:extLst>
              <a:ext uri="{FF2B5EF4-FFF2-40B4-BE49-F238E27FC236}">
                <a16:creationId xmlns:a16="http://schemas.microsoft.com/office/drawing/2014/main" id="{62F892AA-A0B8-411D-6BFF-55B68B84F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50" y="3429000"/>
            <a:ext cx="7226300" cy="728662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0524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86B8F-67A4-3F86-A87D-7F09DA50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10</a:t>
            </a:r>
            <a:endParaRPr lang="ar-E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9C82A-4E67-338F-495B-F8862E2A3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aseline="0" dirty="0"/>
              <a:t>A signal travels through an amplifier, and its power is increased </a:t>
            </a:r>
            <a:r>
              <a:rPr lang="en-US" altLang="en-US" baseline="0" dirty="0">
                <a:solidFill>
                  <a:schemeClr val="accent1"/>
                </a:solidFill>
              </a:rPr>
              <a:t>10</a:t>
            </a:r>
            <a:r>
              <a:rPr lang="en-US" altLang="en-US" baseline="0" dirty="0"/>
              <a:t> times. This means that </a:t>
            </a:r>
            <a:r>
              <a:rPr lang="en-US" altLang="en-US" baseline="0" dirty="0">
                <a:solidFill>
                  <a:schemeClr val="accent1"/>
                </a:solidFill>
              </a:rPr>
              <a:t>P</a:t>
            </a:r>
            <a:r>
              <a:rPr lang="en-US" altLang="en-US" baseline="-25000" dirty="0">
                <a:solidFill>
                  <a:schemeClr val="accent1"/>
                </a:solidFill>
              </a:rPr>
              <a:t>2</a:t>
            </a:r>
            <a:r>
              <a:rPr lang="en-US" altLang="en-US" baseline="0" dirty="0">
                <a:solidFill>
                  <a:schemeClr val="accent1"/>
                </a:solidFill>
              </a:rPr>
              <a:t> = 10P</a:t>
            </a:r>
            <a:r>
              <a:rPr lang="en-US" altLang="en-US" baseline="-25000" dirty="0">
                <a:solidFill>
                  <a:schemeClr val="accent1"/>
                </a:solidFill>
              </a:rPr>
              <a:t>1 </a:t>
            </a:r>
            <a:r>
              <a:rPr lang="en-US" altLang="en-US" baseline="0" dirty="0"/>
              <a:t>. In this case, the amplification (</a:t>
            </a:r>
            <a:r>
              <a:rPr lang="en-US" altLang="en-US" baseline="0" dirty="0">
                <a:solidFill>
                  <a:srgbClr val="FF0000"/>
                </a:solidFill>
              </a:rPr>
              <a:t>gain of power</a:t>
            </a:r>
            <a:r>
              <a:rPr lang="en-US" altLang="en-US" baseline="0" dirty="0"/>
              <a:t>) can be calculated as</a:t>
            </a:r>
          </a:p>
          <a:p>
            <a:endParaRPr lang="ar-EG" dirty="0"/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934060B0-9F39-2CEA-61AC-CB531BA62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3335994"/>
            <a:ext cx="3409950" cy="819150"/>
          </a:xfrm>
          <a:prstGeom prst="rect">
            <a:avLst/>
          </a:prstGeom>
          <a:noFill/>
          <a:ln w="57150" cmpd="thinThick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5">
            <a:extLst>
              <a:ext uri="{FF2B5EF4-FFF2-40B4-BE49-F238E27FC236}">
                <a16:creationId xmlns:a16="http://schemas.microsoft.com/office/drawing/2014/main" id="{9296E46B-CAEA-4FE6-2B04-723989B52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6" y="4220698"/>
            <a:ext cx="3409950" cy="630237"/>
          </a:xfrm>
          <a:prstGeom prst="rect">
            <a:avLst/>
          </a:prstGeom>
          <a:noFill/>
          <a:ln w="57150" cmpd="thinThick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7676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4A1F-DF5D-E614-C1F1-4B7DEEE5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11</a:t>
            </a:r>
            <a:endParaRPr lang="ar-E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FB31F-E772-19B3-848F-B88D1FF4B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86742"/>
          </a:xfrm>
        </p:spPr>
        <p:txBody>
          <a:bodyPr>
            <a:normAutofit/>
          </a:bodyPr>
          <a:lstStyle/>
          <a:p>
            <a:r>
              <a:rPr lang="en-US" altLang="en-US" sz="2400" baseline="0" dirty="0"/>
              <a:t>One reason that engineers use the decibel to measure the </a:t>
            </a:r>
            <a:r>
              <a:rPr lang="en-US" altLang="en-US" sz="2400" baseline="0" dirty="0">
                <a:solidFill>
                  <a:srgbClr val="FF0000"/>
                </a:solidFill>
              </a:rPr>
              <a:t>changes in the strength of a signal </a:t>
            </a:r>
            <a:r>
              <a:rPr lang="en-US" altLang="en-US" sz="2400" baseline="0" dirty="0"/>
              <a:t>is that decibel numbers can be added (or subtracted) when we are measuring several points (cascading) instead of just two. a signal travels from point 1 to point 4. In this case, the decibel value can be calculated as</a:t>
            </a:r>
          </a:p>
          <a:p>
            <a:pPr marL="0" indent="0">
              <a:buNone/>
            </a:pPr>
            <a:endParaRPr lang="ar-EG" sz="2400" dirty="0"/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6E22FA1B-9258-DB91-65A0-5F994D8A1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53" y="3429000"/>
            <a:ext cx="3821113" cy="431800"/>
          </a:xfrm>
          <a:prstGeom prst="rect">
            <a:avLst/>
          </a:prstGeom>
          <a:noFill/>
          <a:ln w="57150" cmpd="thinThick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DE264B94-7860-BA8B-8CE3-757FA9AB3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321" y="3973512"/>
            <a:ext cx="8766175" cy="233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552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9E83-8464-70CC-C18F-6D3F9A2E7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12</a:t>
            </a:r>
            <a:endParaRPr lang="ar-E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85537-C6A1-41C6-3BFD-C6A1DAA21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63616"/>
          </a:xfrm>
        </p:spPr>
        <p:txBody>
          <a:bodyPr>
            <a:normAutofit/>
          </a:bodyPr>
          <a:lstStyle/>
          <a:p>
            <a:pPr algn="just"/>
            <a:r>
              <a:rPr lang="en-US" altLang="en-US" baseline="0" dirty="0"/>
              <a:t>The loss in a cable is usually defined in decibels per kilometer (dB/km). If the signal at the beginning of a cable with </a:t>
            </a:r>
            <a:r>
              <a:rPr lang="en-US" altLang="en-US" baseline="0" dirty="0">
                <a:solidFill>
                  <a:schemeClr val="accent1"/>
                </a:solidFill>
              </a:rPr>
              <a:t>−0.3 dB/km </a:t>
            </a:r>
            <a:r>
              <a:rPr lang="en-US" altLang="en-US" baseline="0" dirty="0"/>
              <a:t>has a power of </a:t>
            </a:r>
            <a:r>
              <a:rPr lang="en-US" altLang="en-US" baseline="0" dirty="0">
                <a:solidFill>
                  <a:schemeClr val="accent1"/>
                </a:solidFill>
              </a:rPr>
              <a:t>2 mW</a:t>
            </a:r>
            <a:r>
              <a:rPr lang="en-US" altLang="en-US" baseline="0" dirty="0"/>
              <a:t>, what is the power of the signal at </a:t>
            </a:r>
            <a:r>
              <a:rPr lang="en-US" altLang="en-US" baseline="0" dirty="0">
                <a:solidFill>
                  <a:schemeClr val="accent1"/>
                </a:solidFill>
              </a:rPr>
              <a:t>5 km</a:t>
            </a:r>
            <a:r>
              <a:rPr lang="en-US" altLang="en-US" baseline="0" dirty="0"/>
              <a:t>?</a:t>
            </a:r>
          </a:p>
          <a:p>
            <a:pPr marL="0" indent="0" algn="just">
              <a:buNone/>
            </a:pPr>
            <a:r>
              <a:rPr lang="en-US" altLang="en-US" baseline="0" dirty="0">
                <a:solidFill>
                  <a:schemeClr val="hlink"/>
                </a:solidFill>
              </a:rPr>
              <a:t>Solution</a:t>
            </a:r>
          </a:p>
          <a:p>
            <a:pPr marL="0" indent="0" algn="just">
              <a:buNone/>
            </a:pPr>
            <a:r>
              <a:rPr lang="en-US" altLang="en-US" baseline="0" dirty="0"/>
              <a:t>The loss in the cable in decibels is 5 × (−0.3) = −1.5 </a:t>
            </a:r>
            <a:r>
              <a:rPr lang="en-US" altLang="en-US" baseline="0" dirty="0" err="1"/>
              <a:t>dB.</a:t>
            </a:r>
            <a:endParaRPr lang="en-US" altLang="en-US" baseline="0" dirty="0"/>
          </a:p>
          <a:p>
            <a:pPr marL="0" indent="0" algn="just">
              <a:buNone/>
            </a:pPr>
            <a:r>
              <a:rPr lang="en-US" altLang="en-US" baseline="0" dirty="0"/>
              <a:t> We can calculate the power as</a:t>
            </a:r>
          </a:p>
          <a:p>
            <a:endParaRPr lang="ar-EG" dirty="0"/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12134C55-CF0E-46B9-55F6-354798536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637" y="4669972"/>
            <a:ext cx="4022725" cy="1898650"/>
          </a:xfrm>
          <a:prstGeom prst="rect">
            <a:avLst/>
          </a:prstGeom>
          <a:noFill/>
          <a:ln w="57150" cmpd="thinThick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0597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5953-3977-10BA-D8E7-214BD3EF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13</a:t>
            </a:r>
            <a:endParaRPr lang="ar-E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B74B2-7B3C-0179-68CE-5B28E3DA6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baseline="0" dirty="0"/>
              <a:t>The power of a signal is </a:t>
            </a:r>
            <a:r>
              <a:rPr lang="en-US" altLang="en-US" baseline="0" dirty="0">
                <a:solidFill>
                  <a:schemeClr val="accent1"/>
                </a:solidFill>
              </a:rPr>
              <a:t>10 mW, </a:t>
            </a:r>
            <a:r>
              <a:rPr lang="en-US" altLang="en-US" baseline="0" dirty="0"/>
              <a:t>and the power of the noise is </a:t>
            </a:r>
            <a:r>
              <a:rPr lang="en-US" altLang="en-US" baseline="0" dirty="0">
                <a:solidFill>
                  <a:schemeClr val="accent1"/>
                </a:solidFill>
              </a:rPr>
              <a:t>1 μW</a:t>
            </a:r>
            <a:r>
              <a:rPr lang="en-US" altLang="en-US" baseline="0" dirty="0"/>
              <a:t>; what are the values of SNR and SNR</a:t>
            </a:r>
            <a:r>
              <a:rPr lang="en-US" altLang="en-US" baseline="-25000" dirty="0"/>
              <a:t>dB </a:t>
            </a:r>
            <a:r>
              <a:rPr lang="en-US" altLang="en-US" baseline="0" dirty="0"/>
              <a:t>?</a:t>
            </a:r>
          </a:p>
          <a:p>
            <a:pPr algn="just"/>
            <a:endParaRPr lang="en-US" altLang="en-US" baseline="0" dirty="0"/>
          </a:p>
          <a:p>
            <a:pPr marL="0" indent="0" algn="just">
              <a:buNone/>
            </a:pPr>
            <a:r>
              <a:rPr lang="en-US" altLang="en-US" baseline="0" dirty="0">
                <a:solidFill>
                  <a:schemeClr val="accent1"/>
                </a:solidFill>
              </a:rPr>
              <a:t>Solution</a:t>
            </a:r>
          </a:p>
          <a:p>
            <a:pPr marL="0" indent="0" algn="just">
              <a:buNone/>
            </a:pPr>
            <a:r>
              <a:rPr lang="en-US" altLang="en-US" baseline="0" dirty="0"/>
              <a:t>The values of SNR and SNR</a:t>
            </a:r>
            <a:r>
              <a:rPr lang="en-US" altLang="en-US" dirty="0"/>
              <a:t>dB</a:t>
            </a:r>
            <a:r>
              <a:rPr lang="en-US" altLang="en-US" baseline="0" dirty="0"/>
              <a:t> can be calculated as follows:</a:t>
            </a:r>
          </a:p>
          <a:p>
            <a:endParaRPr lang="ar-EG" dirty="0"/>
          </a:p>
        </p:txBody>
      </p:sp>
      <p:pic>
        <p:nvPicPr>
          <p:cNvPr id="4" name="Picture 17">
            <a:extLst>
              <a:ext uri="{FF2B5EF4-FFF2-40B4-BE49-F238E27FC236}">
                <a16:creationId xmlns:a16="http://schemas.microsoft.com/office/drawing/2014/main" id="{14370B18-CC28-AB46-B5C9-E24F437C3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5" y="4460324"/>
            <a:ext cx="5391150" cy="1052512"/>
          </a:xfrm>
          <a:prstGeom prst="rect">
            <a:avLst/>
          </a:prstGeom>
          <a:noFill/>
          <a:ln w="57150" cmpd="thinThick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729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2F652-2E5C-8E19-2CB2-6A5012D9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14</a:t>
            </a:r>
            <a:endParaRPr lang="ar-E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E7AC0-6180-BD0D-D459-2AE2B3CAB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aseline="0" dirty="0"/>
              <a:t>Consider a noiseless channel with a bandwidth of </a:t>
            </a:r>
            <a:r>
              <a:rPr lang="en-US" altLang="en-US" baseline="0" dirty="0">
                <a:solidFill>
                  <a:schemeClr val="accent1"/>
                </a:solidFill>
              </a:rPr>
              <a:t>3000 Hz </a:t>
            </a:r>
            <a:r>
              <a:rPr lang="en-US" altLang="en-US" baseline="0" dirty="0"/>
              <a:t>transmitting a signal with </a:t>
            </a:r>
            <a:r>
              <a:rPr lang="en-US" altLang="en-US" baseline="0" dirty="0">
                <a:solidFill>
                  <a:schemeClr val="accent1"/>
                </a:solidFill>
              </a:rPr>
              <a:t>two signal levels</a:t>
            </a:r>
            <a:r>
              <a:rPr lang="en-US" altLang="en-US" baseline="0" dirty="0"/>
              <a:t>. The maximum bit rate can be calculated as</a:t>
            </a:r>
          </a:p>
          <a:p>
            <a:r>
              <a:rPr lang="en-US" dirty="0"/>
              <a:t>Bit Rate = Capacity in Bit per Second.</a:t>
            </a:r>
            <a:endParaRPr lang="ar-EG" dirty="0"/>
          </a:p>
        </p:txBody>
      </p:sp>
      <p:pic>
        <p:nvPicPr>
          <p:cNvPr id="4" name="Picture 15">
            <a:extLst>
              <a:ext uri="{FF2B5EF4-FFF2-40B4-BE49-F238E27FC236}">
                <a16:creationId xmlns:a16="http://schemas.microsoft.com/office/drawing/2014/main" id="{F46528B4-BCFA-A13B-25B0-1663825AA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712" y="3825875"/>
            <a:ext cx="4346575" cy="350837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0540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44E2-4F4D-CBDF-15A3-1D12F7FCB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15</a:t>
            </a:r>
            <a:endParaRPr lang="ar-E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06ACE-9AB7-5BF3-FCFA-CD38E81BF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en-US" baseline="0" dirty="0"/>
              <a:t>We need to send </a:t>
            </a:r>
            <a:r>
              <a:rPr lang="en-US" altLang="en-US" baseline="0" dirty="0">
                <a:solidFill>
                  <a:schemeClr val="accent1"/>
                </a:solidFill>
              </a:rPr>
              <a:t>265 kbps </a:t>
            </a:r>
            <a:r>
              <a:rPr lang="en-US" altLang="en-US" baseline="0" dirty="0"/>
              <a:t>over a noiseless channel with a bandwidth of </a:t>
            </a:r>
            <a:r>
              <a:rPr lang="en-US" altLang="en-US" baseline="0" dirty="0">
                <a:solidFill>
                  <a:schemeClr val="accent1"/>
                </a:solidFill>
              </a:rPr>
              <a:t>20 kHz</a:t>
            </a:r>
            <a:r>
              <a:rPr lang="en-US" altLang="en-US" baseline="0" dirty="0"/>
              <a:t>. How many signal levels do we need?</a:t>
            </a:r>
          </a:p>
          <a:p>
            <a:pPr marL="0" indent="0" algn="just">
              <a:buNone/>
            </a:pPr>
            <a:r>
              <a:rPr lang="en-US" altLang="en-US" baseline="0" dirty="0">
                <a:solidFill>
                  <a:schemeClr val="hlink"/>
                </a:solidFill>
              </a:rPr>
              <a:t>Solution</a:t>
            </a:r>
          </a:p>
          <a:p>
            <a:pPr marL="0" indent="0" algn="just">
              <a:buNone/>
            </a:pPr>
            <a:r>
              <a:rPr lang="en-US" altLang="en-US" baseline="0" dirty="0"/>
              <a:t>We can use the Nyquist formula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en-US" baseline="0" dirty="0"/>
              <a:t>Since this result is not a power of 2, we need to either </a:t>
            </a:r>
            <a:r>
              <a:rPr lang="en-US" altLang="en-US" baseline="0" dirty="0">
                <a:solidFill>
                  <a:schemeClr val="accent1"/>
                </a:solidFill>
              </a:rPr>
              <a:t>increase</a:t>
            </a:r>
            <a:r>
              <a:rPr lang="en-US" altLang="en-US" baseline="0" dirty="0"/>
              <a:t> </a:t>
            </a:r>
            <a:r>
              <a:rPr lang="en-US" altLang="en-US" baseline="0" dirty="0">
                <a:solidFill>
                  <a:schemeClr val="accent1"/>
                </a:solidFill>
              </a:rPr>
              <a:t>the number of levels </a:t>
            </a:r>
            <a:r>
              <a:rPr lang="en-US" altLang="en-US" baseline="0" dirty="0"/>
              <a:t>or </a:t>
            </a:r>
            <a:r>
              <a:rPr lang="en-US" altLang="en-US" baseline="0" dirty="0">
                <a:solidFill>
                  <a:schemeClr val="accent1"/>
                </a:solidFill>
              </a:rPr>
              <a:t>reduce the bit rate</a:t>
            </a:r>
            <a:r>
              <a:rPr lang="en-US" altLang="en-US" baseline="0" dirty="0"/>
              <a:t>. If we have 128 levels, the bit rate is 280 kbps. If we have 64 levels, the bit rate is 240 kbps.</a:t>
            </a:r>
          </a:p>
          <a:p>
            <a:endParaRPr lang="ar-EG" dirty="0"/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A6109488-6C3D-F228-3EF0-6476CBE13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168" y="3931298"/>
            <a:ext cx="5427663" cy="755650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1481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C5BB-B724-6970-585C-CFF903FF2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16</a:t>
            </a:r>
            <a:endParaRPr lang="ar-E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B7670-330A-67A0-B817-C3A2BDA5D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aseline="0" dirty="0"/>
              <a:t>Consider an extremely noisy channel in which the value of the signal-to-noise ratio is </a:t>
            </a:r>
            <a:r>
              <a:rPr lang="en-US" altLang="en-US" baseline="0" dirty="0">
                <a:solidFill>
                  <a:schemeClr val="accent1"/>
                </a:solidFill>
              </a:rPr>
              <a:t>almost zero</a:t>
            </a:r>
            <a:r>
              <a:rPr lang="en-US" altLang="en-US" baseline="0" dirty="0"/>
              <a:t>. In other words, the noise is so strong that the signal is faint. For this channel, the capacity C is calculated as</a:t>
            </a:r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baseline="0" dirty="0"/>
              <a:t>This means that the capacity of this channel is zero regardless of the bandwidth. In other words, we cannot receive any data through this channel.</a:t>
            </a:r>
          </a:p>
          <a:p>
            <a:endParaRPr lang="ar-EG" dirty="0"/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7E08AD24-F0A9-A855-F1BF-692C36410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468" y="3429000"/>
            <a:ext cx="6723063" cy="333375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3052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6F4F-E2E6-BE7E-B409-A087C87F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19</a:t>
            </a:r>
            <a:endParaRPr lang="ar-E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C9197-26F2-EF43-0FCC-1E6566414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baseline="0" dirty="0"/>
              <a:t>We can calculate the theoretical </a:t>
            </a:r>
            <a:r>
              <a:rPr lang="en-US" altLang="en-US" baseline="0" dirty="0">
                <a:solidFill>
                  <a:srgbClr val="FF0000"/>
                </a:solidFill>
              </a:rPr>
              <a:t>highest</a:t>
            </a:r>
            <a:r>
              <a:rPr lang="en-US" altLang="en-US" baseline="0" dirty="0"/>
              <a:t> bit rate of a regular telephone line. A telephone line normally has a bandwidth of </a:t>
            </a:r>
            <a:r>
              <a:rPr lang="en-US" altLang="en-US" baseline="0" dirty="0">
                <a:solidFill>
                  <a:schemeClr val="accent1"/>
                </a:solidFill>
              </a:rPr>
              <a:t>3000</a:t>
            </a:r>
            <a:r>
              <a:rPr lang="en-US" altLang="en-US" baseline="0" dirty="0"/>
              <a:t>. The signal-to-noise ratio is usually </a:t>
            </a:r>
            <a:r>
              <a:rPr lang="en-US" altLang="en-US" baseline="0" dirty="0">
                <a:solidFill>
                  <a:schemeClr val="accent1"/>
                </a:solidFill>
              </a:rPr>
              <a:t>3162</a:t>
            </a:r>
            <a:r>
              <a:rPr lang="en-US" altLang="en-US" baseline="0" dirty="0"/>
              <a:t>. For this channel, the capacity is calculated 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en-US" baseline="0" dirty="0"/>
              <a:t>This means that the highest bit rate for a telephone line is 34.860 kbps. If we want to send data faster than this, we can either increase the bandwidth of the line or improve the signal-to-noise ratio.</a:t>
            </a:r>
          </a:p>
          <a:p>
            <a:endParaRPr lang="ar-EG" dirty="0"/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47B66429-01B7-38EA-BDD1-62E234AE1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543" y="3663950"/>
            <a:ext cx="7046913" cy="674688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1000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1037-570F-040F-9FA1-D3A19E9EB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18</a:t>
            </a:r>
            <a:endParaRPr lang="ar-E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3C3E2-3B01-1876-3CBB-E9CBF3D57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aseline="0" dirty="0"/>
              <a:t>The signal-to-noise ratio is often given in decibels. </a:t>
            </a:r>
          </a:p>
          <a:p>
            <a:pPr marL="0" indent="0">
              <a:buNone/>
            </a:pPr>
            <a:r>
              <a:rPr lang="en-US" altLang="en-US" baseline="0" dirty="0"/>
              <a:t>Assume that SNR</a:t>
            </a:r>
            <a:r>
              <a:rPr lang="en-US" altLang="en-US" baseline="-25000" dirty="0"/>
              <a:t>dB</a:t>
            </a:r>
            <a:r>
              <a:rPr lang="en-US" altLang="en-US" baseline="0" dirty="0"/>
              <a:t> = </a:t>
            </a:r>
            <a:r>
              <a:rPr lang="en-US" altLang="en-US" baseline="0" dirty="0">
                <a:solidFill>
                  <a:schemeClr val="accent1"/>
                </a:solidFill>
              </a:rPr>
              <a:t>36</a:t>
            </a:r>
            <a:r>
              <a:rPr lang="en-US" altLang="en-US" baseline="0" dirty="0"/>
              <a:t> and the channel bandwidth is </a:t>
            </a:r>
            <a:r>
              <a:rPr lang="en-US" altLang="en-US" baseline="0" dirty="0">
                <a:solidFill>
                  <a:schemeClr val="accent1"/>
                </a:solidFill>
              </a:rPr>
              <a:t>2 MHz</a:t>
            </a:r>
            <a:r>
              <a:rPr lang="en-US" altLang="en-US" baseline="0" dirty="0"/>
              <a:t>. </a:t>
            </a:r>
          </a:p>
          <a:p>
            <a:pPr marL="0" indent="0">
              <a:buNone/>
            </a:pPr>
            <a:r>
              <a:rPr lang="en-US" altLang="en-US" baseline="0" dirty="0"/>
              <a:t>The theoretical channel capacity can be calculated as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en-US" sz="2400" baseline="0" dirty="0"/>
              <a:t>when the SNR is </a:t>
            </a:r>
            <a:r>
              <a:rPr lang="en-US" altLang="en-US" sz="2400" baseline="0" dirty="0">
                <a:solidFill>
                  <a:srgbClr val="FF0000"/>
                </a:solidFill>
              </a:rPr>
              <a:t>very high</a:t>
            </a:r>
            <a:r>
              <a:rPr lang="en-US" altLang="en-US" sz="2400" baseline="0" dirty="0"/>
              <a:t>, we can assume that SNR + 1 is almost the same as SNR. In these cases, the theoretical channel capacity can be simplified to</a:t>
            </a:r>
            <a:endParaRPr lang="en-US" sz="2400" dirty="0"/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9B894ED6-52BA-0A97-0850-A5AAD45A7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731" y="3512975"/>
            <a:ext cx="8364537" cy="809625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5">
            <a:extLst>
              <a:ext uri="{FF2B5EF4-FFF2-40B4-BE49-F238E27FC236}">
                <a16:creationId xmlns:a16="http://schemas.microsoft.com/office/drawing/2014/main" id="{08AFE4D6-3820-8D51-1077-A85DC1581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161" y="5346860"/>
            <a:ext cx="2222500" cy="639763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7">
            <a:extLst>
              <a:ext uri="{FF2B5EF4-FFF2-40B4-BE49-F238E27FC236}">
                <a16:creationId xmlns:a16="http://schemas.microsoft.com/office/drawing/2014/main" id="{EA1284B6-5F17-4443-7362-2BEB36DC5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355" y="5396866"/>
            <a:ext cx="3303587" cy="539750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40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6B38B-532B-A60A-8289-3C59683E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altLang="en-US" sz="3600" baseline="0" dirty="0">
                <a:solidFill>
                  <a:schemeClr val="accent1"/>
                </a:solidFill>
              </a:rPr>
              <a:t>Example 1</a:t>
            </a:r>
            <a:endParaRPr lang="ar-EG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16D22-A05B-E154-5EED-4D5F2600B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altLang="en-US" sz="1900" baseline="0" dirty="0"/>
              <a:t>Figure shows a </a:t>
            </a:r>
            <a:r>
              <a:rPr lang="en-US" altLang="en-US" sz="1900" baseline="0" dirty="0">
                <a:solidFill>
                  <a:srgbClr val="FF0000"/>
                </a:solidFill>
              </a:rPr>
              <a:t>periodic</a:t>
            </a:r>
            <a:r>
              <a:rPr lang="en-US" altLang="en-US" sz="1900" baseline="0" dirty="0"/>
              <a:t> composite signal with frequency </a:t>
            </a:r>
            <a:r>
              <a:rPr lang="en-US" altLang="en-US" sz="1900" baseline="0" dirty="0">
                <a:solidFill>
                  <a:schemeClr val="accent1"/>
                </a:solidFill>
              </a:rPr>
              <a:t>f</a:t>
            </a:r>
            <a:r>
              <a:rPr lang="en-US" altLang="en-US" sz="1900" baseline="0" dirty="0"/>
              <a:t>. This type of signal is not typical of those found in data communications. We can consider it to be </a:t>
            </a:r>
            <a:r>
              <a:rPr lang="en-US" altLang="en-US" sz="1900" baseline="0" dirty="0">
                <a:solidFill>
                  <a:schemeClr val="accent1"/>
                </a:solidFill>
              </a:rPr>
              <a:t>three</a:t>
            </a:r>
            <a:r>
              <a:rPr lang="en-US" altLang="en-US" sz="1900" baseline="0" dirty="0"/>
              <a:t> alarm systems, each with a different frequency. The analysis of this signal can give us a good understanding of how to decompose signals.</a:t>
            </a:r>
          </a:p>
          <a:p>
            <a:endParaRPr lang="ar-EG" sz="1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333F2-D612-CB93-D13B-803A9756E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180" y="3319840"/>
            <a:ext cx="4974336" cy="180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0145BF-81A3-8CE7-A364-58165E9E9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5391" y="2796529"/>
            <a:ext cx="4974336" cy="318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2783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BE6E3-5D58-B19B-D42D-A87C0400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19</a:t>
            </a:r>
            <a:endParaRPr lang="ar-E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0188E-BF21-D62C-B247-85AC0FE66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baseline="0" dirty="0"/>
              <a:t>We have a channel with a </a:t>
            </a:r>
            <a:r>
              <a:rPr lang="en-US" altLang="en-US" baseline="0" dirty="0">
                <a:solidFill>
                  <a:schemeClr val="accent1"/>
                </a:solidFill>
              </a:rPr>
              <a:t>1-MHz</a:t>
            </a:r>
            <a:r>
              <a:rPr lang="en-US" altLang="en-US" baseline="0" dirty="0"/>
              <a:t> bandwidth. The SNR for this channel is </a:t>
            </a:r>
            <a:r>
              <a:rPr lang="en-US" altLang="en-US" baseline="0" dirty="0">
                <a:solidFill>
                  <a:schemeClr val="accent1"/>
                </a:solidFill>
              </a:rPr>
              <a:t>63</a:t>
            </a:r>
            <a:r>
              <a:rPr lang="en-US" altLang="en-US" baseline="0" dirty="0"/>
              <a:t>. What are the appropriate bit rate and signal level?</a:t>
            </a:r>
          </a:p>
          <a:p>
            <a:pPr marL="0" indent="0" algn="just">
              <a:buNone/>
            </a:pPr>
            <a:r>
              <a:rPr lang="en-US" altLang="en-US" baseline="0" dirty="0">
                <a:solidFill>
                  <a:schemeClr val="hlink"/>
                </a:solidFill>
              </a:rPr>
              <a:t>Solution</a:t>
            </a:r>
          </a:p>
          <a:p>
            <a:pPr marL="0" indent="0" algn="just">
              <a:buNone/>
            </a:pPr>
            <a:r>
              <a:rPr lang="en-US" altLang="en-US" sz="2400" baseline="0" dirty="0"/>
              <a:t>First, we use the Shannon formula to find the upper limit.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altLang="en-US" sz="2400" baseline="0" dirty="0"/>
              <a:t>The Shannon formula gives us 6 Mbps, the upper limit. For better performance we choose something lower, 4 Mbps, for example. Then we use the Nyquist formula to find the number of signal levels.</a:t>
            </a:r>
          </a:p>
          <a:p>
            <a:endParaRPr lang="ar-EG" dirty="0"/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66FBBC17-B7CC-D999-5FE7-A167A125F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618" y="3650003"/>
            <a:ext cx="7370763" cy="441325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4">
            <a:extLst>
              <a:ext uri="{FF2B5EF4-FFF2-40B4-BE49-F238E27FC236}">
                <a16:creationId xmlns:a16="http://schemas.microsoft.com/office/drawing/2014/main" id="{8845D23C-FD2E-2EEA-7A0A-AD3483BFE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605" y="5445028"/>
            <a:ext cx="5030787" cy="350837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918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0354-C14B-D12F-4B79-ED426F67E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20</a:t>
            </a:r>
            <a:endParaRPr lang="ar-E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02090-7693-2B9C-0AFE-CED065D04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The data : 1100111 1011101 0111001 0101001 BY Two-dimensional Parity check </a:t>
            </a:r>
            <a:endParaRPr lang="ar-E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614E4C-255E-E42E-5F73-13DBA3807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142345"/>
              </p:ext>
            </p:extLst>
          </p:nvPr>
        </p:nvGraphicFramePr>
        <p:xfrm>
          <a:off x="1306286" y="3337946"/>
          <a:ext cx="4469360" cy="21945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58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6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6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00DB4F-A70A-E1C5-42C3-C2D48974F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192874"/>
              </p:ext>
            </p:extLst>
          </p:nvPr>
        </p:nvGraphicFramePr>
        <p:xfrm>
          <a:off x="6699380" y="3337946"/>
          <a:ext cx="4562676" cy="21945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06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6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26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6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6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6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AACEF43-39FD-234D-D636-A5770DBD46AB}"/>
              </a:ext>
            </a:extLst>
          </p:cNvPr>
          <p:cNvSpPr txBox="1"/>
          <p:nvPr/>
        </p:nvSpPr>
        <p:spPr>
          <a:xfrm>
            <a:off x="3239697" y="5807631"/>
            <a:ext cx="60253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Sent</a:t>
            </a:r>
            <a:endParaRPr lang="ar-E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11692-18EC-F65A-D818-F6F5E5B4135D}"/>
              </a:ext>
            </a:extLst>
          </p:cNvPr>
          <p:cNvSpPr txBox="1"/>
          <p:nvPr/>
        </p:nvSpPr>
        <p:spPr>
          <a:xfrm>
            <a:off x="8467532" y="5807631"/>
            <a:ext cx="102637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Received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510459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1C38D-A982-F59A-F0D4-F20EDBF8A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Example 21</a:t>
            </a:r>
            <a:endParaRPr lang="ar-EG" sz="5400" dirty="0">
              <a:solidFill>
                <a:schemeClr val="accent1"/>
              </a:solidFill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176BA-4239-5919-4638-CF2AF1908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Check Sum the following data : 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10011001 11100010 00100100 10000100</a:t>
            </a:r>
          </a:p>
          <a:p>
            <a:pPr lvl="1"/>
            <a:endParaRPr lang="ar-EG" sz="2200" dirty="0"/>
          </a:p>
        </p:txBody>
      </p:sp>
      <p:pic>
        <p:nvPicPr>
          <p:cNvPr id="4" name="Picture 2" descr="Lightbox">
            <a:extLst>
              <a:ext uri="{FF2B5EF4-FFF2-40B4-BE49-F238E27FC236}">
                <a16:creationId xmlns:a16="http://schemas.microsoft.com/office/drawing/2014/main" id="{3D3B387A-B11E-EFD0-7209-A312CD23C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7318" y="640080"/>
            <a:ext cx="5997676" cy="557784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70129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05A32-A566-EDB6-E0DA-9C4E15367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Example 22</a:t>
            </a:r>
            <a:endParaRPr lang="ar-EG" sz="5400" dirty="0">
              <a:solidFill>
                <a:schemeClr val="accent1"/>
              </a:solidFill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1E218-259D-4DDD-7DF3-E5B00C3A0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1400" b="0" i="0" dirty="0">
                <a:effectLst/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Consider a header that consists of 10 octets, with the checksum in the last two octets with the following content (in hexadecimal): </a:t>
            </a:r>
          </a:p>
          <a:p>
            <a:pPr marL="457200" lvl="1" indent="0">
              <a:buNone/>
            </a:pPr>
            <a:r>
              <a:rPr lang="en-US" sz="1600" b="0" i="0" dirty="0">
                <a:solidFill>
                  <a:schemeClr val="accent1"/>
                </a:solidFill>
                <a:effectLst/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00 01 F2 03 F4 F5 F6 F7 00 00</a:t>
            </a:r>
            <a:r>
              <a:rPr lang="en-US" sz="1600" dirty="0">
                <a:solidFill>
                  <a:schemeClr val="accent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 </a:t>
            </a:r>
          </a:p>
          <a:p>
            <a:endParaRPr lang="en-US" sz="1400" dirty="0">
              <a:solidFill>
                <a:schemeClr val="accent1"/>
              </a:solidFill>
              <a:effectLst/>
              <a:latin typeface="Times" panose="02020603050405020304" pitchFamily="18" charset="0"/>
              <a:ea typeface="Tahoma" panose="020B0604030504040204" pitchFamily="34" charset="0"/>
              <a:cs typeface="Times" panose="02020603050405020304" pitchFamily="18" charset="0"/>
            </a:endParaRPr>
          </a:p>
          <a:p>
            <a:r>
              <a:rPr lang="en-US" sz="1400" dirty="0">
                <a:effectLst/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Note that the checksum field is set to zero.</a:t>
            </a:r>
          </a:p>
          <a:p>
            <a:r>
              <a:rPr lang="en-US" sz="1400" dirty="0">
                <a:effectLst/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Figure a shows the results of the calculation. Thus, the transmitted packet is </a:t>
            </a:r>
            <a:r>
              <a:rPr lang="en-US" sz="1400" dirty="0">
                <a:solidFill>
                  <a:schemeClr val="accent1"/>
                </a:solidFill>
                <a:effectLst/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00 01 F2 03 F4 F5 F6 F7 22 0D</a:t>
            </a:r>
            <a:r>
              <a:rPr lang="en-US" sz="1400" dirty="0">
                <a:effectLst/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. </a:t>
            </a:r>
          </a:p>
          <a:p>
            <a:r>
              <a:rPr lang="en-US" sz="1400" dirty="0">
                <a:effectLst/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Figure b shows the calculation carried out by the receiver on the entire data block, including the checksum. The result is a value of all ones, which verifies that no errors have been detected. </a:t>
            </a:r>
            <a:br>
              <a:rPr lang="en-US" sz="1400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</a:br>
            <a:endParaRPr lang="en-US" sz="1400" dirty="0">
              <a:latin typeface="Times" panose="02020603050405020304" pitchFamily="18" charset="0"/>
              <a:ea typeface="Tahoma" panose="020B0604030504040204" pitchFamily="34" charset="0"/>
              <a:cs typeface="Times" panose="02020603050405020304" pitchFamily="18" charset="0"/>
            </a:endParaRPr>
          </a:p>
          <a:p>
            <a:endParaRPr lang="ar-EG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99E9A0-4291-11A5-7A75-42B303973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804957"/>
            <a:ext cx="5458968" cy="32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80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B4BC4-F989-F5AD-7B7E-F082BAC97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solidFill>
                  <a:schemeClr val="accent1"/>
                </a:solidFill>
              </a:rPr>
              <a:t>Example 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8427B-AD15-7599-4EA9-18E2773D2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92256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/>
              <a:t>The Data Word is 1001 , Divisor is 1011 use CRC method to check.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diagram, scatter chart&#10;&#10;Description automatically generated">
            <a:extLst>
              <a:ext uri="{FF2B5EF4-FFF2-40B4-BE49-F238E27FC236}">
                <a16:creationId xmlns:a16="http://schemas.microsoft.com/office/drawing/2014/main" id="{3E2D7686-BE3C-27F6-1BC7-B991F87AA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843" y="2642616"/>
            <a:ext cx="4028809" cy="3605784"/>
          </a:xfrm>
          <a:prstGeom prst="rect">
            <a:avLst/>
          </a:prstGeom>
        </p:spPr>
      </p:pic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D788C242-D330-2DEC-FBE6-2B178BB26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726093"/>
            <a:ext cx="5614416" cy="34388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08127D-46E3-242F-2E0F-6C4C01934CE9}"/>
              </a:ext>
            </a:extLst>
          </p:cNvPr>
          <p:cNvSpPr txBox="1"/>
          <p:nvPr/>
        </p:nvSpPr>
        <p:spPr>
          <a:xfrm>
            <a:off x="1112843" y="6164923"/>
            <a:ext cx="333723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 the 0 cuts the opposite line in the Hardware.</a:t>
            </a:r>
            <a:endParaRPr lang="ar-E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563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67203-EFC2-8184-8A66-5D531B60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Example 24</a:t>
            </a:r>
            <a:endParaRPr lang="ar-EG" sz="5400" dirty="0">
              <a:solidFill>
                <a:schemeClr val="accent1"/>
              </a:solidFill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2D86F1-810F-C615-5838-A6D866C3F0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807208"/>
                <a:ext cx="3726460" cy="3410712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200" dirty="0"/>
                  <a:t>CRC division using polynomials :</a:t>
                </a:r>
              </a:p>
              <a:p>
                <a:r>
                  <a:rPr lang="en-US" sz="2200" dirty="0"/>
                  <a:t>the data word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and Divisor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2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>
                    <a:solidFill>
                      <a:schemeClr val="accent1"/>
                    </a:solidFill>
                  </a:rPr>
                  <a:t>Stop when the result order less than Divisor order.</a:t>
                </a:r>
              </a:p>
              <a:p>
                <a:endParaRPr lang="en-US" sz="2200" dirty="0"/>
              </a:p>
              <a:p>
                <a:endParaRPr lang="ar-EG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2D86F1-810F-C615-5838-A6D866C3F0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807208"/>
                <a:ext cx="3726460" cy="3410712"/>
              </a:xfrm>
              <a:blipFill>
                <a:blip r:embed="rId2"/>
                <a:stretch>
                  <a:fillRect l="-2128" t="-2326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9C2B16E-8675-ABD2-29CD-5BFB6A9B9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661" y="1499056"/>
            <a:ext cx="69818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83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BCF6E-3F8C-556B-7FD7-32E38CC8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25</a:t>
            </a:r>
            <a:endParaRPr lang="ar-E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762A1-82EA-4922-ED1C-F2E54B5E3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1301"/>
          </a:xfrm>
        </p:spPr>
        <p:txBody>
          <a:bodyPr>
            <a:normAutofit fontScale="55000" lnSpcReduction="20000"/>
          </a:bodyPr>
          <a:lstStyle/>
          <a:p>
            <a:r>
              <a:rPr lang="en-US" sz="3400" dirty="0"/>
              <a:t>For the Data value is 10011010 find parity bits with hamming code method.</a:t>
            </a:r>
          </a:p>
          <a:p>
            <a:pPr marL="0" indent="0">
              <a:buNone/>
            </a:pPr>
            <a:r>
              <a:rPr lang="en-US" dirty="0"/>
              <a:t>12-bit pattern is P1 P2 1 P4 0 0 1 P8 1 0 1 0</a:t>
            </a:r>
          </a:p>
          <a:p>
            <a:pPr marL="0" indent="0">
              <a:buNone/>
            </a:pPr>
            <a:r>
              <a:rPr lang="en-US" dirty="0"/>
              <a:t>P1 checks bits 1,3,5,7,9, 11, i.e., _ _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_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0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_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0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0. Set bit P1 to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P2 checks bits 2,3,6,7,10,11,  i.e., 0_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_ 0 </a:t>
            </a:r>
            <a:r>
              <a:rPr lang="en-US" dirty="0">
                <a:solidFill>
                  <a:srgbClr val="FF0000"/>
                </a:solidFill>
              </a:rPr>
              <a:t>0 1</a:t>
            </a:r>
            <a:r>
              <a:rPr lang="en-US" dirty="0"/>
              <a:t>_ 1 </a:t>
            </a:r>
            <a:r>
              <a:rPr lang="en-US" dirty="0">
                <a:solidFill>
                  <a:srgbClr val="FF0000"/>
                </a:solidFill>
              </a:rPr>
              <a:t>0 1</a:t>
            </a:r>
            <a:r>
              <a:rPr lang="en-US" dirty="0"/>
              <a:t> 0. Set P2 to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P4 checks bits 4,5,6,7,12, i.e., 0 1 1_ </a:t>
            </a:r>
            <a:r>
              <a:rPr lang="en-US" dirty="0">
                <a:solidFill>
                  <a:srgbClr val="FF0000"/>
                </a:solidFill>
              </a:rPr>
              <a:t>0 0 1</a:t>
            </a:r>
            <a:r>
              <a:rPr lang="en-US" dirty="0"/>
              <a:t>_ 1 0 1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. Set P4 to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P8 checks bits 8,9,10,11,12, i.e., 0 1 1 1 0 0 1_ </a:t>
            </a:r>
            <a:r>
              <a:rPr lang="en-US" dirty="0">
                <a:solidFill>
                  <a:srgbClr val="FF0000"/>
                </a:solidFill>
              </a:rPr>
              <a:t>1 0 1 0</a:t>
            </a:r>
            <a:r>
              <a:rPr lang="en-US" dirty="0"/>
              <a:t>. Set P8 to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_ _ 1_ 0 0 1_ 1 0 1 0 </a:t>
            </a:r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/>
              <a:t> Hamming code: </a:t>
            </a:r>
            <a:r>
              <a:rPr lang="en-US" dirty="0">
                <a:solidFill>
                  <a:srgbClr val="FF0000"/>
                </a:solidFill>
              </a:rPr>
              <a:t>01</a:t>
            </a:r>
            <a:r>
              <a:rPr lang="en-US" dirty="0"/>
              <a:t>1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001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1010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Inverting bit 10 changes it to 011100101</a:t>
            </a:r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dirty="0"/>
              <a:t>10.</a:t>
            </a:r>
          </a:p>
          <a:p>
            <a:pPr marL="0" indent="0">
              <a:buNone/>
            </a:pPr>
            <a:r>
              <a:rPr lang="en-US" dirty="0"/>
              <a:t>Parity bit 1 is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1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1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0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0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1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0 has four 1’s, this group is </a:t>
            </a:r>
            <a:r>
              <a:rPr lang="en-US" dirty="0">
                <a:solidFill>
                  <a:srgbClr val="FF0000"/>
                </a:solidFill>
              </a:rPr>
              <a:t>OK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Parity bit 2 is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(0</a:t>
            </a:r>
            <a:r>
              <a:rPr lang="en-US" dirty="0">
                <a:solidFill>
                  <a:srgbClr val="FF0000"/>
                </a:solidFill>
              </a:rPr>
              <a:t>11</a:t>
            </a:r>
            <a:r>
              <a:rPr lang="en-US" dirty="0"/>
              <a:t>10</a:t>
            </a:r>
            <a:r>
              <a:rPr lang="en-US" dirty="0">
                <a:solidFill>
                  <a:srgbClr val="FF0000"/>
                </a:solidFill>
              </a:rPr>
              <a:t>01</a:t>
            </a:r>
            <a:r>
              <a:rPr lang="en-US" dirty="0"/>
              <a:t>01</a:t>
            </a:r>
            <a:r>
              <a:rPr lang="en-US" dirty="0">
                <a:solidFill>
                  <a:srgbClr val="FF0000"/>
                </a:solidFill>
              </a:rPr>
              <a:t>11</a:t>
            </a:r>
            <a:r>
              <a:rPr lang="en-US" dirty="0"/>
              <a:t>0 has five 1’s, an </a:t>
            </a:r>
            <a:r>
              <a:rPr lang="en-US" dirty="0">
                <a:solidFill>
                  <a:srgbClr val="FF0000"/>
                </a:solidFill>
              </a:rPr>
              <a:t>error</a:t>
            </a:r>
            <a:r>
              <a:rPr lang="en-US" dirty="0"/>
              <a:t> somewhere).</a:t>
            </a:r>
          </a:p>
          <a:p>
            <a:pPr marL="0" indent="0">
              <a:buNone/>
            </a:pPr>
            <a:r>
              <a:rPr lang="en-US" dirty="0"/>
              <a:t>Parity bit 4 is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(011</a:t>
            </a:r>
            <a:r>
              <a:rPr lang="en-US" dirty="0">
                <a:solidFill>
                  <a:srgbClr val="FF0000"/>
                </a:solidFill>
              </a:rPr>
              <a:t>1001</a:t>
            </a:r>
            <a:r>
              <a:rPr lang="en-US" dirty="0"/>
              <a:t>0111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has two 1’s, this group is </a:t>
            </a:r>
            <a:r>
              <a:rPr lang="en-US" dirty="0">
                <a:solidFill>
                  <a:srgbClr val="FF0000"/>
                </a:solidFill>
              </a:rPr>
              <a:t>OK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Parity bit 8 is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(0111001</a:t>
            </a:r>
            <a:r>
              <a:rPr lang="en-US" dirty="0">
                <a:solidFill>
                  <a:srgbClr val="FF0000"/>
                </a:solidFill>
              </a:rPr>
              <a:t>01110</a:t>
            </a:r>
            <a:r>
              <a:rPr lang="en-US" dirty="0"/>
              <a:t> has three 1’s, an </a:t>
            </a:r>
            <a:r>
              <a:rPr lang="en-US" dirty="0">
                <a:solidFill>
                  <a:srgbClr val="FF0000"/>
                </a:solidFill>
              </a:rPr>
              <a:t>error</a:t>
            </a:r>
            <a:r>
              <a:rPr lang="en-US" dirty="0"/>
              <a:t> somewhere).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Parity bits 2 and 8 are incorrect. As </a:t>
            </a:r>
            <a:r>
              <a:rPr lang="en-US" dirty="0">
                <a:solidFill>
                  <a:srgbClr val="FF0000"/>
                </a:solidFill>
              </a:rPr>
              <a:t>2 +8 =10</a:t>
            </a:r>
            <a:r>
              <a:rPr lang="en-US" dirty="0"/>
              <a:t>, bit 10 must be wrong. </a:t>
            </a:r>
          </a:p>
          <a:p>
            <a:pPr marL="0" indent="0">
              <a:buNone/>
            </a:pPr>
            <a:r>
              <a:rPr lang="en-US" dirty="0"/>
              <a:t>Hence, we can correct the error by </a:t>
            </a:r>
            <a:r>
              <a:rPr lang="en-US" dirty="0">
                <a:solidFill>
                  <a:srgbClr val="FF0000"/>
                </a:solidFill>
              </a:rPr>
              <a:t>inverting bit 10: 011100101010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232660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C5273-4CEB-6C1F-B566-E4C14F08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Example 26</a:t>
            </a:r>
            <a:endParaRPr lang="ar-EG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BBD9F-DCDB-0F6E-11B8-A93CB032E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altLang="en-US" sz="1700" dirty="0">
                <a:latin typeface="Times New Roman" panose="02020603050405020304" pitchFamily="18" charset="0"/>
              </a:rPr>
              <a:t>Assume that a voice channel occupies a bandwidth of </a:t>
            </a:r>
            <a:r>
              <a:rPr lang="en-US" altLang="en-US" sz="1700" dirty="0">
                <a:solidFill>
                  <a:schemeClr val="accent1"/>
                </a:solidFill>
                <a:latin typeface="Times New Roman" panose="02020603050405020304" pitchFamily="18" charset="0"/>
              </a:rPr>
              <a:t>4 kHz</a:t>
            </a:r>
            <a:r>
              <a:rPr lang="en-US" altLang="en-US" sz="1700" dirty="0">
                <a:latin typeface="Times New Roman" panose="02020603050405020304" pitchFamily="18" charset="0"/>
              </a:rPr>
              <a:t>. We need to combine three voice channels into a link with a bandwidth of </a:t>
            </a:r>
            <a:r>
              <a:rPr lang="en-US" altLang="en-US" sz="1700" dirty="0">
                <a:solidFill>
                  <a:schemeClr val="accent1"/>
                </a:solidFill>
                <a:latin typeface="Times New Roman" panose="02020603050405020304" pitchFamily="18" charset="0"/>
              </a:rPr>
              <a:t>12 kHz</a:t>
            </a:r>
            <a:r>
              <a:rPr lang="en-US" altLang="en-US" sz="1700" dirty="0">
                <a:latin typeface="Times New Roman" panose="02020603050405020304" pitchFamily="18" charset="0"/>
              </a:rPr>
              <a:t>, from </a:t>
            </a:r>
            <a:r>
              <a:rPr lang="en-US" altLang="en-US" sz="1700" dirty="0">
                <a:solidFill>
                  <a:schemeClr val="accent1"/>
                </a:solidFill>
                <a:latin typeface="Times New Roman" panose="02020603050405020304" pitchFamily="18" charset="0"/>
              </a:rPr>
              <a:t>20 to 32 kHz</a:t>
            </a:r>
            <a:r>
              <a:rPr lang="en-US" altLang="en-US" sz="1700" dirty="0">
                <a:latin typeface="Times New Roman" panose="02020603050405020304" pitchFamily="18" charset="0"/>
              </a:rPr>
              <a:t>. Show the configuration, using the frequency domain. Assume there are no guard bands.</a:t>
            </a:r>
          </a:p>
          <a:p>
            <a:r>
              <a:rPr lang="en-US" altLang="en-US" sz="1700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Solution</a:t>
            </a:r>
          </a:p>
          <a:p>
            <a:r>
              <a:rPr lang="en-US" altLang="en-US" sz="1700" i="1" dirty="0">
                <a:latin typeface="Times" panose="02020603050405020304" pitchFamily="18" charset="0"/>
              </a:rPr>
              <a:t>We shift (modulate) each of the three voice channels to a different bandwidth. We use the 20- to 24-kHz bandwidth for the first channel, the 24- to 28-kHz bandwidth for the second channel, and the 28- to 32-kHz bandwidth for the third one. </a:t>
            </a:r>
          </a:p>
          <a:p>
            <a:endParaRPr lang="ar-EG" sz="17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6" descr="Diagram&#10;&#10;Description automatically generated">
            <a:extLst>
              <a:ext uri="{FF2B5EF4-FFF2-40B4-BE49-F238E27FC236}">
                <a16:creationId xmlns:a16="http://schemas.microsoft.com/office/drawing/2014/main" id="{A98F0F60-D00D-9D13-A1B7-0563C54FC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5320" y="1911089"/>
            <a:ext cx="6253212" cy="410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2212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D5783-84D8-9CF6-0E69-2B49B5F4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n-US" sz="3600"/>
              <a:t>Example 27</a:t>
            </a:r>
            <a:endParaRPr lang="ar-E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17E3C-9F7F-EF44-F05B-3AC80E94B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solidFill>
                  <a:schemeClr val="accent1"/>
                </a:solidFill>
                <a:latin typeface="Times New Roman" panose="02020603050405020304" pitchFamily="18" charset="0"/>
              </a:rPr>
              <a:t>Five</a:t>
            </a:r>
            <a:r>
              <a:rPr lang="en-US" altLang="en-US" sz="2000" dirty="0">
                <a:latin typeface="Times New Roman" panose="02020603050405020304" pitchFamily="18" charset="0"/>
              </a:rPr>
              <a:t> channels, each with a </a:t>
            </a:r>
            <a:r>
              <a:rPr lang="en-US" altLang="en-US" sz="2000" dirty="0">
                <a:solidFill>
                  <a:schemeClr val="accent1"/>
                </a:solidFill>
                <a:latin typeface="Times New Roman" panose="02020603050405020304" pitchFamily="18" charset="0"/>
              </a:rPr>
              <a:t>100-kHz</a:t>
            </a:r>
            <a:r>
              <a:rPr lang="en-US" altLang="en-US" sz="2000" dirty="0">
                <a:latin typeface="Times New Roman" panose="02020603050405020304" pitchFamily="18" charset="0"/>
              </a:rPr>
              <a:t> bandwidth, are to be multiplexed together. What is the minimum bandwidth of the link if there is a need for a guard band of </a:t>
            </a:r>
            <a:r>
              <a:rPr lang="en-US" altLang="en-US" sz="2000" dirty="0">
                <a:solidFill>
                  <a:schemeClr val="accent1"/>
                </a:solidFill>
                <a:latin typeface="Times New Roman" panose="02020603050405020304" pitchFamily="18" charset="0"/>
              </a:rPr>
              <a:t>10 kHz </a:t>
            </a:r>
            <a:r>
              <a:rPr lang="en-US" altLang="en-US" sz="2000" dirty="0">
                <a:latin typeface="Times New Roman" panose="02020603050405020304" pitchFamily="18" charset="0"/>
              </a:rPr>
              <a:t>between the channels to prevent interference?</a:t>
            </a:r>
          </a:p>
          <a:p>
            <a:r>
              <a:rPr lang="en-US" altLang="en-US" sz="2000" dirty="0">
                <a:solidFill>
                  <a:schemeClr val="accent1"/>
                </a:solidFill>
                <a:latin typeface="Times New Roman" panose="02020603050405020304" pitchFamily="18" charset="0"/>
              </a:rPr>
              <a:t>Solution</a:t>
            </a:r>
          </a:p>
          <a:p>
            <a:r>
              <a:rPr lang="en-US" altLang="en-US" sz="2000" dirty="0">
                <a:latin typeface="Times" panose="02020603050405020304" pitchFamily="18" charset="0"/>
              </a:rPr>
              <a:t>5 × 100k + 4 × 10k = 540 kHz, </a:t>
            </a:r>
          </a:p>
          <a:p>
            <a:endParaRPr lang="ar-EG" sz="2000" dirty="0"/>
          </a:p>
        </p:txBody>
      </p:sp>
      <p:sp>
        <p:nvSpPr>
          <p:cNvPr id="18" name="Isosceles Triangle 1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8A5D5B65-1B33-D2C2-FB63-5BC06B422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7813" y="2625230"/>
            <a:ext cx="5290720" cy="160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9599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60AE1-B639-9991-5D86-3D9E9FC94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Example 28</a:t>
            </a:r>
            <a:endParaRPr lang="ar-EG" sz="5400" dirty="0">
              <a:solidFill>
                <a:schemeClr val="accent1"/>
              </a:solidFill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D7E4E-D2DE-AC0C-CA4A-3C745455D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3"/>
            <a:ext cx="4818888" cy="3973287"/>
          </a:xfrm>
        </p:spPr>
        <p:txBody>
          <a:bodyPr anchor="t">
            <a:normAutofit/>
          </a:bodyPr>
          <a:lstStyle/>
          <a:p>
            <a:r>
              <a:rPr lang="en-US" sz="1400" dirty="0"/>
              <a:t>Four channels are multiplexed using TDM. If each channel sends </a:t>
            </a:r>
            <a:r>
              <a:rPr lang="en-US" sz="1400" dirty="0">
                <a:solidFill>
                  <a:schemeClr val="accent1"/>
                </a:solidFill>
              </a:rPr>
              <a:t>100 bytes /s </a:t>
            </a:r>
            <a:r>
              <a:rPr lang="en-US" sz="1400" dirty="0"/>
              <a:t>and we multiplex </a:t>
            </a:r>
            <a:r>
              <a:rPr lang="en-US" sz="1400" dirty="0">
                <a:solidFill>
                  <a:schemeClr val="accent1"/>
                </a:solidFill>
              </a:rPr>
              <a:t>1 byte per channel</a:t>
            </a:r>
            <a:r>
              <a:rPr lang="en-US" sz="1400" dirty="0"/>
              <a:t>, show:</a:t>
            </a:r>
          </a:p>
          <a:p>
            <a:pPr lvl="1"/>
            <a:r>
              <a:rPr lang="en-US" sz="1400" dirty="0"/>
              <a:t>The frame traveling on the link.</a:t>
            </a:r>
          </a:p>
          <a:p>
            <a:pPr lvl="1"/>
            <a:r>
              <a:rPr lang="en-US" sz="1400" dirty="0"/>
              <a:t>The size of the frame.</a:t>
            </a:r>
          </a:p>
          <a:p>
            <a:pPr lvl="1"/>
            <a:r>
              <a:rPr lang="en-US" sz="1400" dirty="0"/>
              <a:t>The duration of a frame, the frame rate.</a:t>
            </a:r>
          </a:p>
          <a:p>
            <a:pPr lvl="1"/>
            <a:r>
              <a:rPr lang="en-US" sz="1400" dirty="0"/>
              <a:t>The bit rate for the link.</a:t>
            </a:r>
          </a:p>
          <a:p>
            <a:r>
              <a:rPr lang="en-US" altLang="en-US" sz="1400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Solution</a:t>
            </a:r>
          </a:p>
          <a:p>
            <a:pPr lvl="1"/>
            <a:r>
              <a:rPr lang="en-US" altLang="en-US" sz="1400" i="1" dirty="0">
                <a:latin typeface="Times" panose="02020603050405020304" pitchFamily="18" charset="0"/>
              </a:rPr>
              <a:t>Each frame carries 1 byte from each channel; </a:t>
            </a:r>
          </a:p>
          <a:p>
            <a:pPr marL="914400" lvl="1" indent="-457200"/>
            <a:r>
              <a:rPr lang="en-US" altLang="en-US" sz="1400" i="1" dirty="0">
                <a:latin typeface="Times" panose="02020603050405020304" pitchFamily="18" charset="0"/>
              </a:rPr>
              <a:t>The size of each frame, therefore, is 4 bytes, or 32 bits.</a:t>
            </a:r>
          </a:p>
          <a:p>
            <a:pPr marL="914400" lvl="1" indent="-457200"/>
            <a:r>
              <a:rPr lang="en-US" altLang="en-US" sz="1400" i="1" dirty="0">
                <a:latin typeface="Times" panose="02020603050405020304" pitchFamily="18" charset="0"/>
              </a:rPr>
              <a:t>Because each channel is sending 100 bytes/s and a frame carries 1 byte from each channel, the frame rate must be 100 frames per second. </a:t>
            </a:r>
          </a:p>
          <a:p>
            <a:pPr marL="914400" lvl="1" indent="-457200"/>
            <a:r>
              <a:rPr lang="en-US" altLang="en-US" sz="1400" i="1" dirty="0">
                <a:latin typeface="Times" panose="02020603050405020304" pitchFamily="18" charset="0"/>
              </a:rPr>
              <a:t>Frame duration=1/ frame rate </a:t>
            </a:r>
          </a:p>
          <a:p>
            <a:pPr marL="914400" lvl="1" indent="-457200"/>
            <a:r>
              <a:rPr lang="en-US" altLang="en-US" sz="1400" i="1" dirty="0">
                <a:latin typeface="Times" panose="02020603050405020304" pitchFamily="18" charset="0"/>
              </a:rPr>
              <a:t>The bit rate is 100 × 32, or 3200 bps. </a:t>
            </a:r>
          </a:p>
          <a:p>
            <a:pPr lvl="1"/>
            <a:endParaRPr lang="ar-EG" sz="1200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6D95B9EB-F268-98DF-4F45-E99E5AFE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2677733"/>
            <a:ext cx="5458968" cy="150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85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892E1-7624-C572-CBF3-2FCB350A2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Example 2</a:t>
            </a:r>
            <a:endParaRPr lang="ar-EG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A50E0-F7E7-BEA5-A320-D05D69EB5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115968"/>
            <a:ext cx="10175630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sz="1600" baseline="0" dirty="0"/>
              <a:t>Figure shows a </a:t>
            </a:r>
            <a:r>
              <a:rPr lang="en-US" altLang="en-US" sz="1600" baseline="0" dirty="0">
                <a:solidFill>
                  <a:srgbClr val="FF0000"/>
                </a:solidFill>
              </a:rPr>
              <a:t>nonperiodic</a:t>
            </a:r>
            <a:r>
              <a:rPr lang="en-US" altLang="en-US" sz="1600" baseline="0" dirty="0"/>
              <a:t> composite signal. It can be the signal created by a microphone or a telephone set when a word or two is pronounced. In this case, the composite signal cannot be periodic, because that implies that we are repeating the same word or words with the same tone.</a:t>
            </a:r>
          </a:p>
          <a:p>
            <a:pPr algn="ctr"/>
            <a:endParaRPr lang="ar-EG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B232C-F3C4-8009-C8F7-F43A7D271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4" y="2698638"/>
            <a:ext cx="10515595" cy="331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295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65C49-C4D6-8F2F-AAC9-0C4D57B50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Example 29</a:t>
            </a:r>
            <a:endParaRPr lang="ar-EG" sz="5400" dirty="0">
              <a:solidFill>
                <a:schemeClr val="accent1"/>
              </a:solidFill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C6E07-D715-0452-5584-4DAC98F3C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 dirty="0"/>
              <a:t>Frame </a:t>
            </a:r>
            <a:r>
              <a:rPr lang="en-US" sz="2200" dirty="0">
                <a:solidFill>
                  <a:srgbClr val="FF0000"/>
                </a:solidFill>
              </a:rPr>
              <a:t>0</a:t>
            </a:r>
            <a:r>
              <a:rPr lang="en-US" sz="2200" dirty="0"/>
              <a:t> is sent and acknowledged. Frame </a:t>
            </a:r>
            <a:r>
              <a:rPr lang="en-US" sz="2200" dirty="0">
                <a:solidFill>
                  <a:srgbClr val="FF0000"/>
                </a:solidFill>
              </a:rPr>
              <a:t>1</a:t>
            </a:r>
            <a:r>
              <a:rPr lang="en-US" sz="2200" dirty="0"/>
              <a:t> is </a:t>
            </a:r>
            <a:r>
              <a:rPr lang="en-US" sz="2200" dirty="0">
                <a:solidFill>
                  <a:schemeClr val="accent1"/>
                </a:solidFill>
              </a:rPr>
              <a:t>lost</a:t>
            </a:r>
            <a:r>
              <a:rPr lang="en-US" sz="2200" dirty="0"/>
              <a:t> and resent after the </a:t>
            </a:r>
            <a:r>
              <a:rPr lang="en-US" sz="2200" dirty="0">
                <a:solidFill>
                  <a:schemeClr val="accent1"/>
                </a:solidFill>
              </a:rPr>
              <a:t>time-out</a:t>
            </a:r>
            <a:r>
              <a:rPr lang="en-US" sz="2200" dirty="0"/>
              <a:t>. The resent frame </a:t>
            </a:r>
            <a:r>
              <a:rPr lang="en-US" sz="2200" dirty="0">
                <a:solidFill>
                  <a:srgbClr val="FF0000"/>
                </a:solidFill>
              </a:rPr>
              <a:t>1</a:t>
            </a:r>
            <a:r>
              <a:rPr lang="en-US" sz="2200" dirty="0"/>
              <a:t> is </a:t>
            </a:r>
            <a:r>
              <a:rPr lang="en-US" sz="2200" dirty="0">
                <a:solidFill>
                  <a:schemeClr val="accent1"/>
                </a:solidFill>
              </a:rPr>
              <a:t>acknowledged</a:t>
            </a:r>
            <a:r>
              <a:rPr lang="en-US" sz="2200" dirty="0"/>
              <a:t> and the timer stops. Frame </a:t>
            </a:r>
            <a:r>
              <a:rPr lang="en-US" sz="2200" dirty="0">
                <a:solidFill>
                  <a:srgbClr val="FF0000"/>
                </a:solidFill>
              </a:rPr>
              <a:t>0</a:t>
            </a:r>
            <a:r>
              <a:rPr lang="en-US" sz="2200" dirty="0"/>
              <a:t> is sent and </a:t>
            </a:r>
            <a:r>
              <a:rPr lang="en-US" sz="2200" dirty="0">
                <a:solidFill>
                  <a:schemeClr val="accent1"/>
                </a:solidFill>
              </a:rPr>
              <a:t>acknowledged</a:t>
            </a:r>
            <a:r>
              <a:rPr lang="en-US" sz="2200" dirty="0"/>
              <a:t>, but the acknowledgment is </a:t>
            </a:r>
            <a:r>
              <a:rPr lang="en-US" sz="2200" dirty="0">
                <a:solidFill>
                  <a:schemeClr val="accent1"/>
                </a:solidFill>
              </a:rPr>
              <a:t>lost</a:t>
            </a:r>
            <a:r>
              <a:rPr lang="en-US" sz="2200" dirty="0"/>
              <a:t>. The sender has no idea if the frame or the acknowledgment is lost, so after the time-out, it resends frame </a:t>
            </a:r>
            <a:r>
              <a:rPr lang="en-US" sz="2200" dirty="0">
                <a:solidFill>
                  <a:srgbClr val="FF0000"/>
                </a:solidFill>
              </a:rPr>
              <a:t>0</a:t>
            </a:r>
            <a:r>
              <a:rPr lang="en-US" sz="2200" dirty="0"/>
              <a:t>, which is acknowledged.</a:t>
            </a:r>
          </a:p>
          <a:p>
            <a:endParaRPr lang="en-US" sz="2200" dirty="0"/>
          </a:p>
          <a:p>
            <a:r>
              <a:rPr lang="en-US" altLang="en-US" sz="2200" baseline="0" dirty="0"/>
              <a:t>Error correction in Stop-and-Wait ARQ is done by keeping a copy of the sent frame and retransmitting of the frame when the timer expires.</a:t>
            </a:r>
          </a:p>
          <a:p>
            <a:endParaRPr lang="ar-EG" sz="2200" dirty="0"/>
          </a:p>
        </p:txBody>
      </p:sp>
      <p:pic>
        <p:nvPicPr>
          <p:cNvPr id="4" name="Picture 8" descr="Chart, diagram&#10;&#10;Description automatically generated">
            <a:extLst>
              <a:ext uri="{FF2B5EF4-FFF2-40B4-BE49-F238E27FC236}">
                <a16:creationId xmlns:a16="http://schemas.microsoft.com/office/drawing/2014/main" id="{A1C9F49B-B2D7-AF00-812E-050BFD6914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0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378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AB242-C0F3-E952-A087-CC6F268D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Example 3</a:t>
            </a:r>
            <a:endParaRPr lang="ar-EG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94452-EB25-A2F4-89D3-3A3CEC260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9649" y="634481"/>
            <a:ext cx="7875930" cy="254725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en-US" sz="1800" baseline="0" dirty="0"/>
              <a:t>If a periodic signal is decomposed into five sine waves with frequencies of 100, 300, 500, 700, and 900 Hz, what is its bandwidth? Draw the spectrum, assuming all components have a maximum amplitude of 10 V.</a:t>
            </a:r>
          </a:p>
          <a:p>
            <a:pPr marL="0" indent="0">
              <a:buNone/>
            </a:pPr>
            <a:r>
              <a:rPr lang="en-US" altLang="en-US" sz="1800" baseline="0" dirty="0">
                <a:solidFill>
                  <a:schemeClr val="accent1"/>
                </a:solidFill>
              </a:rPr>
              <a:t>Solution</a:t>
            </a:r>
          </a:p>
          <a:p>
            <a:pPr marL="0" indent="0">
              <a:buNone/>
            </a:pPr>
            <a:r>
              <a:rPr lang="en-US" altLang="en-US" sz="1800" baseline="0" dirty="0"/>
              <a:t>Let </a:t>
            </a:r>
            <a:r>
              <a:rPr lang="en-US" altLang="en-US" sz="1800" baseline="0" dirty="0" err="1">
                <a:solidFill>
                  <a:schemeClr val="accent1"/>
                </a:solidFill>
              </a:rPr>
              <a:t>f</a:t>
            </a:r>
            <a:r>
              <a:rPr lang="en-US" altLang="en-US" sz="1800" baseline="-14000" dirty="0" err="1">
                <a:solidFill>
                  <a:schemeClr val="accent1"/>
                </a:solidFill>
              </a:rPr>
              <a:t>h</a:t>
            </a:r>
            <a:r>
              <a:rPr lang="en-US" altLang="en-US" sz="1800" baseline="0" dirty="0"/>
              <a:t> be the highest frequency, </a:t>
            </a:r>
            <a:r>
              <a:rPr lang="en-US" altLang="en-US" sz="1800" baseline="0" dirty="0" err="1">
                <a:solidFill>
                  <a:schemeClr val="accent1"/>
                </a:solidFill>
              </a:rPr>
              <a:t>f</a:t>
            </a:r>
            <a:r>
              <a:rPr lang="en-US" altLang="en-US" sz="1800" baseline="-14000" dirty="0" err="1">
                <a:solidFill>
                  <a:schemeClr val="accent1"/>
                </a:solidFill>
              </a:rPr>
              <a:t>l</a:t>
            </a:r>
            <a:r>
              <a:rPr lang="en-US" altLang="en-US" sz="1800" baseline="0" dirty="0"/>
              <a:t> the lowest frequency, and </a:t>
            </a:r>
            <a:r>
              <a:rPr lang="en-US" altLang="en-US" sz="1800" baseline="0" dirty="0">
                <a:solidFill>
                  <a:schemeClr val="accent1"/>
                </a:solidFill>
              </a:rPr>
              <a:t>B</a:t>
            </a:r>
            <a:r>
              <a:rPr lang="en-US" altLang="en-US" sz="1800" baseline="0" dirty="0"/>
              <a:t> the bandwidth.</a:t>
            </a:r>
          </a:p>
          <a:p>
            <a:pPr marL="0" indent="0">
              <a:buNone/>
            </a:pPr>
            <a:r>
              <a:rPr lang="en-US" altLang="en-US" sz="1800" baseline="0" dirty="0"/>
              <a:t>The spectrum has only five spikes, at 100, 300, 500, 700, and 900 Hz.</a:t>
            </a:r>
          </a:p>
          <a:p>
            <a:endParaRPr lang="ar-EG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9CCB7-55C6-4541-183D-E60907A9F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198" y="3417865"/>
            <a:ext cx="5167185" cy="171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1B551A-442B-5F5E-02AD-5577461DB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8394" y="3963602"/>
            <a:ext cx="5167185" cy="62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717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CDD49-1DC5-1BEB-BCE3-E93B3AEB6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Example 4</a:t>
            </a:r>
            <a:endParaRPr lang="ar-EG" sz="3600" dirty="0">
              <a:solidFill>
                <a:schemeClr val="accent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BAF72-1F90-1A4C-D4AA-7008E3AA8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9061" y="338327"/>
            <a:ext cx="8165780" cy="3716365"/>
          </a:xfrm>
        </p:spPr>
        <p:txBody>
          <a:bodyPr anchor="ctr">
            <a:normAutofit/>
          </a:bodyPr>
          <a:lstStyle/>
          <a:p>
            <a:r>
              <a:rPr lang="en-US" altLang="en-US" sz="2000" baseline="0" dirty="0">
                <a:solidFill>
                  <a:schemeClr val="tx2"/>
                </a:solidFill>
              </a:rPr>
              <a:t>A periodic signal has a bandwidth of 20 Hz. The highest frequency is 60 Hz. What is the lowest frequency? Draw the spectrum if the signal contains all frequencies of the same amplitude.</a:t>
            </a:r>
          </a:p>
          <a:p>
            <a:r>
              <a:rPr lang="en-US" altLang="en-US" sz="2000" baseline="0" dirty="0">
                <a:solidFill>
                  <a:schemeClr val="accent1"/>
                </a:solidFill>
              </a:rPr>
              <a:t>Solution</a:t>
            </a:r>
          </a:p>
          <a:p>
            <a:r>
              <a:rPr lang="en-US" altLang="en-US" sz="2000" baseline="0" dirty="0">
                <a:solidFill>
                  <a:schemeClr val="tx2"/>
                </a:solidFill>
              </a:rPr>
              <a:t>Let </a:t>
            </a:r>
            <a:r>
              <a:rPr lang="en-US" altLang="en-US" sz="2000" baseline="0" dirty="0" err="1">
                <a:solidFill>
                  <a:schemeClr val="accent1"/>
                </a:solidFill>
              </a:rPr>
              <a:t>f</a:t>
            </a:r>
            <a:r>
              <a:rPr lang="en-US" altLang="en-US" sz="2000" baseline="-25000" dirty="0" err="1">
                <a:solidFill>
                  <a:schemeClr val="accent1"/>
                </a:solidFill>
              </a:rPr>
              <a:t>h</a:t>
            </a:r>
            <a:r>
              <a:rPr lang="en-US" altLang="en-US" sz="2000" baseline="0" dirty="0">
                <a:solidFill>
                  <a:schemeClr val="tx2"/>
                </a:solidFill>
              </a:rPr>
              <a:t> be the highest frequency, </a:t>
            </a:r>
            <a:r>
              <a:rPr lang="en-US" altLang="en-US" sz="2000" baseline="0" dirty="0" err="1">
                <a:solidFill>
                  <a:schemeClr val="accent1"/>
                </a:solidFill>
              </a:rPr>
              <a:t>f</a:t>
            </a:r>
            <a:r>
              <a:rPr lang="en-US" altLang="en-US" sz="2000" baseline="-25000" dirty="0" err="1">
                <a:solidFill>
                  <a:schemeClr val="accent1"/>
                </a:solidFill>
              </a:rPr>
              <a:t>l</a:t>
            </a:r>
            <a:r>
              <a:rPr lang="en-US" altLang="en-US" sz="2000" baseline="0" dirty="0">
                <a:solidFill>
                  <a:schemeClr val="accent1"/>
                </a:solidFill>
              </a:rPr>
              <a:t> </a:t>
            </a:r>
            <a:r>
              <a:rPr lang="en-US" altLang="en-US" sz="2000" baseline="0" dirty="0">
                <a:solidFill>
                  <a:schemeClr val="tx2"/>
                </a:solidFill>
              </a:rPr>
              <a:t>the lowest frequency, and </a:t>
            </a:r>
            <a:r>
              <a:rPr lang="en-US" altLang="en-US" sz="2000" baseline="0" dirty="0">
                <a:solidFill>
                  <a:schemeClr val="accent1"/>
                </a:solidFill>
              </a:rPr>
              <a:t>B</a:t>
            </a:r>
            <a:r>
              <a:rPr lang="en-US" altLang="en-US" sz="2000" baseline="0" dirty="0">
                <a:solidFill>
                  <a:schemeClr val="tx2"/>
                </a:solidFill>
              </a:rPr>
              <a:t> the bandwidth.</a:t>
            </a:r>
          </a:p>
          <a:p>
            <a:endParaRPr lang="en-US" altLang="en-US" sz="2000" baseline="0" dirty="0">
              <a:solidFill>
                <a:schemeClr val="tx2"/>
              </a:solidFill>
            </a:endParaRPr>
          </a:p>
          <a:p>
            <a:endParaRPr lang="en-US" altLang="en-US" sz="2000" baseline="0" dirty="0">
              <a:solidFill>
                <a:schemeClr val="tx2"/>
              </a:solidFill>
            </a:endParaRPr>
          </a:p>
          <a:p>
            <a:r>
              <a:rPr lang="en-US" altLang="en-US" sz="2000" baseline="0" dirty="0">
                <a:solidFill>
                  <a:schemeClr val="tx2"/>
                </a:solidFill>
              </a:rPr>
              <a:t>The spectrum contains all integer frequencies. We show this by a series of spikes</a:t>
            </a:r>
          </a:p>
          <a:p>
            <a:endParaRPr lang="en-US" altLang="en-US" sz="2000" baseline="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479E6-2A62-7BE1-5F2C-2CB0C4EE9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1984" y="4185638"/>
            <a:ext cx="7967725" cy="140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65452C-A29C-2819-1C4F-E1B8F4C27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12666" y="2403742"/>
            <a:ext cx="5166360" cy="34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006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83E1C-4965-A5C1-E022-62E48025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5</a:t>
            </a:r>
            <a:endParaRPr lang="ar-E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84BA6-FA93-1235-737B-3DC66F59B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aseline="0" dirty="0"/>
              <a:t>A digital signal has </a:t>
            </a:r>
            <a:r>
              <a:rPr lang="en-US" altLang="en-US" baseline="0" dirty="0">
                <a:solidFill>
                  <a:schemeClr val="accent1"/>
                </a:solidFill>
              </a:rPr>
              <a:t>eight</a:t>
            </a:r>
            <a:r>
              <a:rPr lang="en-US" altLang="en-US" baseline="0" dirty="0"/>
              <a:t> levels. How many bits are needed per level? </a:t>
            </a:r>
          </a:p>
          <a:p>
            <a:pPr marL="0" indent="0">
              <a:buNone/>
            </a:pPr>
            <a:r>
              <a:rPr lang="en-US" altLang="en-US" dirty="0"/>
              <a:t>Solution </a:t>
            </a:r>
          </a:p>
          <a:p>
            <a:pPr marL="0" indent="0">
              <a:buNone/>
            </a:pPr>
            <a:r>
              <a:rPr lang="en-US" altLang="en-US" baseline="0" dirty="0"/>
              <a:t>We calculate the number of bits from the formula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baseline="0" dirty="0"/>
              <a:t>Each signal level is represented by 3 bits.</a:t>
            </a:r>
          </a:p>
          <a:p>
            <a:endParaRPr lang="en-US" altLang="en-US" baseline="0" dirty="0"/>
          </a:p>
          <a:p>
            <a:endParaRPr lang="ar-E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C466A-9C54-9B7F-9424-87BB8D825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712" y="3569494"/>
            <a:ext cx="4346575" cy="431800"/>
          </a:xfrm>
          <a:prstGeom prst="rect">
            <a:avLst/>
          </a:prstGeom>
          <a:noFill/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336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F3DC9-9227-CC80-C521-264DCFD6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6</a:t>
            </a:r>
            <a:endParaRPr lang="ar-E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ACD9B-5BA5-F7DD-33E2-C2160E24B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baseline="0" dirty="0"/>
              <a:t>Assume we need to download text documents at the rate of </a:t>
            </a:r>
            <a:r>
              <a:rPr lang="en-US" altLang="en-US" baseline="0" dirty="0">
                <a:solidFill>
                  <a:schemeClr val="accent1"/>
                </a:solidFill>
              </a:rPr>
              <a:t>100 pages per second</a:t>
            </a:r>
            <a:r>
              <a:rPr lang="en-US" altLang="en-US" baseline="0" dirty="0"/>
              <a:t>. What is the required bit rate of the channel?</a:t>
            </a:r>
          </a:p>
          <a:p>
            <a:pPr marL="0" indent="0" algn="just">
              <a:buNone/>
            </a:pPr>
            <a:r>
              <a:rPr lang="en-US" altLang="en-US" baseline="0" dirty="0">
                <a:solidFill>
                  <a:schemeClr val="hlink"/>
                </a:solidFill>
              </a:rPr>
              <a:t>Solution</a:t>
            </a:r>
          </a:p>
          <a:p>
            <a:pPr marL="0" indent="0" algn="just">
              <a:buNone/>
            </a:pPr>
            <a:r>
              <a:rPr lang="en-US" altLang="en-US" baseline="0" dirty="0"/>
              <a:t>A page is an average of </a:t>
            </a:r>
            <a:r>
              <a:rPr lang="en-US" altLang="en-US" baseline="0" dirty="0">
                <a:solidFill>
                  <a:schemeClr val="accent1"/>
                </a:solidFill>
              </a:rPr>
              <a:t>24 lines </a:t>
            </a:r>
            <a:r>
              <a:rPr lang="en-US" altLang="en-US" baseline="0" dirty="0"/>
              <a:t>with </a:t>
            </a:r>
            <a:r>
              <a:rPr lang="en-US" altLang="en-US" baseline="0" dirty="0">
                <a:solidFill>
                  <a:schemeClr val="accent1"/>
                </a:solidFill>
              </a:rPr>
              <a:t>80 characters </a:t>
            </a:r>
            <a:r>
              <a:rPr lang="en-US" altLang="en-US" baseline="0" dirty="0"/>
              <a:t>in each line. If we </a:t>
            </a:r>
            <a:r>
              <a:rPr lang="en-US" altLang="en-US" baseline="0" dirty="0">
                <a:solidFill>
                  <a:schemeClr val="accent1"/>
                </a:solidFill>
              </a:rPr>
              <a:t>assume that one character requires 8 bits</a:t>
            </a:r>
            <a:r>
              <a:rPr lang="en-US" altLang="en-US" baseline="0" dirty="0"/>
              <a:t>, the bit rate is</a:t>
            </a:r>
          </a:p>
          <a:p>
            <a:endParaRPr lang="ar-E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184D58-C90F-5B44-CA4D-B498B478E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706" y="4588264"/>
            <a:ext cx="5462587" cy="387350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318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EE60-D6E4-B045-5936-BCFFA488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7</a:t>
            </a:r>
            <a:endParaRPr lang="ar-E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24E5C-24F8-46C8-7AD8-4108F9602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aseline="0" dirty="0"/>
              <a:t>A digitized voice channel, is made by digitizing a </a:t>
            </a:r>
            <a:r>
              <a:rPr lang="en-US" altLang="en-US" baseline="0" dirty="0">
                <a:solidFill>
                  <a:schemeClr val="accent1"/>
                </a:solidFill>
              </a:rPr>
              <a:t>4-kHz</a:t>
            </a:r>
            <a:r>
              <a:rPr lang="en-US" altLang="en-US" baseline="0" dirty="0"/>
              <a:t> bandwidth analog voice signal. We need to sample the signal at twice the highest frequency </a:t>
            </a:r>
            <a:r>
              <a:rPr lang="en-US" altLang="en-US" baseline="0" dirty="0">
                <a:solidFill>
                  <a:schemeClr val="accent1"/>
                </a:solidFill>
              </a:rPr>
              <a:t>(two samples per hertz). </a:t>
            </a:r>
            <a:r>
              <a:rPr lang="en-US" altLang="en-US" baseline="0" dirty="0"/>
              <a:t>We assume that each sample requires </a:t>
            </a:r>
            <a:r>
              <a:rPr lang="en-US" altLang="en-US" baseline="0" dirty="0">
                <a:solidFill>
                  <a:schemeClr val="accent1"/>
                </a:solidFill>
              </a:rPr>
              <a:t>8 bits</a:t>
            </a:r>
            <a:r>
              <a:rPr lang="en-US" altLang="en-US" baseline="0" dirty="0"/>
              <a:t>. What is the required bit rate?</a:t>
            </a:r>
            <a:br>
              <a:rPr lang="en-US" altLang="en-US" baseline="0" dirty="0"/>
            </a:br>
            <a:endParaRPr lang="en-US" altLang="en-US" baseline="0" dirty="0"/>
          </a:p>
          <a:p>
            <a:pPr marL="0" indent="0" algn="just">
              <a:buNone/>
            </a:pPr>
            <a:r>
              <a:rPr lang="en-US" altLang="en-US" baseline="0" dirty="0">
                <a:solidFill>
                  <a:schemeClr val="hlink"/>
                </a:solidFill>
              </a:rPr>
              <a:t>Solution</a:t>
            </a:r>
          </a:p>
          <a:p>
            <a:pPr marL="0" indent="0" algn="just">
              <a:buNone/>
            </a:pPr>
            <a:r>
              <a:rPr lang="en-US" altLang="en-US" baseline="0" dirty="0"/>
              <a:t>The bit rate can be calculated as</a:t>
            </a:r>
          </a:p>
          <a:p>
            <a:pPr marL="0" indent="0" algn="just">
              <a:buNone/>
            </a:pPr>
            <a:endParaRPr lang="en-US" altLang="en-US" baseline="0" dirty="0"/>
          </a:p>
          <a:p>
            <a:endParaRPr lang="en-US" altLang="en-US" baseline="0" dirty="0"/>
          </a:p>
          <a:p>
            <a:endParaRPr lang="ar-E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70C76-3F39-A4BD-41F0-CB542DCD6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406" y="5185019"/>
            <a:ext cx="4167187" cy="350837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0350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6CFD-FBDC-2CC9-D0A7-1119208B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8</a:t>
            </a:r>
            <a:endParaRPr lang="ar-E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0AFBE-1276-FF59-5B14-B1B346524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aseline="0" dirty="0"/>
              <a:t>What is the bit rate for high-definition TV (HDTV)?</a:t>
            </a:r>
            <a:br>
              <a:rPr lang="en-US" altLang="en-US" baseline="0" dirty="0"/>
            </a:br>
            <a:r>
              <a:rPr lang="en-US" altLang="en-US" baseline="0" dirty="0">
                <a:solidFill>
                  <a:schemeClr val="hlink"/>
                </a:solidFill>
              </a:rPr>
              <a:t>Solution</a:t>
            </a:r>
          </a:p>
          <a:p>
            <a:pPr marL="0" indent="0" algn="just">
              <a:buNone/>
            </a:pPr>
            <a:r>
              <a:rPr lang="en-US" altLang="en-US" baseline="0" dirty="0"/>
              <a:t>HDTV uses digital signals to broadcast high quality video signals. The HDTV screen is normally a ratio of </a:t>
            </a:r>
            <a:r>
              <a:rPr lang="en-US" altLang="en-US" baseline="0" dirty="0">
                <a:solidFill>
                  <a:schemeClr val="accent1"/>
                </a:solidFill>
              </a:rPr>
              <a:t>16 : 9</a:t>
            </a:r>
            <a:r>
              <a:rPr lang="en-US" altLang="en-US" baseline="0" dirty="0"/>
              <a:t>. There are </a:t>
            </a:r>
            <a:r>
              <a:rPr lang="en-US" altLang="en-US" baseline="0" dirty="0">
                <a:solidFill>
                  <a:schemeClr val="accent1"/>
                </a:solidFill>
              </a:rPr>
              <a:t>1920 by 1080 </a:t>
            </a:r>
            <a:r>
              <a:rPr lang="en-US" altLang="en-US" baseline="0" dirty="0"/>
              <a:t>pixels per screen, and the screen is renewed </a:t>
            </a:r>
            <a:r>
              <a:rPr lang="en-US" altLang="en-US" baseline="0" dirty="0">
                <a:solidFill>
                  <a:schemeClr val="accent1"/>
                </a:solidFill>
              </a:rPr>
              <a:t>30 times per second</a:t>
            </a:r>
            <a:r>
              <a:rPr lang="en-US" altLang="en-US" baseline="0" dirty="0"/>
              <a:t>. </a:t>
            </a:r>
            <a:r>
              <a:rPr lang="en-US" altLang="en-US" baseline="0" dirty="0">
                <a:solidFill>
                  <a:schemeClr val="accent1"/>
                </a:solidFill>
              </a:rPr>
              <a:t>Twenty-four bits</a:t>
            </a:r>
            <a:r>
              <a:rPr lang="en-US" altLang="en-US" baseline="0" dirty="0"/>
              <a:t> represents one color pixel.</a:t>
            </a:r>
          </a:p>
          <a:p>
            <a:pPr marL="0" indent="0" algn="just">
              <a:buNone/>
            </a:pPr>
            <a:r>
              <a:rPr lang="en-US" altLang="en-US" baseline="0" dirty="0"/>
              <a:t> </a:t>
            </a:r>
          </a:p>
          <a:p>
            <a:pPr marL="0" indent="0">
              <a:buNone/>
            </a:pPr>
            <a:r>
              <a:rPr lang="en-US" altLang="en-US" baseline="0" dirty="0"/>
              <a:t>The TV stations reduce this rate from </a:t>
            </a:r>
            <a:r>
              <a:rPr lang="en-US" altLang="en-US" baseline="0" dirty="0">
                <a:solidFill>
                  <a:schemeClr val="accent1"/>
                </a:solidFill>
              </a:rPr>
              <a:t>20 to 40 </a:t>
            </a:r>
            <a:r>
              <a:rPr lang="en-US" altLang="en-US" baseline="0" dirty="0"/>
              <a:t>Mbps through compression. </a:t>
            </a:r>
          </a:p>
          <a:p>
            <a:endParaRPr lang="ar-E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7F87F-9DAD-7E01-5312-1C0B444F6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0" y="4434001"/>
            <a:ext cx="5930900" cy="341312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397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3072</TotalTime>
  <Words>2168</Words>
  <Application>Microsoft Office PowerPoint</Application>
  <PresentationFormat>Widescreen</PresentationFormat>
  <Paragraphs>253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Examples Summary</vt:lpstr>
      <vt:lpstr>Example 1</vt:lpstr>
      <vt:lpstr>Example 2</vt:lpstr>
      <vt:lpstr>Example 3</vt:lpstr>
      <vt:lpstr>Example 4</vt:lpstr>
      <vt:lpstr>Example 5</vt:lpstr>
      <vt:lpstr>Example 6</vt:lpstr>
      <vt:lpstr>Example 7</vt:lpstr>
      <vt:lpstr>Example 8</vt:lpstr>
      <vt:lpstr>Example 9</vt:lpstr>
      <vt:lpstr>Example 10</vt:lpstr>
      <vt:lpstr>Example 11</vt:lpstr>
      <vt:lpstr>Example 12</vt:lpstr>
      <vt:lpstr>Example 13</vt:lpstr>
      <vt:lpstr>Example 14</vt:lpstr>
      <vt:lpstr>Example 15</vt:lpstr>
      <vt:lpstr>Example 16</vt:lpstr>
      <vt:lpstr>Example 19</vt:lpstr>
      <vt:lpstr>Example 18</vt:lpstr>
      <vt:lpstr>Example 19</vt:lpstr>
      <vt:lpstr>Example 20</vt:lpstr>
      <vt:lpstr>Example 21</vt:lpstr>
      <vt:lpstr>Example 22</vt:lpstr>
      <vt:lpstr>Example 23</vt:lpstr>
      <vt:lpstr>Example 24</vt:lpstr>
      <vt:lpstr>Example 25</vt:lpstr>
      <vt:lpstr>Example 26</vt:lpstr>
      <vt:lpstr>Example 27</vt:lpstr>
      <vt:lpstr>Example 28</vt:lpstr>
      <vt:lpstr>Example 29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Examples Summary</dc:title>
  <dc:creator>عبدالرحمن مصطفى محمود خليل</dc:creator>
  <cp:lastModifiedBy>عبدالرحمن مصطفى محمود خليل</cp:lastModifiedBy>
  <cp:revision>44</cp:revision>
  <dcterms:created xsi:type="dcterms:W3CDTF">2023-01-01T19:18:12Z</dcterms:created>
  <dcterms:modified xsi:type="dcterms:W3CDTF">2023-01-18T20:03:17Z</dcterms:modified>
</cp:coreProperties>
</file>