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42E3CF9-F19C-4E40-919C-57D7804A5698}" type="datetimeFigureOut">
              <a:rPr lang="ar-EG" smtClean="0"/>
              <a:t>22/04/1444</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51F528A-4BCD-4F39-804A-A74F182F87DE}" type="slidenum">
              <a:rPr lang="ar-EG" smtClean="0"/>
              <a:t>‹#›</a:t>
            </a:fld>
            <a:endParaRPr lang="ar-EG"/>
          </a:p>
        </p:txBody>
      </p:sp>
    </p:spTree>
    <p:extLst>
      <p:ext uri="{BB962C8B-B14F-4D97-AF65-F5344CB8AC3E}">
        <p14:creationId xmlns:p14="http://schemas.microsoft.com/office/powerpoint/2010/main" val="1372199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ana.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icann.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8F8F8F"/>
                </a:solidFill>
                <a:effectLst/>
                <a:latin typeface="MuseoSans"/>
              </a:rPr>
              <a:t>IP addresses are not random. They are mathematically produced and allocated by the </a:t>
            </a:r>
            <a:r>
              <a:rPr lang="en-US" b="0" i="0" u="none" strike="noStrike" dirty="0">
                <a:solidFill>
                  <a:srgbClr val="006D5C"/>
                </a:solidFill>
                <a:effectLst/>
                <a:latin typeface="MuseoSans"/>
                <a:hlinkClick r:id="rId3"/>
              </a:rPr>
              <a:t>Internet Assigned Numbers Authority</a:t>
            </a:r>
            <a:r>
              <a:rPr lang="en-US" b="0" i="0" dirty="0">
                <a:solidFill>
                  <a:srgbClr val="8F8F8F"/>
                </a:solidFill>
                <a:effectLst/>
                <a:latin typeface="MuseoSans"/>
              </a:rPr>
              <a:t> (IANA), a division of the </a:t>
            </a:r>
            <a:r>
              <a:rPr lang="en-US" b="0" i="0" u="none" strike="noStrike" dirty="0">
                <a:solidFill>
                  <a:srgbClr val="006D5C"/>
                </a:solidFill>
                <a:effectLst/>
                <a:latin typeface="MuseoSans"/>
                <a:hlinkClick r:id="rId4"/>
              </a:rPr>
              <a:t>Internet Corporation for Assigned Names and Numbers</a:t>
            </a:r>
            <a:r>
              <a:rPr lang="en-US" b="0" i="0" dirty="0">
                <a:solidFill>
                  <a:srgbClr val="8F8F8F"/>
                </a:solidFill>
                <a:effectLst/>
                <a:latin typeface="MuseoSans"/>
              </a:rPr>
              <a:t> (ICANN). ICANN is a non-profit organization that was established in the United States in 1998 to help maintain the security of the internet and allow it to be usable by all. Each time anyone registers a domain on the internet, they go through a domain name registrar, who pays a small fee to ICANN to register the domain.</a:t>
            </a:r>
          </a:p>
          <a:p>
            <a:endParaRPr lang="en-US" b="0" i="0" dirty="0">
              <a:solidFill>
                <a:srgbClr val="8F8F8F"/>
              </a:solidFill>
              <a:effectLst/>
              <a:latin typeface="MuseoSans"/>
            </a:endParaRPr>
          </a:p>
          <a:p>
            <a:endParaRPr lang="en-US" b="0" i="0" dirty="0">
              <a:solidFill>
                <a:srgbClr val="8F8F8F"/>
              </a:solidFill>
              <a:effectLst/>
              <a:latin typeface="MuseoSans"/>
            </a:endParaRPr>
          </a:p>
          <a:p>
            <a:r>
              <a:rPr lang="en-US" b="0" i="0" dirty="0">
                <a:solidFill>
                  <a:srgbClr val="8F8F8F"/>
                </a:solidFill>
                <a:effectLst/>
                <a:latin typeface="MuseoSans"/>
              </a:rPr>
              <a:t>Internet Protocol works the same way as any other language, by communicating using set guidelines to pass information. All devices find, send, and exchange information with other connected devices using this protocol. By speaking the same language, any computer in any location can talk to one another.</a:t>
            </a:r>
            <a:endParaRPr lang="ar-EG" dirty="0"/>
          </a:p>
        </p:txBody>
      </p:sp>
      <p:sp>
        <p:nvSpPr>
          <p:cNvPr id="4" name="Slide Number Placeholder 3"/>
          <p:cNvSpPr>
            <a:spLocks noGrp="1"/>
          </p:cNvSpPr>
          <p:nvPr>
            <p:ph type="sldNum" sz="quarter" idx="5"/>
          </p:nvPr>
        </p:nvSpPr>
        <p:spPr/>
        <p:txBody>
          <a:bodyPr/>
          <a:lstStyle/>
          <a:p>
            <a:fld id="{151F528A-4BCD-4F39-804A-A74F182F87DE}" type="slidenum">
              <a:rPr lang="ar-EG" smtClean="0"/>
              <a:t>2</a:t>
            </a:fld>
            <a:endParaRPr lang="ar-EG"/>
          </a:p>
        </p:txBody>
      </p:sp>
    </p:spTree>
    <p:extLst>
      <p:ext uri="{BB962C8B-B14F-4D97-AF65-F5344CB8AC3E}">
        <p14:creationId xmlns:p14="http://schemas.microsoft.com/office/powerpoint/2010/main" val="385550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AEB4-2142-1BAA-594A-1E3CA4D773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E4A87673-44EC-9588-BFFE-A004F6A1F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784F0479-2911-1024-D732-99143F6F94CA}"/>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5" name="Footer Placeholder 4">
            <a:extLst>
              <a:ext uri="{FF2B5EF4-FFF2-40B4-BE49-F238E27FC236}">
                <a16:creationId xmlns:a16="http://schemas.microsoft.com/office/drawing/2014/main" id="{95B183B8-8012-0CA4-2139-FBC439B268B1}"/>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F8750D51-D834-120B-9F8F-A60E8CB6DB47}"/>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162179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2C56-7CAA-1513-11CB-B37EC18B7085}"/>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D3B81D5B-FB0A-D67D-90A0-D246BB5AE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DDD9342A-C52E-CFA8-481A-F8C87458AE8D}"/>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5" name="Footer Placeholder 4">
            <a:extLst>
              <a:ext uri="{FF2B5EF4-FFF2-40B4-BE49-F238E27FC236}">
                <a16:creationId xmlns:a16="http://schemas.microsoft.com/office/drawing/2014/main" id="{6A231A1D-385F-35AF-3C9F-818AB508CD06}"/>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AB1CAF7B-AB81-5C29-5EA8-B2BF80BD228B}"/>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150927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766D27-F72E-FEEA-9416-F6FB1EE316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B95C2E35-B8E9-DDBF-9496-71A56737D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63C2A7BF-18A6-306A-BA03-7CD654578592}"/>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5" name="Footer Placeholder 4">
            <a:extLst>
              <a:ext uri="{FF2B5EF4-FFF2-40B4-BE49-F238E27FC236}">
                <a16:creationId xmlns:a16="http://schemas.microsoft.com/office/drawing/2014/main" id="{8AF3755F-E74A-2F2B-6F7D-78DA142B5D53}"/>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3F05F85A-6898-8688-3265-C100FC0419B6}"/>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35284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34B3-A912-BD6F-5EFF-2EB05AF05894}"/>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4C8A14F8-6545-A5B1-D6EA-7120187E65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6F0B749F-EFEE-1F69-3B55-379CF9BEB984}"/>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5" name="Footer Placeholder 4">
            <a:extLst>
              <a:ext uri="{FF2B5EF4-FFF2-40B4-BE49-F238E27FC236}">
                <a16:creationId xmlns:a16="http://schemas.microsoft.com/office/drawing/2014/main" id="{172ADFAB-7C82-5AEB-D1B3-DFD0DD94035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9D01AD5-77B2-4F63-13A5-A28AB6550CD7}"/>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101778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AB01-FC0C-4D0B-E092-68BCE7A42F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A4007D4C-4774-E427-60C7-51EF4E754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10A82D-AD96-5D32-FFCF-E38F7B6490A3}"/>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5" name="Footer Placeholder 4">
            <a:extLst>
              <a:ext uri="{FF2B5EF4-FFF2-40B4-BE49-F238E27FC236}">
                <a16:creationId xmlns:a16="http://schemas.microsoft.com/office/drawing/2014/main" id="{9E958A60-D068-D0C4-7A19-C1C70205C9C5}"/>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9F3AA6D-401D-26B5-3750-7C6EDE1F72C7}"/>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273515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A376-78D2-293A-8CE7-0BADA54F9337}"/>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2D702BAC-2DC1-F1D6-FDD3-2DE85A40F8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382D9D78-D9C1-39F2-E4D5-146E5B5CF4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85325D07-E624-0279-96C4-6BDCA652D5D5}"/>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6" name="Footer Placeholder 5">
            <a:extLst>
              <a:ext uri="{FF2B5EF4-FFF2-40B4-BE49-F238E27FC236}">
                <a16:creationId xmlns:a16="http://schemas.microsoft.com/office/drawing/2014/main" id="{36C07BFA-84BE-A130-35D6-6165F76695F9}"/>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B4849499-4B3A-03F4-8E25-6CA5AD9C11CD}"/>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5844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B8C3-3BF8-B681-7EC1-BDC5562E95FE}"/>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80595A81-B1F4-B717-1910-C69CF293F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EE7EC6-9A67-9E37-5D76-2394D1EBCE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D5738A77-A3B1-7409-11C7-6154BE45E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2493FA-47A9-4EBF-8195-C2AA9E6905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ECABE81B-DAE8-DFED-A608-042A8D81A0B3}"/>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8" name="Footer Placeholder 7">
            <a:extLst>
              <a:ext uri="{FF2B5EF4-FFF2-40B4-BE49-F238E27FC236}">
                <a16:creationId xmlns:a16="http://schemas.microsoft.com/office/drawing/2014/main" id="{3D2FAC91-1630-6D92-AAA5-A3BC04FA28AF}"/>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7CFD6D05-C15A-6483-7EF7-377A5DCA3747}"/>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328039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ECE2-975C-EE10-C902-BE859B59F2E4}"/>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F46C63CA-B907-248D-B184-E95D1B21F08F}"/>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4" name="Footer Placeholder 3">
            <a:extLst>
              <a:ext uri="{FF2B5EF4-FFF2-40B4-BE49-F238E27FC236}">
                <a16:creationId xmlns:a16="http://schemas.microsoft.com/office/drawing/2014/main" id="{BEDBBA4E-71B8-70CF-826B-C2EEA8613FC3}"/>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3B6A4FC8-17FC-DD4F-C159-75780AB708AE}"/>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330753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F94CA-9802-C164-0016-86ECC6B5EAA9}"/>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3" name="Footer Placeholder 2">
            <a:extLst>
              <a:ext uri="{FF2B5EF4-FFF2-40B4-BE49-F238E27FC236}">
                <a16:creationId xmlns:a16="http://schemas.microsoft.com/office/drawing/2014/main" id="{06C6122E-C098-F1C6-F317-55AA94DAB37D}"/>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CEE0C3D9-805F-1F46-0AC7-CF90D0A2883F}"/>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96010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0352-D299-F91C-81A2-838793E5A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13037BC7-0234-D698-7D07-14503ACD4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9A3044BC-7A2D-05AA-2D62-92FE825C2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B431C-5A36-8ED1-3E33-A6A41B0D4DCB}"/>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6" name="Footer Placeholder 5">
            <a:extLst>
              <a:ext uri="{FF2B5EF4-FFF2-40B4-BE49-F238E27FC236}">
                <a16:creationId xmlns:a16="http://schemas.microsoft.com/office/drawing/2014/main" id="{452508B7-44AD-9BD3-D214-1012EF74AE4C}"/>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011153C3-BD4F-047A-3774-B334323AD81B}"/>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319573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D5F4-AD5F-E48E-0672-908EC6278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C5BEA432-2B30-ACA3-0C18-ACED541E7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8A53E875-2798-F1F7-1A74-6540DF9AE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8D5E3-2D56-B3E4-F82B-22C698E57657}"/>
              </a:ext>
            </a:extLst>
          </p:cNvPr>
          <p:cNvSpPr>
            <a:spLocks noGrp="1"/>
          </p:cNvSpPr>
          <p:nvPr>
            <p:ph type="dt" sz="half" idx="10"/>
          </p:nvPr>
        </p:nvSpPr>
        <p:spPr/>
        <p:txBody>
          <a:bodyPr/>
          <a:lstStyle/>
          <a:p>
            <a:fld id="{A5C2E671-0644-45EE-8554-3A1FA2B2E7E2}" type="datetimeFigureOut">
              <a:rPr lang="ar-EG" smtClean="0"/>
              <a:t>22/04/1444</a:t>
            </a:fld>
            <a:endParaRPr lang="ar-EG"/>
          </a:p>
        </p:txBody>
      </p:sp>
      <p:sp>
        <p:nvSpPr>
          <p:cNvPr id="6" name="Footer Placeholder 5">
            <a:extLst>
              <a:ext uri="{FF2B5EF4-FFF2-40B4-BE49-F238E27FC236}">
                <a16:creationId xmlns:a16="http://schemas.microsoft.com/office/drawing/2014/main" id="{6CFC8717-B972-D9EA-2801-F047C9A70DF6}"/>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8B6DC54F-6140-A732-1BC2-4FA7BC5F4ECE}"/>
              </a:ext>
            </a:extLst>
          </p:cNvPr>
          <p:cNvSpPr>
            <a:spLocks noGrp="1"/>
          </p:cNvSpPr>
          <p:nvPr>
            <p:ph type="sldNum" sz="quarter" idx="12"/>
          </p:nvPr>
        </p:nvSpPr>
        <p:spPr/>
        <p:txBody>
          <a:bodyPr/>
          <a:lstStyle/>
          <a:p>
            <a:fld id="{7427B903-AA6A-49AE-A39C-D561FAF69FBA}" type="slidenum">
              <a:rPr lang="ar-EG" smtClean="0"/>
              <a:t>‹#›</a:t>
            </a:fld>
            <a:endParaRPr lang="ar-EG"/>
          </a:p>
        </p:txBody>
      </p:sp>
    </p:spTree>
    <p:extLst>
      <p:ext uri="{BB962C8B-B14F-4D97-AF65-F5344CB8AC3E}">
        <p14:creationId xmlns:p14="http://schemas.microsoft.com/office/powerpoint/2010/main" val="214155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77AFD4-D957-4D27-B0F1-1CE3595FD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EC2A65AC-EEC3-5A23-76B5-B2D737000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E0859AFD-A7E7-F7A5-D468-40A89E4D3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2E671-0644-45EE-8554-3A1FA2B2E7E2}" type="datetimeFigureOut">
              <a:rPr lang="ar-EG" smtClean="0"/>
              <a:t>22/04/1444</a:t>
            </a:fld>
            <a:endParaRPr lang="ar-EG"/>
          </a:p>
        </p:txBody>
      </p:sp>
      <p:sp>
        <p:nvSpPr>
          <p:cNvPr id="5" name="Footer Placeholder 4">
            <a:extLst>
              <a:ext uri="{FF2B5EF4-FFF2-40B4-BE49-F238E27FC236}">
                <a16:creationId xmlns:a16="http://schemas.microsoft.com/office/drawing/2014/main" id="{FC653CFC-DDFA-3191-B817-09A2DC181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6889C388-72D7-FDCD-BC84-3F7F8DAA2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7B903-AA6A-49AE-A39C-D561FAF69FBA}" type="slidenum">
              <a:rPr lang="ar-EG" smtClean="0"/>
              <a:t>‹#›</a:t>
            </a:fld>
            <a:endParaRPr lang="ar-EG"/>
          </a:p>
        </p:txBody>
      </p:sp>
    </p:spTree>
    <p:extLst>
      <p:ext uri="{BB962C8B-B14F-4D97-AF65-F5344CB8AC3E}">
        <p14:creationId xmlns:p14="http://schemas.microsoft.com/office/powerpoint/2010/main" val="629418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10487-B6AA-96BF-F6EE-9A6231984F4E}"/>
              </a:ext>
            </a:extLst>
          </p:cNvPr>
          <p:cNvSpPr>
            <a:spLocks noGrp="1"/>
          </p:cNvSpPr>
          <p:nvPr>
            <p:ph type="ctrTitle"/>
          </p:nvPr>
        </p:nvSpPr>
        <p:spPr>
          <a:xfrm>
            <a:off x="1524000" y="656155"/>
            <a:ext cx="9144000" cy="944045"/>
          </a:xfrm>
        </p:spPr>
        <p:txBody>
          <a:bodyPr/>
          <a:lstStyle/>
          <a:p>
            <a:r>
              <a:rPr lang="en-US" dirty="0"/>
              <a:t>Internet Protocol V6</a:t>
            </a:r>
            <a:endParaRPr lang="ar-EG" dirty="0"/>
          </a:p>
        </p:txBody>
      </p:sp>
      <p:graphicFrame>
        <p:nvGraphicFramePr>
          <p:cNvPr id="4" name="Table 4">
            <a:extLst>
              <a:ext uri="{FF2B5EF4-FFF2-40B4-BE49-F238E27FC236}">
                <a16:creationId xmlns:a16="http://schemas.microsoft.com/office/drawing/2014/main" id="{B519DC40-18AF-0D01-F51A-D9DE9C372820}"/>
              </a:ext>
            </a:extLst>
          </p:cNvPr>
          <p:cNvGraphicFramePr>
            <a:graphicFrameLocks noGrp="1"/>
          </p:cNvGraphicFramePr>
          <p:nvPr>
            <p:extLst>
              <p:ext uri="{D42A27DB-BD31-4B8C-83A1-F6EECF244321}">
                <p14:modId xmlns:p14="http://schemas.microsoft.com/office/powerpoint/2010/main" val="1526472776"/>
              </p:ext>
            </p:extLst>
          </p:nvPr>
        </p:nvGraphicFramePr>
        <p:xfrm>
          <a:off x="2032000" y="1716833"/>
          <a:ext cx="8128000" cy="2225040"/>
        </p:xfrm>
        <a:graphic>
          <a:graphicData uri="http://schemas.openxmlformats.org/drawingml/2006/table">
            <a:tbl>
              <a:tblPr rtl="1" firstRow="1" bandRow="1">
                <a:tableStyleId>{5C22544A-7EE6-4342-B048-85BDC9FD1C3A}</a:tableStyleId>
              </a:tblPr>
              <a:tblGrid>
                <a:gridCol w="4064000">
                  <a:extLst>
                    <a:ext uri="{9D8B030D-6E8A-4147-A177-3AD203B41FA5}">
                      <a16:colId xmlns:a16="http://schemas.microsoft.com/office/drawing/2014/main" val="3081718558"/>
                    </a:ext>
                  </a:extLst>
                </a:gridCol>
                <a:gridCol w="4064000">
                  <a:extLst>
                    <a:ext uri="{9D8B030D-6E8A-4147-A177-3AD203B41FA5}">
                      <a16:colId xmlns:a16="http://schemas.microsoft.com/office/drawing/2014/main" val="619621465"/>
                    </a:ext>
                  </a:extLst>
                </a:gridCol>
              </a:tblGrid>
              <a:tr h="370840">
                <a:tc>
                  <a:txBody>
                    <a:bodyPr/>
                    <a:lstStyle/>
                    <a:p>
                      <a:pPr rtl="1"/>
                      <a:r>
                        <a:rPr lang="en-US" dirty="0"/>
                        <a:t>Number</a:t>
                      </a:r>
                      <a:endParaRPr lang="ar-EG" dirty="0"/>
                    </a:p>
                  </a:txBody>
                  <a:tcPr/>
                </a:tc>
                <a:tc>
                  <a:txBody>
                    <a:bodyPr/>
                    <a:lstStyle/>
                    <a:p>
                      <a:pPr rtl="1"/>
                      <a:r>
                        <a:rPr lang="en-US" dirty="0"/>
                        <a:t>Name</a:t>
                      </a:r>
                      <a:endParaRPr lang="ar-EG" dirty="0"/>
                    </a:p>
                  </a:txBody>
                  <a:tcPr/>
                </a:tc>
                <a:extLst>
                  <a:ext uri="{0D108BD9-81ED-4DB2-BD59-A6C34878D82A}">
                    <a16:rowId xmlns:a16="http://schemas.microsoft.com/office/drawing/2014/main" val="4011299701"/>
                  </a:ext>
                </a:extLst>
              </a:tr>
              <a:tr h="370840">
                <a:tc>
                  <a:txBody>
                    <a:bodyPr/>
                    <a:lstStyle/>
                    <a:p>
                      <a:pPr rtl="1"/>
                      <a:r>
                        <a:rPr lang="en-US" dirty="0"/>
                        <a:t>70</a:t>
                      </a:r>
                      <a:endParaRPr lang="ar-EG" dirty="0"/>
                    </a:p>
                  </a:txBody>
                  <a:tcPr/>
                </a:tc>
                <a:tc>
                  <a:txBody>
                    <a:bodyPr/>
                    <a:lstStyle/>
                    <a:p>
                      <a:pPr rtl="1"/>
                      <a:r>
                        <a:rPr lang="en-US" dirty="0"/>
                        <a:t>Abdalrhman Mostafa Mahmoud</a:t>
                      </a:r>
                      <a:endParaRPr lang="ar-EG" dirty="0"/>
                    </a:p>
                  </a:txBody>
                  <a:tcPr/>
                </a:tc>
                <a:extLst>
                  <a:ext uri="{0D108BD9-81ED-4DB2-BD59-A6C34878D82A}">
                    <a16:rowId xmlns:a16="http://schemas.microsoft.com/office/drawing/2014/main" val="917194514"/>
                  </a:ext>
                </a:extLst>
              </a:tr>
              <a:tr h="370840">
                <a:tc>
                  <a:txBody>
                    <a:bodyPr/>
                    <a:lstStyle/>
                    <a:p>
                      <a:pPr rtl="1"/>
                      <a:r>
                        <a:rPr lang="en-US" dirty="0"/>
                        <a:t>18</a:t>
                      </a:r>
                      <a:endParaRPr lang="ar-EG" dirty="0"/>
                    </a:p>
                  </a:txBody>
                  <a:tcPr/>
                </a:tc>
                <a:tc>
                  <a:txBody>
                    <a:bodyPr/>
                    <a:lstStyle/>
                    <a:p>
                      <a:pPr rtl="1"/>
                      <a:r>
                        <a:rPr lang="en-US" dirty="0"/>
                        <a:t>Ahmed Abdelkader</a:t>
                      </a:r>
                      <a:endParaRPr lang="ar-EG" dirty="0"/>
                    </a:p>
                  </a:txBody>
                  <a:tcPr/>
                </a:tc>
                <a:extLst>
                  <a:ext uri="{0D108BD9-81ED-4DB2-BD59-A6C34878D82A}">
                    <a16:rowId xmlns:a16="http://schemas.microsoft.com/office/drawing/2014/main" val="4032499407"/>
                  </a:ext>
                </a:extLst>
              </a:tr>
              <a:tr h="370840">
                <a:tc>
                  <a:txBody>
                    <a:bodyPr/>
                    <a:lstStyle/>
                    <a:p>
                      <a:pPr rtl="1"/>
                      <a:r>
                        <a:rPr lang="en-US" dirty="0"/>
                        <a:t>74</a:t>
                      </a:r>
                      <a:endParaRPr lang="ar-EG" dirty="0"/>
                    </a:p>
                  </a:txBody>
                  <a:tcPr/>
                </a:tc>
                <a:tc>
                  <a:txBody>
                    <a:bodyPr/>
                    <a:lstStyle/>
                    <a:p>
                      <a:pPr rtl="1"/>
                      <a:r>
                        <a:rPr lang="en-US" dirty="0"/>
                        <a:t>Abdallah </a:t>
                      </a:r>
                      <a:r>
                        <a:rPr lang="en-US" dirty="0" err="1"/>
                        <a:t>Mohy</a:t>
                      </a:r>
                      <a:endParaRPr lang="ar-EG" dirty="0"/>
                    </a:p>
                  </a:txBody>
                  <a:tcPr/>
                </a:tc>
                <a:extLst>
                  <a:ext uri="{0D108BD9-81ED-4DB2-BD59-A6C34878D82A}">
                    <a16:rowId xmlns:a16="http://schemas.microsoft.com/office/drawing/2014/main" val="2296731001"/>
                  </a:ext>
                </a:extLst>
              </a:tr>
              <a:tr h="370840">
                <a:tc>
                  <a:txBody>
                    <a:bodyPr/>
                    <a:lstStyle/>
                    <a:p>
                      <a:pPr rtl="1"/>
                      <a:endParaRPr lang="ar-EG"/>
                    </a:p>
                  </a:txBody>
                  <a:tcPr/>
                </a:tc>
                <a:tc>
                  <a:txBody>
                    <a:bodyPr/>
                    <a:lstStyle/>
                    <a:p>
                      <a:pPr rtl="1"/>
                      <a:r>
                        <a:rPr lang="en-US" dirty="0" err="1"/>
                        <a:t>Alhasan</a:t>
                      </a:r>
                      <a:r>
                        <a:rPr lang="en-US" dirty="0"/>
                        <a:t> Amir</a:t>
                      </a:r>
                      <a:endParaRPr lang="ar-EG" dirty="0"/>
                    </a:p>
                  </a:txBody>
                  <a:tcPr/>
                </a:tc>
                <a:extLst>
                  <a:ext uri="{0D108BD9-81ED-4DB2-BD59-A6C34878D82A}">
                    <a16:rowId xmlns:a16="http://schemas.microsoft.com/office/drawing/2014/main" val="2043733774"/>
                  </a:ext>
                </a:extLst>
              </a:tr>
              <a:tr h="370840">
                <a:tc>
                  <a:txBody>
                    <a:bodyPr/>
                    <a:lstStyle/>
                    <a:p>
                      <a:pPr rtl="1"/>
                      <a:endParaRPr lang="ar-EG"/>
                    </a:p>
                  </a:txBody>
                  <a:tcPr/>
                </a:tc>
                <a:tc>
                  <a:txBody>
                    <a:bodyPr/>
                    <a:lstStyle/>
                    <a:p>
                      <a:pPr rtl="1"/>
                      <a:r>
                        <a:rPr lang="en-US" dirty="0" err="1"/>
                        <a:t>Abdelrhman</a:t>
                      </a:r>
                      <a:r>
                        <a:rPr lang="en-US" dirty="0"/>
                        <a:t> Magdy</a:t>
                      </a:r>
                      <a:endParaRPr lang="ar-EG" dirty="0"/>
                    </a:p>
                  </a:txBody>
                  <a:tcPr/>
                </a:tc>
                <a:extLst>
                  <a:ext uri="{0D108BD9-81ED-4DB2-BD59-A6C34878D82A}">
                    <a16:rowId xmlns:a16="http://schemas.microsoft.com/office/drawing/2014/main" val="2273616590"/>
                  </a:ext>
                </a:extLst>
              </a:tr>
            </a:tbl>
          </a:graphicData>
        </a:graphic>
      </p:graphicFrame>
    </p:spTree>
    <p:extLst>
      <p:ext uri="{BB962C8B-B14F-4D97-AF65-F5344CB8AC3E}">
        <p14:creationId xmlns:p14="http://schemas.microsoft.com/office/powerpoint/2010/main" val="403648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BA74-C978-AA07-16D8-ECD3E300C790}"/>
              </a:ext>
            </a:extLst>
          </p:cNvPr>
          <p:cNvSpPr>
            <a:spLocks noGrp="1"/>
          </p:cNvSpPr>
          <p:nvPr>
            <p:ph type="title"/>
          </p:nvPr>
        </p:nvSpPr>
        <p:spPr/>
        <p:txBody>
          <a:bodyPr/>
          <a:lstStyle/>
          <a:p>
            <a:r>
              <a:rPr lang="en-US" dirty="0"/>
              <a:t>Link Local</a:t>
            </a:r>
            <a:endParaRPr lang="ar-EG" dirty="0"/>
          </a:p>
        </p:txBody>
      </p:sp>
      <p:sp>
        <p:nvSpPr>
          <p:cNvPr id="3" name="Content Placeholder 2">
            <a:extLst>
              <a:ext uri="{FF2B5EF4-FFF2-40B4-BE49-F238E27FC236}">
                <a16:creationId xmlns:a16="http://schemas.microsoft.com/office/drawing/2014/main" id="{C979ED29-9D88-695E-3ABC-AE35ADED60B5}"/>
              </a:ext>
            </a:extLst>
          </p:cNvPr>
          <p:cNvSpPr>
            <a:spLocks noGrp="1"/>
          </p:cNvSpPr>
          <p:nvPr>
            <p:ph idx="1"/>
          </p:nvPr>
        </p:nvSpPr>
        <p:spPr>
          <a:xfrm>
            <a:off x="838200" y="1825625"/>
            <a:ext cx="10515600" cy="1325563"/>
          </a:xfrm>
        </p:spPr>
        <p:txBody>
          <a:bodyPr/>
          <a:lstStyle/>
          <a:p>
            <a:r>
              <a:rPr lang="en-US" dirty="0"/>
              <a:t>Starts with FE80/10</a:t>
            </a:r>
          </a:p>
          <a:p>
            <a:r>
              <a:rPr lang="en-US" dirty="0"/>
              <a:t>Represents the IP which is given automatic to devices.</a:t>
            </a:r>
            <a:endParaRPr lang="ar-EG" dirty="0"/>
          </a:p>
        </p:txBody>
      </p:sp>
      <p:sp>
        <p:nvSpPr>
          <p:cNvPr id="4" name="Title 1">
            <a:extLst>
              <a:ext uri="{FF2B5EF4-FFF2-40B4-BE49-F238E27FC236}">
                <a16:creationId xmlns:a16="http://schemas.microsoft.com/office/drawing/2014/main" id="{F61255B2-D507-89D4-0F8E-911260482AA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Site Local</a:t>
            </a:r>
            <a:endParaRPr lang="ar-EG" dirty="0"/>
          </a:p>
        </p:txBody>
      </p:sp>
      <p:sp>
        <p:nvSpPr>
          <p:cNvPr id="5" name="Content Placeholder 2">
            <a:extLst>
              <a:ext uri="{FF2B5EF4-FFF2-40B4-BE49-F238E27FC236}">
                <a16:creationId xmlns:a16="http://schemas.microsoft.com/office/drawing/2014/main" id="{E596CAC6-A981-2D95-2067-A84495ADCA32}"/>
              </a:ext>
            </a:extLst>
          </p:cNvPr>
          <p:cNvSpPr txBox="1">
            <a:spLocks/>
          </p:cNvSpPr>
          <p:nvPr/>
        </p:nvSpPr>
        <p:spPr>
          <a:xfrm>
            <a:off x="838200" y="3964895"/>
            <a:ext cx="10515600" cy="1680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Starts with FEC0/10</a:t>
            </a:r>
          </a:p>
          <a:p>
            <a:r>
              <a:rPr lang="en-US" dirty="0"/>
              <a:t>Represents the Private IP Which given by user to device.</a:t>
            </a:r>
            <a:endParaRPr lang="ar-EG" dirty="0"/>
          </a:p>
        </p:txBody>
      </p:sp>
    </p:spTree>
    <p:extLst>
      <p:ext uri="{BB962C8B-B14F-4D97-AF65-F5344CB8AC3E}">
        <p14:creationId xmlns:p14="http://schemas.microsoft.com/office/powerpoint/2010/main" val="368552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0E5-3580-1C35-4A80-A63E9C1F7456}"/>
              </a:ext>
            </a:extLst>
          </p:cNvPr>
          <p:cNvSpPr>
            <a:spLocks noGrp="1"/>
          </p:cNvSpPr>
          <p:nvPr>
            <p:ph type="title"/>
          </p:nvPr>
        </p:nvSpPr>
        <p:spPr/>
        <p:txBody>
          <a:bodyPr/>
          <a:lstStyle/>
          <a:p>
            <a:r>
              <a:rPr lang="en-US" dirty="0"/>
              <a:t>What is IP?</a:t>
            </a:r>
            <a:endParaRPr lang="ar-EG" dirty="0"/>
          </a:p>
        </p:txBody>
      </p:sp>
      <p:sp>
        <p:nvSpPr>
          <p:cNvPr id="3" name="Content Placeholder 2">
            <a:extLst>
              <a:ext uri="{FF2B5EF4-FFF2-40B4-BE49-F238E27FC236}">
                <a16:creationId xmlns:a16="http://schemas.microsoft.com/office/drawing/2014/main" id="{683A1270-8BF0-CD6F-3223-C525D88B7651}"/>
              </a:ext>
            </a:extLst>
          </p:cNvPr>
          <p:cNvSpPr>
            <a:spLocks noGrp="1"/>
          </p:cNvSpPr>
          <p:nvPr>
            <p:ph idx="1"/>
          </p:nvPr>
        </p:nvSpPr>
        <p:spPr/>
        <p:txBody>
          <a:bodyPr/>
          <a:lstStyle/>
          <a:p>
            <a:r>
              <a:rPr lang="en-US" b="0" i="0" dirty="0">
                <a:solidFill>
                  <a:srgbClr val="8F8F8F"/>
                </a:solidFill>
                <a:effectLst/>
                <a:latin typeface="MuseoSans"/>
              </a:rPr>
              <a:t>An IP address is a string of numbers separated by periods.</a:t>
            </a:r>
          </a:p>
          <a:p>
            <a:pPr algn="l"/>
            <a:r>
              <a:rPr lang="en-US" b="0" i="0" dirty="0">
                <a:solidFill>
                  <a:srgbClr val="202122"/>
                </a:solidFill>
                <a:effectLst/>
                <a:latin typeface="Arial" panose="020B0604020202020204" pitchFamily="34" charset="0"/>
              </a:rPr>
              <a:t>An </a:t>
            </a:r>
            <a:r>
              <a:rPr lang="en-US" b="1" i="0" dirty="0">
                <a:solidFill>
                  <a:srgbClr val="202122"/>
                </a:solidFill>
                <a:effectLst/>
                <a:latin typeface="Arial" panose="020B0604020202020204" pitchFamily="34" charset="0"/>
              </a:rPr>
              <a:t>Internet Protocol address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IP address</a:t>
            </a:r>
            <a:r>
              <a:rPr lang="en-US" b="0" i="0" dirty="0">
                <a:solidFill>
                  <a:srgbClr val="202122"/>
                </a:solidFill>
                <a:effectLst/>
                <a:latin typeface="Arial" panose="020B0604020202020204" pitchFamily="34" charset="0"/>
              </a:rPr>
              <a:t>) is a numerical label that is connected to a </a:t>
            </a:r>
            <a:r>
              <a:rPr lang="en-US" b="0" i="0" u="none" strike="noStrike" dirty="0">
                <a:solidFill>
                  <a:srgbClr val="0645AD"/>
                </a:solidFill>
                <a:effectLst/>
                <a:latin typeface="Arial" panose="020B0604020202020204" pitchFamily="34" charset="0"/>
              </a:rPr>
              <a:t>computer network</a:t>
            </a:r>
            <a:r>
              <a:rPr lang="en-US" b="0" i="0" dirty="0">
                <a:solidFill>
                  <a:srgbClr val="202122"/>
                </a:solidFill>
                <a:effectLst/>
                <a:latin typeface="Arial" panose="020B0604020202020204" pitchFamily="34" charset="0"/>
              </a:rPr>
              <a:t> that uses the </a:t>
            </a:r>
            <a:r>
              <a:rPr lang="en-US" b="0" i="0" u="none" strike="noStrike" dirty="0">
                <a:solidFill>
                  <a:srgbClr val="0645AD"/>
                </a:solidFill>
                <a:effectLst/>
                <a:latin typeface="Arial" panose="020B0604020202020204" pitchFamily="34" charset="0"/>
              </a:rPr>
              <a:t>Internet Protocol</a:t>
            </a:r>
            <a:r>
              <a:rPr lang="en-US" b="0" i="0" dirty="0">
                <a:solidFill>
                  <a:srgbClr val="202122"/>
                </a:solidFill>
                <a:effectLst/>
                <a:latin typeface="Arial" panose="020B0604020202020204" pitchFamily="34" charset="0"/>
              </a:rPr>
              <a:t> for </a:t>
            </a:r>
            <a:r>
              <a:rPr lang="en-US" b="0" i="0" dirty="0" err="1">
                <a:solidFill>
                  <a:srgbClr val="202122"/>
                </a:solidFill>
                <a:effectLst/>
                <a:latin typeface="Arial" panose="020B0604020202020204" pitchFamily="34" charset="0"/>
              </a:rPr>
              <a:t>communication.An</a:t>
            </a:r>
            <a:r>
              <a:rPr lang="en-US" b="0" i="0" dirty="0">
                <a:solidFill>
                  <a:srgbClr val="202122"/>
                </a:solidFill>
                <a:effectLst/>
                <a:latin typeface="Arial" panose="020B0604020202020204" pitchFamily="34" charset="0"/>
              </a:rPr>
              <a:t> IP address serves two main functions: network interface </a:t>
            </a:r>
            <a:r>
              <a:rPr lang="en-US" b="0" i="0" u="none" strike="noStrike" dirty="0">
                <a:solidFill>
                  <a:srgbClr val="0645AD"/>
                </a:solidFill>
                <a:effectLst/>
                <a:latin typeface="Arial" panose="020B0604020202020204" pitchFamily="34" charset="0"/>
              </a:rPr>
              <a:t>identification</a:t>
            </a:r>
            <a:r>
              <a:rPr lang="en-US" b="0" i="0" dirty="0">
                <a:solidFill>
                  <a:srgbClr val="202122"/>
                </a:solidFill>
                <a:effectLst/>
                <a:latin typeface="Arial" panose="020B0604020202020204" pitchFamily="34" charset="0"/>
              </a:rPr>
              <a:t> and location </a:t>
            </a:r>
            <a:r>
              <a:rPr lang="en-US" b="0" i="0" u="none" strike="noStrike" dirty="0">
                <a:solidFill>
                  <a:srgbClr val="0645AD"/>
                </a:solidFill>
                <a:effectLst/>
                <a:latin typeface="Arial" panose="020B0604020202020204" pitchFamily="34" charset="0"/>
              </a:rPr>
              <a:t>addressing</a:t>
            </a:r>
            <a:r>
              <a:rPr lang="en-US" b="0" i="0" dirty="0">
                <a:solidFill>
                  <a:srgbClr val="202122"/>
                </a:solidFill>
                <a:effectLst/>
                <a:latin typeface="Arial" panose="020B0604020202020204" pitchFamily="34" charset="0"/>
              </a:rPr>
              <a:t>.</a:t>
            </a:r>
          </a:p>
          <a:p>
            <a:br>
              <a:rPr lang="en-US" dirty="0"/>
            </a:br>
            <a:endParaRPr lang="ar-EG" dirty="0"/>
          </a:p>
        </p:txBody>
      </p:sp>
    </p:spTree>
    <p:extLst>
      <p:ext uri="{BB962C8B-B14F-4D97-AF65-F5344CB8AC3E}">
        <p14:creationId xmlns:p14="http://schemas.microsoft.com/office/powerpoint/2010/main" val="380276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009D-02B1-CC45-D3FF-5F02E0AC4BC4}"/>
              </a:ext>
            </a:extLst>
          </p:cNvPr>
          <p:cNvSpPr>
            <a:spLocks noGrp="1"/>
          </p:cNvSpPr>
          <p:nvPr>
            <p:ph type="title"/>
          </p:nvPr>
        </p:nvSpPr>
        <p:spPr/>
        <p:txBody>
          <a:bodyPr/>
          <a:lstStyle/>
          <a:p>
            <a:r>
              <a:rPr lang="en-US" dirty="0"/>
              <a:t>The Need OF IP6</a:t>
            </a:r>
            <a:endParaRPr lang="ar-EG" dirty="0"/>
          </a:p>
        </p:txBody>
      </p:sp>
      <p:sp>
        <p:nvSpPr>
          <p:cNvPr id="3" name="Content Placeholder 2">
            <a:extLst>
              <a:ext uri="{FF2B5EF4-FFF2-40B4-BE49-F238E27FC236}">
                <a16:creationId xmlns:a16="http://schemas.microsoft.com/office/drawing/2014/main" id="{96900C3A-7078-F66C-E84C-877F9E3DD642}"/>
              </a:ext>
            </a:extLst>
          </p:cNvPr>
          <p:cNvSpPr>
            <a:spLocks noGrp="1"/>
          </p:cNvSpPr>
          <p:nvPr>
            <p:ph idx="1"/>
          </p:nvPr>
        </p:nvSpPr>
        <p:spPr/>
        <p:txBody>
          <a:bodyPr/>
          <a:lstStyle/>
          <a:p>
            <a:r>
              <a:rPr lang="en-US" dirty="0"/>
              <a:t>Firstly, each device connects to a network needs a specific IP address to represent the device as a logical address, the problem In IP4 was it is limited 32 bit (4 octet) and to solve it initially the made LANs inside the internet connects to global network with one IP address in other words we can connect all home devices with one IP address (</a:t>
            </a:r>
            <a:r>
              <a:rPr lang="en-US" dirty="0" err="1"/>
              <a:t>Adsl</a:t>
            </a:r>
            <a:r>
              <a:rPr lang="en-US" dirty="0"/>
              <a:t> IP address) and inside the LANs each device take a private IP address.</a:t>
            </a:r>
          </a:p>
          <a:p>
            <a:r>
              <a:rPr lang="en-US" dirty="0"/>
              <a:t>Then we find there are a lot of devices are made everyday and we still needing more IP addresses (a lot of IOT devices also needs to take IP address).</a:t>
            </a:r>
            <a:endParaRPr lang="ar-EG" dirty="0"/>
          </a:p>
        </p:txBody>
      </p:sp>
    </p:spTree>
    <p:extLst>
      <p:ext uri="{BB962C8B-B14F-4D97-AF65-F5344CB8AC3E}">
        <p14:creationId xmlns:p14="http://schemas.microsoft.com/office/powerpoint/2010/main" val="257122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C3BF-97AB-FBF9-0227-F02EC3CADE8B}"/>
              </a:ext>
            </a:extLst>
          </p:cNvPr>
          <p:cNvSpPr>
            <a:spLocks noGrp="1"/>
          </p:cNvSpPr>
          <p:nvPr>
            <p:ph type="title"/>
          </p:nvPr>
        </p:nvSpPr>
        <p:spPr/>
        <p:txBody>
          <a:bodyPr/>
          <a:lstStyle/>
          <a:p>
            <a:r>
              <a:rPr lang="en-US" dirty="0"/>
              <a:t>Cont. The Need OF IP6</a:t>
            </a:r>
            <a:endParaRPr lang="ar-EG" dirty="0"/>
          </a:p>
        </p:txBody>
      </p:sp>
      <p:sp>
        <p:nvSpPr>
          <p:cNvPr id="3" name="Content Placeholder 2">
            <a:extLst>
              <a:ext uri="{FF2B5EF4-FFF2-40B4-BE49-F238E27FC236}">
                <a16:creationId xmlns:a16="http://schemas.microsoft.com/office/drawing/2014/main" id="{3A09958B-9EF7-6867-3953-CF795A971F6C}"/>
              </a:ext>
            </a:extLst>
          </p:cNvPr>
          <p:cNvSpPr>
            <a:spLocks noGrp="1"/>
          </p:cNvSpPr>
          <p:nvPr>
            <p:ph idx="1"/>
          </p:nvPr>
        </p:nvSpPr>
        <p:spPr/>
        <p:txBody>
          <a:bodyPr/>
          <a:lstStyle/>
          <a:p>
            <a:r>
              <a:rPr lang="en-US" dirty="0"/>
              <a:t>hence the IP6 Was Developed to Contains the Whole devices in the world in other words it can give each sand an IP address.</a:t>
            </a:r>
          </a:p>
          <a:p>
            <a:r>
              <a:rPr lang="en-US" dirty="0"/>
              <a:t>It consists of 128 bit (8 octet) each octet consists of 16 bit with 4 hexadecimal numbers , each 16-bit (4 numbers) are separated with colon “:”.</a:t>
            </a:r>
          </a:p>
          <a:p>
            <a:r>
              <a:rPr lang="en-US" dirty="0"/>
              <a:t>The usage of IP6 increasing everyday.</a:t>
            </a:r>
            <a:endParaRPr lang="ar-EG" dirty="0"/>
          </a:p>
        </p:txBody>
      </p:sp>
    </p:spTree>
    <p:extLst>
      <p:ext uri="{BB962C8B-B14F-4D97-AF65-F5344CB8AC3E}">
        <p14:creationId xmlns:p14="http://schemas.microsoft.com/office/powerpoint/2010/main" val="250906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A8F5-86A8-3DC6-B7E8-0F17E9C77FFD}"/>
              </a:ext>
            </a:extLst>
          </p:cNvPr>
          <p:cNvSpPr>
            <a:spLocks noGrp="1"/>
          </p:cNvSpPr>
          <p:nvPr>
            <p:ph type="title"/>
          </p:nvPr>
        </p:nvSpPr>
        <p:spPr/>
        <p:txBody>
          <a:bodyPr/>
          <a:lstStyle/>
          <a:p>
            <a:r>
              <a:rPr lang="en-US" dirty="0"/>
              <a:t>Tips and Tricks</a:t>
            </a:r>
            <a:endParaRPr lang="ar-EG" dirty="0"/>
          </a:p>
        </p:txBody>
      </p:sp>
      <p:sp>
        <p:nvSpPr>
          <p:cNvPr id="3" name="Content Placeholder 2">
            <a:extLst>
              <a:ext uri="{FF2B5EF4-FFF2-40B4-BE49-F238E27FC236}">
                <a16:creationId xmlns:a16="http://schemas.microsoft.com/office/drawing/2014/main" id="{788D5899-F72A-BEBF-0093-413E724DAFF3}"/>
              </a:ext>
            </a:extLst>
          </p:cNvPr>
          <p:cNvSpPr>
            <a:spLocks noGrp="1"/>
          </p:cNvSpPr>
          <p:nvPr>
            <p:ph idx="1"/>
          </p:nvPr>
        </p:nvSpPr>
        <p:spPr/>
        <p:txBody>
          <a:bodyPr/>
          <a:lstStyle/>
          <a:p>
            <a:r>
              <a:rPr lang="en-US" dirty="0"/>
              <a:t>The IP6 could be shorten  if the LSB in the octet is Zeros we could remove those Zeros.</a:t>
            </a:r>
          </a:p>
          <a:p>
            <a:r>
              <a:rPr lang="en-US" dirty="0"/>
              <a:t>2001:0db8:34cd:0012:0000:0000:00a9:1234 -&gt;</a:t>
            </a:r>
          </a:p>
          <a:p>
            <a:r>
              <a:rPr lang="en-US" dirty="0"/>
              <a:t>2001:db8:34cd:12:0:0:a9:1234</a:t>
            </a:r>
          </a:p>
          <a:p>
            <a:r>
              <a:rPr lang="en-US" dirty="0"/>
              <a:t>And if there Zero Octets in series we could skip them with “::” but you could use it once;</a:t>
            </a:r>
          </a:p>
          <a:p>
            <a:r>
              <a:rPr lang="en-US" dirty="0"/>
              <a:t>2001:db8:34cd:12::a9:1234</a:t>
            </a:r>
          </a:p>
          <a:p>
            <a:r>
              <a:rPr lang="en-US" dirty="0"/>
              <a:t>We know there are 8 octet so in the last IP there are only 6 so :: represents 2 Zero octets in series.</a:t>
            </a:r>
            <a:endParaRPr lang="ar-EG" dirty="0"/>
          </a:p>
        </p:txBody>
      </p:sp>
    </p:spTree>
    <p:extLst>
      <p:ext uri="{BB962C8B-B14F-4D97-AF65-F5344CB8AC3E}">
        <p14:creationId xmlns:p14="http://schemas.microsoft.com/office/powerpoint/2010/main" val="423019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9905-64D8-436C-0D7C-5AA011437F99}"/>
              </a:ext>
            </a:extLst>
          </p:cNvPr>
          <p:cNvSpPr>
            <a:spLocks noGrp="1"/>
          </p:cNvSpPr>
          <p:nvPr>
            <p:ph type="title"/>
          </p:nvPr>
        </p:nvSpPr>
        <p:spPr/>
        <p:txBody>
          <a:bodyPr/>
          <a:lstStyle/>
          <a:p>
            <a:r>
              <a:rPr lang="en-US" dirty="0"/>
              <a:t>Cont.</a:t>
            </a:r>
            <a:endParaRPr lang="ar-EG" dirty="0"/>
          </a:p>
        </p:txBody>
      </p:sp>
      <p:sp>
        <p:nvSpPr>
          <p:cNvPr id="3" name="Content Placeholder 2">
            <a:extLst>
              <a:ext uri="{FF2B5EF4-FFF2-40B4-BE49-F238E27FC236}">
                <a16:creationId xmlns:a16="http://schemas.microsoft.com/office/drawing/2014/main" id="{F550C7E2-EBDE-01CF-6586-BB320857A62E}"/>
              </a:ext>
            </a:extLst>
          </p:cNvPr>
          <p:cNvSpPr>
            <a:spLocks noGrp="1"/>
          </p:cNvSpPr>
          <p:nvPr>
            <p:ph idx="1"/>
          </p:nvPr>
        </p:nvSpPr>
        <p:spPr/>
        <p:txBody>
          <a:bodyPr/>
          <a:lstStyle/>
          <a:p>
            <a:r>
              <a:rPr lang="en-US" dirty="0"/>
              <a:t>We can use prefix mask to represent the fixed bits in the IP</a:t>
            </a:r>
          </a:p>
          <a:p>
            <a:r>
              <a:rPr lang="en-US" dirty="0"/>
              <a:t>2001:db8:34cd:12::a9:1234/4 means that 2 in 2001 is fixed</a:t>
            </a:r>
          </a:p>
          <a:p>
            <a:endParaRPr lang="en-US" dirty="0"/>
          </a:p>
          <a:p>
            <a:r>
              <a:rPr lang="en-US" dirty="0"/>
              <a:t>There isn’t </a:t>
            </a:r>
            <a:r>
              <a:rPr lang="en-US" dirty="0" err="1"/>
              <a:t>BroadCast</a:t>
            </a:r>
            <a:r>
              <a:rPr lang="en-US" dirty="0"/>
              <a:t> in IPV6 (no one to all at all)</a:t>
            </a:r>
          </a:p>
          <a:p>
            <a:r>
              <a:rPr lang="en-US" dirty="0"/>
              <a:t>We can Convert IP4 to IP6</a:t>
            </a:r>
          </a:p>
          <a:p>
            <a:r>
              <a:rPr lang="en-US" dirty="0"/>
              <a:t>The instead broadcast in IP6 has IP starts with ff02:01 and known as Link Local Scope all nodes multicasting.</a:t>
            </a:r>
          </a:p>
        </p:txBody>
      </p:sp>
    </p:spTree>
    <p:extLst>
      <p:ext uri="{BB962C8B-B14F-4D97-AF65-F5344CB8AC3E}">
        <p14:creationId xmlns:p14="http://schemas.microsoft.com/office/powerpoint/2010/main" val="181536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2B1B-8D72-6553-45D1-65AEEBD96ED6}"/>
              </a:ext>
            </a:extLst>
          </p:cNvPr>
          <p:cNvSpPr>
            <a:spLocks noGrp="1"/>
          </p:cNvSpPr>
          <p:nvPr>
            <p:ph type="title"/>
          </p:nvPr>
        </p:nvSpPr>
        <p:spPr/>
        <p:txBody>
          <a:bodyPr/>
          <a:lstStyle/>
          <a:p>
            <a:r>
              <a:rPr lang="en-US" dirty="0"/>
              <a:t>A brief summary between IP4 &amp; IP6</a:t>
            </a:r>
            <a:endParaRPr lang="ar-EG" dirty="0"/>
          </a:p>
        </p:txBody>
      </p:sp>
      <p:graphicFrame>
        <p:nvGraphicFramePr>
          <p:cNvPr id="4" name="Table 4">
            <a:extLst>
              <a:ext uri="{FF2B5EF4-FFF2-40B4-BE49-F238E27FC236}">
                <a16:creationId xmlns:a16="http://schemas.microsoft.com/office/drawing/2014/main" id="{DA633198-4273-7FBF-3671-55A919CF6FC4}"/>
              </a:ext>
            </a:extLst>
          </p:cNvPr>
          <p:cNvGraphicFramePr>
            <a:graphicFrameLocks noGrp="1"/>
          </p:cNvGraphicFramePr>
          <p:nvPr>
            <p:ph idx="1"/>
            <p:extLst>
              <p:ext uri="{D42A27DB-BD31-4B8C-83A1-F6EECF244321}">
                <p14:modId xmlns:p14="http://schemas.microsoft.com/office/powerpoint/2010/main" val="2739370436"/>
              </p:ext>
            </p:extLst>
          </p:nvPr>
        </p:nvGraphicFramePr>
        <p:xfrm>
          <a:off x="838200" y="1825625"/>
          <a:ext cx="10515600" cy="2595880"/>
        </p:xfrm>
        <a:graphic>
          <a:graphicData uri="http://schemas.openxmlformats.org/drawingml/2006/table">
            <a:tbl>
              <a:tblPr rtl="1" firstRow="1" bandRow="1">
                <a:tableStyleId>{5C22544A-7EE6-4342-B048-85BDC9FD1C3A}</a:tableStyleId>
              </a:tblPr>
              <a:tblGrid>
                <a:gridCol w="5257800">
                  <a:extLst>
                    <a:ext uri="{9D8B030D-6E8A-4147-A177-3AD203B41FA5}">
                      <a16:colId xmlns:a16="http://schemas.microsoft.com/office/drawing/2014/main" val="1084277395"/>
                    </a:ext>
                  </a:extLst>
                </a:gridCol>
                <a:gridCol w="5257800">
                  <a:extLst>
                    <a:ext uri="{9D8B030D-6E8A-4147-A177-3AD203B41FA5}">
                      <a16:colId xmlns:a16="http://schemas.microsoft.com/office/drawing/2014/main" val="877389813"/>
                    </a:ext>
                  </a:extLst>
                </a:gridCol>
              </a:tblGrid>
              <a:tr h="370840">
                <a:tc>
                  <a:txBody>
                    <a:bodyPr/>
                    <a:lstStyle/>
                    <a:p>
                      <a:pPr rtl="1"/>
                      <a:r>
                        <a:rPr lang="en-US" dirty="0"/>
                        <a:t>IP6</a:t>
                      </a:r>
                      <a:endParaRPr lang="ar-EG" dirty="0"/>
                    </a:p>
                  </a:txBody>
                  <a:tcPr/>
                </a:tc>
                <a:tc>
                  <a:txBody>
                    <a:bodyPr/>
                    <a:lstStyle/>
                    <a:p>
                      <a:pPr rtl="1"/>
                      <a:r>
                        <a:rPr lang="en-US" dirty="0"/>
                        <a:t>IP4</a:t>
                      </a:r>
                      <a:endParaRPr lang="ar-EG" dirty="0"/>
                    </a:p>
                  </a:txBody>
                  <a:tcPr/>
                </a:tc>
                <a:extLst>
                  <a:ext uri="{0D108BD9-81ED-4DB2-BD59-A6C34878D82A}">
                    <a16:rowId xmlns:a16="http://schemas.microsoft.com/office/drawing/2014/main" val="2868037040"/>
                  </a:ext>
                </a:extLst>
              </a:tr>
              <a:tr h="370840">
                <a:tc>
                  <a:txBody>
                    <a:bodyPr/>
                    <a:lstStyle/>
                    <a:p>
                      <a:pPr rtl="1"/>
                      <a:r>
                        <a:rPr lang="en-US" dirty="0"/>
                        <a:t>Global</a:t>
                      </a:r>
                      <a:endParaRPr lang="ar-EG" dirty="0"/>
                    </a:p>
                  </a:txBody>
                  <a:tcPr/>
                </a:tc>
                <a:tc>
                  <a:txBody>
                    <a:bodyPr/>
                    <a:lstStyle/>
                    <a:p>
                      <a:pPr rtl="1"/>
                      <a:r>
                        <a:rPr lang="en-US" dirty="0"/>
                        <a:t>Public(Real IP)</a:t>
                      </a:r>
                      <a:endParaRPr lang="ar-EG" dirty="0"/>
                    </a:p>
                  </a:txBody>
                  <a:tcPr/>
                </a:tc>
                <a:extLst>
                  <a:ext uri="{0D108BD9-81ED-4DB2-BD59-A6C34878D82A}">
                    <a16:rowId xmlns:a16="http://schemas.microsoft.com/office/drawing/2014/main" val="541289012"/>
                  </a:ext>
                </a:extLst>
              </a:tr>
              <a:tr h="370840">
                <a:tc>
                  <a:txBody>
                    <a:bodyPr/>
                    <a:lstStyle/>
                    <a:p>
                      <a:pPr rtl="1"/>
                      <a:r>
                        <a:rPr lang="en-US" dirty="0"/>
                        <a:t>Site Local</a:t>
                      </a:r>
                      <a:endParaRPr lang="ar-EG" dirty="0"/>
                    </a:p>
                  </a:txBody>
                  <a:tcPr/>
                </a:tc>
                <a:tc>
                  <a:txBody>
                    <a:bodyPr/>
                    <a:lstStyle/>
                    <a:p>
                      <a:pPr rtl="1"/>
                      <a:r>
                        <a:rPr lang="en-US" dirty="0"/>
                        <a:t>Private(Virtual IP)</a:t>
                      </a:r>
                      <a:endParaRPr lang="ar-EG" dirty="0"/>
                    </a:p>
                  </a:txBody>
                  <a:tcPr/>
                </a:tc>
                <a:extLst>
                  <a:ext uri="{0D108BD9-81ED-4DB2-BD59-A6C34878D82A}">
                    <a16:rowId xmlns:a16="http://schemas.microsoft.com/office/drawing/2014/main" val="3552940322"/>
                  </a:ext>
                </a:extLst>
              </a:tr>
              <a:tr h="370840">
                <a:tc>
                  <a:txBody>
                    <a:bodyPr/>
                    <a:lstStyle/>
                    <a:p>
                      <a:pPr rtl="1"/>
                      <a:r>
                        <a:rPr lang="en-US" dirty="0"/>
                        <a:t>LINK LOCAL</a:t>
                      </a:r>
                      <a:endParaRPr lang="ar-EG" dirty="0"/>
                    </a:p>
                  </a:txBody>
                  <a:tcPr/>
                </a:tc>
                <a:tc>
                  <a:txBody>
                    <a:bodyPr/>
                    <a:lstStyle/>
                    <a:p>
                      <a:pPr rtl="1"/>
                      <a:r>
                        <a:rPr lang="en-US" dirty="0"/>
                        <a:t>APIPA</a:t>
                      </a:r>
                      <a:endParaRPr lang="ar-EG" dirty="0"/>
                    </a:p>
                  </a:txBody>
                  <a:tcPr/>
                </a:tc>
                <a:extLst>
                  <a:ext uri="{0D108BD9-81ED-4DB2-BD59-A6C34878D82A}">
                    <a16:rowId xmlns:a16="http://schemas.microsoft.com/office/drawing/2014/main" val="1054817591"/>
                  </a:ext>
                </a:extLst>
              </a:tr>
              <a:tr h="370840">
                <a:tc>
                  <a:txBody>
                    <a:bodyPr/>
                    <a:lstStyle/>
                    <a:p>
                      <a:pPr rtl="1"/>
                      <a:r>
                        <a:rPr lang="en-US" dirty="0"/>
                        <a:t>::1</a:t>
                      </a:r>
                      <a:endParaRPr lang="ar-EG" dirty="0"/>
                    </a:p>
                  </a:txBody>
                  <a:tcPr/>
                </a:tc>
                <a:tc>
                  <a:txBody>
                    <a:bodyPr/>
                    <a:lstStyle/>
                    <a:p>
                      <a:pPr rtl="1"/>
                      <a:r>
                        <a:rPr lang="en-US" dirty="0"/>
                        <a:t>Loop Back (127.0.0.1)</a:t>
                      </a:r>
                      <a:endParaRPr lang="ar-EG" dirty="0"/>
                    </a:p>
                  </a:txBody>
                  <a:tcPr/>
                </a:tc>
                <a:extLst>
                  <a:ext uri="{0D108BD9-81ED-4DB2-BD59-A6C34878D82A}">
                    <a16:rowId xmlns:a16="http://schemas.microsoft.com/office/drawing/2014/main" val="3426911354"/>
                  </a:ext>
                </a:extLst>
              </a:tr>
              <a:tr h="370840">
                <a:tc>
                  <a:txBody>
                    <a:bodyPr/>
                    <a:lstStyle/>
                    <a:p>
                      <a:pPr rtl="1"/>
                      <a:r>
                        <a:rPr lang="en-US" dirty="0"/>
                        <a:t>FFOO::/8</a:t>
                      </a:r>
                      <a:endParaRPr lang="ar-EG" dirty="0"/>
                    </a:p>
                  </a:txBody>
                  <a:tcPr/>
                </a:tc>
                <a:tc>
                  <a:txBody>
                    <a:bodyPr/>
                    <a:lstStyle/>
                    <a:p>
                      <a:pPr rtl="1"/>
                      <a:r>
                        <a:rPr lang="en-US" dirty="0"/>
                        <a:t>Multicasting (224.0.0.0)</a:t>
                      </a:r>
                      <a:endParaRPr lang="ar-EG" dirty="0"/>
                    </a:p>
                  </a:txBody>
                  <a:tcPr/>
                </a:tc>
                <a:extLst>
                  <a:ext uri="{0D108BD9-81ED-4DB2-BD59-A6C34878D82A}">
                    <a16:rowId xmlns:a16="http://schemas.microsoft.com/office/drawing/2014/main" val="3206380180"/>
                  </a:ext>
                </a:extLst>
              </a:tr>
              <a:tr h="370840">
                <a:tc>
                  <a:txBody>
                    <a:bodyPr/>
                    <a:lstStyle/>
                    <a:p>
                      <a:pPr rtl="1"/>
                      <a:endParaRPr lang="ar-EG"/>
                    </a:p>
                  </a:txBody>
                  <a:tcPr/>
                </a:tc>
                <a:tc>
                  <a:txBody>
                    <a:bodyPr/>
                    <a:lstStyle/>
                    <a:p>
                      <a:pPr rtl="1"/>
                      <a:endParaRPr lang="ar-EG" dirty="0"/>
                    </a:p>
                  </a:txBody>
                  <a:tcPr/>
                </a:tc>
                <a:extLst>
                  <a:ext uri="{0D108BD9-81ED-4DB2-BD59-A6C34878D82A}">
                    <a16:rowId xmlns:a16="http://schemas.microsoft.com/office/drawing/2014/main" val="4173601802"/>
                  </a:ext>
                </a:extLst>
              </a:tr>
            </a:tbl>
          </a:graphicData>
        </a:graphic>
      </p:graphicFrame>
    </p:spTree>
    <p:extLst>
      <p:ext uri="{BB962C8B-B14F-4D97-AF65-F5344CB8AC3E}">
        <p14:creationId xmlns:p14="http://schemas.microsoft.com/office/powerpoint/2010/main" val="191089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10;&#10;Description automatically generated">
            <a:extLst>
              <a:ext uri="{FF2B5EF4-FFF2-40B4-BE49-F238E27FC236}">
                <a16:creationId xmlns:a16="http://schemas.microsoft.com/office/drawing/2014/main" id="{B00C5A7A-CD87-A750-C21A-3797A53A77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179830"/>
            <a:ext cx="10905066" cy="449833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52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CC8C-07E4-2E76-F88D-8488CE07401C}"/>
              </a:ext>
            </a:extLst>
          </p:cNvPr>
          <p:cNvSpPr>
            <a:spLocks noGrp="1"/>
          </p:cNvSpPr>
          <p:nvPr>
            <p:ph type="title"/>
          </p:nvPr>
        </p:nvSpPr>
        <p:spPr/>
        <p:txBody>
          <a:bodyPr/>
          <a:lstStyle/>
          <a:p>
            <a:r>
              <a:rPr lang="en-US" dirty="0"/>
              <a:t>Global IP</a:t>
            </a:r>
            <a:endParaRPr lang="ar-EG" dirty="0"/>
          </a:p>
        </p:txBody>
      </p:sp>
      <p:sp>
        <p:nvSpPr>
          <p:cNvPr id="3" name="Content Placeholder 2">
            <a:extLst>
              <a:ext uri="{FF2B5EF4-FFF2-40B4-BE49-F238E27FC236}">
                <a16:creationId xmlns:a16="http://schemas.microsoft.com/office/drawing/2014/main" id="{612706FF-1E10-3361-06CB-CD73B9D0DA80}"/>
              </a:ext>
            </a:extLst>
          </p:cNvPr>
          <p:cNvSpPr>
            <a:spLocks noGrp="1"/>
          </p:cNvSpPr>
          <p:nvPr>
            <p:ph idx="1"/>
          </p:nvPr>
        </p:nvSpPr>
        <p:spPr/>
        <p:txBody>
          <a:bodyPr/>
          <a:lstStyle/>
          <a:p>
            <a:r>
              <a:rPr lang="en-US" dirty="0"/>
              <a:t>For now, the term 001 is fixed for the first 3 bits(binary) in the first octet</a:t>
            </a:r>
          </a:p>
          <a:p>
            <a:r>
              <a:rPr lang="en-US" dirty="0"/>
              <a:t>That means the Form of Global IP is:</a:t>
            </a:r>
          </a:p>
          <a:p>
            <a:pPr lvl="1"/>
            <a:r>
              <a:rPr lang="en-US" dirty="0"/>
              <a:t>001+1bit+44 bit +16 bits+64 bits</a:t>
            </a:r>
          </a:p>
          <a:p>
            <a:pPr lvl="1"/>
            <a:endParaRPr lang="en-US" dirty="0"/>
          </a:p>
          <a:p>
            <a:pPr marL="457200" lvl="1" indent="0">
              <a:buNone/>
            </a:pPr>
            <a:endParaRPr lang="en-US" dirty="0"/>
          </a:p>
          <a:p>
            <a:pPr marL="457200" lvl="1" indent="0">
              <a:buNone/>
            </a:pPr>
            <a:endParaRPr lang="en-US" dirty="0"/>
          </a:p>
          <a:p>
            <a:pPr marL="457200" lvl="1" indent="0">
              <a:buNone/>
            </a:pPr>
            <a:r>
              <a:rPr lang="en-US" dirty="0"/>
              <a:t>HOST ID CALLED INTERFACE ID TOO.</a:t>
            </a:r>
          </a:p>
          <a:p>
            <a:pPr marL="457200" lvl="1" indent="0">
              <a:buNone/>
            </a:pPr>
            <a:r>
              <a:rPr lang="en-US" dirty="0"/>
              <a:t>Global Routing Prefix represents first 3 octets.</a:t>
            </a:r>
          </a:p>
        </p:txBody>
      </p:sp>
      <p:pic>
        <p:nvPicPr>
          <p:cNvPr id="5" name="Picture 4">
            <a:extLst>
              <a:ext uri="{FF2B5EF4-FFF2-40B4-BE49-F238E27FC236}">
                <a16:creationId xmlns:a16="http://schemas.microsoft.com/office/drawing/2014/main" id="{07819AC2-9327-DAD6-772F-24456FF9F6A3}"/>
              </a:ext>
            </a:extLst>
          </p:cNvPr>
          <p:cNvPicPr>
            <a:picLocks noChangeAspect="1"/>
          </p:cNvPicPr>
          <p:nvPr/>
        </p:nvPicPr>
        <p:blipFill>
          <a:blip r:embed="rId2"/>
          <a:stretch>
            <a:fillRect/>
          </a:stretch>
        </p:blipFill>
        <p:spPr>
          <a:xfrm>
            <a:off x="1206759" y="3220244"/>
            <a:ext cx="4572000" cy="1562100"/>
          </a:xfrm>
          <a:prstGeom prst="rect">
            <a:avLst/>
          </a:prstGeom>
        </p:spPr>
      </p:pic>
    </p:spTree>
    <p:extLst>
      <p:ext uri="{BB962C8B-B14F-4D97-AF65-F5344CB8AC3E}">
        <p14:creationId xmlns:p14="http://schemas.microsoft.com/office/powerpoint/2010/main" val="112440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697</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MuseoSans</vt:lpstr>
      <vt:lpstr>Office Theme</vt:lpstr>
      <vt:lpstr>Internet Protocol V6</vt:lpstr>
      <vt:lpstr>What is IP?</vt:lpstr>
      <vt:lpstr>The Need OF IP6</vt:lpstr>
      <vt:lpstr>Cont. The Need OF IP6</vt:lpstr>
      <vt:lpstr>Tips and Tricks</vt:lpstr>
      <vt:lpstr>Cont.</vt:lpstr>
      <vt:lpstr>A brief summary between IP4 &amp; IP6</vt:lpstr>
      <vt:lpstr>PowerPoint Presentation</vt:lpstr>
      <vt:lpstr>Global IP</vt:lpstr>
      <vt:lpstr>Link Local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Protocol V6</dc:title>
  <dc:creator>abdalrhman mostafa</dc:creator>
  <cp:lastModifiedBy>abdalrhman mostafa</cp:lastModifiedBy>
  <cp:revision>12</cp:revision>
  <dcterms:created xsi:type="dcterms:W3CDTF">2022-11-16T17:13:05Z</dcterms:created>
  <dcterms:modified xsi:type="dcterms:W3CDTF">2022-11-16T19:06:00Z</dcterms:modified>
</cp:coreProperties>
</file>