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6" r:id="rId14"/>
    <p:sldId id="277" r:id="rId15"/>
    <p:sldId id="275" r:id="rId16"/>
    <p:sldId id="278" r:id="rId17"/>
    <p:sldId id="257" r:id="rId18"/>
    <p:sldId id="258" r:id="rId19"/>
    <p:sldId id="259" r:id="rId20"/>
    <p:sldId id="260" r:id="rId21"/>
    <p:sldId id="261" r:id="rId22"/>
    <p:sldId id="262" r:id="rId23"/>
    <p:sldId id="263" r:id="rId24"/>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67A452-9751-44F4-B120-78DA118BCE6A}">
          <p14:sldIdLst>
            <p14:sldId id="256"/>
            <p14:sldId id="264"/>
            <p14:sldId id="265"/>
            <p14:sldId id="266"/>
            <p14:sldId id="267"/>
            <p14:sldId id="268"/>
            <p14:sldId id="269"/>
            <p14:sldId id="270"/>
            <p14:sldId id="271"/>
            <p14:sldId id="272"/>
            <p14:sldId id="273"/>
            <p14:sldId id="274"/>
            <p14:sldId id="276"/>
            <p14:sldId id="277"/>
            <p14:sldId id="275"/>
            <p14:sldId id="278"/>
            <p14:sldId id="257"/>
            <p14:sldId id="258"/>
            <p14:sldId id="259"/>
            <p14:sldId id="260"/>
          </p14:sldIdLst>
        </p14:section>
        <p14:section name="Untitled Section" id="{6E56146D-94C9-4384-A097-A3872B665AC6}">
          <p14:sldIdLst>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01" autoAdjust="0"/>
  </p:normalViewPr>
  <p:slideViewPr>
    <p:cSldViewPr snapToGrid="0">
      <p:cViewPr>
        <p:scale>
          <a:sx n="100" d="100"/>
          <a:sy n="100" d="100"/>
        </p:scale>
        <p:origin x="22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DFD8-CA65-984E-8720-8FE0DAAE7D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2F5343F6-FDDB-FC4B-5548-DADA24429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B566ADAB-9CD4-16B4-A3E3-D680ADC8C0D0}"/>
              </a:ext>
            </a:extLst>
          </p:cNvPr>
          <p:cNvSpPr>
            <a:spLocks noGrp="1"/>
          </p:cNvSpPr>
          <p:nvPr>
            <p:ph type="dt" sz="half" idx="10"/>
          </p:nvPr>
        </p:nvSpPr>
        <p:spPr/>
        <p:txBody>
          <a:bodyPr/>
          <a:lstStyle/>
          <a:p>
            <a:fld id="{C5426776-9A48-432D-983A-8B60CD5743E6}" type="datetimeFigureOut">
              <a:rPr lang="ar-EG" smtClean="0"/>
              <a:t>23/06/1444</a:t>
            </a:fld>
            <a:endParaRPr lang="ar-EG"/>
          </a:p>
        </p:txBody>
      </p:sp>
      <p:sp>
        <p:nvSpPr>
          <p:cNvPr id="5" name="Footer Placeholder 4">
            <a:extLst>
              <a:ext uri="{FF2B5EF4-FFF2-40B4-BE49-F238E27FC236}">
                <a16:creationId xmlns:a16="http://schemas.microsoft.com/office/drawing/2014/main" id="{B6DC519D-708C-4A72-244A-E4EC517A0C0B}"/>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7E7FB964-7851-B3B1-AC59-71988D39735B}"/>
              </a:ext>
            </a:extLst>
          </p:cNvPr>
          <p:cNvSpPr>
            <a:spLocks noGrp="1"/>
          </p:cNvSpPr>
          <p:nvPr>
            <p:ph type="sldNum" sz="quarter" idx="12"/>
          </p:nvPr>
        </p:nvSpPr>
        <p:spPr/>
        <p:txBody>
          <a:bodyPr/>
          <a:lstStyle/>
          <a:p>
            <a:fld id="{29233881-9922-4899-AC85-CBF48277FD4F}" type="slidenum">
              <a:rPr lang="ar-EG" smtClean="0"/>
              <a:t>‹#›</a:t>
            </a:fld>
            <a:endParaRPr lang="ar-EG"/>
          </a:p>
        </p:txBody>
      </p:sp>
    </p:spTree>
    <p:extLst>
      <p:ext uri="{BB962C8B-B14F-4D97-AF65-F5344CB8AC3E}">
        <p14:creationId xmlns:p14="http://schemas.microsoft.com/office/powerpoint/2010/main" val="359845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6FAC-76C2-55A6-E2C4-6DBB6D6F2C27}"/>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BD0B9D14-86AD-0D0E-EE1F-5C08C5F66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D054B697-40D6-7B04-72D6-A7F8EF2BDCD0}"/>
              </a:ext>
            </a:extLst>
          </p:cNvPr>
          <p:cNvSpPr>
            <a:spLocks noGrp="1"/>
          </p:cNvSpPr>
          <p:nvPr>
            <p:ph type="dt" sz="half" idx="10"/>
          </p:nvPr>
        </p:nvSpPr>
        <p:spPr/>
        <p:txBody>
          <a:bodyPr/>
          <a:lstStyle/>
          <a:p>
            <a:fld id="{C5426776-9A48-432D-983A-8B60CD5743E6}" type="datetimeFigureOut">
              <a:rPr lang="ar-EG" smtClean="0"/>
              <a:t>23/06/1444</a:t>
            </a:fld>
            <a:endParaRPr lang="ar-EG"/>
          </a:p>
        </p:txBody>
      </p:sp>
      <p:sp>
        <p:nvSpPr>
          <p:cNvPr id="5" name="Footer Placeholder 4">
            <a:extLst>
              <a:ext uri="{FF2B5EF4-FFF2-40B4-BE49-F238E27FC236}">
                <a16:creationId xmlns:a16="http://schemas.microsoft.com/office/drawing/2014/main" id="{6368F3C9-8B4C-2D62-E109-B94E24E8D720}"/>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1FCFB07C-908E-B0C0-FA8D-81663EA94686}"/>
              </a:ext>
            </a:extLst>
          </p:cNvPr>
          <p:cNvSpPr>
            <a:spLocks noGrp="1"/>
          </p:cNvSpPr>
          <p:nvPr>
            <p:ph type="sldNum" sz="quarter" idx="12"/>
          </p:nvPr>
        </p:nvSpPr>
        <p:spPr/>
        <p:txBody>
          <a:bodyPr/>
          <a:lstStyle/>
          <a:p>
            <a:fld id="{29233881-9922-4899-AC85-CBF48277FD4F}" type="slidenum">
              <a:rPr lang="ar-EG" smtClean="0"/>
              <a:t>‹#›</a:t>
            </a:fld>
            <a:endParaRPr lang="ar-EG"/>
          </a:p>
        </p:txBody>
      </p:sp>
    </p:spTree>
    <p:extLst>
      <p:ext uri="{BB962C8B-B14F-4D97-AF65-F5344CB8AC3E}">
        <p14:creationId xmlns:p14="http://schemas.microsoft.com/office/powerpoint/2010/main" val="300099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6574D7-F719-4516-C9E4-7E1FEF1BA6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786B4B1C-9C57-7C34-8DDA-A87698FE1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486E3DF7-F38F-3CFD-263B-E72D5E8FC4F6}"/>
              </a:ext>
            </a:extLst>
          </p:cNvPr>
          <p:cNvSpPr>
            <a:spLocks noGrp="1"/>
          </p:cNvSpPr>
          <p:nvPr>
            <p:ph type="dt" sz="half" idx="10"/>
          </p:nvPr>
        </p:nvSpPr>
        <p:spPr/>
        <p:txBody>
          <a:bodyPr/>
          <a:lstStyle/>
          <a:p>
            <a:fld id="{C5426776-9A48-432D-983A-8B60CD5743E6}" type="datetimeFigureOut">
              <a:rPr lang="ar-EG" smtClean="0"/>
              <a:t>23/06/1444</a:t>
            </a:fld>
            <a:endParaRPr lang="ar-EG"/>
          </a:p>
        </p:txBody>
      </p:sp>
      <p:sp>
        <p:nvSpPr>
          <p:cNvPr id="5" name="Footer Placeholder 4">
            <a:extLst>
              <a:ext uri="{FF2B5EF4-FFF2-40B4-BE49-F238E27FC236}">
                <a16:creationId xmlns:a16="http://schemas.microsoft.com/office/drawing/2014/main" id="{6A2B2450-4153-D255-9DA0-4A551944D02D}"/>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194C675-CD69-92B6-B54B-70016F538231}"/>
              </a:ext>
            </a:extLst>
          </p:cNvPr>
          <p:cNvSpPr>
            <a:spLocks noGrp="1"/>
          </p:cNvSpPr>
          <p:nvPr>
            <p:ph type="sldNum" sz="quarter" idx="12"/>
          </p:nvPr>
        </p:nvSpPr>
        <p:spPr/>
        <p:txBody>
          <a:bodyPr/>
          <a:lstStyle/>
          <a:p>
            <a:fld id="{29233881-9922-4899-AC85-CBF48277FD4F}" type="slidenum">
              <a:rPr lang="ar-EG" smtClean="0"/>
              <a:t>‹#›</a:t>
            </a:fld>
            <a:endParaRPr lang="ar-EG"/>
          </a:p>
        </p:txBody>
      </p:sp>
    </p:spTree>
    <p:extLst>
      <p:ext uri="{BB962C8B-B14F-4D97-AF65-F5344CB8AC3E}">
        <p14:creationId xmlns:p14="http://schemas.microsoft.com/office/powerpoint/2010/main" val="278043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81D5-D244-7C61-2F51-B7CD91F4C42C}"/>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F9B47E19-5C50-CC49-F8E8-C1A7B197F7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38F8D718-62EF-2674-FB9D-CB102879FECD}"/>
              </a:ext>
            </a:extLst>
          </p:cNvPr>
          <p:cNvSpPr>
            <a:spLocks noGrp="1"/>
          </p:cNvSpPr>
          <p:nvPr>
            <p:ph type="dt" sz="half" idx="10"/>
          </p:nvPr>
        </p:nvSpPr>
        <p:spPr/>
        <p:txBody>
          <a:bodyPr/>
          <a:lstStyle/>
          <a:p>
            <a:fld id="{C5426776-9A48-432D-983A-8B60CD5743E6}" type="datetimeFigureOut">
              <a:rPr lang="ar-EG" smtClean="0"/>
              <a:t>23/06/1444</a:t>
            </a:fld>
            <a:endParaRPr lang="ar-EG"/>
          </a:p>
        </p:txBody>
      </p:sp>
      <p:sp>
        <p:nvSpPr>
          <p:cNvPr id="5" name="Footer Placeholder 4">
            <a:extLst>
              <a:ext uri="{FF2B5EF4-FFF2-40B4-BE49-F238E27FC236}">
                <a16:creationId xmlns:a16="http://schemas.microsoft.com/office/drawing/2014/main" id="{C190F21A-65F5-DAEF-D2DC-499791032B1C}"/>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9A862DC7-2432-CAE4-1EE6-88B8A95F69B0}"/>
              </a:ext>
            </a:extLst>
          </p:cNvPr>
          <p:cNvSpPr>
            <a:spLocks noGrp="1"/>
          </p:cNvSpPr>
          <p:nvPr>
            <p:ph type="sldNum" sz="quarter" idx="12"/>
          </p:nvPr>
        </p:nvSpPr>
        <p:spPr/>
        <p:txBody>
          <a:bodyPr/>
          <a:lstStyle/>
          <a:p>
            <a:fld id="{29233881-9922-4899-AC85-CBF48277FD4F}" type="slidenum">
              <a:rPr lang="ar-EG" smtClean="0"/>
              <a:t>‹#›</a:t>
            </a:fld>
            <a:endParaRPr lang="ar-EG"/>
          </a:p>
        </p:txBody>
      </p:sp>
    </p:spTree>
    <p:extLst>
      <p:ext uri="{BB962C8B-B14F-4D97-AF65-F5344CB8AC3E}">
        <p14:creationId xmlns:p14="http://schemas.microsoft.com/office/powerpoint/2010/main" val="143398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4473-0F95-BB61-0FEF-BEDDAF9F50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72945000-758C-4754-A2AB-078F97266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EFF3ED-4368-C499-7304-1FAA8429A6AF}"/>
              </a:ext>
            </a:extLst>
          </p:cNvPr>
          <p:cNvSpPr>
            <a:spLocks noGrp="1"/>
          </p:cNvSpPr>
          <p:nvPr>
            <p:ph type="dt" sz="half" idx="10"/>
          </p:nvPr>
        </p:nvSpPr>
        <p:spPr/>
        <p:txBody>
          <a:bodyPr/>
          <a:lstStyle/>
          <a:p>
            <a:fld id="{C5426776-9A48-432D-983A-8B60CD5743E6}" type="datetimeFigureOut">
              <a:rPr lang="ar-EG" smtClean="0"/>
              <a:t>23/06/1444</a:t>
            </a:fld>
            <a:endParaRPr lang="ar-EG"/>
          </a:p>
        </p:txBody>
      </p:sp>
      <p:sp>
        <p:nvSpPr>
          <p:cNvPr id="5" name="Footer Placeholder 4">
            <a:extLst>
              <a:ext uri="{FF2B5EF4-FFF2-40B4-BE49-F238E27FC236}">
                <a16:creationId xmlns:a16="http://schemas.microsoft.com/office/drawing/2014/main" id="{CD4FBBBE-C1F5-0166-098A-13E590B04FDB}"/>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2E609D7A-1EDF-2EAF-2F07-3FE59A94912D}"/>
              </a:ext>
            </a:extLst>
          </p:cNvPr>
          <p:cNvSpPr>
            <a:spLocks noGrp="1"/>
          </p:cNvSpPr>
          <p:nvPr>
            <p:ph type="sldNum" sz="quarter" idx="12"/>
          </p:nvPr>
        </p:nvSpPr>
        <p:spPr/>
        <p:txBody>
          <a:bodyPr/>
          <a:lstStyle/>
          <a:p>
            <a:fld id="{29233881-9922-4899-AC85-CBF48277FD4F}" type="slidenum">
              <a:rPr lang="ar-EG" smtClean="0"/>
              <a:t>‹#›</a:t>
            </a:fld>
            <a:endParaRPr lang="ar-EG"/>
          </a:p>
        </p:txBody>
      </p:sp>
    </p:spTree>
    <p:extLst>
      <p:ext uri="{BB962C8B-B14F-4D97-AF65-F5344CB8AC3E}">
        <p14:creationId xmlns:p14="http://schemas.microsoft.com/office/powerpoint/2010/main" val="246825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2BC3-5445-76D9-2B63-8A8BF10597DF}"/>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022DE6E3-2B27-DB2B-707A-B00BD0A455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B3EEE15A-800E-F75F-D88F-EF1915332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B9BDB57C-B447-5159-9F96-B6053424F27D}"/>
              </a:ext>
            </a:extLst>
          </p:cNvPr>
          <p:cNvSpPr>
            <a:spLocks noGrp="1"/>
          </p:cNvSpPr>
          <p:nvPr>
            <p:ph type="dt" sz="half" idx="10"/>
          </p:nvPr>
        </p:nvSpPr>
        <p:spPr/>
        <p:txBody>
          <a:bodyPr/>
          <a:lstStyle/>
          <a:p>
            <a:fld id="{C5426776-9A48-432D-983A-8B60CD5743E6}" type="datetimeFigureOut">
              <a:rPr lang="ar-EG" smtClean="0"/>
              <a:t>23/06/1444</a:t>
            </a:fld>
            <a:endParaRPr lang="ar-EG"/>
          </a:p>
        </p:txBody>
      </p:sp>
      <p:sp>
        <p:nvSpPr>
          <p:cNvPr id="6" name="Footer Placeholder 5">
            <a:extLst>
              <a:ext uri="{FF2B5EF4-FFF2-40B4-BE49-F238E27FC236}">
                <a16:creationId xmlns:a16="http://schemas.microsoft.com/office/drawing/2014/main" id="{B678F938-FE77-3C55-5202-1483049F34FE}"/>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F56B8250-9764-439C-9FDC-020573D54A2D}"/>
              </a:ext>
            </a:extLst>
          </p:cNvPr>
          <p:cNvSpPr>
            <a:spLocks noGrp="1"/>
          </p:cNvSpPr>
          <p:nvPr>
            <p:ph type="sldNum" sz="quarter" idx="12"/>
          </p:nvPr>
        </p:nvSpPr>
        <p:spPr/>
        <p:txBody>
          <a:bodyPr/>
          <a:lstStyle/>
          <a:p>
            <a:fld id="{29233881-9922-4899-AC85-CBF48277FD4F}" type="slidenum">
              <a:rPr lang="ar-EG" smtClean="0"/>
              <a:t>‹#›</a:t>
            </a:fld>
            <a:endParaRPr lang="ar-EG"/>
          </a:p>
        </p:txBody>
      </p:sp>
    </p:spTree>
    <p:extLst>
      <p:ext uri="{BB962C8B-B14F-4D97-AF65-F5344CB8AC3E}">
        <p14:creationId xmlns:p14="http://schemas.microsoft.com/office/powerpoint/2010/main" val="301908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9D43-2C08-E211-0CEF-A58FC676A4A0}"/>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F2B0F9FD-EC6D-7A8B-7AA6-EB1C37B7B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A2A34-7FE0-60C4-31BC-4321795C5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BA53C2B7-3374-8A8D-1B75-A242558BC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7184D-4A86-3B7A-A700-63BE9F5482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A0BB1292-AE04-52B6-F570-57AC5B788274}"/>
              </a:ext>
            </a:extLst>
          </p:cNvPr>
          <p:cNvSpPr>
            <a:spLocks noGrp="1"/>
          </p:cNvSpPr>
          <p:nvPr>
            <p:ph type="dt" sz="half" idx="10"/>
          </p:nvPr>
        </p:nvSpPr>
        <p:spPr/>
        <p:txBody>
          <a:bodyPr/>
          <a:lstStyle/>
          <a:p>
            <a:fld id="{C5426776-9A48-432D-983A-8B60CD5743E6}" type="datetimeFigureOut">
              <a:rPr lang="ar-EG" smtClean="0"/>
              <a:t>23/06/1444</a:t>
            </a:fld>
            <a:endParaRPr lang="ar-EG"/>
          </a:p>
        </p:txBody>
      </p:sp>
      <p:sp>
        <p:nvSpPr>
          <p:cNvPr id="8" name="Footer Placeholder 7">
            <a:extLst>
              <a:ext uri="{FF2B5EF4-FFF2-40B4-BE49-F238E27FC236}">
                <a16:creationId xmlns:a16="http://schemas.microsoft.com/office/drawing/2014/main" id="{49D57763-66CE-6A37-8E52-CBD554DE9AE7}"/>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E3A016C3-FC16-CF2A-1AEE-853E9E93F1DB}"/>
              </a:ext>
            </a:extLst>
          </p:cNvPr>
          <p:cNvSpPr>
            <a:spLocks noGrp="1"/>
          </p:cNvSpPr>
          <p:nvPr>
            <p:ph type="sldNum" sz="quarter" idx="12"/>
          </p:nvPr>
        </p:nvSpPr>
        <p:spPr/>
        <p:txBody>
          <a:bodyPr/>
          <a:lstStyle/>
          <a:p>
            <a:fld id="{29233881-9922-4899-AC85-CBF48277FD4F}" type="slidenum">
              <a:rPr lang="ar-EG" smtClean="0"/>
              <a:t>‹#›</a:t>
            </a:fld>
            <a:endParaRPr lang="ar-EG"/>
          </a:p>
        </p:txBody>
      </p:sp>
    </p:spTree>
    <p:extLst>
      <p:ext uri="{BB962C8B-B14F-4D97-AF65-F5344CB8AC3E}">
        <p14:creationId xmlns:p14="http://schemas.microsoft.com/office/powerpoint/2010/main" val="301320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016C-C718-4EF2-1AFD-51C02240FA2F}"/>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03F8510D-8C0F-A6C9-B1A8-E17C685E8156}"/>
              </a:ext>
            </a:extLst>
          </p:cNvPr>
          <p:cNvSpPr>
            <a:spLocks noGrp="1"/>
          </p:cNvSpPr>
          <p:nvPr>
            <p:ph type="dt" sz="half" idx="10"/>
          </p:nvPr>
        </p:nvSpPr>
        <p:spPr/>
        <p:txBody>
          <a:bodyPr/>
          <a:lstStyle/>
          <a:p>
            <a:fld id="{C5426776-9A48-432D-983A-8B60CD5743E6}" type="datetimeFigureOut">
              <a:rPr lang="ar-EG" smtClean="0"/>
              <a:t>23/06/1444</a:t>
            </a:fld>
            <a:endParaRPr lang="ar-EG"/>
          </a:p>
        </p:txBody>
      </p:sp>
      <p:sp>
        <p:nvSpPr>
          <p:cNvPr id="4" name="Footer Placeholder 3">
            <a:extLst>
              <a:ext uri="{FF2B5EF4-FFF2-40B4-BE49-F238E27FC236}">
                <a16:creationId xmlns:a16="http://schemas.microsoft.com/office/drawing/2014/main" id="{020E2F72-D996-B57C-C30E-2166BAF7F8C0}"/>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6AAB54E8-2D79-0891-C3FA-8C11AC39A7BF}"/>
              </a:ext>
            </a:extLst>
          </p:cNvPr>
          <p:cNvSpPr>
            <a:spLocks noGrp="1"/>
          </p:cNvSpPr>
          <p:nvPr>
            <p:ph type="sldNum" sz="quarter" idx="12"/>
          </p:nvPr>
        </p:nvSpPr>
        <p:spPr/>
        <p:txBody>
          <a:bodyPr/>
          <a:lstStyle/>
          <a:p>
            <a:fld id="{29233881-9922-4899-AC85-CBF48277FD4F}" type="slidenum">
              <a:rPr lang="ar-EG" smtClean="0"/>
              <a:t>‹#›</a:t>
            </a:fld>
            <a:endParaRPr lang="ar-EG"/>
          </a:p>
        </p:txBody>
      </p:sp>
    </p:spTree>
    <p:extLst>
      <p:ext uri="{BB962C8B-B14F-4D97-AF65-F5344CB8AC3E}">
        <p14:creationId xmlns:p14="http://schemas.microsoft.com/office/powerpoint/2010/main" val="87027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5BD65-57CE-7C66-3B7A-F83490E71906}"/>
              </a:ext>
            </a:extLst>
          </p:cNvPr>
          <p:cNvSpPr>
            <a:spLocks noGrp="1"/>
          </p:cNvSpPr>
          <p:nvPr>
            <p:ph type="dt" sz="half" idx="10"/>
          </p:nvPr>
        </p:nvSpPr>
        <p:spPr/>
        <p:txBody>
          <a:bodyPr/>
          <a:lstStyle/>
          <a:p>
            <a:fld id="{C5426776-9A48-432D-983A-8B60CD5743E6}" type="datetimeFigureOut">
              <a:rPr lang="ar-EG" smtClean="0"/>
              <a:t>23/06/1444</a:t>
            </a:fld>
            <a:endParaRPr lang="ar-EG"/>
          </a:p>
        </p:txBody>
      </p:sp>
      <p:sp>
        <p:nvSpPr>
          <p:cNvPr id="3" name="Footer Placeholder 2">
            <a:extLst>
              <a:ext uri="{FF2B5EF4-FFF2-40B4-BE49-F238E27FC236}">
                <a16:creationId xmlns:a16="http://schemas.microsoft.com/office/drawing/2014/main" id="{91835A86-86C8-EF3C-08B4-1F7BC220E303}"/>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86D6929F-4DBC-0602-2F7E-2128DCC7FB68}"/>
              </a:ext>
            </a:extLst>
          </p:cNvPr>
          <p:cNvSpPr>
            <a:spLocks noGrp="1"/>
          </p:cNvSpPr>
          <p:nvPr>
            <p:ph type="sldNum" sz="quarter" idx="12"/>
          </p:nvPr>
        </p:nvSpPr>
        <p:spPr/>
        <p:txBody>
          <a:bodyPr/>
          <a:lstStyle/>
          <a:p>
            <a:fld id="{29233881-9922-4899-AC85-CBF48277FD4F}" type="slidenum">
              <a:rPr lang="ar-EG" smtClean="0"/>
              <a:t>‹#›</a:t>
            </a:fld>
            <a:endParaRPr lang="ar-EG"/>
          </a:p>
        </p:txBody>
      </p:sp>
    </p:spTree>
    <p:extLst>
      <p:ext uri="{BB962C8B-B14F-4D97-AF65-F5344CB8AC3E}">
        <p14:creationId xmlns:p14="http://schemas.microsoft.com/office/powerpoint/2010/main" val="393613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6D19-84A1-7CDF-4F93-60DFCAFCB8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27FD8B9E-B833-49E4-77B9-8657A4960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D95A7B14-4136-AC4E-BFEE-54973B1C9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390DEB-79AA-1DAE-D20D-F388E840BC81}"/>
              </a:ext>
            </a:extLst>
          </p:cNvPr>
          <p:cNvSpPr>
            <a:spLocks noGrp="1"/>
          </p:cNvSpPr>
          <p:nvPr>
            <p:ph type="dt" sz="half" idx="10"/>
          </p:nvPr>
        </p:nvSpPr>
        <p:spPr/>
        <p:txBody>
          <a:bodyPr/>
          <a:lstStyle/>
          <a:p>
            <a:fld id="{C5426776-9A48-432D-983A-8B60CD5743E6}" type="datetimeFigureOut">
              <a:rPr lang="ar-EG" smtClean="0"/>
              <a:t>23/06/1444</a:t>
            </a:fld>
            <a:endParaRPr lang="ar-EG"/>
          </a:p>
        </p:txBody>
      </p:sp>
      <p:sp>
        <p:nvSpPr>
          <p:cNvPr id="6" name="Footer Placeholder 5">
            <a:extLst>
              <a:ext uri="{FF2B5EF4-FFF2-40B4-BE49-F238E27FC236}">
                <a16:creationId xmlns:a16="http://schemas.microsoft.com/office/drawing/2014/main" id="{0DA43CA7-2DEC-73F9-1645-7B0D9581C997}"/>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25CD3281-2880-6EAF-184E-71AE6B61817B}"/>
              </a:ext>
            </a:extLst>
          </p:cNvPr>
          <p:cNvSpPr>
            <a:spLocks noGrp="1"/>
          </p:cNvSpPr>
          <p:nvPr>
            <p:ph type="sldNum" sz="quarter" idx="12"/>
          </p:nvPr>
        </p:nvSpPr>
        <p:spPr/>
        <p:txBody>
          <a:bodyPr/>
          <a:lstStyle/>
          <a:p>
            <a:fld id="{29233881-9922-4899-AC85-CBF48277FD4F}" type="slidenum">
              <a:rPr lang="ar-EG" smtClean="0"/>
              <a:t>‹#›</a:t>
            </a:fld>
            <a:endParaRPr lang="ar-EG"/>
          </a:p>
        </p:txBody>
      </p:sp>
    </p:spTree>
    <p:extLst>
      <p:ext uri="{BB962C8B-B14F-4D97-AF65-F5344CB8AC3E}">
        <p14:creationId xmlns:p14="http://schemas.microsoft.com/office/powerpoint/2010/main" val="240786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5DA6-1737-4BF2-85EC-7C80E895C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4C396331-B7B9-771A-675C-A78B94990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AB81C4B3-582A-5607-89F7-6302C86D6E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37360-785E-C375-DBCE-B9CE64892876}"/>
              </a:ext>
            </a:extLst>
          </p:cNvPr>
          <p:cNvSpPr>
            <a:spLocks noGrp="1"/>
          </p:cNvSpPr>
          <p:nvPr>
            <p:ph type="dt" sz="half" idx="10"/>
          </p:nvPr>
        </p:nvSpPr>
        <p:spPr/>
        <p:txBody>
          <a:bodyPr/>
          <a:lstStyle/>
          <a:p>
            <a:fld id="{C5426776-9A48-432D-983A-8B60CD5743E6}" type="datetimeFigureOut">
              <a:rPr lang="ar-EG" smtClean="0"/>
              <a:t>23/06/1444</a:t>
            </a:fld>
            <a:endParaRPr lang="ar-EG"/>
          </a:p>
        </p:txBody>
      </p:sp>
      <p:sp>
        <p:nvSpPr>
          <p:cNvPr id="6" name="Footer Placeholder 5">
            <a:extLst>
              <a:ext uri="{FF2B5EF4-FFF2-40B4-BE49-F238E27FC236}">
                <a16:creationId xmlns:a16="http://schemas.microsoft.com/office/drawing/2014/main" id="{64B638F4-A116-3E92-8B88-472E3F05A149}"/>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5034C8C0-DA37-BEA7-9B0F-A29FAC8DEE79}"/>
              </a:ext>
            </a:extLst>
          </p:cNvPr>
          <p:cNvSpPr>
            <a:spLocks noGrp="1"/>
          </p:cNvSpPr>
          <p:nvPr>
            <p:ph type="sldNum" sz="quarter" idx="12"/>
          </p:nvPr>
        </p:nvSpPr>
        <p:spPr/>
        <p:txBody>
          <a:bodyPr/>
          <a:lstStyle/>
          <a:p>
            <a:fld id="{29233881-9922-4899-AC85-CBF48277FD4F}" type="slidenum">
              <a:rPr lang="ar-EG" smtClean="0"/>
              <a:t>‹#›</a:t>
            </a:fld>
            <a:endParaRPr lang="ar-EG"/>
          </a:p>
        </p:txBody>
      </p:sp>
    </p:spTree>
    <p:extLst>
      <p:ext uri="{BB962C8B-B14F-4D97-AF65-F5344CB8AC3E}">
        <p14:creationId xmlns:p14="http://schemas.microsoft.com/office/powerpoint/2010/main" val="49940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191FC-AA8B-9433-69AD-6BC17DA08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30B20A70-2921-B1C1-3052-758D7BA03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28A1FB2F-0AE3-1830-0D7E-A9ADFD61CA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26776-9A48-432D-983A-8B60CD5743E6}" type="datetimeFigureOut">
              <a:rPr lang="ar-EG" smtClean="0"/>
              <a:t>23/06/1444</a:t>
            </a:fld>
            <a:endParaRPr lang="ar-EG"/>
          </a:p>
        </p:txBody>
      </p:sp>
      <p:sp>
        <p:nvSpPr>
          <p:cNvPr id="5" name="Footer Placeholder 4">
            <a:extLst>
              <a:ext uri="{FF2B5EF4-FFF2-40B4-BE49-F238E27FC236}">
                <a16:creationId xmlns:a16="http://schemas.microsoft.com/office/drawing/2014/main" id="{A50CA7AA-0354-A404-AC72-CE547B84A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BCDBFF73-580F-6685-00D4-61EE2736F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33881-9922-4899-AC85-CBF48277FD4F}" type="slidenum">
              <a:rPr lang="ar-EG" smtClean="0"/>
              <a:t>‹#›</a:t>
            </a:fld>
            <a:endParaRPr lang="ar-EG"/>
          </a:p>
        </p:txBody>
      </p:sp>
    </p:spTree>
    <p:extLst>
      <p:ext uri="{BB962C8B-B14F-4D97-AF65-F5344CB8AC3E}">
        <p14:creationId xmlns:p14="http://schemas.microsoft.com/office/powerpoint/2010/main" val="1125492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6.wmf"/><Relationship Id="rId18" Type="http://schemas.openxmlformats.org/officeDocument/2006/relationships/oleObject" Target="../embeddings/oleObject30.bin"/><Relationship Id="rId3" Type="http://schemas.openxmlformats.org/officeDocument/2006/relationships/image" Target="../media/image31.wmf"/><Relationship Id="rId7" Type="http://schemas.openxmlformats.org/officeDocument/2006/relationships/image" Target="../media/image33.wmf"/><Relationship Id="rId12" Type="http://schemas.openxmlformats.org/officeDocument/2006/relationships/oleObject" Target="../embeddings/oleObject27.bin"/><Relationship Id="rId17" Type="http://schemas.openxmlformats.org/officeDocument/2006/relationships/image" Target="../media/image38.wmf"/><Relationship Id="rId2" Type="http://schemas.openxmlformats.org/officeDocument/2006/relationships/oleObject" Target="../embeddings/oleObject22.bin"/><Relationship Id="rId16"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24.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26.bin"/><Relationship Id="rId19" Type="http://schemas.openxmlformats.org/officeDocument/2006/relationships/image" Target="../media/image39.wmf"/><Relationship Id="rId4" Type="http://schemas.openxmlformats.org/officeDocument/2006/relationships/oleObject" Target="../embeddings/oleObject23.bin"/><Relationship Id="rId9" Type="http://schemas.openxmlformats.org/officeDocument/2006/relationships/image" Target="../media/image34.wmf"/><Relationship Id="rId14"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9.wmf"/></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lourful carved figures of humans">
            <a:extLst>
              <a:ext uri="{FF2B5EF4-FFF2-40B4-BE49-F238E27FC236}">
                <a16:creationId xmlns:a16="http://schemas.microsoft.com/office/drawing/2014/main" id="{A5D2FA29-E09F-891C-C0A3-203FD0AF8DA4}"/>
              </a:ext>
            </a:extLst>
          </p:cNvPr>
          <p:cNvPicPr>
            <a:picLocks noChangeAspect="1"/>
          </p:cNvPicPr>
          <p:nvPr/>
        </p:nvPicPr>
        <p:blipFill rotWithShape="1">
          <a:blip r:embed="rId2"/>
          <a:srcRect t="21053"/>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8BD08F3-8629-EE36-4935-6D4DA0398E15}"/>
              </a:ext>
            </a:extLst>
          </p:cNvPr>
          <p:cNvSpPr>
            <a:spLocks noGrp="1"/>
          </p:cNvSpPr>
          <p:nvPr>
            <p:ph type="ctrTitle"/>
          </p:nvPr>
        </p:nvSpPr>
        <p:spPr>
          <a:xfrm>
            <a:off x="8022021" y="3231931"/>
            <a:ext cx="3852041" cy="1834056"/>
          </a:xfrm>
        </p:spPr>
        <p:txBody>
          <a:bodyPr>
            <a:normAutofit/>
          </a:bodyPr>
          <a:lstStyle/>
          <a:p>
            <a:r>
              <a:rPr lang="en-US" sz="4000"/>
              <a:t>Queue Examples</a:t>
            </a:r>
            <a:endParaRPr lang="ar-EG" sz="400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8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7E59-EA70-83B9-FB97-A0EFE00AE69E}"/>
              </a:ext>
            </a:extLst>
          </p:cNvPr>
          <p:cNvSpPr>
            <a:spLocks noGrp="1"/>
          </p:cNvSpPr>
          <p:nvPr>
            <p:ph type="title"/>
          </p:nvPr>
        </p:nvSpPr>
        <p:spPr>
          <a:xfrm>
            <a:off x="838200" y="365126"/>
            <a:ext cx="10515600" cy="474630"/>
          </a:xfrm>
        </p:spPr>
        <p:txBody>
          <a:bodyPr>
            <a:normAutofit fontScale="90000"/>
          </a:bodyPr>
          <a:lstStyle/>
          <a:p>
            <a:r>
              <a:rPr lang="en-US" dirty="0">
                <a:solidFill>
                  <a:srgbClr val="FF0000"/>
                </a:solidFill>
              </a:rPr>
              <a:t>Example 1 </a:t>
            </a:r>
            <a:r>
              <a:rPr lang="en-US" dirty="0"/>
              <a:t>M/M/1/K</a:t>
            </a:r>
            <a:endParaRPr lang="ar-EG" dirty="0"/>
          </a:p>
        </p:txBody>
      </p:sp>
      <p:sp>
        <p:nvSpPr>
          <p:cNvPr id="3" name="Content Placeholder 2">
            <a:extLst>
              <a:ext uri="{FF2B5EF4-FFF2-40B4-BE49-F238E27FC236}">
                <a16:creationId xmlns:a16="http://schemas.microsoft.com/office/drawing/2014/main" id="{86DB37DA-0DC1-36AD-92C4-10C650E19200}"/>
              </a:ext>
            </a:extLst>
          </p:cNvPr>
          <p:cNvSpPr>
            <a:spLocks noGrp="1"/>
          </p:cNvSpPr>
          <p:nvPr>
            <p:ph idx="1"/>
          </p:nvPr>
        </p:nvSpPr>
        <p:spPr>
          <a:xfrm>
            <a:off x="838200" y="839756"/>
            <a:ext cx="10515600" cy="5337207"/>
          </a:xfrm>
        </p:spPr>
        <p:txBody>
          <a:bodyPr>
            <a:normAutofit/>
          </a:bodyPr>
          <a:lstStyle/>
          <a:p>
            <a:r>
              <a:rPr lang="en-US" altLang="ar-EG" dirty="0"/>
              <a:t>A minicomputer is used as a concentrator, which receives user messages, transmits then in a FIFO basis over a communication line to a remote mainframe computer. Message arrivals are assumed Poisson with a mean rate of 120 message/min, and the message lengths are assumed exponentially distributed with a mean value of 500 characters of 8 bit each. The transmission speed is 9600 bps. Find the measures of performance: W, Wq and Lq for transmission process </a:t>
            </a:r>
            <a:r>
              <a:rPr lang="en-US" altLang="ar-EG" sz="2400" dirty="0">
                <a:solidFill>
                  <a:srgbClr val="0070C0"/>
                </a:solidFill>
              </a:rPr>
              <a:t>(Transmission line is the server and the messages wait for transmission inside the concentrator.) </a:t>
            </a:r>
            <a:endParaRPr lang="en-US" altLang="ar-EG" dirty="0">
              <a:solidFill>
                <a:srgbClr val="0070C0"/>
              </a:solidFill>
            </a:endParaRPr>
          </a:p>
          <a:p>
            <a:pPr lvl="1"/>
            <a:r>
              <a:rPr lang="en-US" altLang="ar-EG" sz="2600" dirty="0"/>
              <a:t>a) when concentrator has infinite buffer size. </a:t>
            </a:r>
          </a:p>
          <a:p>
            <a:pPr lvl="1"/>
            <a:r>
              <a:rPr lang="en-US" altLang="ar-EG" sz="2600" dirty="0"/>
              <a:t>b) when there are only 5 buffers. </a:t>
            </a:r>
          </a:p>
          <a:p>
            <a:pPr lvl="1"/>
            <a:endParaRPr lang="en-US" altLang="ar-EG" sz="2600" dirty="0"/>
          </a:p>
          <a:p>
            <a:endParaRPr lang="ar-EG" dirty="0"/>
          </a:p>
        </p:txBody>
      </p:sp>
      <p:graphicFrame>
        <p:nvGraphicFramePr>
          <p:cNvPr id="4" name="Object 7">
            <a:extLst>
              <a:ext uri="{FF2B5EF4-FFF2-40B4-BE49-F238E27FC236}">
                <a16:creationId xmlns:a16="http://schemas.microsoft.com/office/drawing/2014/main" id="{89C4AE91-9BA8-8551-5B81-0F56BB401335}"/>
              </a:ext>
            </a:extLst>
          </p:cNvPr>
          <p:cNvGraphicFramePr>
            <a:graphicFrameLocks noChangeAspect="1"/>
          </p:cNvGraphicFramePr>
          <p:nvPr>
            <p:extLst>
              <p:ext uri="{D42A27DB-BD31-4B8C-83A1-F6EECF244321}">
                <p14:modId xmlns:p14="http://schemas.microsoft.com/office/powerpoint/2010/main" val="1615600975"/>
              </p:ext>
            </p:extLst>
          </p:nvPr>
        </p:nvGraphicFramePr>
        <p:xfrm>
          <a:off x="1707500" y="5140062"/>
          <a:ext cx="2717714" cy="607595"/>
        </p:xfrm>
        <a:graphic>
          <a:graphicData uri="http://schemas.openxmlformats.org/presentationml/2006/ole">
            <mc:AlternateContent xmlns:mc="http://schemas.openxmlformats.org/markup-compatibility/2006">
              <mc:Choice xmlns:v="urn:schemas-microsoft-com:vml" Requires="v">
                <p:oleObj name="Equation" r:id="rId2" imgW="1790700" imgH="393700" progId="Equation.3">
                  <p:embed/>
                </p:oleObj>
              </mc:Choice>
              <mc:Fallback>
                <p:oleObj name="Equation" r:id="rId2" imgW="1790700" imgH="393700" progId="Equation.3">
                  <p:embed/>
                  <p:pic>
                    <p:nvPicPr>
                      <p:cNvPr id="17411" name="Object 7">
                        <a:extLst>
                          <a:ext uri="{FF2B5EF4-FFF2-40B4-BE49-F238E27FC236}">
                            <a16:creationId xmlns:a16="http://schemas.microsoft.com/office/drawing/2014/main" id="{131762F4-BF13-B329-F671-9253F73A5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500" y="5140062"/>
                        <a:ext cx="2717714" cy="607595"/>
                      </a:xfrm>
                      <a:prstGeom prst="rect">
                        <a:avLst/>
                      </a:prstGeom>
                      <a:noFill/>
                      <a:ln>
                        <a:noFill/>
                      </a:ln>
                    </p:spPr>
                  </p:pic>
                </p:oleObj>
              </mc:Fallback>
            </mc:AlternateContent>
          </a:graphicData>
        </a:graphic>
      </p:graphicFrame>
      <p:graphicFrame>
        <p:nvGraphicFramePr>
          <p:cNvPr id="5" name="Object 3">
            <a:extLst>
              <a:ext uri="{FF2B5EF4-FFF2-40B4-BE49-F238E27FC236}">
                <a16:creationId xmlns:a16="http://schemas.microsoft.com/office/drawing/2014/main" id="{58DFDCF9-3701-E54C-458A-9E5A230D9A32}"/>
              </a:ext>
            </a:extLst>
          </p:cNvPr>
          <p:cNvGraphicFramePr>
            <a:graphicFrameLocks noChangeAspect="1"/>
          </p:cNvGraphicFramePr>
          <p:nvPr>
            <p:extLst>
              <p:ext uri="{D42A27DB-BD31-4B8C-83A1-F6EECF244321}">
                <p14:modId xmlns:p14="http://schemas.microsoft.com/office/powerpoint/2010/main" val="2337228894"/>
              </p:ext>
            </p:extLst>
          </p:nvPr>
        </p:nvGraphicFramePr>
        <p:xfrm>
          <a:off x="4629489" y="5140062"/>
          <a:ext cx="1750534" cy="523620"/>
        </p:xfrm>
        <a:graphic>
          <a:graphicData uri="http://schemas.openxmlformats.org/presentationml/2006/ole">
            <mc:AlternateContent xmlns:mc="http://schemas.openxmlformats.org/markup-compatibility/2006">
              <mc:Choice xmlns:v="urn:schemas-microsoft-com:vml" Requires="v">
                <p:oleObj name="Equation" r:id="rId4" imgW="1079032" imgH="317362" progId="Equation.3">
                  <p:embed/>
                </p:oleObj>
              </mc:Choice>
              <mc:Fallback>
                <p:oleObj name="Equation" r:id="rId4" imgW="1079032" imgH="317362" progId="Equation.3">
                  <p:embed/>
                  <p:pic>
                    <p:nvPicPr>
                      <p:cNvPr id="17412" name="Object 3">
                        <a:extLst>
                          <a:ext uri="{FF2B5EF4-FFF2-40B4-BE49-F238E27FC236}">
                            <a16:creationId xmlns:a16="http://schemas.microsoft.com/office/drawing/2014/main" id="{F41C6EE9-6148-7CE7-C559-952C7B34B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9489" y="5140062"/>
                        <a:ext cx="1750534" cy="523620"/>
                      </a:xfrm>
                      <a:prstGeom prst="rect">
                        <a:avLst/>
                      </a:prstGeom>
                      <a:noFill/>
                      <a:ln>
                        <a:noFill/>
                      </a:ln>
                    </p:spPr>
                  </p:pic>
                </p:oleObj>
              </mc:Fallback>
            </mc:AlternateContent>
          </a:graphicData>
        </a:graphic>
      </p:graphicFrame>
      <p:graphicFrame>
        <p:nvGraphicFramePr>
          <p:cNvPr id="6" name="Object 4">
            <a:extLst>
              <a:ext uri="{FF2B5EF4-FFF2-40B4-BE49-F238E27FC236}">
                <a16:creationId xmlns:a16="http://schemas.microsoft.com/office/drawing/2014/main" id="{4260F511-473E-7F4F-0F01-FE6A923EA4DE}"/>
              </a:ext>
            </a:extLst>
          </p:cNvPr>
          <p:cNvGraphicFramePr>
            <a:graphicFrameLocks noChangeAspect="1"/>
          </p:cNvGraphicFramePr>
          <p:nvPr>
            <p:extLst>
              <p:ext uri="{D42A27DB-BD31-4B8C-83A1-F6EECF244321}">
                <p14:modId xmlns:p14="http://schemas.microsoft.com/office/powerpoint/2010/main" val="4231752046"/>
              </p:ext>
            </p:extLst>
          </p:nvPr>
        </p:nvGraphicFramePr>
        <p:xfrm>
          <a:off x="6584298" y="5140062"/>
          <a:ext cx="861660" cy="535186"/>
        </p:xfrm>
        <a:graphic>
          <a:graphicData uri="http://schemas.openxmlformats.org/presentationml/2006/ole">
            <mc:AlternateContent xmlns:mc="http://schemas.openxmlformats.org/markup-compatibility/2006">
              <mc:Choice xmlns:v="urn:schemas-microsoft-com:vml" Requires="v">
                <p:oleObj name="Equation" r:id="rId6" imgW="685800" imgH="419100" progId="Equation.3">
                  <p:embed/>
                </p:oleObj>
              </mc:Choice>
              <mc:Fallback>
                <p:oleObj name="Equation" r:id="rId6" imgW="685800" imgH="419100" progId="Equation.3">
                  <p:embed/>
                  <p:pic>
                    <p:nvPicPr>
                      <p:cNvPr id="17413" name="Object 4">
                        <a:extLst>
                          <a:ext uri="{FF2B5EF4-FFF2-40B4-BE49-F238E27FC236}">
                            <a16:creationId xmlns:a16="http://schemas.microsoft.com/office/drawing/2014/main" id="{5EF8B85F-66CC-1305-6612-560B98641D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4298" y="5140062"/>
                        <a:ext cx="861660" cy="53518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562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7B03-16E6-2A93-440C-648175AAEB29}"/>
              </a:ext>
            </a:extLst>
          </p:cNvPr>
          <p:cNvSpPr>
            <a:spLocks noGrp="1"/>
          </p:cNvSpPr>
          <p:nvPr>
            <p:ph type="title"/>
          </p:nvPr>
        </p:nvSpPr>
        <p:spPr>
          <a:xfrm>
            <a:off x="838200" y="365125"/>
            <a:ext cx="10515600" cy="390655"/>
          </a:xfrm>
        </p:spPr>
        <p:txBody>
          <a:bodyPr>
            <a:normAutofit fontScale="90000"/>
          </a:bodyPr>
          <a:lstStyle/>
          <a:p>
            <a:r>
              <a:rPr lang="en-US" dirty="0"/>
              <a:t>Cont.</a:t>
            </a:r>
            <a:endParaRPr lang="ar-EG" dirty="0"/>
          </a:p>
        </p:txBody>
      </p:sp>
      <p:sp>
        <p:nvSpPr>
          <p:cNvPr id="3" name="Content Placeholder 2">
            <a:extLst>
              <a:ext uri="{FF2B5EF4-FFF2-40B4-BE49-F238E27FC236}">
                <a16:creationId xmlns:a16="http://schemas.microsoft.com/office/drawing/2014/main" id="{7C3A8D42-2F46-6E2F-997E-C6FB6F6F922E}"/>
              </a:ext>
            </a:extLst>
          </p:cNvPr>
          <p:cNvSpPr>
            <a:spLocks noGrp="1"/>
          </p:cNvSpPr>
          <p:nvPr>
            <p:ph idx="1"/>
          </p:nvPr>
        </p:nvSpPr>
        <p:spPr/>
        <p:txBody>
          <a:bodyPr/>
          <a:lstStyle/>
          <a:p>
            <a:r>
              <a:rPr lang="en-US" dirty="0"/>
              <a:t>A)</a:t>
            </a:r>
          </a:p>
          <a:p>
            <a:endParaRPr lang="en-US" dirty="0"/>
          </a:p>
          <a:p>
            <a:endParaRPr lang="en-US" dirty="0"/>
          </a:p>
          <a:p>
            <a:endParaRPr lang="en-US" dirty="0"/>
          </a:p>
          <a:p>
            <a:endParaRPr lang="en-US" dirty="0"/>
          </a:p>
          <a:p>
            <a:r>
              <a:rPr lang="en-US" dirty="0"/>
              <a:t>B)</a:t>
            </a:r>
          </a:p>
          <a:p>
            <a:endParaRPr lang="ar-EG" dirty="0"/>
          </a:p>
        </p:txBody>
      </p:sp>
      <p:graphicFrame>
        <p:nvGraphicFramePr>
          <p:cNvPr id="4" name="Object 7">
            <a:extLst>
              <a:ext uri="{FF2B5EF4-FFF2-40B4-BE49-F238E27FC236}">
                <a16:creationId xmlns:a16="http://schemas.microsoft.com/office/drawing/2014/main" id="{83EEA2ED-A8EB-D1DA-ED2D-BB8EFE2C5EAF}"/>
              </a:ext>
            </a:extLst>
          </p:cNvPr>
          <p:cNvGraphicFramePr>
            <a:graphicFrameLocks noChangeAspect="1"/>
          </p:cNvGraphicFramePr>
          <p:nvPr>
            <p:extLst>
              <p:ext uri="{D42A27DB-BD31-4B8C-83A1-F6EECF244321}">
                <p14:modId xmlns:p14="http://schemas.microsoft.com/office/powerpoint/2010/main" val="1595152979"/>
              </p:ext>
            </p:extLst>
          </p:nvPr>
        </p:nvGraphicFramePr>
        <p:xfrm>
          <a:off x="1766594" y="2832384"/>
          <a:ext cx="2216150" cy="676275"/>
        </p:xfrm>
        <a:graphic>
          <a:graphicData uri="http://schemas.openxmlformats.org/presentationml/2006/ole">
            <mc:AlternateContent xmlns:mc="http://schemas.openxmlformats.org/markup-compatibility/2006">
              <mc:Choice xmlns:v="urn:schemas-microsoft-com:vml" Requires="v">
                <p:oleObj name="Equation" r:id="rId2" imgW="1397000" imgH="419100" progId="Equation.3">
                  <p:embed/>
                </p:oleObj>
              </mc:Choice>
              <mc:Fallback>
                <p:oleObj name="Equation" r:id="rId2" imgW="1397000" imgH="419100" progId="Equation.3">
                  <p:embed/>
                  <p:pic>
                    <p:nvPicPr>
                      <p:cNvPr id="17415" name="Object 7">
                        <a:extLst>
                          <a:ext uri="{FF2B5EF4-FFF2-40B4-BE49-F238E27FC236}">
                            <a16:creationId xmlns:a16="http://schemas.microsoft.com/office/drawing/2014/main" id="{BB3E8B41-95C3-964E-BBB7-4D41EE944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594" y="2832384"/>
                        <a:ext cx="2216150" cy="676275"/>
                      </a:xfrm>
                      <a:prstGeom prst="rect">
                        <a:avLst/>
                      </a:prstGeom>
                      <a:noFill/>
                      <a:ln>
                        <a:noFill/>
                      </a:ln>
                    </p:spPr>
                  </p:pic>
                </p:oleObj>
              </mc:Fallback>
            </mc:AlternateContent>
          </a:graphicData>
        </a:graphic>
      </p:graphicFrame>
      <p:graphicFrame>
        <p:nvGraphicFramePr>
          <p:cNvPr id="5" name="Object 10">
            <a:extLst>
              <a:ext uri="{FF2B5EF4-FFF2-40B4-BE49-F238E27FC236}">
                <a16:creationId xmlns:a16="http://schemas.microsoft.com/office/drawing/2014/main" id="{FBAF80F6-5D96-C77F-C493-4AFA40563D8C}"/>
              </a:ext>
            </a:extLst>
          </p:cNvPr>
          <p:cNvGraphicFramePr>
            <a:graphicFrameLocks noChangeAspect="1"/>
          </p:cNvGraphicFramePr>
          <p:nvPr>
            <p:extLst>
              <p:ext uri="{D42A27DB-BD31-4B8C-83A1-F6EECF244321}">
                <p14:modId xmlns:p14="http://schemas.microsoft.com/office/powerpoint/2010/main" val="2320622481"/>
              </p:ext>
            </p:extLst>
          </p:nvPr>
        </p:nvGraphicFramePr>
        <p:xfrm>
          <a:off x="1766596" y="1776413"/>
          <a:ext cx="3260030" cy="677525"/>
        </p:xfrm>
        <a:graphic>
          <a:graphicData uri="http://schemas.openxmlformats.org/presentationml/2006/ole">
            <mc:AlternateContent xmlns:mc="http://schemas.openxmlformats.org/markup-compatibility/2006">
              <mc:Choice xmlns:v="urn:schemas-microsoft-com:vml" Requires="v">
                <p:oleObj name="Equation" r:id="rId4" imgW="2209800" imgH="457200" progId="Equation.3">
                  <p:embed/>
                </p:oleObj>
              </mc:Choice>
              <mc:Fallback>
                <p:oleObj name="Equation" r:id="rId4" imgW="2209800" imgH="457200" progId="Equation.3">
                  <p:embed/>
                  <p:pic>
                    <p:nvPicPr>
                      <p:cNvPr id="17416" name="Object 10">
                        <a:extLst>
                          <a:ext uri="{FF2B5EF4-FFF2-40B4-BE49-F238E27FC236}">
                            <a16:creationId xmlns:a16="http://schemas.microsoft.com/office/drawing/2014/main" id="{FBF69B25-E7AA-2177-668F-CFCF1DAC23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6596" y="1776413"/>
                        <a:ext cx="3260030" cy="677525"/>
                      </a:xfrm>
                      <a:prstGeom prst="rect">
                        <a:avLst/>
                      </a:prstGeom>
                      <a:noFill/>
                      <a:ln>
                        <a:noFill/>
                      </a:ln>
                    </p:spPr>
                  </p:pic>
                </p:oleObj>
              </mc:Fallback>
            </mc:AlternateContent>
          </a:graphicData>
        </a:graphic>
      </p:graphicFrame>
      <p:graphicFrame>
        <p:nvGraphicFramePr>
          <p:cNvPr id="6" name="Object 9">
            <a:extLst>
              <a:ext uri="{FF2B5EF4-FFF2-40B4-BE49-F238E27FC236}">
                <a16:creationId xmlns:a16="http://schemas.microsoft.com/office/drawing/2014/main" id="{9873A7C4-168F-EDC7-7173-D0F236442A24}"/>
              </a:ext>
            </a:extLst>
          </p:cNvPr>
          <p:cNvGraphicFramePr>
            <a:graphicFrameLocks noChangeAspect="1"/>
          </p:cNvGraphicFramePr>
          <p:nvPr>
            <p:extLst>
              <p:ext uri="{D42A27DB-BD31-4B8C-83A1-F6EECF244321}">
                <p14:modId xmlns:p14="http://schemas.microsoft.com/office/powerpoint/2010/main" val="4152300375"/>
              </p:ext>
            </p:extLst>
          </p:nvPr>
        </p:nvGraphicFramePr>
        <p:xfrm>
          <a:off x="1766595" y="2293882"/>
          <a:ext cx="4157080" cy="573196"/>
        </p:xfrm>
        <a:graphic>
          <a:graphicData uri="http://schemas.openxmlformats.org/presentationml/2006/ole">
            <mc:AlternateContent xmlns:mc="http://schemas.openxmlformats.org/markup-compatibility/2006">
              <mc:Choice xmlns:v="urn:schemas-microsoft-com:vml" Requires="v">
                <p:oleObj name="Equation" r:id="rId6" imgW="3340100" imgH="457200" progId="Equation.3">
                  <p:embed/>
                </p:oleObj>
              </mc:Choice>
              <mc:Fallback>
                <p:oleObj name="Equation" r:id="rId6" imgW="3340100" imgH="457200" progId="Equation.3">
                  <p:embed/>
                  <p:pic>
                    <p:nvPicPr>
                      <p:cNvPr id="17417" name="Object 9">
                        <a:extLst>
                          <a:ext uri="{FF2B5EF4-FFF2-40B4-BE49-F238E27FC236}">
                            <a16:creationId xmlns:a16="http://schemas.microsoft.com/office/drawing/2014/main" id="{754050A4-DCC0-0636-C3B5-2061C2961B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595" y="2293882"/>
                        <a:ext cx="4157080" cy="573196"/>
                      </a:xfrm>
                      <a:prstGeom prst="rect">
                        <a:avLst/>
                      </a:prstGeom>
                      <a:noFill/>
                      <a:ln>
                        <a:noFill/>
                      </a:ln>
                    </p:spPr>
                  </p:pic>
                </p:oleObj>
              </mc:Fallback>
            </mc:AlternateContent>
          </a:graphicData>
        </a:graphic>
      </p:graphicFrame>
      <p:graphicFrame>
        <p:nvGraphicFramePr>
          <p:cNvPr id="7" name="Object 14">
            <a:extLst>
              <a:ext uri="{FF2B5EF4-FFF2-40B4-BE49-F238E27FC236}">
                <a16:creationId xmlns:a16="http://schemas.microsoft.com/office/drawing/2014/main" id="{B64ED9FD-6431-95F0-CC23-8CA959EA69F0}"/>
              </a:ext>
            </a:extLst>
          </p:cNvPr>
          <p:cNvGraphicFramePr>
            <a:graphicFrameLocks noChangeAspect="1"/>
          </p:cNvGraphicFramePr>
          <p:nvPr>
            <p:extLst>
              <p:ext uri="{D42A27DB-BD31-4B8C-83A1-F6EECF244321}">
                <p14:modId xmlns:p14="http://schemas.microsoft.com/office/powerpoint/2010/main" val="1255820678"/>
              </p:ext>
            </p:extLst>
          </p:nvPr>
        </p:nvGraphicFramePr>
        <p:xfrm>
          <a:off x="1766594" y="3313909"/>
          <a:ext cx="4042227" cy="573196"/>
        </p:xfrm>
        <a:graphic>
          <a:graphicData uri="http://schemas.openxmlformats.org/presentationml/2006/ole">
            <mc:AlternateContent xmlns:mc="http://schemas.openxmlformats.org/markup-compatibility/2006">
              <mc:Choice xmlns:v="urn:schemas-microsoft-com:vml" Requires="v">
                <p:oleObj name="Equation" r:id="rId8" imgW="3213100" imgH="457200" progId="Equation.3">
                  <p:embed/>
                </p:oleObj>
              </mc:Choice>
              <mc:Fallback>
                <p:oleObj name="Equation" r:id="rId8" imgW="3213100" imgH="457200" progId="Equation.3">
                  <p:embed/>
                  <p:pic>
                    <p:nvPicPr>
                      <p:cNvPr id="17418" name="Object 14">
                        <a:extLst>
                          <a:ext uri="{FF2B5EF4-FFF2-40B4-BE49-F238E27FC236}">
                            <a16:creationId xmlns:a16="http://schemas.microsoft.com/office/drawing/2014/main" id="{9AD849E6-6076-42D0-A7B2-29E1D4F072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6594" y="3313909"/>
                        <a:ext cx="4042227" cy="573196"/>
                      </a:xfrm>
                      <a:prstGeom prst="rect">
                        <a:avLst/>
                      </a:prstGeom>
                      <a:noFill/>
                      <a:ln>
                        <a:noFill/>
                      </a:ln>
                    </p:spPr>
                  </p:pic>
                </p:oleObj>
              </mc:Fallback>
            </mc:AlternateContent>
          </a:graphicData>
        </a:graphic>
      </p:graphicFrame>
      <p:graphicFrame>
        <p:nvGraphicFramePr>
          <p:cNvPr id="8" name="Object 2">
            <a:extLst>
              <a:ext uri="{FF2B5EF4-FFF2-40B4-BE49-F238E27FC236}">
                <a16:creationId xmlns:a16="http://schemas.microsoft.com/office/drawing/2014/main" id="{E36172CA-0703-CA87-BA5F-F013152C5E2D}"/>
              </a:ext>
            </a:extLst>
          </p:cNvPr>
          <p:cNvGraphicFramePr>
            <a:graphicFrameLocks noChangeAspect="1"/>
          </p:cNvGraphicFramePr>
          <p:nvPr>
            <p:extLst>
              <p:ext uri="{D42A27DB-BD31-4B8C-83A1-F6EECF244321}">
                <p14:modId xmlns:p14="http://schemas.microsoft.com/office/powerpoint/2010/main" val="915233306"/>
              </p:ext>
            </p:extLst>
          </p:nvPr>
        </p:nvGraphicFramePr>
        <p:xfrm>
          <a:off x="1712933" y="4305688"/>
          <a:ext cx="4002041" cy="662378"/>
        </p:xfrm>
        <a:graphic>
          <a:graphicData uri="http://schemas.openxmlformats.org/presentationml/2006/ole">
            <mc:AlternateContent xmlns:mc="http://schemas.openxmlformats.org/markup-compatibility/2006">
              <mc:Choice xmlns:v="urn:schemas-microsoft-com:vml" Requires="v">
                <p:oleObj name="Equation" r:id="rId10" imgW="2527300" imgH="482600" progId="Equation.3">
                  <p:embed/>
                </p:oleObj>
              </mc:Choice>
              <mc:Fallback>
                <p:oleObj name="Equation" r:id="rId10" imgW="2527300" imgH="482600" progId="Equation.3">
                  <p:embed/>
                  <p:pic>
                    <p:nvPicPr>
                      <p:cNvPr id="18436" name="Object 2">
                        <a:extLst>
                          <a:ext uri="{FF2B5EF4-FFF2-40B4-BE49-F238E27FC236}">
                            <a16:creationId xmlns:a16="http://schemas.microsoft.com/office/drawing/2014/main" id="{6DD4CB4A-7363-F48C-5700-0BFEB50E87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2933" y="4305688"/>
                        <a:ext cx="4002041" cy="662378"/>
                      </a:xfrm>
                      <a:prstGeom prst="rect">
                        <a:avLst/>
                      </a:prstGeom>
                      <a:noFill/>
                      <a:ln>
                        <a:noFill/>
                      </a:ln>
                    </p:spPr>
                  </p:pic>
                </p:oleObj>
              </mc:Fallback>
            </mc:AlternateContent>
          </a:graphicData>
        </a:graphic>
      </p:graphicFrame>
      <p:graphicFrame>
        <p:nvGraphicFramePr>
          <p:cNvPr id="9" name="Object 6">
            <a:extLst>
              <a:ext uri="{FF2B5EF4-FFF2-40B4-BE49-F238E27FC236}">
                <a16:creationId xmlns:a16="http://schemas.microsoft.com/office/drawing/2014/main" id="{0A209853-99C6-FD7D-AD8F-F7BFAC729AF1}"/>
              </a:ext>
            </a:extLst>
          </p:cNvPr>
          <p:cNvGraphicFramePr>
            <a:graphicFrameLocks noChangeAspect="1"/>
          </p:cNvGraphicFramePr>
          <p:nvPr>
            <p:extLst>
              <p:ext uri="{D42A27DB-BD31-4B8C-83A1-F6EECF244321}">
                <p14:modId xmlns:p14="http://schemas.microsoft.com/office/powerpoint/2010/main" val="819742655"/>
              </p:ext>
            </p:extLst>
          </p:nvPr>
        </p:nvGraphicFramePr>
        <p:xfrm>
          <a:off x="1712933" y="5325715"/>
          <a:ext cx="3922140" cy="728704"/>
        </p:xfrm>
        <a:graphic>
          <a:graphicData uri="http://schemas.openxmlformats.org/presentationml/2006/ole">
            <mc:AlternateContent xmlns:mc="http://schemas.openxmlformats.org/markup-compatibility/2006">
              <mc:Choice xmlns:v="urn:schemas-microsoft-com:vml" Requires="v">
                <p:oleObj name="Equation" r:id="rId12" imgW="2540000" imgH="469900" progId="Equation.3">
                  <p:embed/>
                </p:oleObj>
              </mc:Choice>
              <mc:Fallback>
                <p:oleObj name="Equation" r:id="rId12" imgW="2540000" imgH="469900" progId="Equation.3">
                  <p:embed/>
                  <p:pic>
                    <p:nvPicPr>
                      <p:cNvPr id="18437" name="Object 6">
                        <a:extLst>
                          <a:ext uri="{FF2B5EF4-FFF2-40B4-BE49-F238E27FC236}">
                            <a16:creationId xmlns:a16="http://schemas.microsoft.com/office/drawing/2014/main" id="{721C35B7-1E0D-11CA-9F70-64D4E1B556B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12933" y="5325715"/>
                        <a:ext cx="3922140" cy="728704"/>
                      </a:xfrm>
                      <a:prstGeom prst="rect">
                        <a:avLst/>
                      </a:prstGeom>
                      <a:noFill/>
                      <a:ln>
                        <a:noFill/>
                      </a:ln>
                    </p:spPr>
                  </p:pic>
                </p:oleObj>
              </mc:Fallback>
            </mc:AlternateContent>
          </a:graphicData>
        </a:graphic>
      </p:graphicFrame>
      <p:graphicFrame>
        <p:nvGraphicFramePr>
          <p:cNvPr id="10" name="Object 4">
            <a:extLst>
              <a:ext uri="{FF2B5EF4-FFF2-40B4-BE49-F238E27FC236}">
                <a16:creationId xmlns:a16="http://schemas.microsoft.com/office/drawing/2014/main" id="{F5150E7C-863A-0239-192E-F0323590C55F}"/>
              </a:ext>
            </a:extLst>
          </p:cNvPr>
          <p:cNvGraphicFramePr>
            <a:graphicFrameLocks noChangeAspect="1"/>
          </p:cNvGraphicFramePr>
          <p:nvPr>
            <p:extLst>
              <p:ext uri="{D42A27DB-BD31-4B8C-83A1-F6EECF244321}">
                <p14:modId xmlns:p14="http://schemas.microsoft.com/office/powerpoint/2010/main" val="957294076"/>
              </p:ext>
            </p:extLst>
          </p:nvPr>
        </p:nvGraphicFramePr>
        <p:xfrm>
          <a:off x="1712933" y="5971094"/>
          <a:ext cx="3848385" cy="619009"/>
        </p:xfrm>
        <a:graphic>
          <a:graphicData uri="http://schemas.openxmlformats.org/presentationml/2006/ole">
            <mc:AlternateContent xmlns:mc="http://schemas.openxmlformats.org/markup-compatibility/2006">
              <mc:Choice xmlns:v="urn:schemas-microsoft-com:vml" Requires="v">
                <p:oleObj name="Equation" r:id="rId14" imgW="2832100" imgH="457200" progId="Equation.3">
                  <p:embed/>
                </p:oleObj>
              </mc:Choice>
              <mc:Fallback>
                <p:oleObj name="Equation" r:id="rId14" imgW="2832100" imgH="457200" progId="Equation.3">
                  <p:embed/>
                  <p:pic>
                    <p:nvPicPr>
                      <p:cNvPr id="18438" name="Object 4">
                        <a:extLst>
                          <a:ext uri="{FF2B5EF4-FFF2-40B4-BE49-F238E27FC236}">
                            <a16:creationId xmlns:a16="http://schemas.microsoft.com/office/drawing/2014/main" id="{99EE8D0C-6170-0A1D-9F9A-31E2457972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12933" y="5971094"/>
                        <a:ext cx="3848385" cy="619009"/>
                      </a:xfrm>
                      <a:prstGeom prst="rect">
                        <a:avLst/>
                      </a:prstGeom>
                      <a:noFill/>
                      <a:ln>
                        <a:noFill/>
                      </a:ln>
                    </p:spPr>
                  </p:pic>
                </p:oleObj>
              </mc:Fallback>
            </mc:AlternateContent>
          </a:graphicData>
        </a:graphic>
      </p:graphicFrame>
      <p:graphicFrame>
        <p:nvGraphicFramePr>
          <p:cNvPr id="11" name="Object 5">
            <a:extLst>
              <a:ext uri="{FF2B5EF4-FFF2-40B4-BE49-F238E27FC236}">
                <a16:creationId xmlns:a16="http://schemas.microsoft.com/office/drawing/2014/main" id="{A08A7CB0-8A39-4A1D-F315-4A8C2DDD4BD4}"/>
              </a:ext>
            </a:extLst>
          </p:cNvPr>
          <p:cNvGraphicFramePr>
            <a:graphicFrameLocks noChangeAspect="1"/>
          </p:cNvGraphicFramePr>
          <p:nvPr>
            <p:extLst>
              <p:ext uri="{D42A27DB-BD31-4B8C-83A1-F6EECF244321}">
                <p14:modId xmlns:p14="http://schemas.microsoft.com/office/powerpoint/2010/main" val="3928575085"/>
              </p:ext>
            </p:extLst>
          </p:nvPr>
        </p:nvGraphicFramePr>
        <p:xfrm>
          <a:off x="1712933" y="4718828"/>
          <a:ext cx="3454382" cy="696232"/>
        </p:xfrm>
        <a:graphic>
          <a:graphicData uri="http://schemas.openxmlformats.org/presentationml/2006/ole">
            <mc:AlternateContent xmlns:mc="http://schemas.openxmlformats.org/markup-compatibility/2006">
              <mc:Choice xmlns:v="urn:schemas-microsoft-com:vml" Requires="v">
                <p:oleObj name="Equation" r:id="rId16" imgW="1905000" imgH="381000" progId="Equation.3">
                  <p:embed/>
                </p:oleObj>
              </mc:Choice>
              <mc:Fallback>
                <p:oleObj name="Equation" r:id="rId16" imgW="1905000" imgH="381000" progId="Equation.3">
                  <p:embed/>
                  <p:pic>
                    <p:nvPicPr>
                      <p:cNvPr id="18439" name="Object 5">
                        <a:extLst>
                          <a:ext uri="{FF2B5EF4-FFF2-40B4-BE49-F238E27FC236}">
                            <a16:creationId xmlns:a16="http://schemas.microsoft.com/office/drawing/2014/main" id="{E8982ECE-C2BB-CA7B-0238-5A062BDD32C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12933" y="4718828"/>
                        <a:ext cx="3454382" cy="696232"/>
                      </a:xfrm>
                      <a:prstGeom prst="rect">
                        <a:avLst/>
                      </a:prstGeom>
                      <a:noFill/>
                      <a:ln>
                        <a:noFill/>
                      </a:ln>
                    </p:spPr>
                  </p:pic>
                </p:oleObj>
              </mc:Fallback>
            </mc:AlternateContent>
          </a:graphicData>
        </a:graphic>
      </p:graphicFrame>
      <p:graphicFrame>
        <p:nvGraphicFramePr>
          <p:cNvPr id="12" name="Object 15">
            <a:extLst>
              <a:ext uri="{FF2B5EF4-FFF2-40B4-BE49-F238E27FC236}">
                <a16:creationId xmlns:a16="http://schemas.microsoft.com/office/drawing/2014/main" id="{1B8EB4A7-220E-8EF0-5854-DA03093CB475}"/>
              </a:ext>
            </a:extLst>
          </p:cNvPr>
          <p:cNvGraphicFramePr>
            <a:graphicFrameLocks noChangeAspect="1"/>
          </p:cNvGraphicFramePr>
          <p:nvPr>
            <p:extLst>
              <p:ext uri="{D42A27DB-BD31-4B8C-83A1-F6EECF244321}">
                <p14:modId xmlns:p14="http://schemas.microsoft.com/office/powerpoint/2010/main" val="1095221679"/>
              </p:ext>
            </p:extLst>
          </p:nvPr>
        </p:nvGraphicFramePr>
        <p:xfrm>
          <a:off x="6353575" y="4329767"/>
          <a:ext cx="3345049" cy="619009"/>
        </p:xfrm>
        <a:graphic>
          <a:graphicData uri="http://schemas.openxmlformats.org/presentationml/2006/ole">
            <mc:AlternateContent xmlns:mc="http://schemas.openxmlformats.org/markup-compatibility/2006">
              <mc:Choice xmlns:v="urn:schemas-microsoft-com:vml" Requires="v">
                <p:oleObj name="Equation" r:id="rId18" imgW="2578100" imgH="482600" progId="Equation.3">
                  <p:embed/>
                </p:oleObj>
              </mc:Choice>
              <mc:Fallback>
                <p:oleObj name="Equation" r:id="rId18" imgW="2578100" imgH="482600" progId="Equation.3">
                  <p:embed/>
                  <p:pic>
                    <p:nvPicPr>
                      <p:cNvPr id="18440" name="Object 15">
                        <a:extLst>
                          <a:ext uri="{FF2B5EF4-FFF2-40B4-BE49-F238E27FC236}">
                            <a16:creationId xmlns:a16="http://schemas.microsoft.com/office/drawing/2014/main" id="{6A25351C-8504-A791-0B41-77F9306BAAA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53575" y="4329767"/>
                        <a:ext cx="3345049" cy="61900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7864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E60F-2F45-DBB9-A5F3-AC3517B91089}"/>
              </a:ext>
            </a:extLst>
          </p:cNvPr>
          <p:cNvSpPr>
            <a:spLocks noGrp="1"/>
          </p:cNvSpPr>
          <p:nvPr>
            <p:ph type="title"/>
          </p:nvPr>
        </p:nvSpPr>
        <p:spPr/>
        <p:txBody>
          <a:bodyPr/>
          <a:lstStyle/>
          <a:p>
            <a:r>
              <a:rPr lang="en-US" dirty="0">
                <a:solidFill>
                  <a:srgbClr val="FF0000"/>
                </a:solidFill>
              </a:rPr>
              <a:t>Example 1 </a:t>
            </a:r>
            <a:r>
              <a:rPr lang="en-US" dirty="0"/>
              <a:t>M/M/C</a:t>
            </a:r>
            <a:endParaRPr lang="ar-E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79A617-72FB-021E-7047-57110EB27272}"/>
                  </a:ext>
                </a:extLst>
              </p:cNvPr>
              <p:cNvSpPr>
                <a:spLocks noGrp="1"/>
              </p:cNvSpPr>
              <p:nvPr>
                <p:ph idx="1"/>
              </p:nvPr>
            </p:nvSpPr>
            <p:spPr>
              <a:xfrm>
                <a:off x="838200" y="1825624"/>
                <a:ext cx="10515600" cy="4879976"/>
              </a:xfrm>
            </p:spPr>
            <p:txBody>
              <a:bodyPr>
                <a:normAutofit fontScale="85000" lnSpcReduction="20000"/>
              </a:bodyPr>
              <a:lstStyle/>
              <a:p>
                <a:r>
                  <a:rPr lang="en-US" altLang="ar-EG" sz="2800" dirty="0"/>
                  <a:t>Patients arrive at a hospital clinic with an average rate of 6 per hour. There are three doctors examining the patients on a FIFO basis. On the average, a doctor spends 20 minutes to see one patient. Assuming Poisson arrivals an exponential service times, find: </a:t>
                </a:r>
              </a:p>
              <a:p>
                <a:r>
                  <a:rPr lang="en-US" altLang="ar-EG" sz="2800" dirty="0">
                    <a:solidFill>
                      <a:srgbClr val="0070C0"/>
                    </a:solidFill>
                  </a:rPr>
                  <a:t>C = 3 , </a:t>
                </a:r>
                <a:r>
                  <a:rPr lang="en-US" altLang="en-US" dirty="0">
                    <a:solidFill>
                      <a:srgbClr val="0070C0"/>
                    </a:solidFill>
                    <a:sym typeface="Symbol" panose="05050102010706020507" pitchFamily="18" charset="2"/>
                  </a:rPr>
                  <a:t>=6 per hour</a:t>
                </a:r>
                <a:r>
                  <a:rPr lang="en-US" altLang="en-US" dirty="0">
                    <a:solidFill>
                      <a:srgbClr val="0070C0"/>
                    </a:solidFill>
                  </a:rPr>
                  <a:t> ,</a:t>
                </a:r>
                <a:r>
                  <a:rPr lang="en-US" altLang="en-US" dirty="0">
                    <a:solidFill>
                      <a:srgbClr val="0070C0"/>
                    </a:solidFill>
                    <a:sym typeface="Symbol" panose="05050102010706020507" pitchFamily="18" charset="2"/>
                  </a:rPr>
                  <a:t> </a:t>
                </a:r>
                <a:r>
                  <a:rPr lang="en-US" altLang="en-US" dirty="0">
                    <a:solidFill>
                      <a:srgbClr val="0070C0"/>
                    </a:solidFill>
                  </a:rPr>
                  <a:t> = 1/20 per min. = 3 per hour , r = 2 , </a:t>
                </a:r>
                <a14:m>
                  <m:oMath xmlns:m="http://schemas.openxmlformats.org/officeDocument/2006/math">
                    <m:r>
                      <a:rPr lang="ar-EG" i="1" smtClean="0">
                        <a:solidFill>
                          <a:srgbClr val="0070C0"/>
                        </a:solidFill>
                        <a:latin typeface="Cambria Math" panose="02040503050406030204" pitchFamily="18" charset="0"/>
                      </a:rPr>
                      <m:t>𝜌</m:t>
                    </m:r>
                  </m:oMath>
                </a14:m>
                <a:r>
                  <a:rPr lang="ar-EG" altLang="ar-EG" sz="2800" dirty="0">
                    <a:solidFill>
                      <a:srgbClr val="0070C0"/>
                    </a:solidFill>
                  </a:rPr>
                  <a:t>=</a:t>
                </a:r>
                <a:r>
                  <a:rPr lang="en-US" altLang="ar-EG" sz="2800" dirty="0">
                    <a:solidFill>
                      <a:srgbClr val="0070C0"/>
                    </a:solidFill>
                  </a:rPr>
                  <a:t> 2/3</a:t>
                </a:r>
              </a:p>
              <a:p>
                <a:pPr marL="457200" lvl="1" indent="0">
                  <a:buNone/>
                </a:pPr>
                <a:r>
                  <a:rPr lang="en-US" altLang="ar-EG" sz="2500" dirty="0"/>
                  <a:t>1- How many people on the average are waiting?</a:t>
                </a:r>
                <a:endParaRPr lang="en-US" altLang="ar-EG" sz="2500" dirty="0">
                  <a:solidFill>
                    <a:srgbClr val="0070C0"/>
                  </a:solidFill>
                </a:endParaRPr>
              </a:p>
              <a:p>
                <a:pPr lvl="2"/>
                <a14:m>
                  <m:oMath xmlns:m="http://schemas.openxmlformats.org/officeDocument/2006/math">
                    <m:f>
                      <m:fPr>
                        <m:ctrlPr>
                          <a:rPr lang="en-US" altLang="ar-EG" sz="2100" i="1" smtClean="0">
                            <a:solidFill>
                              <a:schemeClr val="tx1"/>
                            </a:solidFill>
                            <a:latin typeface="Cambria Math" panose="02040503050406030204" pitchFamily="18" charset="0"/>
                          </a:rPr>
                        </m:ctrlPr>
                      </m:fPr>
                      <m:num>
                        <m:r>
                          <a:rPr lang="en-US" altLang="ar-EG" sz="2100" i="1" smtClean="0">
                            <a:solidFill>
                              <a:schemeClr val="tx1"/>
                            </a:solidFill>
                            <a:latin typeface="Cambria Math" panose="02040503050406030204" pitchFamily="18" charset="0"/>
                          </a:rPr>
                          <m:t>1</m:t>
                        </m:r>
                      </m:num>
                      <m:den>
                        <m:sSub>
                          <m:sSubPr>
                            <m:ctrlPr>
                              <a:rPr lang="en-US" altLang="ar-EG" sz="2100" i="1" smtClean="0">
                                <a:solidFill>
                                  <a:schemeClr val="tx1"/>
                                </a:solidFill>
                                <a:latin typeface="Cambria Math" panose="02040503050406030204" pitchFamily="18" charset="0"/>
                              </a:rPr>
                            </m:ctrlPr>
                          </m:sSubPr>
                          <m:e>
                            <m:r>
                              <a:rPr lang="en-US" altLang="ar-EG" sz="2100" i="1" smtClean="0">
                                <a:solidFill>
                                  <a:schemeClr val="tx1"/>
                                </a:solidFill>
                                <a:latin typeface="Cambria Math" panose="02040503050406030204" pitchFamily="18" charset="0"/>
                              </a:rPr>
                              <m:t>𝑃</m:t>
                            </m:r>
                          </m:e>
                          <m:sub>
                            <m:r>
                              <a:rPr lang="en-US" altLang="ar-EG" sz="2100" i="1" smtClean="0">
                                <a:solidFill>
                                  <a:schemeClr val="tx1"/>
                                </a:solidFill>
                                <a:latin typeface="Cambria Math" panose="02040503050406030204" pitchFamily="18" charset="0"/>
                              </a:rPr>
                              <m:t>0</m:t>
                            </m:r>
                          </m:sub>
                        </m:sSub>
                      </m:den>
                    </m:f>
                    <m:r>
                      <a:rPr lang="en-US" altLang="ar-EG" sz="2100" i="1" smtClean="0">
                        <a:solidFill>
                          <a:schemeClr val="tx1"/>
                        </a:solidFill>
                        <a:latin typeface="Cambria Math" panose="02040503050406030204" pitchFamily="18" charset="0"/>
                      </a:rPr>
                      <m:t>=</m:t>
                    </m:r>
                    <m:r>
                      <a:rPr lang="en-US" altLang="ar-EG" sz="2100" b="0" i="1" smtClean="0">
                        <a:solidFill>
                          <a:schemeClr val="tx1"/>
                        </a:solidFill>
                        <a:latin typeface="Cambria Math" panose="02040503050406030204" pitchFamily="18" charset="0"/>
                      </a:rPr>
                      <m:t>(</m:t>
                    </m:r>
                    <m:nary>
                      <m:naryPr>
                        <m:chr m:val="∑"/>
                        <m:limLoc m:val="undOvr"/>
                        <m:grow m:val="on"/>
                        <m:ctrlPr>
                          <a:rPr lang="en-US" altLang="ar-EG" sz="2100" i="1" smtClean="0">
                            <a:solidFill>
                              <a:schemeClr val="tx1"/>
                            </a:solidFill>
                            <a:latin typeface="Cambria Math" panose="02040503050406030204" pitchFamily="18" charset="0"/>
                          </a:rPr>
                        </m:ctrlPr>
                      </m:naryPr>
                      <m:sub>
                        <m:r>
                          <a:rPr lang="en-US" altLang="ar-EG" sz="2100" i="1" smtClean="0">
                            <a:solidFill>
                              <a:schemeClr val="tx1"/>
                            </a:solidFill>
                            <a:latin typeface="Cambria Math" panose="02040503050406030204" pitchFamily="18" charset="0"/>
                          </a:rPr>
                          <m:t>𝑛</m:t>
                        </m:r>
                        <m:r>
                          <a:rPr lang="en-US" altLang="ar-EG" sz="2100" i="1" smtClean="0">
                            <a:solidFill>
                              <a:schemeClr val="tx1"/>
                            </a:solidFill>
                            <a:latin typeface="Cambria Math" panose="02040503050406030204" pitchFamily="18" charset="0"/>
                          </a:rPr>
                          <m:t>=</m:t>
                        </m:r>
                        <m:r>
                          <a:rPr lang="en-US" altLang="ar-EG" sz="2100" i="1" smtClean="0">
                            <a:solidFill>
                              <a:schemeClr val="tx1"/>
                            </a:solidFill>
                            <a:latin typeface="Cambria Math" panose="02040503050406030204" pitchFamily="18" charset="0"/>
                          </a:rPr>
                          <m:t>0</m:t>
                        </m:r>
                      </m:sub>
                      <m:sup>
                        <m:r>
                          <a:rPr lang="en-US" altLang="ar-EG" sz="2100" i="1" smtClean="0">
                            <a:solidFill>
                              <a:schemeClr val="tx1"/>
                            </a:solidFill>
                            <a:latin typeface="Cambria Math" panose="02040503050406030204" pitchFamily="18" charset="0"/>
                          </a:rPr>
                          <m:t>2</m:t>
                        </m:r>
                      </m:sup>
                      <m:e>
                        <m:f>
                          <m:fPr>
                            <m:ctrlPr>
                              <a:rPr lang="en-US" altLang="ar-EG" sz="2100" i="1" smtClean="0">
                                <a:solidFill>
                                  <a:schemeClr val="tx1"/>
                                </a:solidFill>
                                <a:latin typeface="Cambria Math" panose="02040503050406030204" pitchFamily="18" charset="0"/>
                              </a:rPr>
                            </m:ctrlPr>
                          </m:fPr>
                          <m:num>
                            <m:sSup>
                              <m:sSupPr>
                                <m:ctrlPr>
                                  <a:rPr lang="en-US" altLang="ar-EG" sz="2100" i="1" smtClean="0">
                                    <a:solidFill>
                                      <a:schemeClr val="tx1"/>
                                    </a:solidFill>
                                    <a:latin typeface="Cambria Math" panose="02040503050406030204" pitchFamily="18" charset="0"/>
                                  </a:rPr>
                                </m:ctrlPr>
                              </m:sSupPr>
                              <m:e>
                                <m:r>
                                  <a:rPr lang="en-US" altLang="ar-EG" sz="2100" i="1" smtClean="0">
                                    <a:solidFill>
                                      <a:schemeClr val="tx1"/>
                                    </a:solidFill>
                                    <a:latin typeface="Cambria Math" panose="02040503050406030204" pitchFamily="18" charset="0"/>
                                  </a:rPr>
                                  <m:t>2</m:t>
                                </m:r>
                              </m:e>
                              <m:sup>
                                <m:r>
                                  <a:rPr lang="en-US" altLang="ar-EG" sz="2100" i="1" smtClean="0">
                                    <a:solidFill>
                                      <a:schemeClr val="tx1"/>
                                    </a:solidFill>
                                    <a:latin typeface="Cambria Math" panose="02040503050406030204" pitchFamily="18" charset="0"/>
                                  </a:rPr>
                                  <m:t>𝑛</m:t>
                                </m:r>
                              </m:sup>
                            </m:sSup>
                          </m:num>
                          <m:den>
                            <m:r>
                              <a:rPr lang="en-US" altLang="ar-EG" sz="2100" i="1" smtClean="0">
                                <a:solidFill>
                                  <a:schemeClr val="tx1"/>
                                </a:solidFill>
                                <a:latin typeface="Cambria Math" panose="02040503050406030204" pitchFamily="18" charset="0"/>
                              </a:rPr>
                              <m:t>𝑛</m:t>
                            </m:r>
                            <m:r>
                              <a:rPr lang="en-US" altLang="ar-EG" sz="2100" i="1" smtClean="0">
                                <a:solidFill>
                                  <a:schemeClr val="tx1"/>
                                </a:solidFill>
                                <a:latin typeface="Cambria Math" panose="02040503050406030204" pitchFamily="18" charset="0"/>
                              </a:rPr>
                              <m:t>!</m:t>
                            </m:r>
                          </m:den>
                        </m:f>
                      </m:e>
                    </m:nary>
                    <m:r>
                      <a:rPr lang="en-US" altLang="ar-EG" sz="2100" b="0" i="1" smtClean="0">
                        <a:solidFill>
                          <a:schemeClr val="tx1"/>
                        </a:solidFill>
                        <a:latin typeface="Cambria Math" panose="02040503050406030204" pitchFamily="18" charset="0"/>
                      </a:rPr>
                      <m:t>)</m:t>
                    </m:r>
                    <m:r>
                      <a:rPr lang="en-US" altLang="ar-EG" sz="2100" i="1" smtClean="0">
                        <a:solidFill>
                          <a:schemeClr val="tx1"/>
                        </a:solidFill>
                        <a:latin typeface="Cambria Math" panose="02040503050406030204" pitchFamily="18" charset="0"/>
                      </a:rPr>
                      <m:t>+</m:t>
                    </m:r>
                    <m:f>
                      <m:fPr>
                        <m:ctrlPr>
                          <a:rPr lang="en-US" altLang="ar-EG" sz="2100" dirty="0" smtClean="0">
                            <a:solidFill>
                              <a:schemeClr val="tx1"/>
                            </a:solidFill>
                            <a:latin typeface="Cambria Math" panose="02040503050406030204" pitchFamily="18" charset="0"/>
                          </a:rPr>
                        </m:ctrlPr>
                      </m:fPr>
                      <m:num>
                        <m:r>
                          <a:rPr lang="en-US" altLang="ar-EG" sz="2100" dirty="0">
                            <a:solidFill>
                              <a:schemeClr val="tx1"/>
                            </a:solidFill>
                            <a:latin typeface="Cambria Math" panose="02040503050406030204" pitchFamily="18" charset="0"/>
                          </a:rPr>
                          <m:t>3</m:t>
                        </m:r>
                        <m:r>
                          <a:rPr lang="en-US" altLang="ar-EG" sz="2100" i="0" dirty="0">
                            <a:solidFill>
                              <a:schemeClr val="tx1"/>
                            </a:solidFill>
                            <a:latin typeface="Cambria Math" panose="02040503050406030204" pitchFamily="18" charset="0"/>
                          </a:rPr>
                          <m:t>×</m:t>
                        </m:r>
                        <m:sSup>
                          <m:sSupPr>
                            <m:ctrlPr>
                              <a:rPr lang="en-US" altLang="ar-EG" sz="2100" i="1" dirty="0">
                                <a:solidFill>
                                  <a:schemeClr val="tx1"/>
                                </a:solidFill>
                                <a:latin typeface="Cambria Math" panose="02040503050406030204" pitchFamily="18" charset="0"/>
                              </a:rPr>
                            </m:ctrlPr>
                          </m:sSupPr>
                          <m:e>
                            <m:r>
                              <a:rPr lang="en-US" altLang="ar-EG" sz="2100" i="0" dirty="0">
                                <a:solidFill>
                                  <a:schemeClr val="tx1"/>
                                </a:solidFill>
                                <a:latin typeface="Cambria Math" panose="02040503050406030204" pitchFamily="18" charset="0"/>
                              </a:rPr>
                              <m:t>2</m:t>
                            </m:r>
                          </m:e>
                          <m:sup>
                            <m:r>
                              <a:rPr lang="en-US" altLang="ar-EG" sz="2100" i="0" dirty="0">
                                <a:solidFill>
                                  <a:schemeClr val="tx1"/>
                                </a:solidFill>
                                <a:latin typeface="Cambria Math" panose="02040503050406030204" pitchFamily="18" charset="0"/>
                              </a:rPr>
                              <m:t>3</m:t>
                            </m:r>
                          </m:sup>
                        </m:sSup>
                      </m:num>
                      <m:den>
                        <m:r>
                          <a:rPr lang="en-US" altLang="ar-EG" sz="2100" i="0" dirty="0">
                            <a:solidFill>
                              <a:schemeClr val="tx1"/>
                            </a:solidFill>
                            <a:latin typeface="Cambria Math" panose="02040503050406030204" pitchFamily="18" charset="0"/>
                          </a:rPr>
                          <m:t>3</m:t>
                        </m:r>
                        <m:r>
                          <a:rPr lang="en-US" altLang="ar-EG" sz="2100" i="0" dirty="0">
                            <a:solidFill>
                              <a:schemeClr val="tx1"/>
                            </a:solidFill>
                            <a:latin typeface="Cambria Math" panose="02040503050406030204" pitchFamily="18" charset="0"/>
                          </a:rPr>
                          <m:t>!</m:t>
                        </m:r>
                        <m:d>
                          <m:dPr>
                            <m:ctrlPr>
                              <a:rPr lang="en-US" altLang="ar-EG" sz="2100" i="1" dirty="0">
                                <a:solidFill>
                                  <a:schemeClr val="tx1"/>
                                </a:solidFill>
                                <a:latin typeface="Cambria Math" panose="02040503050406030204" pitchFamily="18" charset="0"/>
                              </a:rPr>
                            </m:ctrlPr>
                          </m:dPr>
                          <m:e>
                            <m:r>
                              <a:rPr lang="en-US" altLang="ar-EG" sz="2100" i="0" dirty="0">
                                <a:solidFill>
                                  <a:schemeClr val="tx1"/>
                                </a:solidFill>
                                <a:latin typeface="Cambria Math" panose="02040503050406030204" pitchFamily="18" charset="0"/>
                              </a:rPr>
                              <m:t>1</m:t>
                            </m:r>
                          </m:e>
                        </m:d>
                      </m:den>
                    </m:f>
                    <m:r>
                      <a:rPr lang="en-US" altLang="ar-EG" sz="2100" b="0" i="1" dirty="0" smtClean="0">
                        <a:solidFill>
                          <a:schemeClr val="tx1"/>
                        </a:solidFill>
                        <a:latin typeface="Cambria Math" panose="02040503050406030204" pitchFamily="18" charset="0"/>
                      </a:rPr>
                      <m:t>=</m:t>
                    </m:r>
                    <m:r>
                      <a:rPr lang="en-US" altLang="ar-EG" sz="2100" b="0" i="1" dirty="0" smtClean="0">
                        <a:solidFill>
                          <a:schemeClr val="tx1"/>
                        </a:solidFill>
                        <a:latin typeface="Cambria Math" panose="02040503050406030204" pitchFamily="18" charset="0"/>
                      </a:rPr>
                      <m:t>9</m:t>
                    </m:r>
                    <m:r>
                      <a:rPr lang="en-US" i="1">
                        <a:solidFill>
                          <a:schemeClr val="tx1"/>
                        </a:solidFill>
                        <a:latin typeface="Cambria Math" panose="02040503050406030204" pitchFamily="18" charset="0"/>
                      </a:rPr>
                      <m:t>→</m:t>
                    </m:r>
                    <m:sSub>
                      <m:sSubPr>
                        <m:ctrlPr>
                          <a:rPr lang="en-US" altLang="ar-EG" sz="2100" dirty="0" smtClean="0">
                            <a:solidFill>
                              <a:schemeClr val="tx1"/>
                            </a:solidFill>
                            <a:latin typeface="Cambria Math" panose="02040503050406030204" pitchFamily="18" charset="0"/>
                          </a:rPr>
                        </m:ctrlPr>
                      </m:sSubPr>
                      <m:e>
                        <m:r>
                          <a:rPr lang="en-US" altLang="ar-EG" sz="2100" i="1" dirty="0">
                            <a:solidFill>
                              <a:schemeClr val="tx1"/>
                            </a:solidFill>
                            <a:latin typeface="Cambria Math" panose="02040503050406030204" pitchFamily="18" charset="0"/>
                          </a:rPr>
                          <m:t>𝑃</m:t>
                        </m:r>
                      </m:e>
                      <m:sub>
                        <m:r>
                          <a:rPr lang="en-US" altLang="ar-EG" sz="2100" i="0" dirty="0">
                            <a:solidFill>
                              <a:schemeClr val="tx1"/>
                            </a:solidFill>
                            <a:latin typeface="Cambria Math" panose="02040503050406030204" pitchFamily="18" charset="0"/>
                          </a:rPr>
                          <m:t>0</m:t>
                        </m:r>
                      </m:sub>
                    </m:sSub>
                    <m:r>
                      <a:rPr lang="en-US" altLang="ar-EG" sz="2100" i="0" dirty="0">
                        <a:solidFill>
                          <a:schemeClr val="tx1"/>
                        </a:solidFill>
                        <a:latin typeface="Cambria Math" panose="02040503050406030204" pitchFamily="18" charset="0"/>
                      </a:rPr>
                      <m:t>=</m:t>
                    </m:r>
                    <m:f>
                      <m:fPr>
                        <m:ctrlPr>
                          <a:rPr lang="en-US" altLang="ar-EG" sz="2100" i="1" dirty="0">
                            <a:solidFill>
                              <a:schemeClr val="tx1"/>
                            </a:solidFill>
                            <a:latin typeface="Cambria Math" panose="02040503050406030204" pitchFamily="18" charset="0"/>
                          </a:rPr>
                        </m:ctrlPr>
                      </m:fPr>
                      <m:num>
                        <m:r>
                          <a:rPr lang="en-US" altLang="ar-EG" sz="2100" i="0" dirty="0">
                            <a:solidFill>
                              <a:schemeClr val="tx1"/>
                            </a:solidFill>
                            <a:latin typeface="Cambria Math" panose="02040503050406030204" pitchFamily="18" charset="0"/>
                          </a:rPr>
                          <m:t>1</m:t>
                        </m:r>
                      </m:num>
                      <m:den>
                        <m:r>
                          <a:rPr lang="en-US" altLang="ar-EG" sz="2100" i="0" dirty="0">
                            <a:solidFill>
                              <a:schemeClr val="tx1"/>
                            </a:solidFill>
                            <a:latin typeface="Cambria Math" panose="02040503050406030204" pitchFamily="18" charset="0"/>
                          </a:rPr>
                          <m:t>9</m:t>
                        </m:r>
                      </m:den>
                    </m:f>
                  </m:oMath>
                </a14:m>
                <a:endParaRPr lang="en-US" altLang="ar-EG" sz="2100" dirty="0">
                  <a:solidFill>
                    <a:schemeClr val="tx1"/>
                  </a:solidFill>
                </a:endParaRPr>
              </a:p>
              <a:p>
                <a:pPr lvl="2"/>
                <a:endParaRPr lang="en-US" altLang="ar-EG" sz="2100" dirty="0">
                  <a:solidFill>
                    <a:schemeClr val="tx1"/>
                  </a:solidFill>
                </a:endParaRPr>
              </a:p>
              <a:p>
                <a:pPr lvl="2"/>
                <a14:m>
                  <m:oMath xmlns:m="http://schemas.openxmlformats.org/officeDocument/2006/math">
                    <m:sSub>
                      <m:sSubPr>
                        <m:ctrlPr>
                          <a:rPr lang="en-US" altLang="ar-EG" sz="2100" i="1" smtClean="0">
                            <a:solidFill>
                              <a:schemeClr val="tx1"/>
                            </a:solidFill>
                            <a:latin typeface="Cambria Math" panose="02040503050406030204" pitchFamily="18" charset="0"/>
                          </a:rPr>
                        </m:ctrlPr>
                      </m:sSubPr>
                      <m:e>
                        <m:r>
                          <a:rPr lang="en-US" altLang="ar-EG" sz="2100" i="1" smtClean="0">
                            <a:solidFill>
                              <a:schemeClr val="tx1"/>
                            </a:solidFill>
                            <a:latin typeface="Cambria Math" panose="02040503050406030204" pitchFamily="18" charset="0"/>
                          </a:rPr>
                          <m:t>𝐿</m:t>
                        </m:r>
                      </m:e>
                      <m:sub>
                        <m:r>
                          <a:rPr lang="en-US" altLang="ar-EG" sz="2100" b="0" i="1" smtClean="0">
                            <a:solidFill>
                              <a:schemeClr val="tx1"/>
                            </a:solidFill>
                            <a:latin typeface="Cambria Math" panose="02040503050406030204" pitchFamily="18" charset="0"/>
                          </a:rPr>
                          <m:t>𝑞</m:t>
                        </m:r>
                      </m:sub>
                    </m:sSub>
                    <m:r>
                      <a:rPr lang="en-US" altLang="ar-EG" sz="2100" i="1" smtClean="0">
                        <a:solidFill>
                          <a:schemeClr val="tx1"/>
                        </a:solidFill>
                        <a:latin typeface="Cambria Math" panose="02040503050406030204" pitchFamily="18" charset="0"/>
                      </a:rPr>
                      <m:t>=</m:t>
                    </m:r>
                    <m:r>
                      <a:rPr lang="en-US" altLang="ar-EG" sz="2100" b="0" i="1" smtClean="0">
                        <a:solidFill>
                          <a:schemeClr val="tx1"/>
                        </a:solidFill>
                        <a:latin typeface="Cambria Math" panose="02040503050406030204" pitchFamily="18" charset="0"/>
                      </a:rPr>
                      <m:t>(</m:t>
                    </m:r>
                    <m:f>
                      <m:fPr>
                        <m:ctrlPr>
                          <a:rPr lang="en-US" altLang="ar-EG" sz="2100" i="1" smtClean="0">
                            <a:solidFill>
                              <a:schemeClr val="tx1"/>
                            </a:solidFill>
                            <a:latin typeface="Cambria Math" panose="02040503050406030204" pitchFamily="18" charset="0"/>
                          </a:rPr>
                        </m:ctrlPr>
                      </m:fPr>
                      <m:num>
                        <m:sSup>
                          <m:sSupPr>
                            <m:ctrlPr>
                              <a:rPr lang="en-US" altLang="ar-EG" sz="2100" i="1" smtClean="0">
                                <a:solidFill>
                                  <a:schemeClr val="tx1"/>
                                </a:solidFill>
                                <a:latin typeface="Cambria Math" panose="02040503050406030204" pitchFamily="18" charset="0"/>
                              </a:rPr>
                            </m:ctrlPr>
                          </m:sSupPr>
                          <m:e>
                            <m:r>
                              <a:rPr lang="en-US" altLang="ar-EG" sz="2100" i="1" smtClean="0">
                                <a:solidFill>
                                  <a:schemeClr val="tx1"/>
                                </a:solidFill>
                                <a:latin typeface="Cambria Math" panose="02040503050406030204" pitchFamily="18" charset="0"/>
                              </a:rPr>
                              <m:t>2</m:t>
                            </m:r>
                          </m:e>
                          <m:sup>
                            <m:r>
                              <a:rPr lang="en-US" altLang="ar-EG" sz="2100" i="1" smtClean="0">
                                <a:solidFill>
                                  <a:schemeClr val="tx1"/>
                                </a:solidFill>
                                <a:latin typeface="Cambria Math" panose="02040503050406030204" pitchFamily="18" charset="0"/>
                              </a:rPr>
                              <m:t>3</m:t>
                            </m:r>
                          </m:sup>
                        </m:sSup>
                        <m:r>
                          <a:rPr lang="en-US" altLang="ar-EG" sz="2100" i="1" smtClean="0">
                            <a:solidFill>
                              <a:schemeClr val="tx1"/>
                            </a:solidFill>
                            <a:latin typeface="Cambria Math" panose="02040503050406030204" pitchFamily="18" charset="0"/>
                          </a:rPr>
                          <m:t>×</m:t>
                        </m:r>
                        <m:r>
                          <a:rPr lang="en-US" altLang="ar-EG" sz="2100" i="1" smtClean="0">
                            <a:solidFill>
                              <a:schemeClr val="tx1"/>
                            </a:solidFill>
                            <a:latin typeface="Cambria Math" panose="02040503050406030204" pitchFamily="18" charset="0"/>
                          </a:rPr>
                          <m:t>6</m:t>
                        </m:r>
                        <m:r>
                          <a:rPr lang="en-US" altLang="ar-EG" sz="2100" i="1" smtClean="0">
                            <a:solidFill>
                              <a:schemeClr val="tx1"/>
                            </a:solidFill>
                            <a:latin typeface="Cambria Math" panose="02040503050406030204" pitchFamily="18" charset="0"/>
                          </a:rPr>
                          <m:t>×</m:t>
                        </m:r>
                        <m:r>
                          <a:rPr lang="en-US" altLang="ar-EG" sz="2100" i="1" smtClean="0">
                            <a:solidFill>
                              <a:schemeClr val="tx1"/>
                            </a:solidFill>
                            <a:latin typeface="Cambria Math" panose="02040503050406030204" pitchFamily="18" charset="0"/>
                          </a:rPr>
                          <m:t>3</m:t>
                        </m:r>
                      </m:num>
                      <m:den>
                        <m:r>
                          <a:rPr lang="en-US" altLang="ar-EG" sz="2100" i="1" smtClean="0">
                            <a:solidFill>
                              <a:schemeClr val="tx1"/>
                            </a:solidFill>
                            <a:latin typeface="Cambria Math" panose="02040503050406030204" pitchFamily="18" charset="0"/>
                          </a:rPr>
                          <m:t>2</m:t>
                        </m:r>
                        <m:r>
                          <a:rPr lang="en-US" altLang="ar-EG" sz="2100" i="1" smtClean="0">
                            <a:solidFill>
                              <a:schemeClr val="tx1"/>
                            </a:solidFill>
                            <a:latin typeface="Cambria Math" panose="02040503050406030204" pitchFamily="18" charset="0"/>
                          </a:rPr>
                          <m:t>!</m:t>
                        </m:r>
                        <m:r>
                          <a:rPr lang="en-US" altLang="ar-EG" sz="2100" i="1" smtClean="0">
                            <a:solidFill>
                              <a:schemeClr val="tx1"/>
                            </a:solidFill>
                            <a:latin typeface="Cambria Math" panose="02040503050406030204" pitchFamily="18" charset="0"/>
                          </a:rPr>
                          <m:t>𝑥</m:t>
                        </m:r>
                        <m:sSup>
                          <m:sSupPr>
                            <m:ctrlPr>
                              <a:rPr lang="en-US" altLang="ar-EG" sz="2100" i="1" smtClean="0">
                                <a:solidFill>
                                  <a:schemeClr val="tx1"/>
                                </a:solidFill>
                                <a:latin typeface="Cambria Math" panose="02040503050406030204" pitchFamily="18" charset="0"/>
                              </a:rPr>
                            </m:ctrlPr>
                          </m:sSupPr>
                          <m:e>
                            <m:d>
                              <m:dPr>
                                <m:ctrlPr>
                                  <a:rPr lang="en-US" altLang="ar-EG" sz="2100" i="1" smtClean="0">
                                    <a:solidFill>
                                      <a:schemeClr val="tx1"/>
                                    </a:solidFill>
                                    <a:latin typeface="Cambria Math" panose="02040503050406030204" pitchFamily="18" charset="0"/>
                                  </a:rPr>
                                </m:ctrlPr>
                              </m:dPr>
                              <m:e>
                                <m:r>
                                  <a:rPr lang="en-US" altLang="ar-EG" sz="2100" b="0" i="1" smtClean="0">
                                    <a:solidFill>
                                      <a:schemeClr val="tx1"/>
                                    </a:solidFill>
                                    <a:latin typeface="Cambria Math" panose="02040503050406030204" pitchFamily="18" charset="0"/>
                                  </a:rPr>
                                  <m:t>9</m:t>
                                </m:r>
                                <m:r>
                                  <a:rPr lang="en-US" altLang="ar-EG" sz="2100" b="0" i="1" smtClean="0">
                                    <a:solidFill>
                                      <a:schemeClr val="tx1"/>
                                    </a:solidFill>
                                    <a:latin typeface="Cambria Math" panose="02040503050406030204" pitchFamily="18" charset="0"/>
                                  </a:rPr>
                                  <m:t>−</m:t>
                                </m:r>
                                <m:r>
                                  <a:rPr lang="en-US" altLang="ar-EG" sz="2100" b="0" i="1" smtClean="0">
                                    <a:solidFill>
                                      <a:schemeClr val="tx1"/>
                                    </a:solidFill>
                                    <a:latin typeface="Cambria Math" panose="02040503050406030204" pitchFamily="18" charset="0"/>
                                  </a:rPr>
                                  <m:t>6</m:t>
                                </m:r>
                              </m:e>
                            </m:d>
                          </m:e>
                          <m:sup>
                            <m:r>
                              <a:rPr lang="en-US" altLang="ar-EG" sz="2100" b="0" i="1" smtClean="0">
                                <a:solidFill>
                                  <a:schemeClr val="tx1"/>
                                </a:solidFill>
                                <a:latin typeface="Cambria Math" panose="02040503050406030204" pitchFamily="18" charset="0"/>
                              </a:rPr>
                              <m:t>2</m:t>
                            </m:r>
                          </m:sup>
                        </m:sSup>
                      </m:den>
                    </m:f>
                    <m:r>
                      <a:rPr lang="en-US" altLang="ar-EG" sz="2100" b="0" i="1" smtClean="0">
                        <a:solidFill>
                          <a:schemeClr val="tx1"/>
                        </a:solidFill>
                        <a:latin typeface="Cambria Math" panose="02040503050406030204" pitchFamily="18" charset="0"/>
                      </a:rPr>
                      <m:t>)</m:t>
                    </m:r>
                    <m:r>
                      <a:rPr lang="en-US" altLang="ar-EG" sz="2100" i="1" smtClean="0">
                        <a:solidFill>
                          <a:schemeClr val="tx1"/>
                        </a:solidFill>
                        <a:latin typeface="Cambria Math" panose="02040503050406030204" pitchFamily="18" charset="0"/>
                      </a:rPr>
                      <m:t>⋅</m:t>
                    </m:r>
                    <m:f>
                      <m:fPr>
                        <m:ctrlPr>
                          <a:rPr lang="en-US" altLang="ar-EG" sz="2100" i="1" smtClean="0">
                            <a:solidFill>
                              <a:schemeClr val="tx1"/>
                            </a:solidFill>
                            <a:latin typeface="Cambria Math" panose="02040503050406030204" pitchFamily="18" charset="0"/>
                          </a:rPr>
                        </m:ctrlPr>
                      </m:fPr>
                      <m:num>
                        <m:r>
                          <a:rPr lang="en-US" altLang="ar-EG" sz="2100" i="1" smtClean="0">
                            <a:solidFill>
                              <a:schemeClr val="tx1"/>
                            </a:solidFill>
                            <a:latin typeface="Cambria Math" panose="02040503050406030204" pitchFamily="18" charset="0"/>
                          </a:rPr>
                          <m:t>1</m:t>
                        </m:r>
                      </m:num>
                      <m:den>
                        <m:r>
                          <a:rPr lang="en-US" altLang="ar-EG" sz="2100" i="1" smtClean="0">
                            <a:solidFill>
                              <a:schemeClr val="tx1"/>
                            </a:solidFill>
                            <a:latin typeface="Cambria Math" panose="02040503050406030204" pitchFamily="18" charset="0"/>
                          </a:rPr>
                          <m:t>9</m:t>
                        </m:r>
                      </m:den>
                    </m:f>
                    <m:r>
                      <a:rPr lang="en-US" altLang="ar-EG" sz="2100" i="1" smtClean="0">
                        <a:solidFill>
                          <a:schemeClr val="tx1"/>
                        </a:solidFill>
                        <a:latin typeface="Cambria Math" panose="02040503050406030204" pitchFamily="18" charset="0"/>
                      </a:rPr>
                      <m:t>=</m:t>
                    </m:r>
                    <m:f>
                      <m:fPr>
                        <m:ctrlPr>
                          <a:rPr lang="en-US" altLang="ar-EG" sz="2100" i="1" smtClean="0">
                            <a:solidFill>
                              <a:schemeClr val="tx1"/>
                            </a:solidFill>
                            <a:latin typeface="Cambria Math" panose="02040503050406030204" pitchFamily="18" charset="0"/>
                          </a:rPr>
                        </m:ctrlPr>
                      </m:fPr>
                      <m:num>
                        <m:r>
                          <a:rPr lang="en-US" altLang="ar-EG" sz="2100" i="1" smtClean="0">
                            <a:solidFill>
                              <a:schemeClr val="tx1"/>
                            </a:solidFill>
                            <a:latin typeface="Cambria Math" panose="02040503050406030204" pitchFamily="18" charset="0"/>
                          </a:rPr>
                          <m:t>8</m:t>
                        </m:r>
                      </m:num>
                      <m:den>
                        <m:r>
                          <a:rPr lang="en-US" altLang="ar-EG" sz="2100" i="1" smtClean="0">
                            <a:solidFill>
                              <a:schemeClr val="tx1"/>
                            </a:solidFill>
                            <a:latin typeface="Cambria Math" panose="02040503050406030204" pitchFamily="18" charset="0"/>
                          </a:rPr>
                          <m:t>9</m:t>
                        </m:r>
                      </m:den>
                    </m:f>
                  </m:oMath>
                </a14:m>
                <a:r>
                  <a:rPr lang="en-US" altLang="ar-EG" sz="2400" dirty="0"/>
                  <a:t> = 0.889</a:t>
                </a:r>
                <a:endParaRPr lang="en-US" altLang="ar-EG" sz="2100" dirty="0">
                  <a:solidFill>
                    <a:schemeClr val="tx1"/>
                  </a:solidFill>
                </a:endParaRPr>
              </a:p>
              <a:p>
                <a:pPr marL="457200" lvl="1" indent="0">
                  <a:buNone/>
                </a:pPr>
                <a:r>
                  <a:rPr lang="en-US" altLang="ar-EG" sz="2500" dirty="0"/>
                  <a:t>2- Average time a patient has to stay in the clinic.</a:t>
                </a:r>
              </a:p>
              <a:p>
                <a:pPr marL="457200" lvl="1" indent="0">
                  <a:buNone/>
                </a:pPr>
                <a:r>
                  <a:rPr lang="en-US" altLang="ar-EG" sz="2500" dirty="0"/>
                  <a:t>	</a:t>
                </a:r>
                <a14:m>
                  <m:oMath xmlns:m="http://schemas.openxmlformats.org/officeDocument/2006/math">
                    <m:r>
                      <a:rPr lang="en-US" altLang="ar-EG" sz="2500" i="1" smtClean="0">
                        <a:latin typeface="Cambria Math" panose="02040503050406030204" pitchFamily="18" charset="0"/>
                      </a:rPr>
                      <m:t>𝑊</m:t>
                    </m:r>
                    <m:r>
                      <a:rPr lang="en-US" altLang="ar-EG" sz="2500" i="1" smtClean="0">
                        <a:latin typeface="Cambria Math" panose="02040503050406030204" pitchFamily="18" charset="0"/>
                      </a:rPr>
                      <m:t>=</m:t>
                    </m:r>
                    <m:f>
                      <m:fPr>
                        <m:ctrlPr>
                          <a:rPr lang="en-US" altLang="ar-EG" sz="2500" i="1" smtClean="0">
                            <a:solidFill>
                              <a:srgbClr val="836967"/>
                            </a:solidFill>
                            <a:latin typeface="Cambria Math" panose="02040503050406030204" pitchFamily="18" charset="0"/>
                          </a:rPr>
                        </m:ctrlPr>
                      </m:fPr>
                      <m:num>
                        <m:sSub>
                          <m:sSubPr>
                            <m:ctrlPr>
                              <a:rPr lang="en-US" altLang="ar-EG" sz="2500" i="1" smtClean="0">
                                <a:solidFill>
                                  <a:srgbClr val="836967"/>
                                </a:solidFill>
                                <a:latin typeface="Cambria Math" panose="02040503050406030204" pitchFamily="18" charset="0"/>
                              </a:rPr>
                            </m:ctrlPr>
                          </m:sSubPr>
                          <m:e>
                            <m:r>
                              <a:rPr lang="en-US" altLang="ar-EG" sz="2500" i="1" smtClean="0">
                                <a:latin typeface="Cambria Math" panose="02040503050406030204" pitchFamily="18" charset="0"/>
                              </a:rPr>
                              <m:t>𝐿</m:t>
                            </m:r>
                          </m:e>
                          <m:sub>
                            <m:r>
                              <a:rPr lang="en-US" altLang="ar-EG" sz="2500" i="1" smtClean="0">
                                <a:latin typeface="Cambria Math" panose="02040503050406030204" pitchFamily="18" charset="0"/>
                              </a:rPr>
                              <m:t>9</m:t>
                            </m:r>
                          </m:sub>
                        </m:sSub>
                      </m:num>
                      <m:den>
                        <m:r>
                          <a:rPr lang="en-US" altLang="ar-EG" sz="2500" i="1" smtClean="0">
                            <a:latin typeface="Cambria Math" panose="02040503050406030204" pitchFamily="18" charset="0"/>
                          </a:rPr>
                          <m:t>𝜆</m:t>
                        </m:r>
                      </m:den>
                    </m:f>
                    <m:r>
                      <a:rPr lang="en-US" altLang="ar-EG" sz="2500" i="1" smtClean="0">
                        <a:latin typeface="Cambria Math" panose="02040503050406030204" pitchFamily="18" charset="0"/>
                      </a:rPr>
                      <m:t>+</m:t>
                    </m:r>
                    <m:f>
                      <m:fPr>
                        <m:ctrlPr>
                          <a:rPr lang="en-US" altLang="ar-EG" sz="2500" i="1" smtClean="0">
                            <a:solidFill>
                              <a:srgbClr val="836967"/>
                            </a:solidFill>
                            <a:latin typeface="Cambria Math" panose="02040503050406030204" pitchFamily="18" charset="0"/>
                          </a:rPr>
                        </m:ctrlPr>
                      </m:fPr>
                      <m:num>
                        <m:r>
                          <a:rPr lang="en-US" altLang="ar-EG" sz="2500" i="1" smtClean="0">
                            <a:latin typeface="Cambria Math" panose="02040503050406030204" pitchFamily="18" charset="0"/>
                          </a:rPr>
                          <m:t>1</m:t>
                        </m:r>
                      </m:num>
                      <m:den>
                        <m:r>
                          <a:rPr lang="en-US" altLang="ar-EG" sz="2500" i="1" smtClean="0">
                            <a:latin typeface="Cambria Math" panose="02040503050406030204" pitchFamily="18" charset="0"/>
                          </a:rPr>
                          <m:t>𝜇</m:t>
                        </m:r>
                      </m:den>
                    </m:f>
                    <m:r>
                      <a:rPr lang="en-US" altLang="ar-EG" sz="2500" i="1" smtClean="0">
                        <a:latin typeface="Cambria Math" panose="02040503050406030204" pitchFamily="18" charset="0"/>
                      </a:rPr>
                      <m:t>=</m:t>
                    </m:r>
                    <m:f>
                      <m:fPr>
                        <m:ctrlPr>
                          <a:rPr lang="en-US" altLang="ar-EG" sz="2500" i="1" smtClean="0">
                            <a:solidFill>
                              <a:srgbClr val="836967"/>
                            </a:solidFill>
                            <a:latin typeface="Cambria Math" panose="02040503050406030204" pitchFamily="18" charset="0"/>
                          </a:rPr>
                        </m:ctrlPr>
                      </m:fPr>
                      <m:num>
                        <m:f>
                          <m:fPr>
                            <m:type m:val="lin"/>
                            <m:ctrlPr>
                              <a:rPr lang="en-US" altLang="ar-EG" sz="2500" i="1" smtClean="0">
                                <a:latin typeface="Cambria Math" panose="02040503050406030204" pitchFamily="18" charset="0"/>
                              </a:rPr>
                            </m:ctrlPr>
                          </m:fPr>
                          <m:num>
                            <m:r>
                              <a:rPr lang="en-US" altLang="ar-EG" sz="2500" i="1" smtClean="0">
                                <a:latin typeface="Cambria Math" panose="02040503050406030204" pitchFamily="18" charset="0"/>
                              </a:rPr>
                              <m:t>8</m:t>
                            </m:r>
                          </m:num>
                          <m:den>
                            <m:r>
                              <a:rPr lang="en-US" altLang="ar-EG" sz="2500" i="1" smtClean="0">
                                <a:latin typeface="Cambria Math" panose="02040503050406030204" pitchFamily="18" charset="0"/>
                              </a:rPr>
                              <m:t>9</m:t>
                            </m:r>
                          </m:den>
                        </m:f>
                      </m:num>
                      <m:den>
                        <m:r>
                          <a:rPr lang="en-US" altLang="ar-EG" sz="2500" b="0" i="1" smtClean="0">
                            <a:latin typeface="Cambria Math" panose="02040503050406030204" pitchFamily="18" charset="0"/>
                          </a:rPr>
                          <m:t>6</m:t>
                        </m:r>
                      </m:den>
                    </m:f>
                    <m:r>
                      <a:rPr lang="en-US" altLang="ar-EG" sz="2500" i="1" smtClean="0">
                        <a:latin typeface="Cambria Math" panose="02040503050406030204" pitchFamily="18" charset="0"/>
                      </a:rPr>
                      <m:t>+</m:t>
                    </m:r>
                    <m:f>
                      <m:fPr>
                        <m:ctrlPr>
                          <a:rPr lang="en-US" altLang="ar-EG" sz="2500" i="1" smtClean="0">
                            <a:solidFill>
                              <a:srgbClr val="836967"/>
                            </a:solidFill>
                            <a:latin typeface="Cambria Math" panose="02040503050406030204" pitchFamily="18" charset="0"/>
                          </a:rPr>
                        </m:ctrlPr>
                      </m:fPr>
                      <m:num>
                        <m:r>
                          <a:rPr lang="en-US" altLang="ar-EG" sz="2500" i="1" smtClean="0">
                            <a:latin typeface="Cambria Math" panose="02040503050406030204" pitchFamily="18" charset="0"/>
                          </a:rPr>
                          <m:t>1</m:t>
                        </m:r>
                      </m:num>
                      <m:den>
                        <m:r>
                          <a:rPr lang="en-US" altLang="ar-EG" sz="2500" i="1" smtClean="0">
                            <a:latin typeface="Cambria Math" panose="02040503050406030204" pitchFamily="18" charset="0"/>
                          </a:rPr>
                          <m:t>3</m:t>
                        </m:r>
                      </m:den>
                    </m:f>
                    <m:r>
                      <a:rPr lang="en-US" altLang="ar-EG" sz="2500" i="1" smtClean="0">
                        <a:latin typeface="Cambria Math" panose="02040503050406030204" pitchFamily="18" charset="0"/>
                      </a:rPr>
                      <m:t>=</m:t>
                    </m:r>
                    <m:f>
                      <m:fPr>
                        <m:ctrlPr>
                          <a:rPr lang="en-US" altLang="ar-EG" sz="2500" i="1" smtClean="0">
                            <a:solidFill>
                              <a:srgbClr val="836967"/>
                            </a:solidFill>
                            <a:latin typeface="Cambria Math" panose="02040503050406030204" pitchFamily="18" charset="0"/>
                          </a:rPr>
                        </m:ctrlPr>
                      </m:fPr>
                      <m:num>
                        <m:r>
                          <a:rPr lang="en-US" altLang="ar-EG" sz="2500" i="1" smtClean="0">
                            <a:latin typeface="Cambria Math" panose="02040503050406030204" pitchFamily="18" charset="0"/>
                          </a:rPr>
                          <m:t>13</m:t>
                        </m:r>
                      </m:num>
                      <m:den>
                        <m:r>
                          <a:rPr lang="en-US" altLang="ar-EG" sz="2500" i="1" smtClean="0">
                            <a:latin typeface="Cambria Math" panose="02040503050406030204" pitchFamily="18" charset="0"/>
                          </a:rPr>
                          <m:t>27</m:t>
                        </m:r>
                      </m:den>
                    </m:f>
                    <m:r>
                      <a:rPr lang="en-US" altLang="ar-EG" sz="2500" i="1" smtClean="0">
                        <a:latin typeface="Cambria Math" panose="02040503050406030204" pitchFamily="18" charset="0"/>
                      </a:rPr>
                      <m:t>h</m:t>
                    </m:r>
                    <m:r>
                      <a:rPr lang="en-US" altLang="ar-EG" sz="2500" i="1" smtClean="0">
                        <a:latin typeface="Cambria Math" panose="02040503050406030204" pitchFamily="18" charset="0"/>
                      </a:rPr>
                      <m:t>𝑟</m:t>
                    </m:r>
                  </m:oMath>
                </a14:m>
                <a:r>
                  <a:rPr lang="en-US" altLang="ar-EG" sz="2500" dirty="0"/>
                  <a:t> = 0.482 hr</a:t>
                </a:r>
              </a:p>
              <a:p>
                <a:pPr marL="457200" lvl="1" indent="0">
                  <a:buNone/>
                </a:pPr>
                <a:r>
                  <a:rPr lang="en-US" altLang="ar-EG" sz="2500" dirty="0"/>
                  <a:t>3- </a:t>
                </a:r>
                <a:r>
                  <a:rPr lang="en-US" altLang="ar-EG" sz="2500" i="1" dirty="0"/>
                  <a:t>Average percentage idle time for each doctor.</a:t>
                </a:r>
              </a:p>
              <a:p>
                <a:pPr marL="457200" lvl="1" indent="0">
                  <a:buNone/>
                </a:pPr>
                <a:r>
                  <a:rPr lang="en-US" altLang="ar-EG" sz="2500" i="1" dirty="0"/>
                  <a:t>	</a:t>
                </a:r>
                <a:r>
                  <a:rPr lang="en-US" altLang="ar-EG" sz="2500" dirty="0"/>
                  <a:t>Ci = c-r = 3-2 = 1</a:t>
                </a:r>
              </a:p>
              <a:p>
                <a:pPr marL="457200" lvl="1" indent="0">
                  <a:buNone/>
                </a:pPr>
                <a:r>
                  <a:rPr lang="en-US" altLang="ar-EG" sz="2500" dirty="0"/>
                  <a:t>4- Probability of at least one doctor is idle. </a:t>
                </a:r>
              </a:p>
              <a:p>
                <a:pPr lvl="2"/>
                <a:r>
                  <a:rPr lang="en-US" altLang="ar-EG" sz="2100" dirty="0"/>
                  <a:t>P = ci/c = 1/3</a:t>
                </a:r>
              </a:p>
              <a:p>
                <a:pPr lvl="1"/>
                <a:endParaRPr lang="en-US" altLang="ar-EG" sz="2600" dirty="0"/>
              </a:p>
              <a:p>
                <a:endParaRPr lang="ar-EG" dirty="0"/>
              </a:p>
            </p:txBody>
          </p:sp>
        </mc:Choice>
        <mc:Fallback>
          <p:sp>
            <p:nvSpPr>
              <p:cNvPr id="3" name="Content Placeholder 2">
                <a:extLst>
                  <a:ext uri="{FF2B5EF4-FFF2-40B4-BE49-F238E27FC236}">
                    <a16:creationId xmlns:a16="http://schemas.microsoft.com/office/drawing/2014/main" id="{F379A617-72FB-021E-7047-57110EB27272}"/>
                  </a:ext>
                </a:extLst>
              </p:cNvPr>
              <p:cNvSpPr>
                <a:spLocks noGrp="1" noRot="1" noChangeAspect="1" noMove="1" noResize="1" noEditPoints="1" noAdjustHandles="1" noChangeArrowheads="1" noChangeShapeType="1" noTextEdit="1"/>
              </p:cNvSpPr>
              <p:nvPr>
                <p:ph idx="1"/>
              </p:nvPr>
            </p:nvSpPr>
            <p:spPr>
              <a:xfrm>
                <a:off x="838200" y="1825624"/>
                <a:ext cx="10515600" cy="4879976"/>
              </a:xfrm>
              <a:blipFill>
                <a:blip r:embed="rId2"/>
                <a:stretch>
                  <a:fillRect l="-812" t="-2871" b="-999"/>
                </a:stretch>
              </a:blipFill>
            </p:spPr>
            <p:txBody>
              <a:bodyPr/>
              <a:lstStyle/>
              <a:p>
                <a:r>
                  <a:rPr lang="ar-EG">
                    <a:noFill/>
                  </a:rPr>
                  <a:t> </a:t>
                </a:r>
              </a:p>
            </p:txBody>
          </p:sp>
        </mc:Fallback>
      </mc:AlternateContent>
    </p:spTree>
    <p:extLst>
      <p:ext uri="{BB962C8B-B14F-4D97-AF65-F5344CB8AC3E}">
        <p14:creationId xmlns:p14="http://schemas.microsoft.com/office/powerpoint/2010/main" val="231319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0843-DD23-988A-1F5A-06CB8478AA8B}"/>
              </a:ext>
            </a:extLst>
          </p:cNvPr>
          <p:cNvSpPr>
            <a:spLocks noGrp="1"/>
          </p:cNvSpPr>
          <p:nvPr>
            <p:ph type="title"/>
          </p:nvPr>
        </p:nvSpPr>
        <p:spPr/>
        <p:txBody>
          <a:bodyPr/>
          <a:lstStyle/>
          <a:p>
            <a:r>
              <a:rPr lang="en-US" dirty="0">
                <a:solidFill>
                  <a:srgbClr val="FF0000"/>
                </a:solidFill>
              </a:rPr>
              <a:t>Example 2</a:t>
            </a:r>
            <a:endParaRPr lang="ar-EG" dirty="0">
              <a:solidFill>
                <a:srgbClr val="FF0000"/>
              </a:solidFill>
            </a:endParaRPr>
          </a:p>
        </p:txBody>
      </p:sp>
      <p:sp>
        <p:nvSpPr>
          <p:cNvPr id="3" name="Content Placeholder 2">
            <a:extLst>
              <a:ext uri="{FF2B5EF4-FFF2-40B4-BE49-F238E27FC236}">
                <a16:creationId xmlns:a16="http://schemas.microsoft.com/office/drawing/2014/main" id="{5D40E227-01CD-C0BA-7D5B-5E5FABD64C73}"/>
              </a:ext>
            </a:extLst>
          </p:cNvPr>
          <p:cNvSpPr>
            <a:spLocks noGrp="1"/>
          </p:cNvSpPr>
          <p:nvPr>
            <p:ph idx="1"/>
          </p:nvPr>
        </p:nvSpPr>
        <p:spPr/>
        <p:txBody>
          <a:bodyPr/>
          <a:lstStyle/>
          <a:p>
            <a:r>
              <a:rPr lang="en-US" altLang="ar-EG" dirty="0"/>
              <a:t>A corporate computing center has two computers of the same capacity. The jobs arriving at the center are of two types, internal jobs and external jobs. These jobs have Poisson arrival times with rates 18 and 15 per hour, </a:t>
            </a:r>
          </a:p>
          <a:p>
            <a:r>
              <a:rPr lang="en-US" altLang="ar-EG" dirty="0"/>
              <a:t>respectively. The service time for a job is an exponential r.v. with mean 3 minutes. </a:t>
            </a:r>
          </a:p>
          <a:p>
            <a:pPr lvl="1"/>
            <a:r>
              <a:rPr lang="en-US" altLang="ar-EG" dirty="0"/>
              <a:t>(a) Find the average waiting time per job when one computer is used exclusively for internal jobs and the other for external jobs. </a:t>
            </a:r>
          </a:p>
          <a:p>
            <a:pPr lvl="1"/>
            <a:r>
              <a:rPr lang="en-US" altLang="ar-EG" dirty="0"/>
              <a:t>(b) Find the average waiting time per job when two computers handle both types of jobs. </a:t>
            </a:r>
          </a:p>
          <a:p>
            <a:endParaRPr lang="en-US" altLang="ar-EG" dirty="0"/>
          </a:p>
          <a:p>
            <a:endParaRPr lang="ar-EG" dirty="0"/>
          </a:p>
        </p:txBody>
      </p:sp>
    </p:spTree>
    <p:extLst>
      <p:ext uri="{BB962C8B-B14F-4D97-AF65-F5344CB8AC3E}">
        <p14:creationId xmlns:p14="http://schemas.microsoft.com/office/powerpoint/2010/main" val="83571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7A4-F80D-68AA-37D0-26232372209E}"/>
              </a:ext>
            </a:extLst>
          </p:cNvPr>
          <p:cNvSpPr>
            <a:spLocks noGrp="1"/>
          </p:cNvSpPr>
          <p:nvPr>
            <p:ph type="title"/>
          </p:nvPr>
        </p:nvSpPr>
        <p:spPr>
          <a:xfrm>
            <a:off x="838200" y="365126"/>
            <a:ext cx="10515600" cy="315912"/>
          </a:xfrm>
        </p:spPr>
        <p:txBody>
          <a:bodyPr>
            <a:normAutofit fontScale="90000"/>
          </a:bodyPr>
          <a:lstStyle/>
          <a:p>
            <a:r>
              <a:rPr lang="en-US" dirty="0"/>
              <a:t>Cont.</a:t>
            </a:r>
            <a:endParaRPr lang="ar-EG" dirty="0"/>
          </a:p>
        </p:txBody>
      </p:sp>
      <p:sp>
        <p:nvSpPr>
          <p:cNvPr id="3" name="Content Placeholder 2">
            <a:extLst>
              <a:ext uri="{FF2B5EF4-FFF2-40B4-BE49-F238E27FC236}">
                <a16:creationId xmlns:a16="http://schemas.microsoft.com/office/drawing/2014/main" id="{55ECC074-33B6-6C21-CA49-BBD4C3CC1D03}"/>
              </a:ext>
            </a:extLst>
          </p:cNvPr>
          <p:cNvSpPr>
            <a:spLocks noGrp="1"/>
          </p:cNvSpPr>
          <p:nvPr>
            <p:ph idx="1"/>
          </p:nvPr>
        </p:nvSpPr>
        <p:spPr>
          <a:xfrm>
            <a:off x="838200" y="836580"/>
            <a:ext cx="10515600" cy="572342"/>
          </a:xfrm>
        </p:spPr>
        <p:txBody>
          <a:bodyPr/>
          <a:lstStyle/>
          <a:p>
            <a:r>
              <a:rPr lang="en-US" dirty="0"/>
              <a:t>A)</a:t>
            </a:r>
          </a:p>
          <a:p>
            <a:endParaRPr lang="en-US" dirty="0"/>
          </a:p>
          <a:p>
            <a:endParaRPr lang="en-US" dirty="0"/>
          </a:p>
          <a:p>
            <a:endParaRPr lang="en-US" dirty="0"/>
          </a:p>
          <a:p>
            <a:endParaRPr lang="en-US" dirty="0"/>
          </a:p>
        </p:txBody>
      </p:sp>
      <p:pic>
        <p:nvPicPr>
          <p:cNvPr id="4" name="Picture 5">
            <a:extLst>
              <a:ext uri="{FF2B5EF4-FFF2-40B4-BE49-F238E27FC236}">
                <a16:creationId xmlns:a16="http://schemas.microsoft.com/office/drawing/2014/main" id="{765681AB-8E5C-6B79-2472-E02A45ACC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836580"/>
            <a:ext cx="8358576"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id="{B8A6DFAA-ECA4-8888-D041-DA88384B02A6}"/>
              </a:ext>
            </a:extLst>
          </p:cNvPr>
          <p:cNvPicPr>
            <a:picLocks noChangeAspect="1"/>
          </p:cNvPicPr>
          <p:nvPr/>
        </p:nvPicPr>
        <p:blipFill>
          <a:blip r:embed="rId3"/>
          <a:stretch>
            <a:fillRect/>
          </a:stretch>
        </p:blipFill>
        <p:spPr>
          <a:xfrm>
            <a:off x="1083663" y="3049522"/>
            <a:ext cx="9553575" cy="2495550"/>
          </a:xfrm>
          <a:prstGeom prst="rect">
            <a:avLst/>
          </a:prstGeom>
        </p:spPr>
      </p:pic>
    </p:spTree>
    <p:extLst>
      <p:ext uri="{BB962C8B-B14F-4D97-AF65-F5344CB8AC3E}">
        <p14:creationId xmlns:p14="http://schemas.microsoft.com/office/powerpoint/2010/main" val="846549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40B3-1412-1605-CCD3-A2B6BB29B9A7}"/>
              </a:ext>
            </a:extLst>
          </p:cNvPr>
          <p:cNvSpPr>
            <a:spLocks noGrp="1"/>
          </p:cNvSpPr>
          <p:nvPr>
            <p:ph type="title"/>
          </p:nvPr>
        </p:nvSpPr>
        <p:spPr/>
        <p:txBody>
          <a:bodyPr/>
          <a:lstStyle/>
          <a:p>
            <a:r>
              <a:rPr lang="en-US" dirty="0">
                <a:solidFill>
                  <a:srgbClr val="FF0000"/>
                </a:solidFill>
              </a:rPr>
              <a:t>Example 1 </a:t>
            </a:r>
            <a:r>
              <a:rPr lang="en-US" dirty="0"/>
              <a:t>M/M/C/K</a:t>
            </a:r>
            <a:endParaRPr lang="ar-E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3590D3-6278-0E9E-4CBF-44B4AE95B88B}"/>
                  </a:ext>
                </a:extLst>
              </p:cNvPr>
              <p:cNvSpPr>
                <a:spLocks noGrp="1"/>
              </p:cNvSpPr>
              <p:nvPr>
                <p:ph idx="1"/>
              </p:nvPr>
            </p:nvSpPr>
            <p:spPr>
              <a:xfrm>
                <a:off x="838200" y="1400175"/>
                <a:ext cx="10515600" cy="5457825"/>
              </a:xfrm>
            </p:spPr>
            <p:txBody>
              <a:bodyPr>
                <a:normAutofit fontScale="77500" lnSpcReduction="20000"/>
              </a:bodyPr>
              <a:lstStyle/>
              <a:p>
                <a:r>
                  <a:rPr lang="en-US" altLang="ar-EG" dirty="0"/>
                  <a:t>An automobile inspection station has three inspection stalls each with room of one car only. There is a waiting space for up to four cars (7 at most in the station). Car arrivals are Poisson with a mean rate of one car/minute. The inspection time is exponentially distributed with a mean of 6 minutes. Find,</a:t>
                </a:r>
              </a:p>
              <a:p>
                <a:pPr lvl="1"/>
                <a:r>
                  <a:rPr lang="en-US" sz="2600" kern="1200" dirty="0">
                    <a:solidFill>
                      <a:srgbClr val="0070C0"/>
                    </a:solidFill>
                    <a:effectLst/>
                    <a:latin typeface="Calibri" panose="020F0502020204030204" pitchFamily="34" charset="0"/>
                    <a:sym typeface="Symbol" panose="05050102010706020507" pitchFamily="18" charset="2"/>
                  </a:rPr>
                  <a:t></a:t>
                </a:r>
                <a:r>
                  <a:rPr lang="en-US" sz="2600" kern="1200" dirty="0">
                    <a:solidFill>
                      <a:srgbClr val="0070C0"/>
                    </a:solidFill>
                    <a:effectLst/>
                    <a:latin typeface="Calibri" panose="020F0502020204030204" pitchFamily="34" charset="0"/>
                  </a:rPr>
                  <a:t>=1 per min, </a:t>
                </a:r>
                <a:r>
                  <a:rPr lang="en-US" sz="2600" kern="1200" dirty="0">
                    <a:solidFill>
                      <a:srgbClr val="0070C0"/>
                    </a:solidFill>
                    <a:effectLst/>
                    <a:latin typeface="Calibri" panose="020F0502020204030204" pitchFamily="34" charset="0"/>
                    <a:sym typeface="Symbol" panose="05050102010706020507" pitchFamily="18" charset="2"/>
                  </a:rPr>
                  <a:t></a:t>
                </a:r>
                <a:r>
                  <a:rPr lang="en-US" sz="2600" kern="1200" dirty="0">
                    <a:solidFill>
                      <a:srgbClr val="0070C0"/>
                    </a:solidFill>
                    <a:effectLst/>
                    <a:latin typeface="Calibri" panose="020F0502020204030204" pitchFamily="34" charset="0"/>
                  </a:rPr>
                  <a:t> = 1/6 per min , </a:t>
                </a:r>
                <a14:m>
                  <m:oMath xmlns:m="http://schemas.openxmlformats.org/officeDocument/2006/math">
                    <m:r>
                      <a:rPr lang="ar-EG" sz="2600" i="1" kern="1200" smtClean="0">
                        <a:solidFill>
                          <a:srgbClr val="0070C0"/>
                        </a:solidFill>
                        <a:effectLst/>
                        <a:latin typeface="Cambria Math" panose="02040503050406030204" pitchFamily="18" charset="0"/>
                        <a:cs typeface="Cambria Math" panose="02040503050406030204" pitchFamily="18" charset="0"/>
                      </a:rPr>
                      <m:t>𝜌</m:t>
                    </m:r>
                  </m:oMath>
                </a14:m>
                <a:r>
                  <a:rPr lang="en-US" altLang="ar-EG" sz="2600" dirty="0">
                    <a:solidFill>
                      <a:srgbClr val="0070C0"/>
                    </a:solidFill>
                  </a:rPr>
                  <a:t> = 6/3 = 2 , r = 6 , c = 3 , k = 7</a:t>
                </a:r>
              </a:p>
              <a:p>
                <a:pPr lvl="1"/>
                <a:r>
                  <a:rPr lang="en-US" altLang="ar-EG" dirty="0"/>
                  <a:t>1- The average number of cars in the station.</a:t>
                </a:r>
              </a:p>
              <a:p>
                <a:pPr lvl="1"/>
                <a:endParaRPr lang="en-US" altLang="ar-EG" dirty="0"/>
              </a:p>
              <a:p>
                <a:pPr lvl="2"/>
                <a14:m>
                  <m:oMath xmlns:m="http://schemas.openxmlformats.org/officeDocument/2006/math">
                    <m:f>
                      <m:fPr>
                        <m:ctrlPr>
                          <a:rPr lang="en-US" altLang="ar-EG" i="1" smtClean="0">
                            <a:solidFill>
                              <a:srgbClr val="836967"/>
                            </a:solidFill>
                            <a:latin typeface="Cambria Math" panose="02040503050406030204" pitchFamily="18" charset="0"/>
                          </a:rPr>
                        </m:ctrlPr>
                      </m:fPr>
                      <m:num>
                        <m:r>
                          <a:rPr lang="en-US" altLang="ar-EG" i="1" smtClean="0">
                            <a:latin typeface="Cambria Math" panose="02040503050406030204" pitchFamily="18" charset="0"/>
                          </a:rPr>
                          <m:t>1</m:t>
                        </m:r>
                      </m:num>
                      <m:den>
                        <m:sSub>
                          <m:sSubPr>
                            <m:ctrlPr>
                              <a:rPr lang="en-US" altLang="ar-EG" i="1" smtClean="0">
                                <a:solidFill>
                                  <a:srgbClr val="836967"/>
                                </a:solidFill>
                                <a:latin typeface="Cambria Math" panose="02040503050406030204" pitchFamily="18" charset="0"/>
                              </a:rPr>
                            </m:ctrlPr>
                          </m:sSubPr>
                          <m:e>
                            <m:r>
                              <a:rPr lang="en-US" altLang="ar-EG" i="1" smtClean="0">
                                <a:latin typeface="Cambria Math" panose="02040503050406030204" pitchFamily="18" charset="0"/>
                              </a:rPr>
                              <m:t>𝑝</m:t>
                            </m:r>
                          </m:e>
                          <m:sub>
                            <m:r>
                              <a:rPr lang="en-US" altLang="ar-EG" i="1" smtClean="0">
                                <a:latin typeface="Cambria Math" panose="02040503050406030204" pitchFamily="18" charset="0"/>
                              </a:rPr>
                              <m:t>0</m:t>
                            </m:r>
                          </m:sub>
                        </m:sSub>
                      </m:den>
                    </m:f>
                    <m:r>
                      <a:rPr lang="en-US" altLang="ar-EG" i="1" smtClean="0">
                        <a:latin typeface="Cambria Math" panose="02040503050406030204" pitchFamily="18" charset="0"/>
                      </a:rPr>
                      <m:t>=</m:t>
                    </m:r>
                    <m:r>
                      <a:rPr lang="en-US" altLang="ar-EG" b="0" i="1" smtClean="0">
                        <a:latin typeface="Cambria Math" panose="02040503050406030204" pitchFamily="18" charset="0"/>
                      </a:rPr>
                      <m:t>(</m:t>
                    </m:r>
                    <m:nary>
                      <m:naryPr>
                        <m:chr m:val="∑"/>
                        <m:limLoc m:val="undOvr"/>
                        <m:grow m:val="on"/>
                        <m:ctrlPr>
                          <a:rPr lang="en-US" altLang="ar-EG" i="1" smtClean="0">
                            <a:latin typeface="Cambria Math" panose="02040503050406030204" pitchFamily="18" charset="0"/>
                          </a:rPr>
                        </m:ctrlPr>
                      </m:naryPr>
                      <m:sub>
                        <m:r>
                          <a:rPr lang="en-US" altLang="ar-EG" i="1" smtClean="0">
                            <a:latin typeface="Cambria Math" panose="02040503050406030204" pitchFamily="18" charset="0"/>
                          </a:rPr>
                          <m:t>0</m:t>
                        </m:r>
                      </m:sub>
                      <m:sup>
                        <m:r>
                          <a:rPr lang="en-US" altLang="ar-EG" i="1" smtClean="0">
                            <a:latin typeface="Cambria Math" panose="02040503050406030204" pitchFamily="18" charset="0"/>
                          </a:rPr>
                          <m:t>2</m:t>
                        </m:r>
                      </m:sup>
                      <m:e>
                        <m:f>
                          <m:fPr>
                            <m:ctrlPr>
                              <a:rPr lang="en-US" altLang="ar-EG" i="1" smtClean="0">
                                <a:solidFill>
                                  <a:srgbClr val="836967"/>
                                </a:solidFill>
                                <a:latin typeface="Cambria Math" panose="02040503050406030204" pitchFamily="18" charset="0"/>
                              </a:rPr>
                            </m:ctrlPr>
                          </m:fPr>
                          <m:num>
                            <m:sSup>
                              <m:sSupPr>
                                <m:ctrlPr>
                                  <a:rPr lang="en-US" altLang="ar-EG" i="1" smtClean="0">
                                    <a:solidFill>
                                      <a:srgbClr val="836967"/>
                                    </a:solidFill>
                                    <a:latin typeface="Cambria Math" panose="02040503050406030204" pitchFamily="18" charset="0"/>
                                  </a:rPr>
                                </m:ctrlPr>
                              </m:sSupPr>
                              <m:e>
                                <m:r>
                                  <a:rPr lang="en-US" altLang="ar-EG" b="0" i="1" smtClean="0">
                                    <a:solidFill>
                                      <a:srgbClr val="836967"/>
                                    </a:solidFill>
                                    <a:latin typeface="Cambria Math" panose="02040503050406030204" pitchFamily="18" charset="0"/>
                                  </a:rPr>
                                  <m:t>6</m:t>
                                </m:r>
                              </m:e>
                              <m:sup>
                                <m:r>
                                  <a:rPr lang="en-US" altLang="ar-EG" b="0" i="1" smtClean="0">
                                    <a:latin typeface="Cambria Math" panose="02040503050406030204" pitchFamily="18" charset="0"/>
                                  </a:rPr>
                                  <m:t>𝑛</m:t>
                                </m:r>
                              </m:sup>
                            </m:sSup>
                          </m:num>
                          <m:den>
                            <m:r>
                              <a:rPr lang="en-US" altLang="ar-EG" i="1" smtClean="0">
                                <a:latin typeface="Cambria Math" panose="02040503050406030204" pitchFamily="18" charset="0"/>
                              </a:rPr>
                              <m:t>𝑛</m:t>
                            </m:r>
                            <m:r>
                              <a:rPr lang="en-US" altLang="ar-EG" i="1" smtClean="0">
                                <a:latin typeface="Cambria Math" panose="02040503050406030204" pitchFamily="18" charset="0"/>
                              </a:rPr>
                              <m:t>!</m:t>
                            </m:r>
                          </m:den>
                        </m:f>
                      </m:e>
                    </m:nary>
                    <m:r>
                      <a:rPr lang="en-US" altLang="ar-EG" b="0" i="1" smtClean="0">
                        <a:latin typeface="Cambria Math" panose="02040503050406030204" pitchFamily="18" charset="0"/>
                      </a:rPr>
                      <m:t>)</m:t>
                    </m:r>
                    <m:r>
                      <a:rPr lang="en-US" altLang="ar-EG" i="1" smtClean="0">
                        <a:latin typeface="Cambria Math" panose="02040503050406030204" pitchFamily="18" charset="0"/>
                      </a:rPr>
                      <m:t>+</m:t>
                    </m:r>
                    <m:f>
                      <m:fPr>
                        <m:ctrlPr>
                          <a:rPr lang="en-US" altLang="ar-EG" i="1" smtClean="0">
                            <a:solidFill>
                              <a:srgbClr val="836967"/>
                            </a:solidFill>
                            <a:latin typeface="Cambria Math" panose="02040503050406030204" pitchFamily="18" charset="0"/>
                          </a:rPr>
                        </m:ctrlPr>
                      </m:fPr>
                      <m:num>
                        <m:sSup>
                          <m:sSupPr>
                            <m:ctrlPr>
                              <a:rPr lang="en-US" altLang="ar-EG" i="1" smtClean="0">
                                <a:solidFill>
                                  <a:srgbClr val="836967"/>
                                </a:solidFill>
                                <a:latin typeface="Cambria Math" panose="02040503050406030204" pitchFamily="18" charset="0"/>
                              </a:rPr>
                            </m:ctrlPr>
                          </m:sSupPr>
                          <m:e>
                            <m:r>
                              <a:rPr lang="en-US" altLang="ar-EG" i="1" smtClean="0">
                                <a:latin typeface="Cambria Math" panose="02040503050406030204" pitchFamily="18" charset="0"/>
                              </a:rPr>
                              <m:t>6</m:t>
                            </m:r>
                          </m:e>
                          <m:sup>
                            <m:r>
                              <a:rPr lang="en-US" altLang="ar-EG" i="1" smtClean="0">
                                <a:latin typeface="Cambria Math" panose="02040503050406030204" pitchFamily="18" charset="0"/>
                              </a:rPr>
                              <m:t>3</m:t>
                            </m:r>
                          </m:sup>
                        </m:sSup>
                      </m:num>
                      <m:den>
                        <m:r>
                          <a:rPr lang="en-US" altLang="ar-EG" b="0" i="1" smtClean="0">
                            <a:latin typeface="Cambria Math" panose="02040503050406030204" pitchFamily="18" charset="0"/>
                          </a:rPr>
                          <m:t>6</m:t>
                        </m:r>
                      </m:den>
                    </m:f>
                    <m:d>
                      <m:dPr>
                        <m:ctrlPr>
                          <a:rPr lang="en-US" altLang="ar-EG" i="1" smtClean="0">
                            <a:solidFill>
                              <a:srgbClr val="836967"/>
                            </a:solidFill>
                            <a:latin typeface="Cambria Math" panose="02040503050406030204" pitchFamily="18" charset="0"/>
                          </a:rPr>
                        </m:ctrlPr>
                      </m:dPr>
                      <m:e>
                        <m:f>
                          <m:fPr>
                            <m:ctrlPr>
                              <a:rPr lang="en-US" altLang="ar-EG" i="1" smtClean="0">
                                <a:solidFill>
                                  <a:srgbClr val="836967"/>
                                </a:solidFill>
                                <a:latin typeface="Cambria Math" panose="02040503050406030204" pitchFamily="18" charset="0"/>
                              </a:rPr>
                            </m:ctrlPr>
                          </m:fPr>
                          <m:num>
                            <m:r>
                              <a:rPr lang="en-US" altLang="ar-EG" i="1" smtClean="0">
                                <a:latin typeface="Cambria Math" panose="02040503050406030204" pitchFamily="18" charset="0"/>
                              </a:rPr>
                              <m:t>1</m:t>
                            </m:r>
                            <m:r>
                              <a:rPr lang="en-US" altLang="ar-EG" i="1" smtClean="0">
                                <a:latin typeface="Cambria Math" panose="02040503050406030204" pitchFamily="18" charset="0"/>
                              </a:rPr>
                              <m:t>−</m:t>
                            </m:r>
                            <m:sSup>
                              <m:sSupPr>
                                <m:ctrlPr>
                                  <a:rPr lang="en-US" altLang="ar-EG" i="1" smtClean="0">
                                    <a:solidFill>
                                      <a:srgbClr val="836967"/>
                                    </a:solidFill>
                                    <a:latin typeface="Cambria Math" panose="02040503050406030204" pitchFamily="18" charset="0"/>
                                  </a:rPr>
                                </m:ctrlPr>
                              </m:sSupPr>
                              <m:e>
                                <m:r>
                                  <a:rPr lang="en-US" altLang="ar-EG" i="1" smtClean="0">
                                    <a:latin typeface="Cambria Math" panose="02040503050406030204" pitchFamily="18" charset="0"/>
                                  </a:rPr>
                                  <m:t>2</m:t>
                                </m:r>
                              </m:e>
                              <m:sup>
                                <m:r>
                                  <a:rPr lang="en-US" altLang="ar-EG" i="1">
                                    <a:latin typeface="Cambria Math" panose="02040503050406030204" pitchFamily="18" charset="0"/>
                                  </a:rPr>
                                  <m:t>7</m:t>
                                </m:r>
                                <m:r>
                                  <a:rPr lang="en-US" altLang="ar-EG" i="1">
                                    <a:latin typeface="Cambria Math" panose="02040503050406030204" pitchFamily="18" charset="0"/>
                                  </a:rPr>
                                  <m:t>+</m:t>
                                </m:r>
                                <m:r>
                                  <a:rPr lang="en-US" altLang="ar-EG" i="1">
                                    <a:latin typeface="Cambria Math" panose="02040503050406030204" pitchFamily="18" charset="0"/>
                                  </a:rPr>
                                  <m:t>1</m:t>
                                </m:r>
                                <m:r>
                                  <a:rPr lang="en-US" altLang="ar-EG" i="1">
                                    <a:latin typeface="Cambria Math" panose="02040503050406030204" pitchFamily="18" charset="0"/>
                                  </a:rPr>
                                  <m:t>−</m:t>
                                </m:r>
                                <m:r>
                                  <a:rPr lang="en-US" altLang="ar-EG" i="1">
                                    <a:latin typeface="Cambria Math" panose="02040503050406030204" pitchFamily="18" charset="0"/>
                                  </a:rPr>
                                  <m:t>3</m:t>
                                </m:r>
                              </m:sup>
                            </m:sSup>
                          </m:num>
                          <m:den>
                            <m:r>
                              <a:rPr lang="en-US" altLang="ar-EG" i="1" smtClean="0">
                                <a:latin typeface="Cambria Math" panose="02040503050406030204" pitchFamily="18" charset="0"/>
                              </a:rPr>
                              <m:t>1</m:t>
                            </m:r>
                            <m:r>
                              <a:rPr lang="en-US" altLang="ar-EG" i="1" smtClean="0">
                                <a:latin typeface="Cambria Math" panose="02040503050406030204" pitchFamily="18" charset="0"/>
                              </a:rPr>
                              <m:t>−</m:t>
                            </m:r>
                            <m:r>
                              <a:rPr lang="en-US" altLang="ar-EG" b="0" i="1" smtClean="0">
                                <a:latin typeface="Cambria Math" panose="02040503050406030204" pitchFamily="18" charset="0"/>
                              </a:rPr>
                              <m:t>2</m:t>
                            </m:r>
                          </m:den>
                        </m:f>
                      </m:e>
                    </m:d>
                  </m:oMath>
                </a14:m>
                <a:r>
                  <a:rPr lang="en-US" dirty="0"/>
                  <a:t> </a:t>
                </a:r>
                <a14:m>
                  <m:oMath xmlns:m="http://schemas.openxmlformats.org/officeDocument/2006/math">
                    <m:r>
                      <a:rPr lang="en-US" b="0" i="0" smtClean="0">
                        <a:latin typeface="Cambria Math" panose="02040503050406030204" pitchFamily="18" charset="0"/>
                      </a:rPr>
                      <m:t>=</m:t>
                    </m:r>
                    <m:r>
                      <a:rPr lang="en-US" b="0" i="0" smtClean="0">
                        <a:latin typeface="Cambria Math" panose="02040503050406030204" pitchFamily="18" charset="0"/>
                      </a:rPr>
                      <m:t>1141</m:t>
                    </m:r>
                    <m:r>
                      <a:rPr lang="en-US" i="1"/>
                      <m:t>→</m:t>
                    </m:r>
                  </m:oMath>
                </a14:m>
                <a:r>
                  <a:rPr lang="en-US" altLang="ar-EG" dirty="0">
                    <a:solidFill>
                      <a:srgbClr val="836967"/>
                    </a:solidFill>
                  </a:rPr>
                  <a:t> </a:t>
                </a:r>
                <a14:m>
                  <m:oMath xmlns:m="http://schemas.openxmlformats.org/officeDocument/2006/math">
                    <m:sSub>
                      <m:sSubPr>
                        <m:ctrlPr>
                          <a:rPr lang="en-US" altLang="ar-EG" i="1">
                            <a:solidFill>
                              <a:srgbClr val="836967"/>
                            </a:solidFill>
                            <a:latin typeface="Cambria Math" panose="02040503050406030204" pitchFamily="18" charset="0"/>
                          </a:rPr>
                        </m:ctrlPr>
                      </m:sSubPr>
                      <m:e>
                        <m:r>
                          <a:rPr lang="en-US" altLang="ar-EG" i="1">
                            <a:latin typeface="Cambria Math" panose="02040503050406030204" pitchFamily="18" charset="0"/>
                          </a:rPr>
                          <m:t>𝑝</m:t>
                        </m:r>
                      </m:e>
                      <m:sub>
                        <m:r>
                          <a:rPr lang="en-US" altLang="ar-EG" i="1">
                            <a:latin typeface="Cambria Math" panose="02040503050406030204" pitchFamily="18" charset="0"/>
                          </a:rPr>
                          <m:t>0</m:t>
                        </m:r>
                      </m:sub>
                    </m:sSub>
                  </m:oMath>
                </a14:m>
                <a:r>
                  <a:rPr lang="en-US" altLang="ar-EG" dirty="0"/>
                  <a:t> = 1/1141</a:t>
                </a:r>
              </a:p>
              <a:p>
                <a:pPr lvl="2"/>
                <a14:m>
                  <m:oMath xmlns:m="http://schemas.openxmlformats.org/officeDocument/2006/math">
                    <m:sSub>
                      <m:sSubPr>
                        <m:ctrlPr>
                          <a:rPr lang="en-US" altLang="ar-EG" i="1" smtClean="0">
                            <a:solidFill>
                              <a:srgbClr val="836967"/>
                            </a:solidFill>
                            <a:latin typeface="Cambria Math" panose="02040503050406030204" pitchFamily="18" charset="0"/>
                          </a:rPr>
                        </m:ctrlPr>
                      </m:sSubPr>
                      <m:e>
                        <m:r>
                          <a:rPr lang="en-US" altLang="ar-EG" i="1" smtClean="0">
                            <a:latin typeface="Cambria Math" panose="02040503050406030204" pitchFamily="18" charset="0"/>
                          </a:rPr>
                          <m:t>𝐿</m:t>
                        </m:r>
                      </m:e>
                      <m:sub>
                        <m:r>
                          <a:rPr lang="en-US" altLang="ar-EG" b="0" i="1" smtClean="0">
                            <a:latin typeface="Cambria Math" panose="02040503050406030204" pitchFamily="18" charset="0"/>
                          </a:rPr>
                          <m:t>𝑞</m:t>
                        </m:r>
                      </m:sub>
                    </m:sSub>
                    <m:r>
                      <a:rPr lang="en-US" altLang="ar-EG" i="1" smtClean="0">
                        <a:latin typeface="Cambria Math" panose="02040503050406030204" pitchFamily="18" charset="0"/>
                      </a:rPr>
                      <m:t>=</m:t>
                    </m:r>
                    <m:f>
                      <m:fPr>
                        <m:ctrlPr>
                          <a:rPr lang="en-US" altLang="ar-EG" i="1" smtClean="0">
                            <a:solidFill>
                              <a:srgbClr val="836967"/>
                            </a:solidFill>
                            <a:latin typeface="Cambria Math" panose="02040503050406030204" pitchFamily="18" charset="0"/>
                          </a:rPr>
                        </m:ctrlPr>
                      </m:fPr>
                      <m:num>
                        <m:r>
                          <a:rPr lang="en-US" altLang="ar-EG" i="1" smtClean="0">
                            <a:latin typeface="Cambria Math" panose="02040503050406030204" pitchFamily="18" charset="0"/>
                          </a:rPr>
                          <m:t>2</m:t>
                        </m:r>
                        <m:r>
                          <a:rPr lang="en-US" altLang="ar-EG" i="1" smtClean="0">
                            <a:latin typeface="Cambria Math" panose="02040503050406030204" pitchFamily="18" charset="0"/>
                          </a:rPr>
                          <m:t>×</m:t>
                        </m:r>
                        <m:sSup>
                          <m:sSupPr>
                            <m:ctrlPr>
                              <a:rPr lang="en-US" altLang="ar-EG" i="1" smtClean="0">
                                <a:solidFill>
                                  <a:srgbClr val="836967"/>
                                </a:solidFill>
                                <a:latin typeface="Cambria Math" panose="02040503050406030204" pitchFamily="18" charset="0"/>
                              </a:rPr>
                            </m:ctrlPr>
                          </m:sSupPr>
                          <m:e>
                            <m:r>
                              <a:rPr lang="en-US" altLang="ar-EG" i="1" smtClean="0">
                                <a:latin typeface="Cambria Math" panose="02040503050406030204" pitchFamily="18" charset="0"/>
                              </a:rPr>
                              <m:t>6</m:t>
                            </m:r>
                          </m:e>
                          <m:sup>
                            <m:r>
                              <a:rPr lang="en-US" altLang="ar-EG" i="1" smtClean="0">
                                <a:latin typeface="Cambria Math" panose="02040503050406030204" pitchFamily="18" charset="0"/>
                              </a:rPr>
                              <m:t>3</m:t>
                            </m:r>
                          </m:sup>
                        </m:sSup>
                      </m:num>
                      <m:den>
                        <m:r>
                          <a:rPr lang="en-US" altLang="ar-EG" i="1" smtClean="0">
                            <a:latin typeface="Cambria Math" panose="02040503050406030204" pitchFamily="18" charset="0"/>
                          </a:rPr>
                          <m:t>1141</m:t>
                        </m:r>
                        <m:r>
                          <a:rPr lang="en-US" altLang="ar-EG" i="1" smtClean="0">
                            <a:latin typeface="Cambria Math" panose="02040503050406030204" pitchFamily="18" charset="0"/>
                          </a:rPr>
                          <m:t>×</m:t>
                        </m:r>
                        <m:r>
                          <a:rPr lang="en-US" altLang="ar-EG" i="1" smtClean="0">
                            <a:latin typeface="Cambria Math" panose="02040503050406030204" pitchFamily="18" charset="0"/>
                          </a:rPr>
                          <m:t>0</m:t>
                        </m:r>
                      </m:den>
                    </m:f>
                    <m:d>
                      <m:dPr>
                        <m:ctrlPr>
                          <a:rPr lang="en-US" altLang="ar-EG" i="1" smtClean="0">
                            <a:solidFill>
                              <a:srgbClr val="836967"/>
                            </a:solidFill>
                            <a:latin typeface="Cambria Math" panose="02040503050406030204" pitchFamily="18" charset="0"/>
                          </a:rPr>
                        </m:ctrlPr>
                      </m:dPr>
                      <m:e>
                        <m:r>
                          <a:rPr lang="en-US" altLang="ar-EG" i="1" smtClean="0">
                            <a:latin typeface="Cambria Math" panose="02040503050406030204" pitchFamily="18" charset="0"/>
                          </a:rPr>
                          <m:t>1</m:t>
                        </m:r>
                        <m:r>
                          <a:rPr lang="en-US" altLang="ar-EG" i="1" smtClean="0">
                            <a:latin typeface="Cambria Math" panose="02040503050406030204" pitchFamily="18" charset="0"/>
                          </a:rPr>
                          <m:t>−</m:t>
                        </m:r>
                        <m:sSup>
                          <m:sSupPr>
                            <m:ctrlPr>
                              <a:rPr lang="en-US" altLang="ar-EG" i="1" smtClean="0">
                                <a:solidFill>
                                  <a:srgbClr val="836967"/>
                                </a:solidFill>
                                <a:latin typeface="Cambria Math" panose="02040503050406030204" pitchFamily="18" charset="0"/>
                              </a:rPr>
                            </m:ctrlPr>
                          </m:sSupPr>
                          <m:e>
                            <m:r>
                              <a:rPr lang="en-US" altLang="ar-EG" i="1" smtClean="0">
                                <a:latin typeface="Cambria Math" panose="02040503050406030204" pitchFamily="18" charset="0"/>
                              </a:rPr>
                              <m:t>2</m:t>
                            </m:r>
                          </m:e>
                          <m:sup>
                            <m:r>
                              <a:rPr lang="en-US" altLang="ar-EG" i="1" smtClean="0">
                                <a:latin typeface="Cambria Math" panose="02040503050406030204" pitchFamily="18" charset="0"/>
                              </a:rPr>
                              <m:t>5</m:t>
                            </m:r>
                          </m:sup>
                        </m:sSup>
                        <m:r>
                          <a:rPr lang="en-US" altLang="ar-EG" i="1" smtClean="0">
                            <a:latin typeface="Cambria Math" panose="02040503050406030204" pitchFamily="18" charset="0"/>
                          </a:rPr>
                          <m:t>+</m:t>
                        </m:r>
                        <m:r>
                          <a:rPr lang="en-US" altLang="ar-EG" i="1" smtClean="0">
                            <a:latin typeface="Cambria Math" panose="02040503050406030204" pitchFamily="18" charset="0"/>
                          </a:rPr>
                          <m:t>5</m:t>
                        </m:r>
                        <m:r>
                          <a:rPr lang="en-US" altLang="ar-EG" i="1" smtClean="0">
                            <a:latin typeface="Cambria Math" panose="02040503050406030204" pitchFamily="18" charset="0"/>
                          </a:rPr>
                          <m:t>×</m:t>
                        </m:r>
                        <m:sSup>
                          <m:sSupPr>
                            <m:ctrlPr>
                              <a:rPr lang="en-US" altLang="ar-EG" i="1" smtClean="0">
                                <a:solidFill>
                                  <a:srgbClr val="836967"/>
                                </a:solidFill>
                                <a:latin typeface="Cambria Math" panose="02040503050406030204" pitchFamily="18" charset="0"/>
                              </a:rPr>
                            </m:ctrlPr>
                          </m:sSupPr>
                          <m:e>
                            <m:r>
                              <a:rPr lang="en-US" altLang="ar-EG" i="1" smtClean="0">
                                <a:latin typeface="Cambria Math" panose="02040503050406030204" pitchFamily="18" charset="0"/>
                              </a:rPr>
                              <m:t>2</m:t>
                            </m:r>
                          </m:e>
                          <m:sup>
                            <m:r>
                              <a:rPr lang="en-US" altLang="ar-EG" i="1" smtClean="0">
                                <a:latin typeface="Cambria Math" panose="02040503050406030204" pitchFamily="18" charset="0"/>
                              </a:rPr>
                              <m:t>4</m:t>
                            </m:r>
                          </m:sup>
                        </m:sSup>
                      </m:e>
                    </m:d>
                    <m:r>
                      <a:rPr lang="en-US" altLang="ar-EG" i="1" smtClean="0">
                        <a:latin typeface="Cambria Math" panose="02040503050406030204" pitchFamily="18" charset="0"/>
                      </a:rPr>
                      <m:t>=</m:t>
                    </m:r>
                    <m:r>
                      <a:rPr lang="en-US" altLang="ar-EG" i="1" smtClean="0">
                        <a:latin typeface="Cambria Math" panose="02040503050406030204" pitchFamily="18" charset="0"/>
                      </a:rPr>
                      <m:t>3</m:t>
                    </m:r>
                    <m:r>
                      <a:rPr lang="en-US" altLang="ar-EG" i="1" smtClean="0">
                        <a:latin typeface="Cambria Math" panose="02040503050406030204" pitchFamily="18" charset="0"/>
                      </a:rPr>
                      <m:t>.</m:t>
                    </m:r>
                    <m:r>
                      <a:rPr lang="en-US" altLang="ar-EG" i="1" smtClean="0">
                        <a:latin typeface="Cambria Math" panose="02040503050406030204" pitchFamily="18" charset="0"/>
                      </a:rPr>
                      <m:t>092</m:t>
                    </m:r>
                  </m:oMath>
                </a14:m>
                <a:endParaRPr lang="en-US" altLang="ar-EG" dirty="0"/>
              </a:p>
              <a:p>
                <a:pPr lvl="2"/>
                <a14:m>
                  <m:oMath xmlns:m="http://schemas.openxmlformats.org/officeDocument/2006/math">
                    <m:r>
                      <a:rPr lang="en-US" altLang="ar-EG" i="1" smtClean="0">
                        <a:latin typeface="Cambria Math" panose="02040503050406030204" pitchFamily="18" charset="0"/>
                      </a:rPr>
                      <m:t>𝐿</m:t>
                    </m:r>
                    <m:r>
                      <a:rPr lang="en-US" altLang="ar-EG" i="1" smtClean="0">
                        <a:latin typeface="Cambria Math" panose="02040503050406030204" pitchFamily="18" charset="0"/>
                      </a:rPr>
                      <m:t>=</m:t>
                    </m:r>
                    <m:r>
                      <a:rPr lang="en-US" altLang="ar-EG" i="1" smtClean="0">
                        <a:latin typeface="Cambria Math" panose="02040503050406030204" pitchFamily="18" charset="0"/>
                      </a:rPr>
                      <m:t>3</m:t>
                    </m:r>
                    <m:r>
                      <a:rPr lang="en-US" altLang="ar-EG" i="1" smtClean="0">
                        <a:latin typeface="Cambria Math" panose="02040503050406030204" pitchFamily="18" charset="0"/>
                      </a:rPr>
                      <m:t>.</m:t>
                    </m:r>
                    <m:r>
                      <a:rPr lang="en-US" altLang="ar-EG" i="1" smtClean="0">
                        <a:latin typeface="Cambria Math" panose="02040503050406030204" pitchFamily="18" charset="0"/>
                      </a:rPr>
                      <m:t>092</m:t>
                    </m:r>
                    <m:r>
                      <a:rPr lang="en-US" altLang="ar-EG" i="1" smtClean="0">
                        <a:latin typeface="Cambria Math" panose="02040503050406030204" pitchFamily="18" charset="0"/>
                      </a:rPr>
                      <m:t>+</m:t>
                    </m:r>
                    <m:r>
                      <a:rPr lang="en-US" altLang="ar-EG" i="1" smtClean="0">
                        <a:latin typeface="Cambria Math" panose="02040503050406030204" pitchFamily="18" charset="0"/>
                      </a:rPr>
                      <m:t>3</m:t>
                    </m:r>
                    <m:r>
                      <a:rPr lang="en-US" altLang="ar-EG" i="1" smtClean="0">
                        <a:latin typeface="Cambria Math" panose="02040503050406030204" pitchFamily="18" charset="0"/>
                      </a:rPr>
                      <m:t>−</m:t>
                    </m:r>
                    <m:f>
                      <m:fPr>
                        <m:ctrlPr>
                          <a:rPr lang="en-US" altLang="ar-EG" i="1" smtClean="0">
                            <a:solidFill>
                              <a:srgbClr val="836967"/>
                            </a:solidFill>
                            <a:latin typeface="Cambria Math" panose="02040503050406030204" pitchFamily="18" charset="0"/>
                          </a:rPr>
                        </m:ctrlPr>
                      </m:fPr>
                      <m:num>
                        <m:r>
                          <a:rPr lang="en-US" altLang="ar-EG" i="1" smtClean="0">
                            <a:latin typeface="Cambria Math" panose="02040503050406030204" pitchFamily="18" charset="0"/>
                          </a:rPr>
                          <m:t>1</m:t>
                        </m:r>
                      </m:num>
                      <m:den>
                        <m:r>
                          <a:rPr lang="en-US" altLang="ar-EG" i="1" smtClean="0">
                            <a:latin typeface="Cambria Math" panose="02040503050406030204" pitchFamily="18" charset="0"/>
                          </a:rPr>
                          <m:t>1141</m:t>
                        </m:r>
                      </m:den>
                    </m:f>
                    <m:nary>
                      <m:naryPr>
                        <m:chr m:val="∑"/>
                        <m:limLoc m:val="undOvr"/>
                        <m:grow m:val="on"/>
                        <m:ctrlPr>
                          <a:rPr lang="en-US" altLang="ar-EG" i="1" smtClean="0">
                            <a:latin typeface="Cambria Math" panose="02040503050406030204" pitchFamily="18" charset="0"/>
                          </a:rPr>
                        </m:ctrlPr>
                      </m:naryPr>
                      <m:sub>
                        <m:r>
                          <a:rPr lang="en-US" altLang="ar-EG" i="1" smtClean="0">
                            <a:latin typeface="Cambria Math" panose="02040503050406030204" pitchFamily="18" charset="0"/>
                          </a:rPr>
                          <m:t>0</m:t>
                        </m:r>
                      </m:sub>
                      <m:sup>
                        <m:r>
                          <a:rPr lang="en-US" altLang="ar-EG" i="1" smtClean="0">
                            <a:latin typeface="Cambria Math" panose="02040503050406030204" pitchFamily="18" charset="0"/>
                          </a:rPr>
                          <m:t>2</m:t>
                        </m:r>
                      </m:sup>
                      <m:e>
                        <m:d>
                          <m:dPr>
                            <m:ctrlPr>
                              <a:rPr lang="en-US" altLang="ar-EG" i="1" smtClean="0">
                                <a:solidFill>
                                  <a:srgbClr val="836967"/>
                                </a:solidFill>
                                <a:latin typeface="Cambria Math" panose="02040503050406030204" pitchFamily="18" charset="0"/>
                              </a:rPr>
                            </m:ctrlPr>
                          </m:dPr>
                          <m:e>
                            <m:r>
                              <a:rPr lang="en-US" altLang="ar-EG" i="1" smtClean="0">
                                <a:latin typeface="Cambria Math" panose="02040503050406030204" pitchFamily="18" charset="0"/>
                              </a:rPr>
                              <m:t>3</m:t>
                            </m:r>
                            <m:r>
                              <a:rPr lang="en-US" altLang="ar-EG" i="1" smtClean="0">
                                <a:latin typeface="Cambria Math" panose="02040503050406030204" pitchFamily="18" charset="0"/>
                              </a:rPr>
                              <m:t>−</m:t>
                            </m:r>
                            <m:r>
                              <a:rPr lang="en-US" altLang="ar-EG" b="0" i="1" smtClean="0">
                                <a:latin typeface="Cambria Math" panose="02040503050406030204" pitchFamily="18" charset="0"/>
                              </a:rPr>
                              <m:t>𝑛</m:t>
                            </m:r>
                          </m:e>
                        </m:d>
                        <m:f>
                          <m:fPr>
                            <m:ctrlPr>
                              <a:rPr lang="en-US" altLang="ar-EG" i="1" smtClean="0">
                                <a:solidFill>
                                  <a:srgbClr val="836967"/>
                                </a:solidFill>
                                <a:latin typeface="Cambria Math" panose="02040503050406030204" pitchFamily="18" charset="0"/>
                              </a:rPr>
                            </m:ctrlPr>
                          </m:fPr>
                          <m:num>
                            <m:sSup>
                              <m:sSupPr>
                                <m:ctrlPr>
                                  <a:rPr lang="en-US" altLang="ar-EG" i="1" smtClean="0">
                                    <a:solidFill>
                                      <a:srgbClr val="836967"/>
                                    </a:solidFill>
                                    <a:latin typeface="Cambria Math" panose="02040503050406030204" pitchFamily="18" charset="0"/>
                                  </a:rPr>
                                </m:ctrlPr>
                              </m:sSupPr>
                              <m:e>
                                <m:r>
                                  <a:rPr lang="en-US" altLang="ar-EG" i="1" smtClean="0">
                                    <a:latin typeface="Cambria Math" panose="02040503050406030204" pitchFamily="18" charset="0"/>
                                  </a:rPr>
                                  <m:t>6</m:t>
                                </m:r>
                              </m:e>
                              <m:sup>
                                <m:r>
                                  <a:rPr lang="en-US" altLang="ar-EG" i="1" smtClean="0">
                                    <a:latin typeface="Cambria Math" panose="02040503050406030204" pitchFamily="18" charset="0"/>
                                  </a:rPr>
                                  <m:t>𝑛</m:t>
                                </m:r>
                              </m:sup>
                            </m:sSup>
                          </m:num>
                          <m:den>
                            <m:r>
                              <a:rPr lang="en-US" altLang="ar-EG" i="1" smtClean="0">
                                <a:latin typeface="Cambria Math" panose="02040503050406030204" pitchFamily="18" charset="0"/>
                              </a:rPr>
                              <m:t>𝑛</m:t>
                            </m:r>
                            <m:r>
                              <a:rPr lang="en-US" altLang="ar-EG" i="1" smtClean="0">
                                <a:latin typeface="Cambria Math" panose="02040503050406030204" pitchFamily="18" charset="0"/>
                              </a:rPr>
                              <m:t>!</m:t>
                            </m:r>
                          </m:den>
                        </m:f>
                        <m:r>
                          <a:rPr lang="en-US" altLang="ar-EG" b="0" i="1" smtClean="0">
                            <a:latin typeface="Cambria Math" panose="02040503050406030204" pitchFamily="18" charset="0"/>
                          </a:rPr>
                          <m:t>=</m:t>
                        </m:r>
                        <m:r>
                          <a:rPr lang="en-US" altLang="ar-EG" b="0" i="1" smtClean="0">
                            <a:latin typeface="Cambria Math" panose="02040503050406030204" pitchFamily="18" charset="0"/>
                          </a:rPr>
                          <m:t>6</m:t>
                        </m:r>
                        <m:r>
                          <a:rPr lang="en-US" altLang="ar-EG" b="0" i="1" smtClean="0">
                            <a:latin typeface="Cambria Math" panose="02040503050406030204" pitchFamily="18" charset="0"/>
                          </a:rPr>
                          <m:t>.</m:t>
                        </m:r>
                        <m:r>
                          <a:rPr lang="en-US" altLang="ar-EG" b="0" i="1" smtClean="0">
                            <a:latin typeface="Cambria Math" panose="02040503050406030204" pitchFamily="18" charset="0"/>
                          </a:rPr>
                          <m:t>0631</m:t>
                        </m:r>
                        <m:r>
                          <a:rPr lang="en-US" altLang="ar-EG" b="0" i="1" smtClean="0">
                            <a:latin typeface="Cambria Math" panose="02040503050406030204" pitchFamily="18" charset="0"/>
                          </a:rPr>
                          <m:t> </m:t>
                        </m:r>
                        <m:r>
                          <a:rPr lang="en-US" altLang="ar-EG" b="0" i="1" smtClean="0">
                            <a:latin typeface="Cambria Math" panose="02040503050406030204" pitchFamily="18" charset="0"/>
                          </a:rPr>
                          <m:t>𝑐𝑎𝑟𝑠</m:t>
                        </m:r>
                      </m:e>
                    </m:nary>
                  </m:oMath>
                </a14:m>
                <a:endParaRPr lang="en-US" altLang="ar-EG" dirty="0"/>
              </a:p>
              <a:p>
                <a:pPr lvl="1"/>
                <a:r>
                  <a:rPr lang="en-US" altLang="ar-EG" dirty="0"/>
                  <a:t>2- The average time a car has to spend in the station.</a:t>
                </a:r>
              </a:p>
              <a:p>
                <a:pPr lvl="2"/>
                <a14:m>
                  <m:oMath xmlns:m="http://schemas.openxmlformats.org/officeDocument/2006/math">
                    <m:sSub>
                      <m:sSubPr>
                        <m:ctrlPr>
                          <a:rPr lang="en-US" altLang="ar-EG" i="1" smtClean="0">
                            <a:solidFill>
                              <a:schemeClr val="tx1"/>
                            </a:solidFill>
                            <a:latin typeface="Cambria Math" panose="02040503050406030204" pitchFamily="18" charset="0"/>
                          </a:rPr>
                        </m:ctrlPr>
                      </m:sSubPr>
                      <m:e>
                        <m:r>
                          <a:rPr lang="en-US" altLang="ar-EG" i="1" smtClean="0">
                            <a:solidFill>
                              <a:schemeClr val="tx1"/>
                            </a:solidFill>
                            <a:latin typeface="Cambria Math" panose="02040503050406030204" pitchFamily="18" charset="0"/>
                          </a:rPr>
                          <m:t>𝑝</m:t>
                        </m:r>
                      </m:e>
                      <m:sub>
                        <m:r>
                          <a:rPr lang="en-US" altLang="ar-EG" i="1" smtClean="0">
                            <a:solidFill>
                              <a:schemeClr val="tx1"/>
                            </a:solidFill>
                            <a:latin typeface="Cambria Math" panose="02040503050406030204" pitchFamily="18" charset="0"/>
                          </a:rPr>
                          <m:t>𝑘</m:t>
                        </m:r>
                      </m:sub>
                    </m:sSub>
                    <m:r>
                      <a:rPr lang="en-US" altLang="ar-EG" i="1" smtClean="0">
                        <a:solidFill>
                          <a:schemeClr val="tx1"/>
                        </a:solidFill>
                        <a:latin typeface="Cambria Math" panose="02040503050406030204" pitchFamily="18" charset="0"/>
                      </a:rPr>
                      <m:t>=</m:t>
                    </m:r>
                    <m:f>
                      <m:fPr>
                        <m:ctrlPr>
                          <a:rPr lang="en-US" altLang="ar-EG" i="1" smtClean="0">
                            <a:solidFill>
                              <a:schemeClr val="tx1"/>
                            </a:solidFill>
                            <a:latin typeface="Cambria Math" panose="02040503050406030204" pitchFamily="18" charset="0"/>
                          </a:rPr>
                        </m:ctrlPr>
                      </m:fPr>
                      <m:num>
                        <m:sSup>
                          <m:sSupPr>
                            <m:ctrlPr>
                              <a:rPr lang="en-US" altLang="ar-EG" i="1" smtClean="0">
                                <a:solidFill>
                                  <a:schemeClr val="tx1"/>
                                </a:solidFill>
                                <a:latin typeface="Cambria Math" panose="02040503050406030204" pitchFamily="18" charset="0"/>
                              </a:rPr>
                            </m:ctrlPr>
                          </m:sSupPr>
                          <m:e>
                            <m:r>
                              <a:rPr lang="en-US" altLang="ar-EG" i="1" smtClean="0">
                                <a:solidFill>
                                  <a:schemeClr val="tx1"/>
                                </a:solidFill>
                                <a:latin typeface="Cambria Math" panose="02040503050406030204" pitchFamily="18" charset="0"/>
                              </a:rPr>
                              <m:t>6</m:t>
                            </m:r>
                          </m:e>
                          <m:sup>
                            <m:r>
                              <a:rPr lang="en-US" altLang="ar-EG" i="1" smtClean="0">
                                <a:solidFill>
                                  <a:schemeClr val="tx1"/>
                                </a:solidFill>
                                <a:latin typeface="Cambria Math" panose="02040503050406030204" pitchFamily="18" charset="0"/>
                              </a:rPr>
                              <m:t>7</m:t>
                            </m:r>
                          </m:sup>
                        </m:sSup>
                      </m:num>
                      <m:den>
                        <m:sSup>
                          <m:sSupPr>
                            <m:ctrlPr>
                              <a:rPr lang="en-US" altLang="ar-EG" i="1" smtClean="0">
                                <a:solidFill>
                                  <a:schemeClr val="tx1"/>
                                </a:solidFill>
                                <a:latin typeface="Cambria Math" panose="02040503050406030204" pitchFamily="18" charset="0"/>
                              </a:rPr>
                            </m:ctrlPr>
                          </m:sSupPr>
                          <m:e>
                            <m:r>
                              <a:rPr lang="en-US" altLang="ar-EG" i="1" smtClean="0">
                                <a:solidFill>
                                  <a:schemeClr val="tx1"/>
                                </a:solidFill>
                                <a:latin typeface="Cambria Math" panose="02040503050406030204" pitchFamily="18" charset="0"/>
                              </a:rPr>
                              <m:t>3</m:t>
                            </m:r>
                          </m:e>
                          <m:sup>
                            <m:r>
                              <a:rPr lang="en-US" altLang="ar-EG" i="1" smtClean="0">
                                <a:solidFill>
                                  <a:schemeClr val="tx1"/>
                                </a:solidFill>
                                <a:latin typeface="Cambria Math" panose="02040503050406030204" pitchFamily="18" charset="0"/>
                              </a:rPr>
                              <m:t>4</m:t>
                            </m:r>
                          </m:sup>
                        </m:sSup>
                        <m:r>
                          <a:rPr lang="en-US" altLang="ar-EG" i="1" smtClean="0">
                            <a:solidFill>
                              <a:schemeClr val="tx1"/>
                            </a:solidFill>
                            <a:latin typeface="Cambria Math" panose="02040503050406030204" pitchFamily="18" charset="0"/>
                          </a:rPr>
                          <m:t>×</m:t>
                        </m:r>
                        <m:r>
                          <a:rPr lang="en-US" altLang="ar-EG" i="1" smtClean="0">
                            <a:solidFill>
                              <a:schemeClr val="tx1"/>
                            </a:solidFill>
                            <a:latin typeface="Cambria Math" panose="02040503050406030204" pitchFamily="18" charset="0"/>
                          </a:rPr>
                          <m:t>3</m:t>
                        </m:r>
                        <m:r>
                          <a:rPr lang="en-US" altLang="ar-EG" i="1" smtClean="0">
                            <a:solidFill>
                              <a:schemeClr val="tx1"/>
                            </a:solidFill>
                            <a:latin typeface="Cambria Math" panose="02040503050406030204" pitchFamily="18" charset="0"/>
                          </a:rPr>
                          <m:t>!</m:t>
                        </m:r>
                      </m:den>
                    </m:f>
                    <m:r>
                      <a:rPr lang="en-US" altLang="ar-EG" i="1" smtClean="0">
                        <a:solidFill>
                          <a:schemeClr val="tx1"/>
                        </a:solidFill>
                        <a:latin typeface="Cambria Math" panose="02040503050406030204" pitchFamily="18" charset="0"/>
                      </a:rPr>
                      <m:t>⋅</m:t>
                    </m:r>
                    <m:f>
                      <m:fPr>
                        <m:ctrlPr>
                          <a:rPr lang="en-US" altLang="ar-EG" i="1" smtClean="0">
                            <a:solidFill>
                              <a:schemeClr val="tx1"/>
                            </a:solidFill>
                            <a:latin typeface="Cambria Math" panose="02040503050406030204" pitchFamily="18" charset="0"/>
                          </a:rPr>
                        </m:ctrlPr>
                      </m:fPr>
                      <m:num>
                        <m:r>
                          <a:rPr lang="en-US" altLang="ar-EG" i="1" smtClean="0">
                            <a:solidFill>
                              <a:schemeClr val="tx1"/>
                            </a:solidFill>
                            <a:latin typeface="Cambria Math" panose="02040503050406030204" pitchFamily="18" charset="0"/>
                          </a:rPr>
                          <m:t>1</m:t>
                        </m:r>
                      </m:num>
                      <m:den>
                        <m:r>
                          <a:rPr lang="en-US" altLang="ar-EG" i="1" smtClean="0">
                            <a:solidFill>
                              <a:schemeClr val="tx1"/>
                            </a:solidFill>
                            <a:latin typeface="Cambria Math" panose="02040503050406030204" pitchFamily="18" charset="0"/>
                          </a:rPr>
                          <m:t>1141</m:t>
                        </m:r>
                      </m:den>
                    </m:f>
                    <m:r>
                      <a:rPr lang="en-US" altLang="ar-EG" b="0" i="1" smtClean="0">
                        <a:solidFill>
                          <a:schemeClr val="tx1"/>
                        </a:solidFill>
                        <a:latin typeface="Cambria Math" panose="02040503050406030204" pitchFamily="18" charset="0"/>
                      </a:rPr>
                      <m:t>=</m:t>
                    </m:r>
                    <m:r>
                      <a:rPr lang="en-US" altLang="ar-EG" b="0" i="1" smtClean="0">
                        <a:solidFill>
                          <a:schemeClr val="tx1"/>
                        </a:solidFill>
                        <a:latin typeface="Cambria Math" panose="02040503050406030204" pitchFamily="18" charset="0"/>
                      </a:rPr>
                      <m:t>0</m:t>
                    </m:r>
                    <m:r>
                      <a:rPr lang="en-US" altLang="ar-EG" b="0" i="1" smtClean="0">
                        <a:solidFill>
                          <a:schemeClr val="tx1"/>
                        </a:solidFill>
                        <a:latin typeface="Cambria Math" panose="02040503050406030204" pitchFamily="18" charset="0"/>
                      </a:rPr>
                      <m:t>.</m:t>
                    </m:r>
                    <m:r>
                      <a:rPr lang="en-US" altLang="ar-EG" b="0" i="1" smtClean="0">
                        <a:solidFill>
                          <a:schemeClr val="tx1"/>
                        </a:solidFill>
                        <a:latin typeface="Cambria Math" panose="02040503050406030204" pitchFamily="18" charset="0"/>
                      </a:rPr>
                      <m:t>5048</m:t>
                    </m:r>
                  </m:oMath>
                </a14:m>
                <a:endParaRPr lang="en-US" altLang="ar-EG" i="1" dirty="0">
                  <a:solidFill>
                    <a:schemeClr val="tx1"/>
                  </a:solidFill>
                  <a:latin typeface="Cambria Math" panose="02040503050406030204" pitchFamily="18" charset="0"/>
                </a:endParaRPr>
              </a:p>
              <a:p>
                <a:pPr lvl="2"/>
                <a14:m>
                  <m:oMath xmlns:m="http://schemas.openxmlformats.org/officeDocument/2006/math">
                    <m:acc>
                      <m:accPr>
                        <m:chr m:val="̅"/>
                        <m:ctrlPr>
                          <a:rPr lang="en-US" altLang="ar-EG" i="1" smtClean="0">
                            <a:solidFill>
                              <a:srgbClr val="836967"/>
                            </a:solidFill>
                            <a:latin typeface="Cambria Math" panose="02040503050406030204" pitchFamily="18" charset="0"/>
                          </a:rPr>
                        </m:ctrlPr>
                      </m:accPr>
                      <m:e>
                        <m:r>
                          <a:rPr lang="en-US" altLang="ar-EG" i="1" smtClean="0">
                            <a:latin typeface="Cambria Math" panose="02040503050406030204" pitchFamily="18" charset="0"/>
                          </a:rPr>
                          <m:t>𝜆</m:t>
                        </m:r>
                      </m:e>
                    </m:acc>
                    <m:r>
                      <a:rPr lang="en-US" altLang="ar-EG" i="1" smtClean="0">
                        <a:latin typeface="Cambria Math" panose="02040503050406030204" pitchFamily="18" charset="0"/>
                      </a:rPr>
                      <m:t>=</m:t>
                    </m:r>
                    <m:r>
                      <a:rPr lang="en-US" altLang="ar-EG" i="1" smtClean="0">
                        <a:latin typeface="Cambria Math" panose="02040503050406030204" pitchFamily="18" charset="0"/>
                      </a:rPr>
                      <m:t>1</m:t>
                    </m:r>
                    <m:d>
                      <m:dPr>
                        <m:ctrlPr>
                          <a:rPr lang="en-US" altLang="ar-EG" i="1" smtClean="0">
                            <a:solidFill>
                              <a:srgbClr val="836967"/>
                            </a:solidFill>
                            <a:latin typeface="Cambria Math" panose="02040503050406030204" pitchFamily="18" charset="0"/>
                          </a:rPr>
                        </m:ctrlPr>
                      </m:dPr>
                      <m:e>
                        <m:r>
                          <a:rPr lang="en-US" altLang="ar-EG" i="1" smtClean="0">
                            <a:latin typeface="Cambria Math" panose="02040503050406030204" pitchFamily="18" charset="0"/>
                          </a:rPr>
                          <m:t>1</m:t>
                        </m:r>
                        <m:r>
                          <a:rPr lang="en-US" altLang="ar-EG" i="1" smtClean="0">
                            <a:latin typeface="Cambria Math" panose="02040503050406030204" pitchFamily="18" charset="0"/>
                          </a:rPr>
                          <m:t>−</m:t>
                        </m:r>
                        <m:r>
                          <a:rPr lang="en-US" altLang="ar-EG" b="0" i="1" smtClean="0">
                            <a:latin typeface="Cambria Math" panose="02040503050406030204" pitchFamily="18" charset="0"/>
                          </a:rPr>
                          <m:t>0</m:t>
                        </m:r>
                        <m:r>
                          <a:rPr lang="en-US" altLang="ar-EG" b="0" i="1" smtClean="0">
                            <a:latin typeface="Cambria Math" panose="02040503050406030204" pitchFamily="18" charset="0"/>
                          </a:rPr>
                          <m:t>.</m:t>
                        </m:r>
                        <m:r>
                          <a:rPr lang="en-US" altLang="ar-EG" b="0" i="1" smtClean="0">
                            <a:latin typeface="Cambria Math" panose="02040503050406030204" pitchFamily="18" charset="0"/>
                          </a:rPr>
                          <m:t>5</m:t>
                        </m:r>
                      </m:e>
                    </m:d>
                    <m:r>
                      <a:rPr lang="en-US" altLang="ar-EG" i="1" smtClean="0">
                        <a:latin typeface="Cambria Math" panose="02040503050406030204" pitchFamily="18" charset="0"/>
                      </a:rPr>
                      <m:t>=</m:t>
                    </m:r>
                    <m:r>
                      <a:rPr lang="en-US" altLang="ar-EG" b="0" i="1" smtClean="0">
                        <a:latin typeface="Cambria Math" panose="02040503050406030204" pitchFamily="18" charset="0"/>
                      </a:rPr>
                      <m:t>0</m:t>
                    </m:r>
                    <m:r>
                      <a:rPr lang="en-US" altLang="ar-EG" b="0" i="1" smtClean="0">
                        <a:latin typeface="Cambria Math" panose="02040503050406030204" pitchFamily="18" charset="0"/>
                      </a:rPr>
                      <m:t>.</m:t>
                    </m:r>
                    <m:r>
                      <a:rPr lang="en-US" altLang="ar-EG" i="1" smtClean="0">
                        <a:latin typeface="Cambria Math" panose="02040503050406030204" pitchFamily="18" charset="0"/>
                      </a:rPr>
                      <m:t>4</m:t>
                    </m:r>
                    <m:r>
                      <a:rPr lang="en-US" altLang="ar-EG" b="0" i="1" smtClean="0">
                        <a:latin typeface="Cambria Math" panose="02040503050406030204" pitchFamily="18" charset="0"/>
                      </a:rPr>
                      <m:t>9</m:t>
                    </m:r>
                    <m:r>
                      <a:rPr lang="en-US" altLang="ar-EG" i="1" smtClean="0">
                        <a:latin typeface="Cambria Math" panose="02040503050406030204" pitchFamily="18" charset="0"/>
                      </a:rPr>
                      <m:t>5</m:t>
                    </m:r>
                  </m:oMath>
                </a14:m>
                <a:endParaRPr lang="en-US" altLang="ar-EG" dirty="0"/>
              </a:p>
              <a:p>
                <a:pPr lvl="2"/>
                <a14:m>
                  <m:oMath xmlns:m="http://schemas.openxmlformats.org/officeDocument/2006/math">
                    <m:r>
                      <a:rPr lang="en-US" altLang="ar-EG" i="1" smtClean="0">
                        <a:latin typeface="Cambria Math" panose="02040503050406030204" pitchFamily="18" charset="0"/>
                      </a:rPr>
                      <m:t>𝑤</m:t>
                    </m:r>
                    <m:r>
                      <a:rPr lang="en-US" altLang="ar-EG" i="1" smtClean="0">
                        <a:latin typeface="Cambria Math" panose="02040503050406030204" pitchFamily="18" charset="0"/>
                      </a:rPr>
                      <m:t>=</m:t>
                    </m:r>
                    <m:f>
                      <m:fPr>
                        <m:ctrlPr>
                          <a:rPr lang="en-US" altLang="ar-EG" i="1" smtClean="0">
                            <a:solidFill>
                              <a:srgbClr val="836967"/>
                            </a:solidFill>
                            <a:latin typeface="Cambria Math" panose="02040503050406030204" pitchFamily="18" charset="0"/>
                          </a:rPr>
                        </m:ctrlPr>
                      </m:fPr>
                      <m:num>
                        <m:r>
                          <a:rPr lang="en-US" altLang="ar-EG" i="1" smtClean="0">
                            <a:latin typeface="Cambria Math" panose="02040503050406030204" pitchFamily="18" charset="0"/>
                          </a:rPr>
                          <m:t>6</m:t>
                        </m:r>
                        <m:r>
                          <a:rPr lang="en-US" altLang="ar-EG" i="1" smtClean="0">
                            <a:latin typeface="Cambria Math" panose="02040503050406030204" pitchFamily="18" charset="0"/>
                          </a:rPr>
                          <m:t>.</m:t>
                        </m:r>
                        <m:r>
                          <a:rPr lang="en-US" altLang="ar-EG" i="1" smtClean="0">
                            <a:latin typeface="Cambria Math" panose="02040503050406030204" pitchFamily="18" charset="0"/>
                          </a:rPr>
                          <m:t>06</m:t>
                        </m:r>
                      </m:num>
                      <m:den>
                        <m:r>
                          <a:rPr lang="en-US" altLang="ar-EG" i="1" smtClean="0">
                            <a:latin typeface="Cambria Math" panose="02040503050406030204" pitchFamily="18" charset="0"/>
                          </a:rPr>
                          <m:t>0</m:t>
                        </m:r>
                        <m:r>
                          <a:rPr lang="en-US" altLang="ar-EG" i="1" smtClean="0">
                            <a:latin typeface="Cambria Math" panose="02040503050406030204" pitchFamily="18" charset="0"/>
                          </a:rPr>
                          <m:t>.</m:t>
                        </m:r>
                        <m:r>
                          <a:rPr lang="en-US" altLang="ar-EG" i="1" smtClean="0">
                            <a:latin typeface="Cambria Math" panose="02040503050406030204" pitchFamily="18" charset="0"/>
                          </a:rPr>
                          <m:t>495</m:t>
                        </m:r>
                      </m:den>
                    </m:f>
                    <m:r>
                      <a:rPr lang="en-US" altLang="ar-EG" i="1" smtClean="0">
                        <a:latin typeface="Cambria Math" panose="02040503050406030204" pitchFamily="18" charset="0"/>
                      </a:rPr>
                      <m:t>=</m:t>
                    </m:r>
                    <m:r>
                      <a:rPr lang="en-US" altLang="ar-EG" i="1" smtClean="0">
                        <a:latin typeface="Cambria Math" panose="02040503050406030204" pitchFamily="18" charset="0"/>
                      </a:rPr>
                      <m:t>12</m:t>
                    </m:r>
                    <m:r>
                      <a:rPr lang="en-US" altLang="ar-EG" i="1" smtClean="0">
                        <a:latin typeface="Cambria Math" panose="02040503050406030204" pitchFamily="18" charset="0"/>
                      </a:rPr>
                      <m:t>.</m:t>
                    </m:r>
                    <m:r>
                      <a:rPr lang="en-US" altLang="ar-EG" i="1" smtClean="0">
                        <a:latin typeface="Cambria Math" panose="02040503050406030204" pitchFamily="18" charset="0"/>
                      </a:rPr>
                      <m:t>244</m:t>
                    </m:r>
                    <m:r>
                      <a:rPr lang="en-US" altLang="ar-EG" b="0" i="1" smtClean="0">
                        <a:latin typeface="Cambria Math" panose="02040503050406030204" pitchFamily="18" charset="0"/>
                      </a:rPr>
                      <m:t> </m:t>
                    </m:r>
                    <m:r>
                      <a:rPr lang="en-US" altLang="ar-EG" b="0" i="1" smtClean="0">
                        <a:latin typeface="Cambria Math" panose="02040503050406030204" pitchFamily="18" charset="0"/>
                      </a:rPr>
                      <m:t>𝑚𝑖𝑛</m:t>
                    </m:r>
                  </m:oMath>
                </a14:m>
                <a:endParaRPr lang="en-US" altLang="ar-EG" dirty="0"/>
              </a:p>
              <a:p>
                <a:pPr lvl="1"/>
                <a:r>
                  <a:rPr lang="en-US" altLang="ar-EG" dirty="0"/>
                  <a:t>3- The expected number of cars per hour that cannot enter the station because of full capacity. </a:t>
                </a:r>
              </a:p>
              <a:p>
                <a:pPr lvl="2"/>
                <a:r>
                  <a:rPr lang="en-US" sz="2000" kern="1200" dirty="0">
                    <a:solidFill>
                      <a:srgbClr val="000000"/>
                    </a:solidFill>
                    <a:effectLst/>
                    <a:latin typeface="Calibri" panose="020F0502020204030204" pitchFamily="34" charset="0"/>
                    <a:sym typeface="Symbol" panose="05050102010706020507" pitchFamily="18" charset="2"/>
                  </a:rPr>
                  <a:t> = 60 per hour</a:t>
                </a:r>
              </a:p>
              <a:p>
                <a:pPr lvl="2"/>
                <a:r>
                  <a:rPr lang="en-US" altLang="ar-EG" dirty="0">
                    <a:solidFill>
                      <a:srgbClr val="000000"/>
                    </a:solidFill>
                    <a:latin typeface="Calibri" panose="020F0502020204030204" pitchFamily="34" charset="0"/>
                    <a:sym typeface="Symbol" panose="05050102010706020507" pitchFamily="18" charset="2"/>
                  </a:rPr>
                  <a:t>Expected number = </a:t>
                </a:r>
                <a:r>
                  <a:rPr lang="en-US" sz="2000" kern="1200" dirty="0">
                    <a:solidFill>
                      <a:srgbClr val="000000"/>
                    </a:solidFill>
                    <a:effectLst/>
                    <a:latin typeface="Calibri" panose="020F0502020204030204" pitchFamily="34" charset="0"/>
                    <a:sym typeface="Symbol" panose="05050102010706020507" pitchFamily="18" charset="2"/>
                  </a:rPr>
                  <a:t> pk = 60 </a:t>
                </a:r>
                <a:r>
                  <a:rPr lang="en-US" dirty="0">
                    <a:solidFill>
                      <a:srgbClr val="000000"/>
                    </a:solidFill>
                    <a:latin typeface="Calibri" panose="020F0502020204030204" pitchFamily="34" charset="0"/>
                    <a:sym typeface="Symbol" panose="05050102010706020507" pitchFamily="18" charset="2"/>
                  </a:rPr>
                  <a:t>* 0.5048 = 30.3 car/hr.</a:t>
                </a:r>
                <a:endParaRPr lang="en-US" altLang="ar-EG" dirty="0"/>
              </a:p>
            </p:txBody>
          </p:sp>
        </mc:Choice>
        <mc:Fallback>
          <p:sp>
            <p:nvSpPr>
              <p:cNvPr id="3" name="Content Placeholder 2">
                <a:extLst>
                  <a:ext uri="{FF2B5EF4-FFF2-40B4-BE49-F238E27FC236}">
                    <a16:creationId xmlns:a16="http://schemas.microsoft.com/office/drawing/2014/main" id="{173590D3-6278-0E9E-4CBF-44B4AE95B88B}"/>
                  </a:ext>
                </a:extLst>
              </p:cNvPr>
              <p:cNvSpPr>
                <a:spLocks noGrp="1" noRot="1" noChangeAspect="1" noMove="1" noResize="1" noEditPoints="1" noAdjustHandles="1" noChangeArrowheads="1" noChangeShapeType="1" noTextEdit="1"/>
              </p:cNvSpPr>
              <p:nvPr>
                <p:ph idx="1"/>
              </p:nvPr>
            </p:nvSpPr>
            <p:spPr>
              <a:xfrm>
                <a:off x="838200" y="1400175"/>
                <a:ext cx="10515600" cy="5457825"/>
              </a:xfrm>
              <a:blipFill>
                <a:blip r:embed="rId2"/>
                <a:stretch>
                  <a:fillRect l="-696" t="-2346" r="-928"/>
                </a:stretch>
              </a:blipFill>
            </p:spPr>
            <p:txBody>
              <a:bodyPr/>
              <a:lstStyle/>
              <a:p>
                <a:r>
                  <a:rPr lang="ar-EG">
                    <a:noFill/>
                  </a:rPr>
                  <a:t> </a:t>
                </a:r>
              </a:p>
            </p:txBody>
          </p:sp>
        </mc:Fallback>
      </mc:AlternateContent>
    </p:spTree>
    <p:extLst>
      <p:ext uri="{BB962C8B-B14F-4D97-AF65-F5344CB8AC3E}">
        <p14:creationId xmlns:p14="http://schemas.microsoft.com/office/powerpoint/2010/main" val="173923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0E49D-6992-58BB-EC46-EC475362B19B}"/>
              </a:ext>
            </a:extLst>
          </p:cNvPr>
          <p:cNvSpPr>
            <a:spLocks noGrp="1"/>
          </p:cNvSpPr>
          <p:nvPr>
            <p:ph type="title"/>
          </p:nvPr>
        </p:nvSpPr>
        <p:spPr>
          <a:xfrm>
            <a:off x="589560" y="856180"/>
            <a:ext cx="4560584" cy="1128068"/>
          </a:xfrm>
        </p:spPr>
        <p:txBody>
          <a:bodyPr anchor="ctr">
            <a:normAutofit/>
          </a:bodyPr>
          <a:lstStyle/>
          <a:p>
            <a:r>
              <a:rPr lang="en-US" sz="4000" dirty="0">
                <a:solidFill>
                  <a:srgbClr val="FF0000"/>
                </a:solidFill>
              </a:rPr>
              <a:t>Example 2</a:t>
            </a:r>
            <a:endParaRPr lang="ar-EG" sz="4000" dirty="0">
              <a:solidFill>
                <a:srgbClr val="FF0000"/>
              </a:solidFill>
            </a:endParaRP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5CFAFE-6C07-DEF1-0B45-8928FFCDFA31}"/>
              </a:ext>
            </a:extLst>
          </p:cNvPr>
          <p:cNvSpPr>
            <a:spLocks noGrp="1"/>
          </p:cNvSpPr>
          <p:nvPr>
            <p:ph idx="1"/>
          </p:nvPr>
        </p:nvSpPr>
        <p:spPr>
          <a:xfrm>
            <a:off x="590719" y="2330505"/>
            <a:ext cx="4559425" cy="3979585"/>
          </a:xfrm>
        </p:spPr>
        <p:txBody>
          <a:bodyPr anchor="ctr">
            <a:normAutofit/>
          </a:bodyPr>
          <a:lstStyle/>
          <a:p>
            <a:r>
              <a:rPr lang="en-US" altLang="ar-EG" sz="1600"/>
              <a:t>An air freight terminal has four loading docks on the main concourse. Any aircraft which arrive when all docks are full are diverted to docks on the back concourse. The average aircraft arrival rate is 3 aircraft per hour. The average service time per aircraft is 2 hours on the main concourse and 3 hours on the back concourse. </a:t>
            </a:r>
          </a:p>
          <a:p>
            <a:pPr lvl="1"/>
            <a:r>
              <a:rPr lang="en-US" altLang="ar-EG" sz="1600"/>
              <a:t>a) Find the percentage of the arriving aircraft that are diverted to the back concourse. </a:t>
            </a:r>
          </a:p>
          <a:p>
            <a:pPr lvl="1"/>
            <a:r>
              <a:rPr lang="en-US" altLang="ar-EG" sz="1600"/>
              <a:t>b) If a holding area, which can accommodate up to 8 aircraft is added to the main concourse, find the percentage of the arriving aircraft that are diverted to the back concourse and the expected delay time awaiting service. </a:t>
            </a:r>
          </a:p>
          <a:p>
            <a:endParaRPr lang="en-US" altLang="ar-EG" sz="1600"/>
          </a:p>
          <a:p>
            <a:endParaRPr lang="ar-EG" sz="160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16121FFD-BA4C-09EC-DF22-B6C2B4F568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219"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121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F47E89-3F79-D488-BBB8-03C69FC2FF1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Example of system components</a:t>
            </a:r>
          </a:p>
        </p:txBody>
      </p:sp>
      <p:pic>
        <p:nvPicPr>
          <p:cNvPr id="4" name="Picture 4" descr="Table&#10;&#10;Description automatically generated">
            <a:extLst>
              <a:ext uri="{FF2B5EF4-FFF2-40B4-BE49-F238E27FC236}">
                <a16:creationId xmlns:a16="http://schemas.microsoft.com/office/drawing/2014/main" id="{6CFF859F-60E4-2EC3-AF34-9507A47954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1061" y="1675227"/>
            <a:ext cx="10849877" cy="43941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3048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4068427-CADC-852B-AB61-67A625B61296}"/>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Example of simulation process</a:t>
            </a:r>
            <a:endParaRPr lang="ar-EG" sz="4000">
              <a:solidFill>
                <a:srgbClr val="FFFFFF"/>
              </a:solidFill>
            </a:endParaRPr>
          </a:p>
        </p:txBody>
      </p:sp>
      <p:sp>
        <p:nvSpPr>
          <p:cNvPr id="3" name="Content Placeholder 2">
            <a:extLst>
              <a:ext uri="{FF2B5EF4-FFF2-40B4-BE49-F238E27FC236}">
                <a16:creationId xmlns:a16="http://schemas.microsoft.com/office/drawing/2014/main" id="{AC468ECB-3F71-BEE1-40F1-A43F51D70604}"/>
              </a:ext>
            </a:extLst>
          </p:cNvPr>
          <p:cNvSpPr>
            <a:spLocks noGrp="1"/>
          </p:cNvSpPr>
          <p:nvPr>
            <p:ph idx="1"/>
          </p:nvPr>
        </p:nvSpPr>
        <p:spPr>
          <a:xfrm>
            <a:off x="1424904" y="2494450"/>
            <a:ext cx="4053545" cy="3563159"/>
          </a:xfrm>
        </p:spPr>
        <p:txBody>
          <a:bodyPr>
            <a:normAutofit/>
          </a:bodyPr>
          <a:lstStyle/>
          <a:p>
            <a:r>
              <a:rPr lang="en-US" altLang="ar-EG" sz="2400"/>
              <a:t>A simulation of a major traffic intersection is to be conducted with the objective of improving the current traffic flow. Write steps 1 and 2 in the simulation process of the figure mentioned before.</a:t>
            </a:r>
          </a:p>
          <a:p>
            <a:endParaRPr lang="ar-EG" sz="2400"/>
          </a:p>
        </p:txBody>
      </p:sp>
      <p:graphicFrame>
        <p:nvGraphicFramePr>
          <p:cNvPr id="4" name="Table 3">
            <a:extLst>
              <a:ext uri="{FF2B5EF4-FFF2-40B4-BE49-F238E27FC236}">
                <a16:creationId xmlns:a16="http://schemas.microsoft.com/office/drawing/2014/main" id="{7B87451C-906B-89F2-0CE9-26E0473A93CF}"/>
              </a:ext>
            </a:extLst>
          </p:cNvPr>
          <p:cNvGraphicFramePr>
            <a:graphicFrameLocks noGrp="1"/>
          </p:cNvGraphicFramePr>
          <p:nvPr>
            <p:extLst>
              <p:ext uri="{D42A27DB-BD31-4B8C-83A1-F6EECF244321}">
                <p14:modId xmlns:p14="http://schemas.microsoft.com/office/powerpoint/2010/main" val="1636279534"/>
              </p:ext>
            </p:extLst>
          </p:nvPr>
        </p:nvGraphicFramePr>
        <p:xfrm>
          <a:off x="6098892" y="2691265"/>
          <a:ext cx="4802405" cy="3165595"/>
        </p:xfrm>
        <a:graphic>
          <a:graphicData uri="http://schemas.openxmlformats.org/drawingml/2006/table">
            <a:tbl>
              <a:tblPr firstRow="1" bandRow="1">
                <a:tableStyleId>{69CF1AB2-1976-4502-BF36-3FF5EA218861}</a:tableStyleId>
              </a:tblPr>
              <a:tblGrid>
                <a:gridCol w="1300536">
                  <a:extLst>
                    <a:ext uri="{9D8B030D-6E8A-4147-A177-3AD203B41FA5}">
                      <a16:colId xmlns:a16="http://schemas.microsoft.com/office/drawing/2014/main" val="20000"/>
                    </a:ext>
                  </a:extLst>
                </a:gridCol>
                <a:gridCol w="3501869">
                  <a:extLst>
                    <a:ext uri="{9D8B030D-6E8A-4147-A177-3AD203B41FA5}">
                      <a16:colId xmlns:a16="http://schemas.microsoft.com/office/drawing/2014/main" val="20001"/>
                    </a:ext>
                  </a:extLst>
                </a:gridCol>
              </a:tblGrid>
              <a:tr h="642325">
                <a:tc>
                  <a:txBody>
                    <a:bodyPr/>
                    <a:lstStyle/>
                    <a:p>
                      <a:pPr marL="0" marR="0" algn="ctr">
                        <a:lnSpc>
                          <a:spcPct val="150000"/>
                        </a:lnSpc>
                        <a:spcBef>
                          <a:spcPts val="0"/>
                        </a:spcBef>
                        <a:spcAft>
                          <a:spcPts val="0"/>
                        </a:spcAft>
                      </a:pPr>
                      <a:r>
                        <a:rPr kumimoji="0" lang="en-US" sz="1400" kern="1200">
                          <a:solidFill>
                            <a:schemeClr val="tx1"/>
                          </a:solidFill>
                          <a:effectLst/>
                        </a:rPr>
                        <a:t>Problem Formulation</a:t>
                      </a:r>
                      <a:endParaRPr kumimoji="0" lang="en-US" sz="1400" kern="1200">
                        <a:solidFill>
                          <a:schemeClr val="tx1"/>
                        </a:solidFill>
                        <a:effectLst/>
                        <a:latin typeface="Times New Roman"/>
                        <a:ea typeface="Calibri"/>
                        <a:cs typeface="Arial"/>
                      </a:endParaRPr>
                    </a:p>
                  </a:txBody>
                  <a:tcPr marL="49169" marR="49169" marT="0" marB="0"/>
                </a:tc>
                <a:tc>
                  <a:txBody>
                    <a:bodyPr/>
                    <a:lstStyle/>
                    <a:p>
                      <a:pPr marL="0" marR="0" algn="ctr">
                        <a:lnSpc>
                          <a:spcPct val="115000"/>
                        </a:lnSpc>
                        <a:spcBef>
                          <a:spcPts val="0"/>
                        </a:spcBef>
                        <a:spcAft>
                          <a:spcPts val="0"/>
                        </a:spcAft>
                      </a:pPr>
                      <a:r>
                        <a:rPr lang="en-US" sz="1400">
                          <a:solidFill>
                            <a:schemeClr val="tx1"/>
                          </a:solidFill>
                          <a:effectLst/>
                        </a:rPr>
                        <a:t>Setting of Objectives and Overall Project Plan</a:t>
                      </a:r>
                      <a:endParaRPr lang="en-US" sz="1400">
                        <a:solidFill>
                          <a:schemeClr val="tx1"/>
                        </a:solidFill>
                        <a:effectLst/>
                        <a:latin typeface="Calibri"/>
                        <a:ea typeface="Calibri"/>
                        <a:cs typeface="Arial"/>
                      </a:endParaRPr>
                    </a:p>
                  </a:txBody>
                  <a:tcPr marL="49169" marR="49169" marT="0" marB="0"/>
                </a:tc>
                <a:extLst>
                  <a:ext uri="{0D108BD9-81ED-4DB2-BD59-A6C34878D82A}">
                    <a16:rowId xmlns:a16="http://schemas.microsoft.com/office/drawing/2014/main" val="10000"/>
                  </a:ext>
                </a:extLst>
              </a:tr>
              <a:tr h="2523270">
                <a:tc>
                  <a:txBody>
                    <a:bodyPr/>
                    <a:lstStyle/>
                    <a:p>
                      <a:pPr marL="0" marR="0">
                        <a:lnSpc>
                          <a:spcPct val="115000"/>
                        </a:lnSpc>
                        <a:spcBef>
                          <a:spcPts val="0"/>
                        </a:spcBef>
                        <a:spcAft>
                          <a:spcPts val="0"/>
                        </a:spcAft>
                      </a:pPr>
                      <a:r>
                        <a:rPr lang="en-US" sz="1400"/>
                        <a:t>Cars arriving at the intersection are controlled by a traffic light. </a:t>
                      </a:r>
                    </a:p>
                    <a:p>
                      <a:pPr marL="0" marR="0">
                        <a:lnSpc>
                          <a:spcPct val="115000"/>
                        </a:lnSpc>
                        <a:spcBef>
                          <a:spcPts val="0"/>
                        </a:spcBef>
                        <a:spcAft>
                          <a:spcPts val="0"/>
                        </a:spcAft>
                      </a:pPr>
                      <a:r>
                        <a:rPr lang="en-US" sz="1400"/>
                        <a:t>The cars may go straight, turn left, or turn right.</a:t>
                      </a:r>
                      <a:endParaRPr lang="en-US" sz="1400">
                        <a:latin typeface="Calibri"/>
                        <a:ea typeface="Calibri"/>
                        <a:cs typeface="Arial"/>
                      </a:endParaRPr>
                    </a:p>
                  </a:txBody>
                  <a:tcPr marL="49169" marR="49169" marT="0" marB="0"/>
                </a:tc>
                <a:tc>
                  <a:txBody>
                    <a:bodyPr/>
                    <a:lstStyle/>
                    <a:p>
                      <a:pPr marL="0" marR="0">
                        <a:lnSpc>
                          <a:spcPct val="115000"/>
                        </a:lnSpc>
                        <a:spcBef>
                          <a:spcPts val="0"/>
                        </a:spcBef>
                        <a:spcAft>
                          <a:spcPts val="0"/>
                        </a:spcAft>
                      </a:pPr>
                      <a:r>
                        <a:rPr lang="en-US" sz="1400" b="1"/>
                        <a:t>How should the traffic light be sequenced? </a:t>
                      </a:r>
                    </a:p>
                    <a:p>
                      <a:pPr marL="0" marR="0">
                        <a:lnSpc>
                          <a:spcPct val="115000"/>
                        </a:lnSpc>
                        <a:spcBef>
                          <a:spcPts val="0"/>
                        </a:spcBef>
                        <a:spcAft>
                          <a:spcPts val="0"/>
                        </a:spcAft>
                      </a:pPr>
                      <a:r>
                        <a:rPr lang="en-US" sz="1400" b="1"/>
                        <a:t>Criterion for evaluating effectiveness</a:t>
                      </a:r>
                      <a:r>
                        <a:rPr lang="en-US" sz="1400"/>
                        <a:t>:  average delay time of cars. </a:t>
                      </a:r>
                    </a:p>
                    <a:p>
                      <a:pPr marL="0" marR="0">
                        <a:lnSpc>
                          <a:spcPct val="115000"/>
                        </a:lnSpc>
                        <a:spcBef>
                          <a:spcPts val="0"/>
                        </a:spcBef>
                        <a:spcAft>
                          <a:spcPts val="0"/>
                        </a:spcAft>
                      </a:pPr>
                      <a:r>
                        <a:rPr lang="en-US" sz="1400" b="1"/>
                        <a:t>Resources required: </a:t>
                      </a:r>
                      <a:r>
                        <a:rPr lang="en-US" sz="1400"/>
                        <a:t>2 people for 5 days for data collection,1 person for 2 days for data analysis,1 person for 3 days for model building, 1 person for 2 days for running the model,1 person for 3 days for implementation.</a:t>
                      </a:r>
                      <a:endParaRPr lang="en-US" sz="1400">
                        <a:latin typeface="Calibri"/>
                        <a:ea typeface="Calibri"/>
                        <a:cs typeface="Arial"/>
                      </a:endParaRPr>
                    </a:p>
                  </a:txBody>
                  <a:tcPr marL="49169" marR="49169"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2844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8307-9227-DB29-2911-AB1DFB20199B}"/>
              </a:ext>
            </a:extLst>
          </p:cNvPr>
          <p:cNvSpPr>
            <a:spLocks noGrp="1"/>
          </p:cNvSpPr>
          <p:nvPr>
            <p:ph type="title"/>
          </p:nvPr>
        </p:nvSpPr>
        <p:spPr>
          <a:xfrm>
            <a:off x="648928" y="338328"/>
            <a:ext cx="3685032" cy="1608328"/>
          </a:xfrm>
        </p:spPr>
        <p:txBody>
          <a:bodyPr>
            <a:normAutofit/>
          </a:bodyPr>
          <a:lstStyle/>
          <a:p>
            <a:r>
              <a:rPr lang="en-US" altLang="en-US" sz="3600" dirty="0"/>
              <a:t>EXAMPLE: Single-Channel Queue</a:t>
            </a:r>
            <a:endParaRPr lang="ar-EG" sz="3600" dirty="0"/>
          </a:p>
        </p:txBody>
      </p:sp>
      <p:sp>
        <p:nvSpPr>
          <p:cNvPr id="3" name="Content Placeholder 2">
            <a:extLst>
              <a:ext uri="{FF2B5EF4-FFF2-40B4-BE49-F238E27FC236}">
                <a16:creationId xmlns:a16="http://schemas.microsoft.com/office/drawing/2014/main" id="{2FA84CC5-9B3A-6F15-ECD4-8183AF0F3165}"/>
              </a:ext>
            </a:extLst>
          </p:cNvPr>
          <p:cNvSpPr>
            <a:spLocks noGrp="1"/>
          </p:cNvSpPr>
          <p:nvPr>
            <p:ph idx="1"/>
          </p:nvPr>
        </p:nvSpPr>
        <p:spPr>
          <a:xfrm>
            <a:off x="4864100" y="338328"/>
            <a:ext cx="6675627" cy="1605083"/>
          </a:xfrm>
        </p:spPr>
        <p:txBody>
          <a:bodyPr anchor="ctr">
            <a:normAutofit/>
          </a:bodyPr>
          <a:lstStyle/>
          <a:p>
            <a:r>
              <a:rPr lang="en-US" altLang="en-US" sz="1700"/>
              <a:t>A small grocery store has only </a:t>
            </a:r>
            <a:r>
              <a:rPr lang="en-US" altLang="en-US" sz="1700" b="1"/>
              <a:t>one</a:t>
            </a:r>
            <a:r>
              <a:rPr lang="en-US" altLang="en-US" sz="1700"/>
              <a:t> checkout counter, Customers arrive at this checkout counter at </a:t>
            </a:r>
            <a:r>
              <a:rPr lang="en-US" altLang="en-US" sz="1700" b="1"/>
              <a:t>random</a:t>
            </a:r>
            <a:r>
              <a:rPr lang="en-US" altLang="en-US" sz="1700"/>
              <a:t> from 1 to 8 minutes apart (first column in Table 1).Each possible value of interarrival time has the </a:t>
            </a:r>
            <a:r>
              <a:rPr lang="en-US" altLang="en-US" sz="1700" b="1"/>
              <a:t>same</a:t>
            </a:r>
            <a:r>
              <a:rPr lang="en-US" altLang="en-US" sz="1700"/>
              <a:t> probability of occurrence (</a:t>
            </a:r>
            <a:r>
              <a:rPr lang="en-US" altLang="en-US" sz="1700" b="1"/>
              <a:t>0.125</a:t>
            </a:r>
            <a:r>
              <a:rPr lang="en-US" altLang="en-US" sz="1700"/>
              <a:t>), (second column in   Table 1).The </a:t>
            </a:r>
            <a:r>
              <a:rPr lang="en-US" altLang="en-US" sz="1700" b="1"/>
              <a:t>service times </a:t>
            </a:r>
            <a:r>
              <a:rPr lang="en-US" altLang="en-US" sz="1700"/>
              <a:t>vary from 1 to 6 minutes with different probabilities (first and second columns in Table 2).</a:t>
            </a:r>
          </a:p>
          <a:p>
            <a:endParaRPr lang="ar-EG" sz="1700"/>
          </a:p>
        </p:txBody>
      </p:sp>
      <p:sp>
        <p:nvSpPr>
          <p:cNvPr id="12" name="Rectangle 1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63FE56B-2BAA-30F4-47AB-B73C4C19EB47}"/>
              </a:ext>
            </a:extLst>
          </p:cNvPr>
          <p:cNvPicPr>
            <a:picLocks noChangeAspect="1"/>
          </p:cNvPicPr>
          <p:nvPr/>
        </p:nvPicPr>
        <p:blipFill>
          <a:blip r:embed="rId2"/>
          <a:stretch>
            <a:fillRect/>
          </a:stretch>
        </p:blipFill>
        <p:spPr>
          <a:xfrm>
            <a:off x="641180" y="2852491"/>
            <a:ext cx="4974336" cy="3071651"/>
          </a:xfrm>
          <a:prstGeom prst="rect">
            <a:avLst/>
          </a:prstGeom>
        </p:spPr>
      </p:pic>
      <p:sp>
        <p:nvSpPr>
          <p:cNvPr id="1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D338B28-3F5D-0DF9-9181-FC5FA09A31B0}"/>
              </a:ext>
            </a:extLst>
          </p:cNvPr>
          <p:cNvPicPr>
            <a:picLocks noChangeAspect="1"/>
          </p:cNvPicPr>
          <p:nvPr/>
        </p:nvPicPr>
        <p:blipFill>
          <a:blip r:embed="rId3"/>
          <a:stretch>
            <a:fillRect/>
          </a:stretch>
        </p:blipFill>
        <p:spPr>
          <a:xfrm>
            <a:off x="6576484" y="3169604"/>
            <a:ext cx="4974336" cy="2437425"/>
          </a:xfrm>
          <a:prstGeom prst="rect">
            <a:avLst/>
          </a:prstGeom>
        </p:spPr>
      </p:pic>
    </p:spTree>
    <p:extLst>
      <p:ext uri="{BB962C8B-B14F-4D97-AF65-F5344CB8AC3E}">
        <p14:creationId xmlns:p14="http://schemas.microsoft.com/office/powerpoint/2010/main" val="284863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2368-E63D-BC1B-B7CC-AC1AED24DF93}"/>
              </a:ext>
            </a:extLst>
          </p:cNvPr>
          <p:cNvSpPr>
            <a:spLocks noGrp="1"/>
          </p:cNvSpPr>
          <p:nvPr>
            <p:ph type="title"/>
          </p:nvPr>
        </p:nvSpPr>
        <p:spPr/>
        <p:txBody>
          <a:bodyPr/>
          <a:lstStyle/>
          <a:p>
            <a:r>
              <a:rPr lang="en-US" dirty="0">
                <a:solidFill>
                  <a:srgbClr val="FF0000"/>
                </a:solidFill>
              </a:rPr>
              <a:t>Example 1 </a:t>
            </a:r>
            <a:r>
              <a:rPr lang="en-US" altLang="ar-EG" dirty="0"/>
              <a:t>D/D/1/k-1</a:t>
            </a:r>
            <a:endParaRPr lang="ar-EG" dirty="0"/>
          </a:p>
        </p:txBody>
      </p:sp>
      <p:sp>
        <p:nvSpPr>
          <p:cNvPr id="3" name="Content Placeholder 2">
            <a:extLst>
              <a:ext uri="{FF2B5EF4-FFF2-40B4-BE49-F238E27FC236}">
                <a16:creationId xmlns:a16="http://schemas.microsoft.com/office/drawing/2014/main" id="{90188873-4DC8-91A3-3D29-7E1DFC259ACC}"/>
              </a:ext>
            </a:extLst>
          </p:cNvPr>
          <p:cNvSpPr>
            <a:spLocks noGrp="1"/>
          </p:cNvSpPr>
          <p:nvPr>
            <p:ph idx="1"/>
          </p:nvPr>
        </p:nvSpPr>
        <p:spPr/>
        <p:txBody>
          <a:bodyPr/>
          <a:lstStyle/>
          <a:p>
            <a:r>
              <a:rPr lang="en-US" altLang="ar-EG" dirty="0"/>
              <a:t>in a D/D/1/k-1 system, which the arrival rate is equal to (1/3) and the service rate is equal to (1/5). Find the number of customers in the system at t = 11 and 20.</a:t>
            </a:r>
          </a:p>
          <a:p>
            <a:endParaRPr lang="ar-EG" dirty="0"/>
          </a:p>
        </p:txBody>
      </p:sp>
      <p:graphicFrame>
        <p:nvGraphicFramePr>
          <p:cNvPr id="4" name="Object 1">
            <a:extLst>
              <a:ext uri="{FF2B5EF4-FFF2-40B4-BE49-F238E27FC236}">
                <a16:creationId xmlns:a16="http://schemas.microsoft.com/office/drawing/2014/main" id="{D2023DAA-3734-8FDA-D278-98A75311A0EF}"/>
              </a:ext>
            </a:extLst>
          </p:cNvPr>
          <p:cNvGraphicFramePr>
            <a:graphicFrameLocks noChangeAspect="1"/>
          </p:cNvGraphicFramePr>
          <p:nvPr>
            <p:extLst>
              <p:ext uri="{D42A27DB-BD31-4B8C-83A1-F6EECF244321}">
                <p14:modId xmlns:p14="http://schemas.microsoft.com/office/powerpoint/2010/main" val="3893824745"/>
              </p:ext>
            </p:extLst>
          </p:nvPr>
        </p:nvGraphicFramePr>
        <p:xfrm>
          <a:off x="2694992" y="3124200"/>
          <a:ext cx="5816600" cy="1219200"/>
        </p:xfrm>
        <a:graphic>
          <a:graphicData uri="http://schemas.openxmlformats.org/presentationml/2006/ole">
            <mc:AlternateContent xmlns:mc="http://schemas.openxmlformats.org/markup-compatibility/2006">
              <mc:Choice xmlns:v="urn:schemas-microsoft-com:vml" Requires="v">
                <p:oleObj name="Equation" r:id="rId2" imgW="2095500" imgH="431800" progId="Equation.3">
                  <p:embed/>
                </p:oleObj>
              </mc:Choice>
              <mc:Fallback>
                <p:oleObj name="Equation" r:id="rId2" imgW="2095500" imgH="431800" progId="Equation.3">
                  <p:embed/>
                  <p:pic>
                    <p:nvPicPr>
                      <p:cNvPr id="32773" name="Object 1">
                        <a:extLst>
                          <a:ext uri="{FF2B5EF4-FFF2-40B4-BE49-F238E27FC236}">
                            <a16:creationId xmlns:a16="http://schemas.microsoft.com/office/drawing/2014/main" id="{BFE2E59C-FA3B-41F8-D2FE-A0DFE6C22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992" y="3124200"/>
                        <a:ext cx="5816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3">
            <a:extLst>
              <a:ext uri="{FF2B5EF4-FFF2-40B4-BE49-F238E27FC236}">
                <a16:creationId xmlns:a16="http://schemas.microsoft.com/office/drawing/2014/main" id="{519D9633-AD15-910C-6599-39F3A1485797}"/>
              </a:ext>
            </a:extLst>
          </p:cNvPr>
          <p:cNvGraphicFramePr>
            <a:graphicFrameLocks noChangeAspect="1"/>
          </p:cNvGraphicFramePr>
          <p:nvPr>
            <p:extLst>
              <p:ext uri="{D42A27DB-BD31-4B8C-83A1-F6EECF244321}">
                <p14:modId xmlns:p14="http://schemas.microsoft.com/office/powerpoint/2010/main" val="643303284"/>
              </p:ext>
            </p:extLst>
          </p:nvPr>
        </p:nvGraphicFramePr>
        <p:xfrm>
          <a:off x="2546560" y="4650581"/>
          <a:ext cx="6113463" cy="1219200"/>
        </p:xfrm>
        <a:graphic>
          <a:graphicData uri="http://schemas.openxmlformats.org/presentationml/2006/ole">
            <mc:AlternateContent xmlns:mc="http://schemas.openxmlformats.org/markup-compatibility/2006">
              <mc:Choice xmlns:v="urn:schemas-microsoft-com:vml" Requires="v">
                <p:oleObj name="Equation" r:id="rId4" imgW="2197100" imgH="431800" progId="Equation.3">
                  <p:embed/>
                </p:oleObj>
              </mc:Choice>
              <mc:Fallback>
                <p:oleObj name="Equation" r:id="rId4" imgW="2197100" imgH="431800" progId="Equation.3">
                  <p:embed/>
                  <p:pic>
                    <p:nvPicPr>
                      <p:cNvPr id="32775" name="Object 3">
                        <a:extLst>
                          <a:ext uri="{FF2B5EF4-FFF2-40B4-BE49-F238E27FC236}">
                            <a16:creationId xmlns:a16="http://schemas.microsoft.com/office/drawing/2014/main" id="{067287E5-901D-AA79-BDAD-3BFA275B71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560" y="4650581"/>
                        <a:ext cx="61134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73497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2531-2C30-4B7D-D262-9627D2473587}"/>
              </a:ext>
            </a:extLst>
          </p:cNvPr>
          <p:cNvSpPr>
            <a:spLocks noGrp="1"/>
          </p:cNvSpPr>
          <p:nvPr>
            <p:ph type="title"/>
          </p:nvPr>
        </p:nvSpPr>
        <p:spPr/>
        <p:txBody>
          <a:bodyPr/>
          <a:lstStyle/>
          <a:p>
            <a:r>
              <a:rPr lang="en-US" dirty="0"/>
              <a:t>Solution </a:t>
            </a:r>
            <a:r>
              <a:rPr lang="en-US" altLang="en-US" sz="4400" dirty="0"/>
              <a:t>Single-Channel Queue</a:t>
            </a:r>
            <a:endParaRPr lang="ar-EG" dirty="0"/>
          </a:p>
        </p:txBody>
      </p:sp>
      <p:pic>
        <p:nvPicPr>
          <p:cNvPr id="13" name="Picture 12">
            <a:extLst>
              <a:ext uri="{FF2B5EF4-FFF2-40B4-BE49-F238E27FC236}">
                <a16:creationId xmlns:a16="http://schemas.microsoft.com/office/drawing/2014/main" id="{129C51AF-26C2-291F-271E-58359A946221}"/>
              </a:ext>
            </a:extLst>
          </p:cNvPr>
          <p:cNvPicPr>
            <a:picLocks noChangeAspect="1"/>
          </p:cNvPicPr>
          <p:nvPr/>
        </p:nvPicPr>
        <p:blipFill>
          <a:blip r:embed="rId2"/>
          <a:stretch>
            <a:fillRect/>
          </a:stretch>
        </p:blipFill>
        <p:spPr>
          <a:xfrm>
            <a:off x="862681" y="1675918"/>
            <a:ext cx="10491119" cy="4774969"/>
          </a:xfrm>
          <a:prstGeom prst="rect">
            <a:avLst/>
          </a:prstGeom>
        </p:spPr>
      </p:pic>
      <p:sp>
        <p:nvSpPr>
          <p:cNvPr id="14" name="Rectangle 13">
            <a:extLst>
              <a:ext uri="{FF2B5EF4-FFF2-40B4-BE49-F238E27FC236}">
                <a16:creationId xmlns:a16="http://schemas.microsoft.com/office/drawing/2014/main" id="{39E3A8E9-FF0F-57E0-3375-219E4230CC1E}"/>
              </a:ext>
            </a:extLst>
          </p:cNvPr>
          <p:cNvSpPr/>
          <p:nvPr/>
        </p:nvSpPr>
        <p:spPr>
          <a:xfrm>
            <a:off x="3110898" y="1786003"/>
            <a:ext cx="757334" cy="4391991"/>
          </a:xfrm>
          <a:prstGeom prst="rect">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5" name="Rectangle 14">
            <a:extLst>
              <a:ext uri="{FF2B5EF4-FFF2-40B4-BE49-F238E27FC236}">
                <a16:creationId xmlns:a16="http://schemas.microsoft.com/office/drawing/2014/main" id="{2841F85E-3F71-6456-3BE6-18AA118F1E1E}"/>
              </a:ext>
            </a:extLst>
          </p:cNvPr>
          <p:cNvSpPr/>
          <p:nvPr/>
        </p:nvSpPr>
        <p:spPr>
          <a:xfrm>
            <a:off x="5567959" y="1786003"/>
            <a:ext cx="757334" cy="4496933"/>
          </a:xfrm>
          <a:prstGeom prst="rect">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Tree>
    <p:extLst>
      <p:ext uri="{BB962C8B-B14F-4D97-AF65-F5344CB8AC3E}">
        <p14:creationId xmlns:p14="http://schemas.microsoft.com/office/powerpoint/2010/main" val="2293185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A1B7-2C64-8A1E-E150-A7907A3CF514}"/>
              </a:ext>
            </a:extLst>
          </p:cNvPr>
          <p:cNvSpPr>
            <a:spLocks noGrp="1"/>
          </p:cNvSpPr>
          <p:nvPr>
            <p:ph type="title"/>
          </p:nvPr>
        </p:nvSpPr>
        <p:spPr>
          <a:xfrm>
            <a:off x="838200" y="365126"/>
            <a:ext cx="10515600" cy="166720"/>
          </a:xfrm>
        </p:spPr>
        <p:txBody>
          <a:bodyPr>
            <a:normAutofit fontScale="90000"/>
          </a:bodyPr>
          <a:lstStyle/>
          <a:p>
            <a:r>
              <a:rPr lang="en-US" dirty="0"/>
              <a:t>Cont. , Performance </a:t>
            </a:r>
            <a:endParaRPr lang="ar-EG" dirty="0"/>
          </a:p>
        </p:txBody>
      </p:sp>
      <p:sp>
        <p:nvSpPr>
          <p:cNvPr id="3" name="Content Placeholder 2">
            <a:extLst>
              <a:ext uri="{FF2B5EF4-FFF2-40B4-BE49-F238E27FC236}">
                <a16:creationId xmlns:a16="http://schemas.microsoft.com/office/drawing/2014/main" id="{B4C2C2D3-1FEC-46CA-F995-5CD7FA3D9B9E}"/>
              </a:ext>
            </a:extLst>
          </p:cNvPr>
          <p:cNvSpPr>
            <a:spLocks noGrp="1"/>
          </p:cNvSpPr>
          <p:nvPr>
            <p:ph idx="1"/>
          </p:nvPr>
        </p:nvSpPr>
        <p:spPr>
          <a:xfrm>
            <a:off x="838200" y="653143"/>
            <a:ext cx="10515600" cy="6064898"/>
          </a:xfrm>
        </p:spPr>
        <p:txBody>
          <a:bodyPr>
            <a:normAutofit/>
          </a:bodyPr>
          <a:lstStyle/>
          <a:p>
            <a:r>
              <a:rPr lang="en-US" altLang="en-US" dirty="0"/>
              <a:t>average waiting time (minutes) = </a:t>
            </a:r>
            <a:r>
              <a:rPr lang="en-US" altLang="en-US" dirty="0">
                <a:solidFill>
                  <a:schemeClr val="accent1"/>
                </a:solidFill>
              </a:rPr>
              <a:t>56 / 20 = 2</a:t>
            </a:r>
            <a:r>
              <a:rPr lang="en-US" altLang="en-US" i="1" dirty="0">
                <a:solidFill>
                  <a:schemeClr val="accent1"/>
                </a:solidFill>
              </a:rPr>
              <a:t>.8 minutes</a:t>
            </a:r>
          </a:p>
          <a:p>
            <a:r>
              <a:rPr lang="en-US" altLang="en-US" dirty="0"/>
              <a:t>probability (wait) = </a:t>
            </a:r>
            <a:r>
              <a:rPr lang="en-US" altLang="en-US" dirty="0">
                <a:solidFill>
                  <a:schemeClr val="accent1"/>
                </a:solidFill>
              </a:rPr>
              <a:t>13/20 = 0</a:t>
            </a:r>
            <a:r>
              <a:rPr lang="en-US" altLang="en-US" i="1" dirty="0">
                <a:solidFill>
                  <a:schemeClr val="accent1"/>
                </a:solidFill>
              </a:rPr>
              <a:t>.65</a:t>
            </a:r>
            <a:endParaRPr lang="en-US" altLang="en-US" dirty="0">
              <a:solidFill>
                <a:schemeClr val="accent1"/>
              </a:solidFill>
            </a:endParaRPr>
          </a:p>
          <a:p>
            <a:r>
              <a:rPr lang="en-US" altLang="en-US" dirty="0"/>
              <a:t>probability of idle server = </a:t>
            </a:r>
            <a:r>
              <a:rPr lang="en-US" altLang="en-US" dirty="0">
                <a:solidFill>
                  <a:schemeClr val="accent1"/>
                </a:solidFill>
              </a:rPr>
              <a:t>18 / 86 = 0</a:t>
            </a:r>
            <a:r>
              <a:rPr lang="en-US" altLang="en-US" i="1" dirty="0">
                <a:solidFill>
                  <a:schemeClr val="accent1"/>
                </a:solidFill>
              </a:rPr>
              <a:t>.21</a:t>
            </a:r>
          </a:p>
          <a:p>
            <a:r>
              <a:rPr lang="en-US" altLang="en-US" dirty="0"/>
              <a:t>average service time (minutes) = </a:t>
            </a:r>
            <a:r>
              <a:rPr lang="en-US" altLang="en-US" dirty="0">
                <a:solidFill>
                  <a:schemeClr val="accent1"/>
                </a:solidFill>
              </a:rPr>
              <a:t>68 /20 = 3</a:t>
            </a:r>
            <a:r>
              <a:rPr lang="en-US" altLang="en-US" i="1" dirty="0">
                <a:solidFill>
                  <a:schemeClr val="accent1"/>
                </a:solidFill>
              </a:rPr>
              <a:t>.4 minutes</a:t>
            </a:r>
            <a:endParaRPr lang="en-US" altLang="en-US" dirty="0">
              <a:solidFill>
                <a:schemeClr val="accent1"/>
              </a:solidFill>
            </a:endParaRPr>
          </a:p>
          <a:p>
            <a:r>
              <a:rPr lang="en-US" altLang="en-US" dirty="0"/>
              <a:t>Expected service time = </a:t>
            </a:r>
            <a:r>
              <a:rPr lang="en-US" altLang="en-US" dirty="0">
                <a:solidFill>
                  <a:schemeClr val="accent1"/>
                </a:solidFill>
              </a:rPr>
              <a:t>1</a:t>
            </a:r>
            <a:r>
              <a:rPr lang="en-US" altLang="en-US" i="1" dirty="0">
                <a:solidFill>
                  <a:schemeClr val="accent1"/>
                </a:solidFill>
              </a:rPr>
              <a:t>(0.10) + 2 (0.20) + 3 (0.30) + 4 (0.25) + 5 (0.10) + 6 (0.05) = </a:t>
            </a:r>
            <a:r>
              <a:rPr lang="en-US" altLang="en-US" dirty="0">
                <a:solidFill>
                  <a:schemeClr val="accent1"/>
                </a:solidFill>
              </a:rPr>
              <a:t>3</a:t>
            </a:r>
            <a:r>
              <a:rPr lang="en-US" altLang="en-US" i="1" dirty="0">
                <a:solidFill>
                  <a:schemeClr val="accent1"/>
                </a:solidFill>
              </a:rPr>
              <a:t>.2 minutes</a:t>
            </a:r>
          </a:p>
          <a:p>
            <a:r>
              <a:rPr lang="en-US" altLang="en-US" dirty="0"/>
              <a:t>average time between arrivals (minutes) =  </a:t>
            </a:r>
            <a:r>
              <a:rPr lang="en-US" altLang="en-US" dirty="0">
                <a:solidFill>
                  <a:schemeClr val="accent1"/>
                </a:solidFill>
              </a:rPr>
              <a:t>82 / 19 =  4</a:t>
            </a:r>
            <a:r>
              <a:rPr lang="en-US" altLang="en-US" i="1" dirty="0">
                <a:solidFill>
                  <a:schemeClr val="accent1"/>
                </a:solidFill>
              </a:rPr>
              <a:t>.3 minutes</a:t>
            </a:r>
          </a:p>
          <a:p>
            <a:r>
              <a:rPr lang="en-US" dirty="0"/>
              <a:t>Expected arrival time</a:t>
            </a:r>
            <a:r>
              <a:rPr lang="en-US" altLang="en-US" i="1" dirty="0"/>
              <a:t> </a:t>
            </a:r>
            <a:r>
              <a:rPr lang="en-US" altLang="en-US" dirty="0">
                <a:solidFill>
                  <a:schemeClr val="accent1"/>
                </a:solidFill>
              </a:rPr>
              <a:t>= (1 + 8) /2 = 4.5 </a:t>
            </a:r>
            <a:r>
              <a:rPr lang="en-US" altLang="en-US" sz="2400" dirty="0">
                <a:solidFill>
                  <a:srgbClr val="00B050"/>
                </a:solidFill>
              </a:rPr>
              <a:t>(the probability is the same here)</a:t>
            </a:r>
          </a:p>
          <a:p>
            <a:r>
              <a:rPr lang="en-US" altLang="en-US" dirty="0"/>
              <a:t>Average waiting time of those who wait (minutes) =  </a:t>
            </a:r>
            <a:r>
              <a:rPr lang="en-US" altLang="en-US" dirty="0">
                <a:solidFill>
                  <a:schemeClr val="accent1"/>
                </a:solidFill>
              </a:rPr>
              <a:t>56 / 13 = 4</a:t>
            </a:r>
            <a:r>
              <a:rPr lang="en-US" altLang="en-US" i="1" dirty="0">
                <a:solidFill>
                  <a:schemeClr val="accent1"/>
                </a:solidFill>
              </a:rPr>
              <a:t>.3 minutes</a:t>
            </a:r>
          </a:p>
          <a:p>
            <a:r>
              <a:rPr lang="en-US" altLang="en-US" dirty="0"/>
              <a:t>average time customer spends in the system (minutes) = </a:t>
            </a:r>
            <a:r>
              <a:rPr lang="en-US" altLang="en-US" dirty="0">
                <a:solidFill>
                  <a:schemeClr val="accent1"/>
                </a:solidFill>
              </a:rPr>
              <a:t>124 / 20 = 6</a:t>
            </a:r>
            <a:r>
              <a:rPr lang="en-US" altLang="en-US" i="1" dirty="0">
                <a:solidFill>
                  <a:schemeClr val="accent1"/>
                </a:solidFill>
              </a:rPr>
              <a:t>.2 minutes</a:t>
            </a:r>
            <a:r>
              <a:rPr lang="en-US" altLang="en-US" dirty="0">
                <a:solidFill>
                  <a:schemeClr val="accent1"/>
                </a:solidFill>
              </a:rPr>
              <a:t> = 2.8 + 3.4 = 6.2 min</a:t>
            </a:r>
            <a:endParaRPr lang="ar-EG" dirty="0">
              <a:solidFill>
                <a:schemeClr val="accent1"/>
              </a:solidFill>
            </a:endParaRPr>
          </a:p>
        </p:txBody>
      </p:sp>
    </p:spTree>
    <p:extLst>
      <p:ext uri="{BB962C8B-B14F-4D97-AF65-F5344CB8AC3E}">
        <p14:creationId xmlns:p14="http://schemas.microsoft.com/office/powerpoint/2010/main" val="253063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8A83C1-9B26-D4AD-2FCF-284ED20B8263}"/>
              </a:ext>
            </a:extLst>
          </p:cNvPr>
          <p:cNvSpPr>
            <a:spLocks noGrp="1"/>
          </p:cNvSpPr>
          <p:nvPr>
            <p:ph type="title"/>
          </p:nvPr>
        </p:nvSpPr>
        <p:spPr>
          <a:xfrm>
            <a:off x="643467" y="321734"/>
            <a:ext cx="10905066" cy="1135737"/>
          </a:xfrm>
        </p:spPr>
        <p:txBody>
          <a:bodyPr>
            <a:normAutofit/>
          </a:bodyPr>
          <a:lstStyle/>
          <a:p>
            <a:r>
              <a:rPr lang="en-US" altLang="en-US" sz="3600" dirty="0"/>
              <a:t>EXAMPLE: two-Channel Queue simulation</a:t>
            </a:r>
            <a:endParaRPr lang="ar-EG" sz="3600" dirty="0"/>
          </a:p>
        </p:txBody>
      </p:sp>
      <p:sp>
        <p:nvSpPr>
          <p:cNvPr id="3" name="Content Placeholder 2">
            <a:extLst>
              <a:ext uri="{FF2B5EF4-FFF2-40B4-BE49-F238E27FC236}">
                <a16:creationId xmlns:a16="http://schemas.microsoft.com/office/drawing/2014/main" id="{DBF5DA47-B00C-D76C-C23B-C62AF9C70F0A}"/>
              </a:ext>
            </a:extLst>
          </p:cNvPr>
          <p:cNvSpPr>
            <a:spLocks noGrp="1"/>
          </p:cNvSpPr>
          <p:nvPr>
            <p:ph idx="1"/>
          </p:nvPr>
        </p:nvSpPr>
        <p:spPr>
          <a:xfrm>
            <a:off x="643469" y="1782981"/>
            <a:ext cx="4008384" cy="4393982"/>
          </a:xfrm>
        </p:spPr>
        <p:txBody>
          <a:bodyPr>
            <a:normAutofit/>
          </a:bodyPr>
          <a:lstStyle/>
          <a:p>
            <a:r>
              <a:rPr lang="en-US" altLang="en-US" sz="1700" dirty="0"/>
              <a:t>Consider </a:t>
            </a:r>
            <a:r>
              <a:rPr lang="en-US" altLang="en-US" sz="1700" b="1" dirty="0"/>
              <a:t>a drive-in restaurant </a:t>
            </a:r>
            <a:r>
              <a:rPr lang="en-US" altLang="en-US" sz="1700" dirty="0"/>
              <a:t>where carhops take orders and bring food to the car. There are two carhops “Able” and “Baker”. Able is better able to do the job and works a bit faster than Baker. </a:t>
            </a:r>
            <a:r>
              <a:rPr lang="en-US" altLang="en-US" sz="1800" dirty="0"/>
              <a:t>A simplifying rule is that </a:t>
            </a:r>
            <a:r>
              <a:rPr lang="en-US" altLang="en-US" sz="1800" b="1" dirty="0"/>
              <a:t>Able</a:t>
            </a:r>
            <a:r>
              <a:rPr lang="en-US" altLang="en-US" sz="1800" dirty="0"/>
              <a:t> gets the customer if both carhops are idle. To estimate the system measures of performance, a simulation of </a:t>
            </a:r>
            <a:r>
              <a:rPr lang="en-US" altLang="en-US" sz="1800" b="1" dirty="0"/>
              <a:t>1 hour </a:t>
            </a:r>
            <a:r>
              <a:rPr lang="en-US" altLang="en-US" sz="1800" dirty="0"/>
              <a:t>of operation is made. </a:t>
            </a:r>
          </a:p>
          <a:p>
            <a:endParaRPr lang="en-US" altLang="en-US" sz="1800" dirty="0"/>
          </a:p>
          <a:p>
            <a:endParaRPr lang="ar-EG" sz="1700" dirty="0"/>
          </a:p>
        </p:txBody>
      </p:sp>
      <p:grpSp>
        <p:nvGrpSpPr>
          <p:cNvPr id="13" name="Group 1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 name="Rectangle 1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9755CE3-6696-D8F7-2FB6-3E469F7E1CEB}"/>
              </a:ext>
            </a:extLst>
          </p:cNvPr>
          <p:cNvPicPr>
            <a:picLocks noChangeAspect="1"/>
          </p:cNvPicPr>
          <p:nvPr/>
        </p:nvPicPr>
        <p:blipFill>
          <a:blip r:embed="rId2"/>
          <a:stretch>
            <a:fillRect/>
          </a:stretch>
        </p:blipFill>
        <p:spPr>
          <a:xfrm>
            <a:off x="7060794" y="1782982"/>
            <a:ext cx="2722261" cy="2116558"/>
          </a:xfrm>
          <a:prstGeom prst="rect">
            <a:avLst/>
          </a:prstGeom>
        </p:spPr>
      </p:pic>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DC862E22-92A4-F390-316A-53E042270C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74501" y="4060406"/>
            <a:ext cx="5294850" cy="20844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9257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6BDD-7C1F-CC14-46C1-7872CA255B83}"/>
              </a:ext>
            </a:extLst>
          </p:cNvPr>
          <p:cNvSpPr>
            <a:spLocks noGrp="1"/>
          </p:cNvSpPr>
          <p:nvPr>
            <p:ph type="title"/>
          </p:nvPr>
        </p:nvSpPr>
        <p:spPr>
          <a:xfrm>
            <a:off x="838200" y="365125"/>
            <a:ext cx="10515600" cy="829193"/>
          </a:xfrm>
        </p:spPr>
        <p:txBody>
          <a:bodyPr/>
          <a:lstStyle/>
          <a:p>
            <a:r>
              <a:rPr lang="en-US" dirty="0"/>
              <a:t>Solution </a:t>
            </a:r>
            <a:r>
              <a:rPr lang="en-US" altLang="en-US" sz="4400" dirty="0"/>
              <a:t>two-Channel Queue simulation</a:t>
            </a:r>
            <a:endParaRPr lang="ar-EG" dirty="0"/>
          </a:p>
        </p:txBody>
      </p:sp>
      <p:pic>
        <p:nvPicPr>
          <p:cNvPr id="4" name="Picture 2">
            <a:extLst>
              <a:ext uri="{FF2B5EF4-FFF2-40B4-BE49-F238E27FC236}">
                <a16:creationId xmlns:a16="http://schemas.microsoft.com/office/drawing/2014/main" id="{2EE23116-3A27-D552-F528-FC80C3E85B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6904" y="1583029"/>
            <a:ext cx="8878192" cy="501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ECE9FE6-0A9C-DAF2-9B5A-7350E2886476}"/>
              </a:ext>
            </a:extLst>
          </p:cNvPr>
          <p:cNvSpPr/>
          <p:nvPr/>
        </p:nvSpPr>
        <p:spPr>
          <a:xfrm>
            <a:off x="3264159" y="1583029"/>
            <a:ext cx="838200" cy="4876800"/>
          </a:xfrm>
          <a:prstGeom prst="rect">
            <a:avLst/>
          </a:prstGeom>
          <a:solidFill>
            <a:srgbClr val="FF000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271DDE7C-E075-5DD1-F25C-C4E90CCDBC17}"/>
              </a:ext>
            </a:extLst>
          </p:cNvPr>
          <p:cNvSpPr/>
          <p:nvPr/>
        </p:nvSpPr>
        <p:spPr>
          <a:xfrm>
            <a:off x="6522097" y="1583029"/>
            <a:ext cx="696685" cy="4909846"/>
          </a:xfrm>
          <a:prstGeom prst="rect">
            <a:avLst/>
          </a:prstGeom>
          <a:solidFill>
            <a:srgbClr val="FF000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5B06221F-DE2E-E5E0-72F0-1D1FE1813A60}"/>
              </a:ext>
            </a:extLst>
          </p:cNvPr>
          <p:cNvSpPr/>
          <p:nvPr/>
        </p:nvSpPr>
        <p:spPr>
          <a:xfrm>
            <a:off x="8619209" y="1583029"/>
            <a:ext cx="696686" cy="4915354"/>
          </a:xfrm>
          <a:prstGeom prst="rect">
            <a:avLst/>
          </a:prstGeom>
          <a:solidFill>
            <a:srgbClr val="FF000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11996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D680-4CF7-9695-D7CE-00CFD6325A64}"/>
              </a:ext>
            </a:extLst>
          </p:cNvPr>
          <p:cNvSpPr>
            <a:spLocks noGrp="1"/>
          </p:cNvSpPr>
          <p:nvPr>
            <p:ph type="title"/>
          </p:nvPr>
        </p:nvSpPr>
        <p:spPr/>
        <p:txBody>
          <a:bodyPr/>
          <a:lstStyle/>
          <a:p>
            <a:r>
              <a:rPr lang="en-US" dirty="0">
                <a:solidFill>
                  <a:srgbClr val="FF0000"/>
                </a:solidFill>
              </a:rPr>
              <a:t>Example 2 </a:t>
            </a:r>
            <a:r>
              <a:rPr lang="en-US" dirty="0"/>
              <a:t>D/D/1/K-1 </a:t>
            </a:r>
            <a:r>
              <a:rPr lang="en-US" altLang="ar-EG" dirty="0"/>
              <a:t>Case1</a:t>
            </a:r>
            <a:endParaRPr lang="ar-E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3C7BB9-BF69-FEB0-EDB9-4DE4A9CFC156}"/>
                  </a:ext>
                </a:extLst>
              </p:cNvPr>
              <p:cNvSpPr>
                <a:spLocks noGrp="1"/>
              </p:cNvSpPr>
              <p:nvPr>
                <p:ph idx="1"/>
              </p:nvPr>
            </p:nvSpPr>
            <p:spPr>
              <a:xfrm>
                <a:off x="838200" y="1825625"/>
                <a:ext cx="10515600" cy="4799110"/>
              </a:xfrm>
            </p:spPr>
            <p:txBody>
              <a:bodyPr>
                <a:normAutofit fontScale="70000" lnSpcReduction="20000"/>
              </a:bodyPr>
              <a:lstStyle/>
              <a:p>
                <a:r>
                  <a:rPr lang="en-US" dirty="0"/>
                  <a:t>Find the number of customers n(t) and the waiting time W</a:t>
                </a:r>
                <a:r>
                  <a:rPr lang="en-US" baseline="-25000" dirty="0"/>
                  <a:t>q</a:t>
                </a:r>
                <a:r>
                  <a:rPr lang="en-US" baseline="30000" dirty="0"/>
                  <a:t>(n)</a:t>
                </a:r>
                <a:r>
                  <a:rPr lang="en-US" dirty="0"/>
                  <a:t>, for the deterministic queueing system D / D / 1 / 4 in which the service and interarrival times are 6 and 4 seconds, respectively.</a:t>
                </a:r>
              </a:p>
              <a:p>
                <a:pPr marL="274320" indent="-274320" eaLnBrk="1" fontAlgn="auto" hangingPunct="1">
                  <a:spcAft>
                    <a:spcPts val="0"/>
                  </a:spcAft>
                  <a:buFont typeface="Wingdings 3"/>
                  <a:buChar char=""/>
                  <a:defRPr/>
                </a:pPr>
                <a:r>
                  <a:rPr lang="en-US" b="1" dirty="0">
                    <a:solidFill>
                      <a:schemeClr val="accent1"/>
                    </a:solidFill>
                  </a:rPr>
                  <a:t>Solution</a:t>
                </a:r>
                <a:r>
                  <a:rPr lang="en-US" b="1" dirty="0"/>
                  <a:t>:</a:t>
                </a:r>
                <a:endParaRPr lang="en-US" dirty="0"/>
              </a:p>
              <a:p>
                <a:pPr marL="274320" indent="-274320">
                  <a:buFont typeface="Wingdings 3"/>
                  <a:buChar char=""/>
                  <a:defRPr/>
                </a:pPr>
                <a:r>
                  <a:rPr lang="en-US" dirty="0"/>
                  <a:t>k = 5, </a:t>
                </a:r>
                <a:r>
                  <a:rPr lang="en-US" dirty="0">
                    <a:sym typeface="Symbol"/>
                  </a:rPr>
                  <a:t></a:t>
                </a:r>
                <a:r>
                  <a:rPr lang="en-US" dirty="0"/>
                  <a:t> = ¼, </a:t>
                </a:r>
                <a:r>
                  <a:rPr lang="en-US" dirty="0">
                    <a:sym typeface="Symbol"/>
                  </a:rPr>
                  <a:t></a:t>
                </a:r>
                <a:r>
                  <a:rPr lang="en-US" dirty="0"/>
                  <a:t> = 1/6. </a:t>
                </a:r>
              </a:p>
              <a:p>
                <a:pPr marL="731520" lvl="1" indent="-274320">
                  <a:buFont typeface="Wingdings 3"/>
                  <a:buChar char=""/>
                  <a:defRPr/>
                </a:pPr>
                <a:r>
                  <a:rPr lang="en-US" dirty="0"/>
                  <a:t>To find the time of occurrence of the first balk t</a:t>
                </a:r>
                <a:r>
                  <a:rPr lang="en-US" baseline="-25000" dirty="0"/>
                  <a:t>i</a:t>
                </a:r>
                <a:r>
                  <a:rPr lang="en-US" dirty="0"/>
                  <a:t> use the following equation.</a:t>
                </a:r>
              </a:p>
              <a:p>
                <a:pPr marL="731520" lvl="1" indent="-274320">
                  <a:buFont typeface="Wingdings 3"/>
                  <a:buChar char=""/>
                  <a:defRPr/>
                </a:pPr>
                <a:r>
                  <a:rPr lang="en-US" dirty="0"/>
                  <a:t>By trial and error, t</a:t>
                </a:r>
                <a:r>
                  <a:rPr lang="en-US" baseline="-25000" dirty="0"/>
                  <a:t>i</a:t>
                </a:r>
                <a:r>
                  <a:rPr lang="en-US" dirty="0"/>
                  <a:t> = 44 sec.</a:t>
                </a:r>
              </a:p>
              <a:p>
                <a:pPr marL="274320" indent="-274320">
                  <a:buFont typeface="Wingdings 3"/>
                  <a:buChar char=""/>
                  <a:defRPr/>
                </a:pPr>
                <a:r>
                  <a:rPr lang="en-US" dirty="0">
                    <a:solidFill>
                      <a:srgbClr val="FF0000"/>
                    </a:solidFill>
                  </a:rPr>
                  <a:t>N(t):</a:t>
                </a:r>
              </a:p>
              <a:p>
                <a:pPr>
                  <a:defRPr/>
                </a:pPr>
                <a:r>
                  <a:rPr lang="en-US" altLang="ar-EG" dirty="0"/>
                  <a:t>For t &lt; 1/</a:t>
                </a:r>
                <a:r>
                  <a:rPr lang="en-US" altLang="ar-EG" dirty="0">
                    <a:sym typeface="Symbol" panose="05050102010706020507" pitchFamily="18" charset="2"/>
                  </a:rPr>
                  <a:t></a:t>
                </a:r>
                <a:r>
                  <a:rPr lang="en-US" altLang="ar-EG" dirty="0"/>
                  <a:t>  or   t &lt; 4 </a:t>
                </a:r>
                <a14:m>
                  <m:oMath xmlns:m="http://schemas.openxmlformats.org/officeDocument/2006/math">
                    <m:r>
                      <a:rPr lang="en-US" i="1" smtClean="0">
                        <a:latin typeface="Cambria Math" panose="02040503050406030204" pitchFamily="18" charset="0"/>
                      </a:rPr>
                      <m:t>→</m:t>
                    </m:r>
                  </m:oMath>
                </a14:m>
                <a:r>
                  <a:rPr lang="en-US" altLang="ar-EG" dirty="0"/>
                  <a:t> n(t) = 0</a:t>
                </a:r>
              </a:p>
              <a:p>
                <a:pPr eaLnBrk="1" hangingPunct="1"/>
                <a:r>
                  <a:rPr lang="en-US" altLang="ar-EG" dirty="0"/>
                  <a:t>For  1/</a:t>
                </a:r>
                <a:r>
                  <a:rPr lang="en-US" altLang="ar-EG" dirty="0">
                    <a:sym typeface="Symbol" panose="05050102010706020507" pitchFamily="18" charset="2"/>
                  </a:rPr>
                  <a:t></a:t>
                </a:r>
                <a:r>
                  <a:rPr lang="en-US" altLang="ar-EG" dirty="0"/>
                  <a:t> ≤ t &lt; t</a:t>
                </a:r>
                <a:r>
                  <a:rPr lang="en-US" altLang="ar-EG" baseline="-25000" dirty="0"/>
                  <a:t>i</a:t>
                </a:r>
                <a:r>
                  <a:rPr lang="en-US" altLang="ar-EG" dirty="0"/>
                  <a:t>   or  4 ≤ t &lt; 44</a:t>
                </a:r>
              </a:p>
              <a:p>
                <a:pPr>
                  <a:defRPr/>
                </a:pPr>
                <a:r>
                  <a:rPr lang="en-US" dirty="0"/>
                  <a:t>For t  ≥  t</a:t>
                </a:r>
                <a:r>
                  <a:rPr lang="en-US" baseline="-25000" dirty="0"/>
                  <a:t>i</a:t>
                </a:r>
                <a:r>
                  <a:rPr lang="en-US" dirty="0"/>
                  <a:t>  or t  ≥  44 </a:t>
                </a:r>
                <a14:m>
                  <m:oMath xmlns:m="http://schemas.openxmlformats.org/officeDocument/2006/math">
                    <m:r>
                      <a:rPr lang="en-US" i="1" smtClean="0">
                        <a:latin typeface="Cambria Math" panose="02040503050406030204" pitchFamily="18" charset="0"/>
                      </a:rPr>
                      <m:t>→</m:t>
                    </m:r>
                  </m:oMath>
                </a14:m>
                <a:r>
                  <a:rPr lang="en-US" dirty="0"/>
                  <a:t> n(t) alternates between 4 and 3.</a:t>
                </a:r>
              </a:p>
              <a:p>
                <a:pPr marL="274320" indent="-274320" eaLnBrk="1" fontAlgn="auto" hangingPunct="1">
                  <a:spcAft>
                    <a:spcPts val="0"/>
                  </a:spcAft>
                  <a:buFont typeface="Wingdings 3"/>
                  <a:buChar char=""/>
                  <a:defRPr/>
                </a:pPr>
                <a:r>
                  <a:rPr lang="en-US" dirty="0">
                    <a:solidFill>
                      <a:srgbClr val="FF0000"/>
                    </a:solidFill>
                  </a:rPr>
                  <a:t>Wq(n):</a:t>
                </a:r>
              </a:p>
              <a:p>
                <a:pPr eaLnBrk="1" hangingPunct="1"/>
                <a:r>
                  <a:rPr lang="en-US" altLang="ar-EG" dirty="0"/>
                  <a:t>For n ≤ 1 Wq(n) = 0</a:t>
                </a:r>
              </a:p>
              <a:p>
                <a:r>
                  <a:rPr lang="en-US" altLang="ar-EG" dirty="0"/>
                  <a:t>For n &lt; </a:t>
                </a:r>
                <a:r>
                  <a:rPr lang="en-US" altLang="ar-EG" dirty="0">
                    <a:sym typeface="Symbol" panose="05050102010706020507" pitchFamily="18" charset="2"/>
                  </a:rPr>
                  <a:t></a:t>
                </a:r>
                <a:r>
                  <a:rPr lang="en-US" altLang="ar-EG" dirty="0"/>
                  <a:t>t</a:t>
                </a:r>
                <a:r>
                  <a:rPr lang="en-US" altLang="ar-EG" baseline="-25000" dirty="0"/>
                  <a:t>i </a:t>
                </a:r>
                <a:r>
                  <a:rPr lang="en-US" altLang="ar-EG" dirty="0"/>
                  <a:t>, n &lt; 11 </a:t>
                </a:r>
                <a14:m>
                  <m:oMath xmlns:m="http://schemas.openxmlformats.org/officeDocument/2006/math">
                    <m:r>
                      <a:rPr lang="en-US" i="1" smtClean="0">
                        <a:latin typeface="Cambria Math" panose="02040503050406030204" pitchFamily="18" charset="0"/>
                      </a:rPr>
                      <m:t>→</m:t>
                    </m:r>
                  </m:oMath>
                </a14:m>
                <a:r>
                  <a:rPr lang="en-US" altLang="ar-EG" dirty="0"/>
                  <a:t> Wq(n) = (1/</a:t>
                </a:r>
                <a:r>
                  <a:rPr lang="en-US" altLang="ar-EG" dirty="0">
                    <a:sym typeface="Symbol" panose="05050102010706020507" pitchFamily="18" charset="2"/>
                  </a:rPr>
                  <a:t></a:t>
                </a:r>
                <a:r>
                  <a:rPr lang="en-US" altLang="ar-EG" dirty="0"/>
                  <a:t>   - 1/</a:t>
                </a:r>
                <a:r>
                  <a:rPr lang="en-US" altLang="ar-EG" dirty="0">
                    <a:sym typeface="Symbol" panose="05050102010706020507" pitchFamily="18" charset="2"/>
                  </a:rPr>
                  <a:t></a:t>
                </a:r>
                <a:r>
                  <a:rPr lang="en-US" altLang="ar-EG" dirty="0"/>
                  <a:t>)(n-1)   = Wq(n) = 2(n-1)  </a:t>
                </a:r>
              </a:p>
              <a:p>
                <a:pPr eaLnBrk="1" hangingPunct="1"/>
                <a:r>
                  <a:rPr lang="en-US" altLang="ar-EG" dirty="0"/>
                  <a:t>For n ≥ </a:t>
                </a:r>
                <a:r>
                  <a:rPr lang="en-US" altLang="ar-EG" dirty="0">
                    <a:sym typeface="Symbol" panose="05050102010706020507" pitchFamily="18" charset="2"/>
                  </a:rPr>
                  <a:t></a:t>
                </a:r>
                <a:r>
                  <a:rPr lang="en-US" altLang="ar-EG" dirty="0"/>
                  <a:t>t</a:t>
                </a:r>
                <a:r>
                  <a:rPr lang="en-US" altLang="ar-EG" baseline="-25000" dirty="0"/>
                  <a:t>i  </a:t>
                </a:r>
                <a:r>
                  <a:rPr lang="en-US" altLang="ar-EG" dirty="0"/>
                  <a:t>or n ≥ 11, Wq(n) alternates between (1/</a:t>
                </a:r>
                <a:r>
                  <a:rPr lang="en-US" altLang="ar-EG" dirty="0">
                    <a:sym typeface="Symbol" panose="05050102010706020507" pitchFamily="18" charset="2"/>
                  </a:rPr>
                  <a:t></a:t>
                </a:r>
                <a:r>
                  <a:rPr lang="en-US" altLang="ar-EG" dirty="0"/>
                  <a:t>   - 1/</a:t>
                </a:r>
                <a:r>
                  <a:rPr lang="en-US" altLang="ar-EG" dirty="0">
                    <a:sym typeface="Symbol" panose="05050102010706020507" pitchFamily="18" charset="2"/>
                  </a:rPr>
                  <a:t></a:t>
                </a:r>
                <a:r>
                  <a:rPr lang="en-US" altLang="ar-EG" dirty="0"/>
                  <a:t>)(</a:t>
                </a:r>
                <a:r>
                  <a:rPr lang="en-US" altLang="ar-EG" dirty="0">
                    <a:sym typeface="Symbol" panose="05050102010706020507" pitchFamily="18" charset="2"/>
                  </a:rPr>
                  <a:t></a:t>
                </a:r>
                <a:r>
                  <a:rPr lang="en-US" altLang="ar-EG" dirty="0"/>
                  <a:t>t</a:t>
                </a:r>
                <a:r>
                  <a:rPr lang="en-US" altLang="ar-EG" baseline="-25000" dirty="0"/>
                  <a:t>i </a:t>
                </a:r>
                <a:r>
                  <a:rPr lang="en-US" altLang="ar-EG" dirty="0"/>
                  <a:t>-2) and (1/</a:t>
                </a:r>
                <a:r>
                  <a:rPr lang="en-US" altLang="ar-EG" dirty="0">
                    <a:sym typeface="Symbol" panose="05050102010706020507" pitchFamily="18" charset="2"/>
                  </a:rPr>
                  <a:t></a:t>
                </a:r>
                <a:r>
                  <a:rPr lang="en-US" altLang="ar-EG" dirty="0"/>
                  <a:t>   - 1/</a:t>
                </a:r>
                <a:r>
                  <a:rPr lang="en-US" altLang="ar-EG" dirty="0">
                    <a:sym typeface="Symbol" panose="05050102010706020507" pitchFamily="18" charset="2"/>
                  </a:rPr>
                  <a:t></a:t>
                </a:r>
                <a:r>
                  <a:rPr lang="en-US" altLang="ar-EG" dirty="0"/>
                  <a:t>)(</a:t>
                </a:r>
                <a:r>
                  <a:rPr lang="en-US" altLang="ar-EG" dirty="0">
                    <a:sym typeface="Symbol" panose="05050102010706020507" pitchFamily="18" charset="2"/>
                  </a:rPr>
                  <a:t></a:t>
                </a:r>
                <a:r>
                  <a:rPr lang="en-US" altLang="ar-EG" dirty="0"/>
                  <a:t>t</a:t>
                </a:r>
                <a:r>
                  <a:rPr lang="en-US" altLang="ar-EG" baseline="-25000" dirty="0"/>
                  <a:t>i </a:t>
                </a:r>
                <a:r>
                  <a:rPr lang="en-US" altLang="ar-EG" dirty="0"/>
                  <a:t>-3)</a:t>
                </a:r>
                <a:endParaRPr lang="ar-EG" dirty="0"/>
              </a:p>
              <a:p>
                <a:pPr eaLnBrk="1" hangingPunct="1"/>
                <a:endParaRPr lang="en-US" altLang="ar-EG" dirty="0"/>
              </a:p>
              <a:p>
                <a:pPr eaLnBrk="1" hangingPunct="1"/>
                <a:endParaRPr lang="en-US" altLang="ar-EG" dirty="0"/>
              </a:p>
              <a:p>
                <a:pPr eaLnBrk="1" hangingPunct="1"/>
                <a:endParaRPr lang="en-US" altLang="ar-EG" dirty="0"/>
              </a:p>
              <a:p>
                <a:endParaRPr lang="ar-EG" dirty="0"/>
              </a:p>
            </p:txBody>
          </p:sp>
        </mc:Choice>
        <mc:Fallback>
          <p:sp>
            <p:nvSpPr>
              <p:cNvPr id="3" name="Content Placeholder 2">
                <a:extLst>
                  <a:ext uri="{FF2B5EF4-FFF2-40B4-BE49-F238E27FC236}">
                    <a16:creationId xmlns:a16="http://schemas.microsoft.com/office/drawing/2014/main" id="{853C7BB9-BF69-FEB0-EDB9-4DE4A9CFC156}"/>
                  </a:ext>
                </a:extLst>
              </p:cNvPr>
              <p:cNvSpPr>
                <a:spLocks noGrp="1" noRot="1" noChangeAspect="1" noMove="1" noResize="1" noEditPoints="1" noAdjustHandles="1" noChangeArrowheads="1" noChangeShapeType="1" noTextEdit="1"/>
              </p:cNvSpPr>
              <p:nvPr>
                <p:ph idx="1"/>
              </p:nvPr>
            </p:nvSpPr>
            <p:spPr>
              <a:xfrm>
                <a:off x="838200" y="1825625"/>
                <a:ext cx="10515600" cy="4799110"/>
              </a:xfrm>
              <a:blipFill>
                <a:blip r:embed="rId2"/>
                <a:stretch>
                  <a:fillRect l="-580" t="-2284"/>
                </a:stretch>
              </a:blipFill>
            </p:spPr>
            <p:txBody>
              <a:bodyPr/>
              <a:lstStyle/>
              <a:p>
                <a:r>
                  <a:rPr lang="ar-EG">
                    <a:noFill/>
                  </a:rPr>
                  <a:t> </a:t>
                </a:r>
              </a:p>
            </p:txBody>
          </p:sp>
        </mc:Fallback>
      </mc:AlternateContent>
      <p:graphicFrame>
        <p:nvGraphicFramePr>
          <p:cNvPr id="4" name="Object 1">
            <a:extLst>
              <a:ext uri="{FF2B5EF4-FFF2-40B4-BE49-F238E27FC236}">
                <a16:creationId xmlns:a16="http://schemas.microsoft.com/office/drawing/2014/main" id="{E7C2B273-6416-CDEE-7038-6CEC4E635015}"/>
              </a:ext>
            </a:extLst>
          </p:cNvPr>
          <p:cNvGraphicFramePr>
            <a:graphicFrameLocks noChangeAspect="1"/>
          </p:cNvGraphicFramePr>
          <p:nvPr>
            <p:extLst>
              <p:ext uri="{D42A27DB-BD31-4B8C-83A1-F6EECF244321}">
                <p14:modId xmlns:p14="http://schemas.microsoft.com/office/powerpoint/2010/main" val="2782716423"/>
              </p:ext>
            </p:extLst>
          </p:nvPr>
        </p:nvGraphicFramePr>
        <p:xfrm>
          <a:off x="8360431" y="2858236"/>
          <a:ext cx="1611487" cy="475862"/>
        </p:xfrm>
        <a:graphic>
          <a:graphicData uri="http://schemas.openxmlformats.org/presentationml/2006/ole">
            <mc:AlternateContent xmlns:mc="http://schemas.openxmlformats.org/markup-compatibility/2006">
              <mc:Choice xmlns:v="urn:schemas-microsoft-com:vml" Requires="v">
                <p:oleObj name="Equation" r:id="rId3" imgW="1129810" imgH="431613" progId="Equation.3">
                  <p:embed/>
                </p:oleObj>
              </mc:Choice>
              <mc:Fallback>
                <p:oleObj name="Equation" r:id="rId3" imgW="1129810" imgH="431613" progId="Equation.3">
                  <p:embed/>
                  <p:pic>
                    <p:nvPicPr>
                      <p:cNvPr id="16389" name="Object 1">
                        <a:extLst>
                          <a:ext uri="{FF2B5EF4-FFF2-40B4-BE49-F238E27FC236}">
                            <a16:creationId xmlns:a16="http://schemas.microsoft.com/office/drawing/2014/main" id="{1BBE54D0-367F-34ED-A5EE-9954395029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0431" y="2858236"/>
                        <a:ext cx="1611487" cy="475862"/>
                      </a:xfrm>
                      <a:prstGeom prst="rect">
                        <a:avLst/>
                      </a:prstGeom>
                      <a:noFill/>
                      <a:ln>
                        <a:noFill/>
                      </a:ln>
                    </p:spPr>
                  </p:pic>
                </p:oleObj>
              </mc:Fallback>
            </mc:AlternateContent>
          </a:graphicData>
        </a:graphic>
      </p:graphicFrame>
      <p:graphicFrame>
        <p:nvGraphicFramePr>
          <p:cNvPr id="5" name="Object 1">
            <a:extLst>
              <a:ext uri="{FF2B5EF4-FFF2-40B4-BE49-F238E27FC236}">
                <a16:creationId xmlns:a16="http://schemas.microsoft.com/office/drawing/2014/main" id="{4060FBA6-299F-9F61-BDD4-17ED5FD2EDAB}"/>
              </a:ext>
            </a:extLst>
          </p:cNvPr>
          <p:cNvGraphicFramePr>
            <a:graphicFrameLocks noChangeAspect="1"/>
          </p:cNvGraphicFramePr>
          <p:nvPr>
            <p:extLst>
              <p:ext uri="{D42A27DB-BD31-4B8C-83A1-F6EECF244321}">
                <p14:modId xmlns:p14="http://schemas.microsoft.com/office/powerpoint/2010/main" val="3293966374"/>
              </p:ext>
            </p:extLst>
          </p:nvPr>
        </p:nvGraphicFramePr>
        <p:xfrm>
          <a:off x="4395496" y="4094605"/>
          <a:ext cx="3175583" cy="496184"/>
        </p:xfrm>
        <a:graphic>
          <a:graphicData uri="http://schemas.openxmlformats.org/presentationml/2006/ole">
            <mc:AlternateContent xmlns:mc="http://schemas.openxmlformats.org/markup-compatibility/2006">
              <mc:Choice xmlns:v="urn:schemas-microsoft-com:vml" Requires="v">
                <p:oleObj name="Equation" r:id="rId5" imgW="1485900" imgH="228600" progId="Equation.3">
                  <p:embed/>
                </p:oleObj>
              </mc:Choice>
              <mc:Fallback>
                <p:oleObj name="Equation" r:id="rId5" imgW="1485900" imgH="228600" progId="Equation.3">
                  <p:embed/>
                  <p:pic>
                    <p:nvPicPr>
                      <p:cNvPr id="18437" name="Object 1">
                        <a:extLst>
                          <a:ext uri="{FF2B5EF4-FFF2-40B4-BE49-F238E27FC236}">
                            <a16:creationId xmlns:a16="http://schemas.microsoft.com/office/drawing/2014/main" id="{521A3170-0B20-78C5-16D5-C392F940D7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5496" y="4094605"/>
                        <a:ext cx="3175583" cy="496184"/>
                      </a:xfrm>
                      <a:prstGeom prst="rect">
                        <a:avLst/>
                      </a:prstGeom>
                      <a:noFill/>
                      <a:ln>
                        <a:noFill/>
                      </a:ln>
                    </p:spPr>
                  </p:pic>
                </p:oleObj>
              </mc:Fallback>
            </mc:AlternateContent>
          </a:graphicData>
        </a:graphic>
      </p:graphicFrame>
      <p:graphicFrame>
        <p:nvGraphicFramePr>
          <p:cNvPr id="6" name="Object 3">
            <a:extLst>
              <a:ext uri="{FF2B5EF4-FFF2-40B4-BE49-F238E27FC236}">
                <a16:creationId xmlns:a16="http://schemas.microsoft.com/office/drawing/2014/main" id="{EE05E2F9-C42B-68CE-364F-6C345B04E1A3}"/>
              </a:ext>
            </a:extLst>
          </p:cNvPr>
          <p:cNvGraphicFramePr>
            <a:graphicFrameLocks noChangeAspect="1"/>
          </p:cNvGraphicFramePr>
          <p:nvPr>
            <p:extLst>
              <p:ext uri="{D42A27DB-BD31-4B8C-83A1-F6EECF244321}">
                <p14:modId xmlns:p14="http://schemas.microsoft.com/office/powerpoint/2010/main" val="2466301213"/>
              </p:ext>
            </p:extLst>
          </p:nvPr>
        </p:nvGraphicFramePr>
        <p:xfrm>
          <a:off x="7819255" y="4010634"/>
          <a:ext cx="1925215" cy="664125"/>
        </p:xfrm>
        <a:graphic>
          <a:graphicData uri="http://schemas.openxmlformats.org/presentationml/2006/ole">
            <mc:AlternateContent xmlns:mc="http://schemas.openxmlformats.org/markup-compatibility/2006">
              <mc:Choice xmlns:v="urn:schemas-microsoft-com:vml" Requires="v">
                <p:oleObj name="Equation" r:id="rId7" imgW="1269449" imgH="431613" progId="Equation.3">
                  <p:embed/>
                </p:oleObj>
              </mc:Choice>
              <mc:Fallback>
                <p:oleObj name="Equation" r:id="rId7" imgW="1269449" imgH="431613" progId="Equation.3">
                  <p:embed/>
                  <p:pic>
                    <p:nvPicPr>
                      <p:cNvPr id="18439" name="Object 3">
                        <a:extLst>
                          <a:ext uri="{FF2B5EF4-FFF2-40B4-BE49-F238E27FC236}">
                            <a16:creationId xmlns:a16="http://schemas.microsoft.com/office/drawing/2014/main" id="{B1D2B1C4-9829-C19C-5994-CAE9076C44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9255" y="4010634"/>
                        <a:ext cx="1925215" cy="6641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5406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D66B-065E-6B5E-0DFB-EA5D89D3C967}"/>
              </a:ext>
            </a:extLst>
          </p:cNvPr>
          <p:cNvSpPr>
            <a:spLocks noGrp="1"/>
          </p:cNvSpPr>
          <p:nvPr>
            <p:ph type="title"/>
          </p:nvPr>
        </p:nvSpPr>
        <p:spPr/>
        <p:txBody>
          <a:bodyPr/>
          <a:lstStyle/>
          <a:p>
            <a:r>
              <a:rPr lang="en-US" altLang="ar-EG" dirty="0">
                <a:solidFill>
                  <a:srgbClr val="FF0000"/>
                </a:solidFill>
              </a:rPr>
              <a:t>Example 3 </a:t>
            </a:r>
            <a:r>
              <a:rPr lang="en-US" altLang="ar-EG" dirty="0"/>
              <a:t>Special Case</a:t>
            </a:r>
            <a:endParaRPr lang="ar-E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B7D782-1300-8C14-EB6F-5891240BDE43}"/>
                  </a:ext>
                </a:extLst>
              </p:cNvPr>
              <p:cNvSpPr>
                <a:spLocks noGrp="1"/>
              </p:cNvSpPr>
              <p:nvPr>
                <p:ph idx="1"/>
              </p:nvPr>
            </p:nvSpPr>
            <p:spPr>
              <a:xfrm>
                <a:off x="838200" y="1278294"/>
                <a:ext cx="10515600" cy="5495730"/>
              </a:xfrm>
            </p:spPr>
            <p:txBody>
              <a:bodyPr>
                <a:normAutofit fontScale="92500" lnSpcReduction="10000"/>
              </a:bodyPr>
              <a:lstStyle/>
              <a:p>
                <a:pPr marL="274320" indent="-274320" eaLnBrk="1" fontAlgn="auto" hangingPunct="1">
                  <a:spcAft>
                    <a:spcPts val="0"/>
                  </a:spcAft>
                  <a:buFont typeface="Wingdings 3"/>
                  <a:buChar char=""/>
                  <a:defRPr/>
                </a:pPr>
                <a:r>
                  <a:rPr lang="en-US" dirty="0"/>
                  <a:t>Find the number of customers n(t) and the waiting time W</a:t>
                </a:r>
                <a:r>
                  <a:rPr lang="en-US" baseline="-25000" dirty="0"/>
                  <a:t>q</a:t>
                </a:r>
                <a:r>
                  <a:rPr lang="en-US" baseline="30000" dirty="0"/>
                  <a:t>(n)</a:t>
                </a:r>
                <a:r>
                  <a:rPr lang="en-US" dirty="0"/>
                  <a:t>, for the deterministic queueing system D / D / 1 / 4 in which the service and interarrival times are 8 and 4 seconds, respectively.</a:t>
                </a:r>
                <a:endParaRPr lang="en-US" b="1" dirty="0"/>
              </a:p>
              <a:p>
                <a:pPr marL="274320" indent="-274320" eaLnBrk="1" fontAlgn="auto" hangingPunct="1">
                  <a:spcAft>
                    <a:spcPts val="0"/>
                  </a:spcAft>
                  <a:buFont typeface="Wingdings 3"/>
                  <a:buChar char=""/>
                  <a:defRPr/>
                </a:pPr>
                <a:r>
                  <a:rPr lang="en-US" sz="2200" b="1" dirty="0"/>
                  <a:t>Solution:</a:t>
                </a:r>
                <a:endParaRPr lang="en-US" sz="2200" dirty="0"/>
              </a:p>
              <a:p>
                <a:pPr marL="274320" indent="-274320" eaLnBrk="1" fontAlgn="auto" hangingPunct="1">
                  <a:spcAft>
                    <a:spcPts val="0"/>
                  </a:spcAft>
                  <a:buFont typeface="Wingdings 3"/>
                  <a:buChar char=""/>
                  <a:defRPr/>
                </a:pPr>
                <a:r>
                  <a:rPr lang="en-US" sz="2600" dirty="0"/>
                  <a:t>k = 5, </a:t>
                </a:r>
                <a:r>
                  <a:rPr lang="en-US" sz="2600" dirty="0">
                    <a:sym typeface="Symbol"/>
                  </a:rPr>
                  <a:t></a:t>
                </a:r>
                <a:r>
                  <a:rPr lang="en-US" sz="2600" dirty="0"/>
                  <a:t> = ¼, </a:t>
                </a:r>
                <a:r>
                  <a:rPr lang="en-US" sz="2600" dirty="0">
                    <a:sym typeface="Symbol"/>
                  </a:rPr>
                  <a:t></a:t>
                </a:r>
                <a:r>
                  <a:rPr lang="en-US" sz="2600" dirty="0"/>
                  <a:t> = 1/8. </a:t>
                </a:r>
              </a:p>
              <a:p>
                <a:pPr marL="731520" lvl="1" indent="-274320">
                  <a:buFont typeface="Wingdings 3"/>
                  <a:buChar char=""/>
                  <a:defRPr/>
                </a:pPr>
                <a:r>
                  <a:rPr lang="en-US" dirty="0"/>
                  <a:t>To find the time of occurrence of the first balk t</a:t>
                </a:r>
                <a:r>
                  <a:rPr lang="en-US" baseline="-25000" dirty="0"/>
                  <a:t>i</a:t>
                </a:r>
                <a:r>
                  <a:rPr lang="en-US" dirty="0"/>
                  <a:t> use the following equation.</a:t>
                </a:r>
              </a:p>
              <a:p>
                <a:pPr marL="731520" lvl="1" indent="-274320">
                  <a:buFont typeface="Wingdings 3"/>
                  <a:buChar char=""/>
                  <a:defRPr/>
                </a:pPr>
                <a:r>
                  <a:rPr lang="en-US" dirty="0"/>
                  <a:t>By trial and error, t</a:t>
                </a:r>
                <a:r>
                  <a:rPr lang="en-US" baseline="-25000" dirty="0"/>
                  <a:t>i</a:t>
                </a:r>
                <a:r>
                  <a:rPr lang="en-US" dirty="0"/>
                  <a:t> = 32 sec.</a:t>
                </a:r>
              </a:p>
              <a:p>
                <a:pPr marL="274320" indent="-274320">
                  <a:buFont typeface="Wingdings 3"/>
                  <a:buChar char=""/>
                  <a:defRPr/>
                </a:pPr>
                <a:r>
                  <a:rPr lang="en-US" dirty="0">
                    <a:solidFill>
                      <a:srgbClr val="FF0000"/>
                    </a:solidFill>
                  </a:rPr>
                  <a:t>N(T):</a:t>
                </a:r>
              </a:p>
              <a:p>
                <a:pPr lvl="1"/>
                <a:r>
                  <a:rPr lang="en-US" altLang="ar-EG" dirty="0"/>
                  <a:t>For t &lt; 1/</a:t>
                </a:r>
                <a:r>
                  <a:rPr lang="en-US" altLang="ar-EG" dirty="0">
                    <a:sym typeface="Symbol" panose="05050102010706020507" pitchFamily="18" charset="2"/>
                  </a:rPr>
                  <a:t></a:t>
                </a:r>
                <a:r>
                  <a:rPr lang="en-US" altLang="ar-EG" dirty="0"/>
                  <a:t>  or   t &lt; 4 </a:t>
                </a:r>
                <a14:m>
                  <m:oMath xmlns:m="http://schemas.openxmlformats.org/officeDocument/2006/math">
                    <m:r>
                      <a:rPr lang="en-US" sz="1400" i="1" kern="1200" smtClean="0">
                        <a:solidFill>
                          <a:srgbClr val="000000"/>
                        </a:solidFill>
                        <a:effectLst/>
                        <a:latin typeface="Cambria Math" panose="02040503050406030204" pitchFamily="18" charset="0"/>
                        <a:ea typeface="+mn-ea"/>
                        <a:cs typeface="+mn-cs"/>
                      </a:rPr>
                      <m:t>→</m:t>
                    </m:r>
                  </m:oMath>
                </a14:m>
                <a:r>
                  <a:rPr lang="en-US" altLang="ar-EG" dirty="0"/>
                  <a:t> </a:t>
                </a:r>
                <a:r>
                  <a:rPr lang="en-US" altLang="ar-EG" dirty="0">
                    <a:solidFill>
                      <a:srgbClr val="FF0000"/>
                    </a:solidFill>
                  </a:rPr>
                  <a:t>n(t) = 0</a:t>
                </a:r>
              </a:p>
              <a:p>
                <a:pPr lvl="1"/>
                <a:r>
                  <a:rPr lang="en-US" altLang="ar-EG" dirty="0"/>
                  <a:t>For  1/</a:t>
                </a:r>
                <a:r>
                  <a:rPr lang="en-US" altLang="ar-EG" dirty="0">
                    <a:sym typeface="Symbol" panose="05050102010706020507" pitchFamily="18" charset="2"/>
                  </a:rPr>
                  <a:t></a:t>
                </a:r>
                <a:r>
                  <a:rPr lang="en-US" altLang="ar-EG" dirty="0"/>
                  <a:t> ≤ t &lt; t</a:t>
                </a:r>
                <a:r>
                  <a:rPr lang="en-US" altLang="ar-EG" baseline="-25000" dirty="0"/>
                  <a:t>i</a:t>
                </a:r>
                <a:r>
                  <a:rPr lang="en-US" altLang="ar-EG" dirty="0"/>
                  <a:t>   or  4 ≤ t &lt; 32 </a:t>
                </a:r>
                <a14:m>
                  <m:oMath xmlns:m="http://schemas.openxmlformats.org/officeDocument/2006/math">
                    <m:r>
                      <a:rPr lang="en-US" sz="2400" i="1" kern="1200" smtClean="0">
                        <a:solidFill>
                          <a:srgbClr val="000000"/>
                        </a:solidFill>
                        <a:effectLst/>
                        <a:latin typeface="Cambria Math" panose="02040503050406030204" pitchFamily="18" charset="0"/>
                        <a:ea typeface="+mn-ea"/>
                        <a:cs typeface="+mn-cs"/>
                      </a:rPr>
                      <m:t>→</m:t>
                    </m:r>
                  </m:oMath>
                </a14:m>
                <a:endParaRPr lang="en-US" altLang="ar-EG" dirty="0"/>
              </a:p>
              <a:p>
                <a:pPr lvl="1">
                  <a:defRPr/>
                </a:pPr>
                <a:r>
                  <a:rPr lang="en-US" dirty="0"/>
                  <a:t>For t  ≥  t</a:t>
                </a:r>
                <a:r>
                  <a:rPr lang="en-US" baseline="-25000" dirty="0"/>
                  <a:t>i</a:t>
                </a:r>
                <a:r>
                  <a:rPr lang="en-US" dirty="0"/>
                  <a:t> or  t  ≥  32 </a:t>
                </a:r>
                <a14:m>
                  <m:oMath xmlns:m="http://schemas.openxmlformats.org/officeDocument/2006/math">
                    <m:r>
                      <a:rPr lang="en-US" sz="2400" i="1" kern="1200" smtClean="0">
                        <a:solidFill>
                          <a:srgbClr val="000000"/>
                        </a:solidFill>
                        <a:effectLst/>
                        <a:latin typeface="Cambria Math" panose="02040503050406030204" pitchFamily="18" charset="0"/>
                        <a:ea typeface="+mn-ea"/>
                        <a:cs typeface="+mn-cs"/>
                      </a:rPr>
                      <m:t>→</m:t>
                    </m:r>
                  </m:oMath>
                </a14:m>
                <a:r>
                  <a:rPr lang="en-US" dirty="0"/>
                  <a:t> </a:t>
                </a:r>
                <a:r>
                  <a:rPr lang="en-US" dirty="0">
                    <a:solidFill>
                      <a:srgbClr val="FF0000"/>
                    </a:solidFill>
                  </a:rPr>
                  <a:t>n(t) = k-1 = 4</a:t>
                </a:r>
              </a:p>
              <a:p>
                <a:pPr marL="274320" indent="-274320">
                  <a:buFont typeface="Wingdings 3"/>
                  <a:buChar char=""/>
                  <a:defRPr/>
                </a:pPr>
                <a:r>
                  <a:rPr lang="en-US" sz="2400" kern="1200" dirty="0">
                    <a:solidFill>
                      <a:srgbClr val="FF0000"/>
                    </a:solidFill>
                    <a:effectLst/>
                    <a:latin typeface="Gill Sans MT" panose="020B0502020104020203" pitchFamily="34" charset="0"/>
                    <a:ea typeface="+mn-ea"/>
                    <a:cs typeface="Arial" panose="020B0604020202020204" pitchFamily="34" charset="0"/>
                  </a:rPr>
                  <a:t>Wq(n) </a:t>
                </a:r>
                <a:r>
                  <a:rPr lang="en-US" sz="3800" dirty="0">
                    <a:solidFill>
                      <a:srgbClr val="FF0000"/>
                    </a:solidFill>
                  </a:rPr>
                  <a:t>:</a:t>
                </a:r>
              </a:p>
              <a:p>
                <a:pPr lvl="1"/>
                <a:r>
                  <a:rPr lang="en-US" altLang="ar-EG" dirty="0"/>
                  <a:t>For n = 0 </a:t>
                </a:r>
                <a14:m>
                  <m:oMath xmlns:m="http://schemas.openxmlformats.org/officeDocument/2006/math">
                    <m:r>
                      <a:rPr lang="en-US" i="1" kern="1200" smtClean="0">
                        <a:solidFill>
                          <a:srgbClr val="000000"/>
                        </a:solidFill>
                        <a:effectLst/>
                        <a:latin typeface="Cambria Math" panose="02040503050406030204" pitchFamily="18" charset="0"/>
                        <a:ea typeface="+mn-ea"/>
                        <a:cs typeface="+mn-cs"/>
                      </a:rPr>
                      <m:t>→ </m:t>
                    </m:r>
                  </m:oMath>
                </a14:m>
                <a:r>
                  <a:rPr lang="en-US" altLang="ar-EG" dirty="0"/>
                  <a:t>Wq(n) = 0</a:t>
                </a:r>
              </a:p>
              <a:p>
                <a:pPr lvl="1"/>
                <a:r>
                  <a:rPr lang="en-US" altLang="ar-EG" dirty="0"/>
                  <a:t>For n &lt; </a:t>
                </a:r>
                <a:r>
                  <a:rPr lang="en-US" altLang="ar-EG" dirty="0">
                    <a:sym typeface="Symbol" panose="05050102010706020507" pitchFamily="18" charset="2"/>
                  </a:rPr>
                  <a:t></a:t>
                </a:r>
                <a:r>
                  <a:rPr lang="en-US" altLang="ar-EG" dirty="0"/>
                  <a:t>t</a:t>
                </a:r>
                <a:r>
                  <a:rPr lang="en-US" altLang="ar-EG" baseline="-25000" dirty="0"/>
                  <a:t>i  </a:t>
                </a:r>
                <a:r>
                  <a:rPr lang="en-US" altLang="ar-EG" dirty="0"/>
                  <a:t>or n &lt; 8 </a:t>
                </a:r>
                <a14:m>
                  <m:oMath xmlns:m="http://schemas.openxmlformats.org/officeDocument/2006/math">
                    <m:r>
                      <a:rPr lang="en-US" i="1" kern="1200" smtClean="0">
                        <a:solidFill>
                          <a:srgbClr val="000000"/>
                        </a:solidFill>
                        <a:effectLst/>
                        <a:latin typeface="Cambria Math" panose="02040503050406030204" pitchFamily="18" charset="0"/>
                        <a:ea typeface="+mn-ea"/>
                        <a:cs typeface="+mn-cs"/>
                      </a:rPr>
                      <m:t>→ </m:t>
                    </m:r>
                  </m:oMath>
                </a14:m>
                <a:r>
                  <a:rPr lang="en-US" altLang="ar-EG" dirty="0">
                    <a:solidFill>
                      <a:srgbClr val="FF0000"/>
                    </a:solidFill>
                  </a:rPr>
                  <a:t>Wq(n) = (1/</a:t>
                </a:r>
                <a:r>
                  <a:rPr lang="en-US" altLang="ar-EG" dirty="0">
                    <a:solidFill>
                      <a:srgbClr val="FF0000"/>
                    </a:solidFill>
                    <a:sym typeface="Symbol" panose="05050102010706020507" pitchFamily="18" charset="2"/>
                  </a:rPr>
                  <a:t></a:t>
                </a:r>
                <a:r>
                  <a:rPr lang="en-US" altLang="ar-EG" dirty="0">
                    <a:solidFill>
                      <a:srgbClr val="FF0000"/>
                    </a:solidFill>
                  </a:rPr>
                  <a:t>   - 1/</a:t>
                </a:r>
                <a:r>
                  <a:rPr lang="en-US" altLang="ar-EG" dirty="0">
                    <a:solidFill>
                      <a:srgbClr val="FF0000"/>
                    </a:solidFill>
                    <a:sym typeface="Symbol" panose="05050102010706020507" pitchFamily="18" charset="2"/>
                  </a:rPr>
                  <a:t></a:t>
                </a:r>
                <a:r>
                  <a:rPr lang="en-US" altLang="ar-EG" dirty="0">
                    <a:solidFill>
                      <a:srgbClr val="FF0000"/>
                    </a:solidFill>
                  </a:rPr>
                  <a:t>) (n-1)= 4(n-1)  </a:t>
                </a:r>
              </a:p>
              <a:p>
                <a:pPr lvl="1"/>
                <a:r>
                  <a:rPr lang="en-US" altLang="ar-EG" dirty="0"/>
                  <a:t>For n ≥ </a:t>
                </a:r>
                <a:r>
                  <a:rPr lang="en-US" altLang="ar-EG" dirty="0">
                    <a:sym typeface="Symbol" panose="05050102010706020507" pitchFamily="18" charset="2"/>
                  </a:rPr>
                  <a:t></a:t>
                </a:r>
                <a:r>
                  <a:rPr lang="en-US" altLang="ar-EG" dirty="0"/>
                  <a:t>t</a:t>
                </a:r>
                <a:r>
                  <a:rPr lang="en-US" altLang="ar-EG" baseline="-25000" dirty="0"/>
                  <a:t>i  </a:t>
                </a:r>
                <a:r>
                  <a:rPr lang="en-US" altLang="ar-EG" dirty="0"/>
                  <a:t>or n ≥ 8</a:t>
                </a:r>
                <a14:m>
                  <m:oMath xmlns:m="http://schemas.openxmlformats.org/officeDocument/2006/math">
                    <m:r>
                      <a:rPr lang="en-US" i="1" kern="1200" smtClean="0">
                        <a:solidFill>
                          <a:srgbClr val="000000"/>
                        </a:solidFill>
                        <a:effectLst/>
                        <a:latin typeface="Cambria Math" panose="02040503050406030204" pitchFamily="18" charset="0"/>
                        <a:ea typeface="+mn-ea"/>
                        <a:cs typeface="+mn-cs"/>
                      </a:rPr>
                      <m:t>→ </m:t>
                    </m:r>
                  </m:oMath>
                </a14:m>
                <a:r>
                  <a:rPr lang="en-US" altLang="ar-EG" dirty="0">
                    <a:solidFill>
                      <a:srgbClr val="FF0000"/>
                    </a:solidFill>
                  </a:rPr>
                  <a:t>Wq(n) =(1/</a:t>
                </a:r>
                <a:r>
                  <a:rPr lang="en-US" altLang="ar-EG" dirty="0">
                    <a:solidFill>
                      <a:srgbClr val="FF0000"/>
                    </a:solidFill>
                    <a:sym typeface="Symbol" panose="05050102010706020507" pitchFamily="18" charset="2"/>
                  </a:rPr>
                  <a:t></a:t>
                </a:r>
                <a:r>
                  <a:rPr lang="en-US" altLang="ar-EG" dirty="0">
                    <a:solidFill>
                      <a:srgbClr val="FF0000"/>
                    </a:solidFill>
                  </a:rPr>
                  <a:t>   - 1/</a:t>
                </a:r>
                <a:r>
                  <a:rPr lang="en-US" altLang="ar-EG" dirty="0">
                    <a:solidFill>
                      <a:srgbClr val="FF0000"/>
                    </a:solidFill>
                    <a:sym typeface="Symbol" panose="05050102010706020507" pitchFamily="18" charset="2"/>
                  </a:rPr>
                  <a:t></a:t>
                </a:r>
                <a:r>
                  <a:rPr lang="en-US" altLang="ar-EG" dirty="0">
                    <a:solidFill>
                      <a:srgbClr val="FF0000"/>
                    </a:solidFill>
                  </a:rPr>
                  <a:t>)(</a:t>
                </a:r>
                <a:r>
                  <a:rPr lang="en-US" altLang="ar-EG" dirty="0">
                    <a:solidFill>
                      <a:srgbClr val="FF0000"/>
                    </a:solidFill>
                    <a:sym typeface="Symbol" panose="05050102010706020507" pitchFamily="18" charset="2"/>
                  </a:rPr>
                  <a:t></a:t>
                </a:r>
                <a:r>
                  <a:rPr lang="en-US" altLang="ar-EG" dirty="0">
                    <a:solidFill>
                      <a:srgbClr val="FF0000"/>
                    </a:solidFill>
                  </a:rPr>
                  <a:t>t</a:t>
                </a:r>
                <a:r>
                  <a:rPr lang="en-US" altLang="ar-EG" baseline="-25000" dirty="0">
                    <a:solidFill>
                      <a:srgbClr val="FF0000"/>
                    </a:solidFill>
                  </a:rPr>
                  <a:t>i </a:t>
                </a:r>
                <a:r>
                  <a:rPr lang="en-US" altLang="ar-EG" dirty="0">
                    <a:solidFill>
                      <a:srgbClr val="FF0000"/>
                    </a:solidFill>
                  </a:rPr>
                  <a:t>-2)</a:t>
                </a:r>
                <a:endParaRPr lang="en-US" dirty="0">
                  <a:solidFill>
                    <a:srgbClr val="FF0000"/>
                  </a:solidFill>
                </a:endParaRPr>
              </a:p>
              <a:p>
                <a:pPr lvl="1">
                  <a:defRPr/>
                </a:pPr>
                <a:endParaRPr lang="en-US" sz="2900" dirty="0"/>
              </a:p>
              <a:p>
                <a:pPr marL="0" indent="0">
                  <a:buNone/>
                  <a:defRPr/>
                </a:pPr>
                <a:endParaRPr lang="en-US" dirty="0"/>
              </a:p>
              <a:p>
                <a:pPr eaLnBrk="1" hangingPunct="1"/>
                <a:endParaRPr lang="en-US" altLang="ar-EG" dirty="0"/>
              </a:p>
              <a:p>
                <a:pPr marL="274320" indent="-274320" eaLnBrk="1" fontAlgn="auto" hangingPunct="1">
                  <a:spcAft>
                    <a:spcPts val="0"/>
                  </a:spcAft>
                  <a:buFont typeface="Wingdings 3"/>
                  <a:buChar char=""/>
                  <a:defRPr/>
                </a:pPr>
                <a:endParaRPr lang="en-US" dirty="0"/>
              </a:p>
              <a:p>
                <a:pPr eaLnBrk="1" hangingPunct="1"/>
                <a:endParaRPr lang="ar-EG" dirty="0"/>
              </a:p>
            </p:txBody>
          </p:sp>
        </mc:Choice>
        <mc:Fallback>
          <p:sp>
            <p:nvSpPr>
              <p:cNvPr id="3" name="Content Placeholder 2">
                <a:extLst>
                  <a:ext uri="{FF2B5EF4-FFF2-40B4-BE49-F238E27FC236}">
                    <a16:creationId xmlns:a16="http://schemas.microsoft.com/office/drawing/2014/main" id="{92B7D782-1300-8C14-EB6F-5891240BDE43}"/>
                  </a:ext>
                </a:extLst>
              </p:cNvPr>
              <p:cNvSpPr>
                <a:spLocks noGrp="1" noRot="1" noChangeAspect="1" noMove="1" noResize="1" noEditPoints="1" noAdjustHandles="1" noChangeArrowheads="1" noChangeShapeType="1" noTextEdit="1"/>
              </p:cNvSpPr>
              <p:nvPr>
                <p:ph idx="1"/>
              </p:nvPr>
            </p:nvSpPr>
            <p:spPr>
              <a:xfrm>
                <a:off x="838200" y="1278294"/>
                <a:ext cx="10515600" cy="5495730"/>
              </a:xfrm>
              <a:blipFill>
                <a:blip r:embed="rId2"/>
                <a:stretch>
                  <a:fillRect l="-928" t="-2331" b="-2220"/>
                </a:stretch>
              </a:blipFill>
            </p:spPr>
            <p:txBody>
              <a:bodyPr/>
              <a:lstStyle/>
              <a:p>
                <a:r>
                  <a:rPr lang="ar-EG">
                    <a:noFill/>
                  </a:rPr>
                  <a:t> </a:t>
                </a:r>
              </a:p>
            </p:txBody>
          </p:sp>
        </mc:Fallback>
      </mc:AlternateContent>
      <p:graphicFrame>
        <p:nvGraphicFramePr>
          <p:cNvPr id="4" name="Object 1">
            <a:extLst>
              <a:ext uri="{FF2B5EF4-FFF2-40B4-BE49-F238E27FC236}">
                <a16:creationId xmlns:a16="http://schemas.microsoft.com/office/drawing/2014/main" id="{79B9EC6C-7465-8988-B0CA-C1C89A0E0146}"/>
              </a:ext>
            </a:extLst>
          </p:cNvPr>
          <p:cNvGraphicFramePr>
            <a:graphicFrameLocks noChangeAspect="1"/>
          </p:cNvGraphicFramePr>
          <p:nvPr>
            <p:extLst>
              <p:ext uri="{D42A27DB-BD31-4B8C-83A1-F6EECF244321}">
                <p14:modId xmlns:p14="http://schemas.microsoft.com/office/powerpoint/2010/main" val="3925777818"/>
              </p:ext>
            </p:extLst>
          </p:nvPr>
        </p:nvGraphicFramePr>
        <p:xfrm>
          <a:off x="5186256" y="3310553"/>
          <a:ext cx="1819488" cy="715606"/>
        </p:xfrm>
        <a:graphic>
          <a:graphicData uri="http://schemas.openxmlformats.org/presentationml/2006/ole">
            <mc:AlternateContent xmlns:mc="http://schemas.openxmlformats.org/markup-compatibility/2006">
              <mc:Choice xmlns:v="urn:schemas-microsoft-com:vml" Requires="v">
                <p:oleObj name="Equation" r:id="rId3" imgW="1117600" imgH="431800" progId="Equation.3">
                  <p:embed/>
                </p:oleObj>
              </mc:Choice>
              <mc:Fallback>
                <p:oleObj name="Equation" r:id="rId3" imgW="1117600" imgH="431800" progId="Equation.3">
                  <p:embed/>
                  <p:pic>
                    <p:nvPicPr>
                      <p:cNvPr id="25604" name="Object 1">
                        <a:extLst>
                          <a:ext uri="{FF2B5EF4-FFF2-40B4-BE49-F238E27FC236}">
                            <a16:creationId xmlns:a16="http://schemas.microsoft.com/office/drawing/2014/main" id="{3E9E0A2D-791B-FCAC-3076-AAC25D6127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256" y="3310553"/>
                        <a:ext cx="1819488" cy="715606"/>
                      </a:xfrm>
                      <a:prstGeom prst="rect">
                        <a:avLst/>
                      </a:prstGeom>
                      <a:noFill/>
                      <a:ln>
                        <a:noFill/>
                      </a:ln>
                    </p:spPr>
                  </p:pic>
                </p:oleObj>
              </mc:Fallback>
            </mc:AlternateContent>
          </a:graphicData>
        </a:graphic>
      </p:graphicFrame>
      <p:graphicFrame>
        <p:nvGraphicFramePr>
          <p:cNvPr id="5" name="Object 3">
            <a:extLst>
              <a:ext uri="{FF2B5EF4-FFF2-40B4-BE49-F238E27FC236}">
                <a16:creationId xmlns:a16="http://schemas.microsoft.com/office/drawing/2014/main" id="{1CF7F89F-9462-33D5-2863-9940F381A1D0}"/>
              </a:ext>
            </a:extLst>
          </p:cNvPr>
          <p:cNvGraphicFramePr>
            <a:graphicFrameLocks noChangeAspect="1"/>
          </p:cNvGraphicFramePr>
          <p:nvPr>
            <p:extLst>
              <p:ext uri="{D42A27DB-BD31-4B8C-83A1-F6EECF244321}">
                <p14:modId xmlns:p14="http://schemas.microsoft.com/office/powerpoint/2010/main" val="2609427427"/>
              </p:ext>
            </p:extLst>
          </p:nvPr>
        </p:nvGraphicFramePr>
        <p:xfrm>
          <a:off x="5186256" y="4334109"/>
          <a:ext cx="1819488" cy="633794"/>
        </p:xfrm>
        <a:graphic>
          <a:graphicData uri="http://schemas.openxmlformats.org/presentationml/2006/ole">
            <mc:AlternateContent xmlns:mc="http://schemas.openxmlformats.org/markup-compatibility/2006">
              <mc:Choice xmlns:v="urn:schemas-microsoft-com:vml" Requires="v">
                <p:oleObj name="Equation" r:id="rId5" imgW="1257300" imgH="431800" progId="Equation.3">
                  <p:embed/>
                </p:oleObj>
              </mc:Choice>
              <mc:Fallback>
                <p:oleObj name="Equation" r:id="rId5" imgW="1257300" imgH="431800" progId="Equation.3">
                  <p:embed/>
                  <p:pic>
                    <p:nvPicPr>
                      <p:cNvPr id="27653" name="Object 3">
                        <a:extLst>
                          <a:ext uri="{FF2B5EF4-FFF2-40B4-BE49-F238E27FC236}">
                            <a16:creationId xmlns:a16="http://schemas.microsoft.com/office/drawing/2014/main" id="{A4B55344-020F-75B7-0375-ADE13B7567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6256" y="4334109"/>
                        <a:ext cx="1819488" cy="63379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4236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11B0-D207-C9DB-8433-9D3A5A30326A}"/>
              </a:ext>
            </a:extLst>
          </p:cNvPr>
          <p:cNvSpPr>
            <a:spLocks noGrp="1"/>
          </p:cNvSpPr>
          <p:nvPr>
            <p:ph type="title"/>
          </p:nvPr>
        </p:nvSpPr>
        <p:spPr>
          <a:xfrm>
            <a:off x="838200" y="365126"/>
            <a:ext cx="10515600" cy="630804"/>
          </a:xfrm>
        </p:spPr>
        <p:txBody>
          <a:bodyPr>
            <a:normAutofit fontScale="90000"/>
          </a:bodyPr>
          <a:lstStyle/>
          <a:p>
            <a:r>
              <a:rPr lang="en-US" altLang="ar-EG" dirty="0">
                <a:solidFill>
                  <a:srgbClr val="FF0000"/>
                </a:solidFill>
              </a:rPr>
              <a:t>Example 4 </a:t>
            </a:r>
            <a:r>
              <a:rPr lang="en-US" altLang="ar-EG" dirty="0"/>
              <a:t>Case2</a:t>
            </a:r>
            <a:endParaRPr lang="ar-E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8ECE5D-CA0B-226C-EE82-4904E55F7D77}"/>
                  </a:ext>
                </a:extLst>
              </p:cNvPr>
              <p:cNvSpPr>
                <a:spLocks noGrp="1"/>
              </p:cNvSpPr>
              <p:nvPr>
                <p:ph idx="1"/>
              </p:nvPr>
            </p:nvSpPr>
            <p:spPr>
              <a:xfrm>
                <a:off x="838200" y="1062961"/>
                <a:ext cx="10515600" cy="5561774"/>
              </a:xfrm>
            </p:spPr>
            <p:txBody>
              <a:bodyPr>
                <a:normAutofit fontScale="92500" lnSpcReduction="10000"/>
              </a:bodyPr>
              <a:lstStyle/>
              <a:p>
                <a:r>
                  <a:rPr lang="en-US" dirty="0"/>
                  <a:t>Find the number of customers n(t) and the waiting time W</a:t>
                </a:r>
                <a:r>
                  <a:rPr lang="en-US" baseline="-25000" dirty="0"/>
                  <a:t>q</a:t>
                </a:r>
                <a:r>
                  <a:rPr lang="en-US" baseline="30000" dirty="0"/>
                  <a:t>(n)</a:t>
                </a:r>
                <a:r>
                  <a:rPr lang="en-US" dirty="0"/>
                  <a:t>, for the deterministic queueing system D / D / 1 / 4 in which the service and interarrival times are one and 3 seconds, respectively. Given that the initial number of customers equal 7.</a:t>
                </a:r>
              </a:p>
              <a:p>
                <a:pPr>
                  <a:buFont typeface="Wingdings 3" panose="05040102010807070707" pitchFamily="18" charset="2"/>
                  <a:buNone/>
                  <a:defRPr/>
                </a:pPr>
                <a:r>
                  <a:rPr lang="en-US" dirty="0"/>
                  <a:t>Sol:</a:t>
                </a:r>
              </a:p>
              <a:p>
                <a:pPr marL="274320" indent="-274320" eaLnBrk="1" fontAlgn="auto" hangingPunct="1">
                  <a:spcAft>
                    <a:spcPts val="0"/>
                  </a:spcAft>
                  <a:buFont typeface="Wingdings 3"/>
                  <a:buChar char=""/>
                  <a:defRPr/>
                </a:pPr>
                <a:r>
                  <a:rPr lang="en-US" dirty="0"/>
                  <a:t>M = 7, k = 5, </a:t>
                </a:r>
                <a:r>
                  <a:rPr lang="en-US" dirty="0">
                    <a:sym typeface="Symbol"/>
                  </a:rPr>
                  <a:t></a:t>
                </a:r>
                <a:r>
                  <a:rPr lang="en-US" dirty="0"/>
                  <a:t> = 1/3, </a:t>
                </a:r>
                <a:r>
                  <a:rPr lang="en-US" dirty="0">
                    <a:sym typeface="Symbol"/>
                  </a:rPr>
                  <a:t></a:t>
                </a:r>
                <a:r>
                  <a:rPr lang="en-US" dirty="0"/>
                  <a:t> = 1. </a:t>
                </a:r>
              </a:p>
              <a:p>
                <a:pPr marL="731520" lvl="1" indent="-274320">
                  <a:buFont typeface="Wingdings 3"/>
                  <a:buChar char=""/>
                  <a:defRPr/>
                </a:pPr>
                <a:r>
                  <a:rPr lang="en-US" dirty="0"/>
                  <a:t>To find t</a:t>
                </a:r>
                <a:r>
                  <a:rPr lang="en-US" baseline="-25000" dirty="0"/>
                  <a:t>i</a:t>
                </a:r>
                <a:r>
                  <a:rPr lang="en-US" dirty="0"/>
                  <a:t> at which n(t) = 0</a:t>
                </a:r>
              </a:p>
              <a:p>
                <a:pPr lvl="1">
                  <a:defRPr/>
                </a:pPr>
                <a:r>
                  <a:rPr lang="en-US" dirty="0"/>
                  <a:t>By trial-and-error t</a:t>
                </a:r>
                <a:r>
                  <a:rPr lang="en-US" baseline="-25000" dirty="0"/>
                  <a:t>i</a:t>
                </a:r>
                <a:r>
                  <a:rPr lang="en-US" dirty="0"/>
                  <a:t> = 10</a:t>
                </a:r>
              </a:p>
              <a:p>
                <a:pPr>
                  <a:defRPr/>
                </a:pPr>
                <a:r>
                  <a:rPr lang="en-US" dirty="0">
                    <a:solidFill>
                      <a:srgbClr val="FF0000"/>
                    </a:solidFill>
                  </a:rPr>
                  <a:t>N(t):</a:t>
                </a:r>
              </a:p>
              <a:p>
                <a:pPr lvl="1"/>
                <a:r>
                  <a:rPr lang="en-US" altLang="ar-EG" dirty="0"/>
                  <a:t>For t &lt; 10</a:t>
                </a:r>
                <a:r>
                  <a:rPr lang="en-US" kern="1200" dirty="0">
                    <a:solidFill>
                      <a:srgbClr val="000000"/>
                    </a:solidFill>
                    <a:effectLst/>
                    <a:ea typeface="+mn-ea"/>
                    <a:cs typeface="+mn-cs"/>
                  </a:rPr>
                  <a:t> </a:t>
                </a:r>
                <a14:m>
                  <m:oMath xmlns:m="http://schemas.openxmlformats.org/officeDocument/2006/math">
                    <m:r>
                      <a:rPr lang="en-US" i="1" kern="1200" smtClean="0">
                        <a:solidFill>
                          <a:srgbClr val="000000"/>
                        </a:solidFill>
                        <a:effectLst/>
                        <a:latin typeface="Cambria Math" panose="02040503050406030204" pitchFamily="18" charset="0"/>
                        <a:ea typeface="+mn-ea"/>
                        <a:cs typeface="+mn-cs"/>
                      </a:rPr>
                      <m:t>→</m:t>
                    </m:r>
                  </m:oMath>
                </a14:m>
                <a:endParaRPr lang="en-US" altLang="ar-EG" dirty="0"/>
              </a:p>
              <a:p>
                <a:pPr lvl="1"/>
                <a:r>
                  <a:rPr lang="en-US" altLang="ar-EG" dirty="0"/>
                  <a:t>For t ≥ 10 </a:t>
                </a:r>
                <a14:m>
                  <m:oMath xmlns:m="http://schemas.openxmlformats.org/officeDocument/2006/math">
                    <m:r>
                      <a:rPr lang="en-US" i="1" kern="1200" smtClean="0">
                        <a:solidFill>
                          <a:srgbClr val="000000"/>
                        </a:solidFill>
                        <a:effectLst/>
                        <a:latin typeface="Cambria Math" panose="02040503050406030204" pitchFamily="18" charset="0"/>
                        <a:ea typeface="+mn-ea"/>
                        <a:cs typeface="+mn-cs"/>
                      </a:rPr>
                      <m:t>→ </m:t>
                    </m:r>
                  </m:oMath>
                </a14:m>
                <a:r>
                  <a:rPr lang="en-US" altLang="ar-EG" dirty="0"/>
                  <a:t>n(t) = 0  or n(t) = 1</a:t>
                </a:r>
              </a:p>
              <a:p>
                <a:r>
                  <a:rPr lang="en-US" altLang="ar-EG" dirty="0">
                    <a:solidFill>
                      <a:srgbClr val="FF0000"/>
                    </a:solidFill>
                  </a:rPr>
                  <a:t>Wq(n):</a:t>
                </a:r>
              </a:p>
              <a:p>
                <a:pPr lvl="1"/>
                <a:r>
                  <a:rPr lang="en-US" altLang="ar-EG" dirty="0"/>
                  <a:t>At n = 0 </a:t>
                </a:r>
                <a14:m>
                  <m:oMath xmlns:m="http://schemas.openxmlformats.org/officeDocument/2006/math">
                    <m:r>
                      <a:rPr lang="en-US" i="1" kern="1200" smtClean="0">
                        <a:solidFill>
                          <a:srgbClr val="000000"/>
                        </a:solidFill>
                        <a:effectLst/>
                        <a:latin typeface="Cambria Math" panose="02040503050406030204" pitchFamily="18" charset="0"/>
                        <a:ea typeface="+mn-ea"/>
                        <a:cs typeface="+mn-cs"/>
                      </a:rPr>
                      <m:t>→</m:t>
                    </m:r>
                  </m:oMath>
                </a14:m>
                <a:endParaRPr lang="en-US" altLang="ar-EG" dirty="0"/>
              </a:p>
              <a:p>
                <a:pPr lvl="1"/>
                <a:r>
                  <a:rPr lang="en-US" altLang="ar-EG" dirty="0"/>
                  <a:t>For n </a:t>
                </a:r>
                <a:r>
                  <a:rPr lang="en-US" dirty="0"/>
                  <a:t>≤</a:t>
                </a:r>
                <a:r>
                  <a:rPr lang="en-US" altLang="ar-EG" dirty="0"/>
                  <a:t> </a:t>
                </a:r>
                <a:r>
                  <a:rPr lang="en-US" altLang="ar-EG" dirty="0">
                    <a:sym typeface="Symbol" panose="05050102010706020507" pitchFamily="18" charset="2"/>
                  </a:rPr>
                  <a:t></a:t>
                </a:r>
                <a:r>
                  <a:rPr lang="en-US" altLang="ar-EG" dirty="0"/>
                  <a:t>t</a:t>
                </a:r>
                <a:r>
                  <a:rPr lang="en-US" altLang="ar-EG" baseline="-25000" dirty="0"/>
                  <a:t>i </a:t>
                </a:r>
                <a:r>
                  <a:rPr lang="en-US" altLang="ar-EG" dirty="0">
                    <a:sym typeface="Symbol" panose="05050102010706020507" pitchFamily="18" charset="2"/>
                  </a:rPr>
                  <a:t>  or n </a:t>
                </a:r>
                <a:r>
                  <a:rPr lang="en-US" dirty="0"/>
                  <a:t>≤</a:t>
                </a:r>
                <a:r>
                  <a:rPr lang="en-US" altLang="ar-EG" dirty="0">
                    <a:sym typeface="Symbol" panose="05050102010706020507" pitchFamily="18" charset="2"/>
                  </a:rPr>
                  <a:t> 3</a:t>
                </a:r>
                <a:r>
                  <a:rPr lang="en-US" kern="1200" dirty="0">
                    <a:solidFill>
                      <a:srgbClr val="000000"/>
                    </a:solidFill>
                    <a:effectLst/>
                    <a:ea typeface="+mn-ea"/>
                    <a:cs typeface="+mn-cs"/>
                  </a:rPr>
                  <a:t> </a:t>
                </a:r>
                <a14:m>
                  <m:oMath xmlns:m="http://schemas.openxmlformats.org/officeDocument/2006/math">
                    <m:r>
                      <a:rPr lang="en-US" i="1" kern="1200" smtClean="0">
                        <a:solidFill>
                          <a:srgbClr val="000000"/>
                        </a:solidFill>
                        <a:effectLst/>
                        <a:latin typeface="Cambria Math" panose="02040503050406030204" pitchFamily="18" charset="0"/>
                        <a:ea typeface="+mn-ea"/>
                        <a:cs typeface="+mn-cs"/>
                      </a:rPr>
                      <m:t>→ </m:t>
                    </m:r>
                  </m:oMath>
                </a14:m>
                <a:r>
                  <a:rPr lang="en-US" altLang="ar-EG" dirty="0"/>
                  <a:t>Wq(n) = ( M - 1 + n) (1/</a:t>
                </a:r>
                <a:r>
                  <a:rPr lang="en-US" altLang="ar-EG" dirty="0">
                    <a:sym typeface="Symbol" panose="05050102010706020507" pitchFamily="18" charset="2"/>
                  </a:rPr>
                  <a:t>) – n(1/</a:t>
                </a:r>
                <a:r>
                  <a:rPr lang="en-US" altLang="ar-EG" dirty="0"/>
                  <a:t> </a:t>
                </a:r>
                <a:r>
                  <a:rPr lang="en-US" altLang="ar-EG" dirty="0">
                    <a:sym typeface="Symbol" panose="05050102010706020507" pitchFamily="18" charset="2"/>
                  </a:rPr>
                  <a:t>) = (6 + n) – 3n = 6 – 2n</a:t>
                </a:r>
              </a:p>
              <a:p>
                <a:pPr lvl="1"/>
                <a:r>
                  <a:rPr lang="en-US" altLang="ar-EG" dirty="0">
                    <a:sym typeface="Symbol" panose="05050102010706020507" pitchFamily="18" charset="2"/>
                  </a:rPr>
                  <a:t>For n &gt; </a:t>
                </a:r>
                <a:r>
                  <a:rPr lang="en-US" altLang="ar-EG" dirty="0"/>
                  <a:t>t</a:t>
                </a:r>
                <a:r>
                  <a:rPr lang="en-US" altLang="ar-EG" baseline="-25000" dirty="0"/>
                  <a:t>i </a:t>
                </a:r>
                <a:r>
                  <a:rPr lang="en-US" altLang="ar-EG" dirty="0">
                    <a:sym typeface="Symbol" panose="05050102010706020507" pitchFamily="18" charset="2"/>
                  </a:rPr>
                  <a:t> ,  or    n &gt; 3</a:t>
                </a:r>
                <a:r>
                  <a:rPr lang="en-US" kern="1200" dirty="0">
                    <a:solidFill>
                      <a:srgbClr val="000000"/>
                    </a:solidFill>
                    <a:effectLst/>
                    <a:ea typeface="+mn-ea"/>
                    <a:cs typeface="+mn-cs"/>
                  </a:rPr>
                  <a:t> </a:t>
                </a:r>
                <a14:m>
                  <m:oMath xmlns:m="http://schemas.openxmlformats.org/officeDocument/2006/math">
                    <m:r>
                      <a:rPr lang="en-US" i="1" kern="1200" smtClean="0">
                        <a:solidFill>
                          <a:srgbClr val="000000"/>
                        </a:solidFill>
                        <a:effectLst/>
                        <a:latin typeface="Cambria Math" panose="02040503050406030204" pitchFamily="18" charset="0"/>
                        <a:ea typeface="+mn-ea"/>
                        <a:cs typeface="+mn-cs"/>
                      </a:rPr>
                      <m:t>→</m:t>
                    </m:r>
                  </m:oMath>
                </a14:m>
                <a:r>
                  <a:rPr lang="en-US" altLang="ar-EG" dirty="0">
                    <a:sym typeface="Symbol" panose="05050102010706020507" pitchFamily="18" charset="2"/>
                  </a:rPr>
                  <a:t>    Wq(n) = 0</a:t>
                </a:r>
                <a:endParaRPr lang="en-US" altLang="ar-EG" dirty="0"/>
              </a:p>
              <a:p>
                <a:pPr lvl="1"/>
                <a:endParaRPr lang="en-US" altLang="ar-EG" dirty="0"/>
              </a:p>
              <a:p>
                <a:endParaRPr lang="en-US" altLang="ar-EG" dirty="0"/>
              </a:p>
              <a:p>
                <a:endParaRPr lang="en-US" altLang="ar-EG" dirty="0"/>
              </a:p>
              <a:p>
                <a:pPr>
                  <a:defRPr/>
                </a:pPr>
                <a:endParaRPr lang="en-US" dirty="0"/>
              </a:p>
              <a:p>
                <a:endParaRPr lang="ar-EG" dirty="0"/>
              </a:p>
            </p:txBody>
          </p:sp>
        </mc:Choice>
        <mc:Fallback>
          <p:sp>
            <p:nvSpPr>
              <p:cNvPr id="3" name="Content Placeholder 2">
                <a:extLst>
                  <a:ext uri="{FF2B5EF4-FFF2-40B4-BE49-F238E27FC236}">
                    <a16:creationId xmlns:a16="http://schemas.microsoft.com/office/drawing/2014/main" id="{058ECE5D-CA0B-226C-EE82-4904E55F7D77}"/>
                  </a:ext>
                </a:extLst>
              </p:cNvPr>
              <p:cNvSpPr>
                <a:spLocks noGrp="1" noRot="1" noChangeAspect="1" noMove="1" noResize="1" noEditPoints="1" noAdjustHandles="1" noChangeArrowheads="1" noChangeShapeType="1" noTextEdit="1"/>
              </p:cNvSpPr>
              <p:nvPr>
                <p:ph idx="1"/>
              </p:nvPr>
            </p:nvSpPr>
            <p:spPr>
              <a:xfrm>
                <a:off x="838200" y="1062961"/>
                <a:ext cx="10515600" cy="5561774"/>
              </a:xfrm>
              <a:blipFill>
                <a:blip r:embed="rId2"/>
                <a:stretch>
                  <a:fillRect l="-1043" t="-2191" r="-638" b="-438"/>
                </a:stretch>
              </a:blipFill>
            </p:spPr>
            <p:txBody>
              <a:bodyPr/>
              <a:lstStyle/>
              <a:p>
                <a:r>
                  <a:rPr lang="ar-EG">
                    <a:noFill/>
                  </a:rPr>
                  <a:t> </a:t>
                </a:r>
              </a:p>
            </p:txBody>
          </p:sp>
        </mc:Fallback>
      </mc:AlternateContent>
      <p:graphicFrame>
        <p:nvGraphicFramePr>
          <p:cNvPr id="4" name="Object 5">
            <a:extLst>
              <a:ext uri="{FF2B5EF4-FFF2-40B4-BE49-F238E27FC236}">
                <a16:creationId xmlns:a16="http://schemas.microsoft.com/office/drawing/2014/main" id="{635C1372-455D-9134-3276-D2B256624BA8}"/>
              </a:ext>
            </a:extLst>
          </p:cNvPr>
          <p:cNvGraphicFramePr>
            <a:graphicFrameLocks noChangeAspect="1"/>
          </p:cNvGraphicFramePr>
          <p:nvPr>
            <p:extLst>
              <p:ext uri="{D42A27DB-BD31-4B8C-83A1-F6EECF244321}">
                <p14:modId xmlns:p14="http://schemas.microsoft.com/office/powerpoint/2010/main" val="2816983668"/>
              </p:ext>
            </p:extLst>
          </p:nvPr>
        </p:nvGraphicFramePr>
        <p:xfrm>
          <a:off x="4938322" y="3236944"/>
          <a:ext cx="1747930" cy="384111"/>
        </p:xfrm>
        <a:graphic>
          <a:graphicData uri="http://schemas.openxmlformats.org/presentationml/2006/ole">
            <mc:AlternateContent xmlns:mc="http://schemas.openxmlformats.org/markup-compatibility/2006">
              <mc:Choice xmlns:v="urn:schemas-microsoft-com:vml" Requires="v">
                <p:oleObj name="Equation" r:id="rId3" imgW="1054100" imgH="228600" progId="Equation.3">
                  <p:embed/>
                </p:oleObj>
              </mc:Choice>
              <mc:Fallback>
                <p:oleObj name="Equation" r:id="rId3" imgW="1054100" imgH="228600" progId="Equation.3">
                  <p:embed/>
                  <p:pic>
                    <p:nvPicPr>
                      <p:cNvPr id="35844" name="Object 5">
                        <a:extLst>
                          <a:ext uri="{FF2B5EF4-FFF2-40B4-BE49-F238E27FC236}">
                            <a16:creationId xmlns:a16="http://schemas.microsoft.com/office/drawing/2014/main" id="{A7330A8C-286A-AFA7-EA42-F199BD16F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322" y="3236944"/>
                        <a:ext cx="1747930" cy="384111"/>
                      </a:xfrm>
                      <a:prstGeom prst="rect">
                        <a:avLst/>
                      </a:prstGeom>
                      <a:noFill/>
                      <a:ln>
                        <a:noFill/>
                      </a:ln>
                    </p:spPr>
                  </p:pic>
                </p:oleObj>
              </mc:Fallback>
            </mc:AlternateContent>
          </a:graphicData>
        </a:graphic>
      </p:graphicFrame>
      <p:graphicFrame>
        <p:nvGraphicFramePr>
          <p:cNvPr id="5" name="Object 3">
            <a:extLst>
              <a:ext uri="{FF2B5EF4-FFF2-40B4-BE49-F238E27FC236}">
                <a16:creationId xmlns:a16="http://schemas.microsoft.com/office/drawing/2014/main" id="{73D56D46-12EF-D96D-C180-B2411B121FFD}"/>
              </a:ext>
            </a:extLst>
          </p:cNvPr>
          <p:cNvGraphicFramePr>
            <a:graphicFrameLocks noChangeAspect="1"/>
          </p:cNvGraphicFramePr>
          <p:nvPr>
            <p:extLst>
              <p:ext uri="{D42A27DB-BD31-4B8C-83A1-F6EECF244321}">
                <p14:modId xmlns:p14="http://schemas.microsoft.com/office/powerpoint/2010/main" val="1507577260"/>
              </p:ext>
            </p:extLst>
          </p:nvPr>
        </p:nvGraphicFramePr>
        <p:xfrm>
          <a:off x="6783126" y="3236944"/>
          <a:ext cx="1584649" cy="385504"/>
        </p:xfrm>
        <a:graphic>
          <a:graphicData uri="http://schemas.openxmlformats.org/presentationml/2006/ole">
            <mc:AlternateContent xmlns:mc="http://schemas.openxmlformats.org/markup-compatibility/2006">
              <mc:Choice xmlns:v="urn:schemas-microsoft-com:vml" Requires="v">
                <p:oleObj name="Equation" r:id="rId5" imgW="952087" imgH="228501" progId="Equation.3">
                  <p:embed/>
                </p:oleObj>
              </mc:Choice>
              <mc:Fallback>
                <p:oleObj name="Equation" r:id="rId5" imgW="952087" imgH="228501" progId="Equation.3">
                  <p:embed/>
                  <p:pic>
                    <p:nvPicPr>
                      <p:cNvPr id="35845" name="Object 3">
                        <a:extLst>
                          <a:ext uri="{FF2B5EF4-FFF2-40B4-BE49-F238E27FC236}">
                            <a16:creationId xmlns:a16="http://schemas.microsoft.com/office/drawing/2014/main" id="{B9A0C6E1-116C-A65D-0B27-A0D77DBAFC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3126" y="3236944"/>
                        <a:ext cx="1584649" cy="385504"/>
                      </a:xfrm>
                      <a:prstGeom prst="rect">
                        <a:avLst/>
                      </a:prstGeom>
                      <a:noFill/>
                      <a:ln>
                        <a:noFill/>
                      </a:ln>
                    </p:spPr>
                  </p:pic>
                </p:oleObj>
              </mc:Fallback>
            </mc:AlternateContent>
          </a:graphicData>
        </a:graphic>
      </p:graphicFrame>
      <p:graphicFrame>
        <p:nvGraphicFramePr>
          <p:cNvPr id="7" name="Object 1">
            <a:extLst>
              <a:ext uri="{FF2B5EF4-FFF2-40B4-BE49-F238E27FC236}">
                <a16:creationId xmlns:a16="http://schemas.microsoft.com/office/drawing/2014/main" id="{FB2836CD-7F8C-A860-0B9E-0EF77CB4DC62}"/>
              </a:ext>
            </a:extLst>
          </p:cNvPr>
          <p:cNvGraphicFramePr>
            <a:graphicFrameLocks noChangeAspect="1"/>
          </p:cNvGraphicFramePr>
          <p:nvPr>
            <p:extLst>
              <p:ext uri="{D42A27DB-BD31-4B8C-83A1-F6EECF244321}">
                <p14:modId xmlns:p14="http://schemas.microsoft.com/office/powerpoint/2010/main" val="302902355"/>
              </p:ext>
            </p:extLst>
          </p:nvPr>
        </p:nvGraphicFramePr>
        <p:xfrm>
          <a:off x="3037756" y="4370516"/>
          <a:ext cx="2059187" cy="384111"/>
        </p:xfrm>
        <a:graphic>
          <a:graphicData uri="http://schemas.openxmlformats.org/presentationml/2006/ole">
            <mc:AlternateContent xmlns:mc="http://schemas.openxmlformats.org/markup-compatibility/2006">
              <mc:Choice xmlns:v="urn:schemas-microsoft-com:vml" Requires="v">
                <p:oleObj name="Equation" r:id="rId7" imgW="1244600" imgH="228600" progId="Equation.3">
                  <p:embed/>
                </p:oleObj>
              </mc:Choice>
              <mc:Fallback>
                <p:oleObj name="Equation" r:id="rId7" imgW="1244600" imgH="228600" progId="Equation.3">
                  <p:embed/>
                  <p:pic>
                    <p:nvPicPr>
                      <p:cNvPr id="37892" name="Object 1">
                        <a:extLst>
                          <a:ext uri="{FF2B5EF4-FFF2-40B4-BE49-F238E27FC236}">
                            <a16:creationId xmlns:a16="http://schemas.microsoft.com/office/drawing/2014/main" id="{8F2E9393-889A-A009-2D05-177A7D9D89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7756" y="4370516"/>
                        <a:ext cx="2059187" cy="384111"/>
                      </a:xfrm>
                      <a:prstGeom prst="rect">
                        <a:avLst/>
                      </a:prstGeom>
                      <a:noFill/>
                      <a:ln>
                        <a:noFill/>
                      </a:ln>
                    </p:spPr>
                  </p:pic>
                </p:oleObj>
              </mc:Fallback>
            </mc:AlternateContent>
          </a:graphicData>
        </a:graphic>
      </p:graphicFrame>
      <p:pic>
        <p:nvPicPr>
          <p:cNvPr id="9" name="Picture 8">
            <a:extLst>
              <a:ext uri="{FF2B5EF4-FFF2-40B4-BE49-F238E27FC236}">
                <a16:creationId xmlns:a16="http://schemas.microsoft.com/office/drawing/2014/main" id="{AF114473-8CF8-71B6-0B40-A3733718281E}"/>
              </a:ext>
            </a:extLst>
          </p:cNvPr>
          <p:cNvPicPr>
            <a:picLocks noChangeAspect="1"/>
          </p:cNvPicPr>
          <p:nvPr/>
        </p:nvPicPr>
        <p:blipFill>
          <a:blip r:embed="rId9"/>
          <a:stretch>
            <a:fillRect/>
          </a:stretch>
        </p:blipFill>
        <p:spPr>
          <a:xfrm>
            <a:off x="2890422" y="5366609"/>
            <a:ext cx="1611004" cy="512406"/>
          </a:xfrm>
          <a:prstGeom prst="rect">
            <a:avLst/>
          </a:prstGeom>
        </p:spPr>
      </p:pic>
    </p:spTree>
    <p:extLst>
      <p:ext uri="{BB962C8B-B14F-4D97-AF65-F5344CB8AC3E}">
        <p14:creationId xmlns:p14="http://schemas.microsoft.com/office/powerpoint/2010/main" val="165160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73D8-38FB-4D9A-EDDD-076808E80100}"/>
              </a:ext>
            </a:extLst>
          </p:cNvPr>
          <p:cNvSpPr>
            <a:spLocks noGrp="1"/>
          </p:cNvSpPr>
          <p:nvPr>
            <p:ph type="title"/>
          </p:nvPr>
        </p:nvSpPr>
        <p:spPr/>
        <p:txBody>
          <a:bodyPr/>
          <a:lstStyle/>
          <a:p>
            <a:r>
              <a:rPr lang="en-US" dirty="0">
                <a:solidFill>
                  <a:srgbClr val="FF0000"/>
                </a:solidFill>
              </a:rPr>
              <a:t>Example 1 </a:t>
            </a:r>
            <a:r>
              <a:rPr lang="en-US" dirty="0"/>
              <a:t>M/M/1</a:t>
            </a:r>
            <a:endParaRPr lang="ar-EG" dirty="0"/>
          </a:p>
        </p:txBody>
      </p:sp>
      <p:sp>
        <p:nvSpPr>
          <p:cNvPr id="3" name="Content Placeholder 2">
            <a:extLst>
              <a:ext uri="{FF2B5EF4-FFF2-40B4-BE49-F238E27FC236}">
                <a16:creationId xmlns:a16="http://schemas.microsoft.com/office/drawing/2014/main" id="{C43D7201-9254-2F73-FBD6-77CB85B55FE2}"/>
              </a:ext>
            </a:extLst>
          </p:cNvPr>
          <p:cNvSpPr>
            <a:spLocks noGrp="1"/>
          </p:cNvSpPr>
          <p:nvPr>
            <p:ph idx="1"/>
          </p:nvPr>
        </p:nvSpPr>
        <p:spPr/>
        <p:txBody>
          <a:bodyPr>
            <a:normAutofit/>
          </a:bodyPr>
          <a:lstStyle/>
          <a:p>
            <a:r>
              <a:rPr lang="en-US" altLang="en-US" sz="2200" dirty="0"/>
              <a:t>A batch processing computer system accepts user jobs assumed that they arrive according to a Poisson process with a mean arrival rate 50 jobs/hr. Jobs are executed one at a time on FIFO basis and it was found that the job execution times are exponentially distributed with an average of one minute.</a:t>
            </a:r>
          </a:p>
          <a:p>
            <a:pPr marL="273050" indent="-273050">
              <a:spcBef>
                <a:spcPts val="600"/>
              </a:spcBef>
              <a:buClr>
                <a:schemeClr val="accent1"/>
              </a:buClr>
              <a:buSzPct val="76000"/>
              <a:buFont typeface="Wingdings 3" pitchFamily="18" charset="2"/>
              <a:buChar char=""/>
              <a:defRPr/>
            </a:pPr>
            <a:r>
              <a:rPr lang="en-US" sz="2400" dirty="0">
                <a:latin typeface="+mn-lt"/>
                <a:cs typeface="+mn-cs"/>
                <a:sym typeface="Symbol" pitchFamily="18" charset="2"/>
              </a:rPr>
              <a:t> = 50 job/hr ,1/ = 1 min,   </a:t>
            </a:r>
            <a:r>
              <a:rPr lang="en-US" sz="2400" dirty="0">
                <a:latin typeface="Arial" charset="0"/>
                <a:cs typeface="Arial" charset="0"/>
                <a:sym typeface="Symbol" pitchFamily="18" charset="2"/>
              </a:rPr>
              <a:t> = 60 job/hr.</a:t>
            </a:r>
            <a:endParaRPr lang="en-US" altLang="en-US" sz="2200" dirty="0"/>
          </a:p>
          <a:p>
            <a:pPr lvl="1"/>
            <a:r>
              <a:rPr lang="en-US" altLang="en-US" sz="2200" dirty="0"/>
              <a:t>What is the average of jobs in the computer system?</a:t>
            </a:r>
          </a:p>
          <a:p>
            <a:pPr lvl="1"/>
            <a:r>
              <a:rPr lang="en-US" altLang="en-US" sz="2200" dirty="0"/>
              <a:t>What is the average of jobs waiting for processing?</a:t>
            </a:r>
          </a:p>
          <a:p>
            <a:pPr lvl="1"/>
            <a:r>
              <a:rPr lang="en-US" altLang="en-US" sz="2200" dirty="0"/>
              <a:t>What is the percentage of time an arriving job can be processed directly?</a:t>
            </a:r>
          </a:p>
          <a:p>
            <a:pPr lvl="1"/>
            <a:endParaRPr lang="en-US" altLang="en-US" sz="2200" dirty="0"/>
          </a:p>
          <a:p>
            <a:pPr lvl="1"/>
            <a:r>
              <a:rPr lang="en-US" altLang="en-US" sz="2200" dirty="0"/>
              <a:t>What is the average of waiting time in the system?</a:t>
            </a:r>
          </a:p>
          <a:p>
            <a:pPr lvl="1"/>
            <a:r>
              <a:rPr lang="en-US" altLang="en-US" sz="2200" dirty="0"/>
              <a:t>What is the average of waiting time in the queue?</a:t>
            </a:r>
          </a:p>
          <a:p>
            <a:endParaRPr lang="ar-EG" dirty="0"/>
          </a:p>
        </p:txBody>
      </p:sp>
      <p:graphicFrame>
        <p:nvGraphicFramePr>
          <p:cNvPr id="4" name="Object 17">
            <a:extLst>
              <a:ext uri="{FF2B5EF4-FFF2-40B4-BE49-F238E27FC236}">
                <a16:creationId xmlns:a16="http://schemas.microsoft.com/office/drawing/2014/main" id="{63CF86D1-68AB-4F5F-7732-127CFA640797}"/>
              </a:ext>
            </a:extLst>
          </p:cNvPr>
          <p:cNvGraphicFramePr>
            <a:graphicFrameLocks noChangeAspect="1"/>
          </p:cNvGraphicFramePr>
          <p:nvPr>
            <p:extLst>
              <p:ext uri="{D42A27DB-BD31-4B8C-83A1-F6EECF244321}">
                <p14:modId xmlns:p14="http://schemas.microsoft.com/office/powerpoint/2010/main" val="3670041881"/>
              </p:ext>
            </p:extLst>
          </p:nvPr>
        </p:nvGraphicFramePr>
        <p:xfrm>
          <a:off x="7699116" y="3429000"/>
          <a:ext cx="2077244" cy="495300"/>
        </p:xfrm>
        <a:graphic>
          <a:graphicData uri="http://schemas.openxmlformats.org/presentationml/2006/ole">
            <mc:AlternateContent xmlns:mc="http://schemas.openxmlformats.org/markup-compatibility/2006">
              <mc:Choice xmlns:v="urn:schemas-microsoft-com:vml" Requires="v">
                <p:oleObj name="Equation" r:id="rId2" imgW="1765300" imgH="419100" progId="Equation.3">
                  <p:embed/>
                </p:oleObj>
              </mc:Choice>
              <mc:Fallback>
                <p:oleObj name="Equation" r:id="rId2" imgW="1765300" imgH="419100" progId="Equation.3">
                  <p:embed/>
                  <p:pic>
                    <p:nvPicPr>
                      <p:cNvPr id="23555" name="Object 17">
                        <a:extLst>
                          <a:ext uri="{FF2B5EF4-FFF2-40B4-BE49-F238E27FC236}">
                            <a16:creationId xmlns:a16="http://schemas.microsoft.com/office/drawing/2014/main" id="{6A17B831-5CD1-D1A4-869D-48027FB58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116" y="3429000"/>
                        <a:ext cx="2077244" cy="495300"/>
                      </a:xfrm>
                      <a:prstGeom prst="rect">
                        <a:avLst/>
                      </a:prstGeom>
                      <a:noFill/>
                      <a:ln>
                        <a:noFill/>
                      </a:ln>
                    </p:spPr>
                  </p:pic>
                </p:oleObj>
              </mc:Fallback>
            </mc:AlternateContent>
          </a:graphicData>
        </a:graphic>
      </p:graphicFrame>
      <p:graphicFrame>
        <p:nvGraphicFramePr>
          <p:cNvPr id="5" name="Object 18">
            <a:extLst>
              <a:ext uri="{FF2B5EF4-FFF2-40B4-BE49-F238E27FC236}">
                <a16:creationId xmlns:a16="http://schemas.microsoft.com/office/drawing/2014/main" id="{058352B4-CF35-B8F6-E3BE-23D69BABCE9D}"/>
              </a:ext>
            </a:extLst>
          </p:cNvPr>
          <p:cNvGraphicFramePr>
            <a:graphicFrameLocks noChangeAspect="1"/>
          </p:cNvGraphicFramePr>
          <p:nvPr>
            <p:extLst>
              <p:ext uri="{D42A27DB-BD31-4B8C-83A1-F6EECF244321}">
                <p14:modId xmlns:p14="http://schemas.microsoft.com/office/powerpoint/2010/main" val="3364552459"/>
              </p:ext>
            </p:extLst>
          </p:nvPr>
        </p:nvGraphicFramePr>
        <p:xfrm>
          <a:off x="7619741" y="3830637"/>
          <a:ext cx="2451100" cy="457200"/>
        </p:xfrm>
        <a:graphic>
          <a:graphicData uri="http://schemas.openxmlformats.org/presentationml/2006/ole">
            <mc:AlternateContent xmlns:mc="http://schemas.openxmlformats.org/markup-compatibility/2006">
              <mc:Choice xmlns:v="urn:schemas-microsoft-com:vml" Requires="v">
                <p:oleObj name="Equation" r:id="rId4" imgW="2400300" imgH="444500" progId="Equation.3">
                  <p:embed/>
                </p:oleObj>
              </mc:Choice>
              <mc:Fallback>
                <p:oleObj name="Equation" r:id="rId4" imgW="2400300" imgH="444500" progId="Equation.3">
                  <p:embed/>
                  <p:pic>
                    <p:nvPicPr>
                      <p:cNvPr id="23556" name="Object 18">
                        <a:extLst>
                          <a:ext uri="{FF2B5EF4-FFF2-40B4-BE49-F238E27FC236}">
                            <a16:creationId xmlns:a16="http://schemas.microsoft.com/office/drawing/2014/main" id="{98339559-2E6A-E824-4AF0-2DB006DCF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741" y="3830637"/>
                        <a:ext cx="2451100" cy="457200"/>
                      </a:xfrm>
                      <a:prstGeom prst="rect">
                        <a:avLst/>
                      </a:prstGeom>
                      <a:noFill/>
                      <a:ln>
                        <a:noFill/>
                      </a:ln>
                    </p:spPr>
                  </p:pic>
                </p:oleObj>
              </mc:Fallback>
            </mc:AlternateContent>
          </a:graphicData>
        </a:graphic>
      </p:graphicFrame>
      <p:graphicFrame>
        <p:nvGraphicFramePr>
          <p:cNvPr id="6" name="Object 10">
            <a:extLst>
              <a:ext uri="{FF2B5EF4-FFF2-40B4-BE49-F238E27FC236}">
                <a16:creationId xmlns:a16="http://schemas.microsoft.com/office/drawing/2014/main" id="{D82AE145-B149-24AB-F548-09C1219177D7}"/>
              </a:ext>
            </a:extLst>
          </p:cNvPr>
          <p:cNvGraphicFramePr>
            <a:graphicFrameLocks noChangeAspect="1"/>
          </p:cNvGraphicFramePr>
          <p:nvPr>
            <p:extLst>
              <p:ext uri="{D42A27DB-BD31-4B8C-83A1-F6EECF244321}">
                <p14:modId xmlns:p14="http://schemas.microsoft.com/office/powerpoint/2010/main" val="2230180478"/>
              </p:ext>
            </p:extLst>
          </p:nvPr>
        </p:nvGraphicFramePr>
        <p:xfrm>
          <a:off x="2582117" y="4581331"/>
          <a:ext cx="4236393" cy="457200"/>
        </p:xfrm>
        <a:graphic>
          <a:graphicData uri="http://schemas.openxmlformats.org/presentationml/2006/ole">
            <mc:AlternateContent xmlns:mc="http://schemas.openxmlformats.org/markup-compatibility/2006">
              <mc:Choice xmlns:v="urn:schemas-microsoft-com:vml" Requires="v">
                <p:oleObj name="Equation" r:id="rId6" imgW="2438400" imgH="419100" progId="Equation.3">
                  <p:embed/>
                </p:oleObj>
              </mc:Choice>
              <mc:Fallback>
                <p:oleObj name="Equation" r:id="rId6" imgW="2438400" imgH="419100" progId="Equation.3">
                  <p:embed/>
                  <p:pic>
                    <p:nvPicPr>
                      <p:cNvPr id="23557" name="Object 10">
                        <a:extLst>
                          <a:ext uri="{FF2B5EF4-FFF2-40B4-BE49-F238E27FC236}">
                            <a16:creationId xmlns:a16="http://schemas.microsoft.com/office/drawing/2014/main" id="{AA1C7C3E-3BAA-B1B6-8028-91125429C2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2117" y="4581331"/>
                        <a:ext cx="4236393" cy="457200"/>
                      </a:xfrm>
                      <a:prstGeom prst="rect">
                        <a:avLst/>
                      </a:prstGeom>
                      <a:noFill/>
                      <a:ln>
                        <a:noFill/>
                      </a:ln>
                    </p:spPr>
                  </p:pic>
                </p:oleObj>
              </mc:Fallback>
            </mc:AlternateContent>
          </a:graphicData>
        </a:graphic>
      </p:graphicFrame>
      <p:graphicFrame>
        <p:nvGraphicFramePr>
          <p:cNvPr id="7" name="Object 2">
            <a:extLst>
              <a:ext uri="{FF2B5EF4-FFF2-40B4-BE49-F238E27FC236}">
                <a16:creationId xmlns:a16="http://schemas.microsoft.com/office/drawing/2014/main" id="{9D598810-4C2C-5854-1D57-C22B18BD048C}"/>
              </a:ext>
            </a:extLst>
          </p:cNvPr>
          <p:cNvGraphicFramePr>
            <a:graphicFrameLocks noChangeAspect="1"/>
          </p:cNvGraphicFramePr>
          <p:nvPr>
            <p:extLst>
              <p:ext uri="{D42A27DB-BD31-4B8C-83A1-F6EECF244321}">
                <p14:modId xmlns:p14="http://schemas.microsoft.com/office/powerpoint/2010/main" val="2185669774"/>
              </p:ext>
            </p:extLst>
          </p:nvPr>
        </p:nvGraphicFramePr>
        <p:xfrm>
          <a:off x="7619741" y="4985535"/>
          <a:ext cx="2455868" cy="457201"/>
        </p:xfrm>
        <a:graphic>
          <a:graphicData uri="http://schemas.openxmlformats.org/presentationml/2006/ole">
            <mc:AlternateContent xmlns:mc="http://schemas.openxmlformats.org/markup-compatibility/2006">
              <mc:Choice xmlns:v="urn:schemas-microsoft-com:vml" Requires="v">
                <p:oleObj name="Equation" r:id="rId8" imgW="2260600" imgH="419100" progId="Equation.3">
                  <p:embed/>
                </p:oleObj>
              </mc:Choice>
              <mc:Fallback>
                <p:oleObj name="Equation" r:id="rId8" imgW="2260600" imgH="419100" progId="Equation.3">
                  <p:embed/>
                  <p:pic>
                    <p:nvPicPr>
                      <p:cNvPr id="25603" name="Object 2">
                        <a:extLst>
                          <a:ext uri="{FF2B5EF4-FFF2-40B4-BE49-F238E27FC236}">
                            <a16:creationId xmlns:a16="http://schemas.microsoft.com/office/drawing/2014/main" id="{B058732E-78A7-4541-69FA-FB356173F0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9741" y="4985535"/>
                        <a:ext cx="2455868" cy="457201"/>
                      </a:xfrm>
                      <a:prstGeom prst="rect">
                        <a:avLst/>
                      </a:prstGeom>
                      <a:noFill/>
                      <a:ln>
                        <a:noFill/>
                      </a:ln>
                    </p:spPr>
                  </p:pic>
                </p:oleObj>
              </mc:Fallback>
            </mc:AlternateContent>
          </a:graphicData>
        </a:graphic>
      </p:graphicFrame>
      <p:graphicFrame>
        <p:nvGraphicFramePr>
          <p:cNvPr id="8" name="Object 3">
            <a:extLst>
              <a:ext uri="{FF2B5EF4-FFF2-40B4-BE49-F238E27FC236}">
                <a16:creationId xmlns:a16="http://schemas.microsoft.com/office/drawing/2014/main" id="{FA9BC416-DE2D-CAEB-E58A-E7AF5C232C48}"/>
              </a:ext>
            </a:extLst>
          </p:cNvPr>
          <p:cNvGraphicFramePr>
            <a:graphicFrameLocks noChangeAspect="1"/>
          </p:cNvGraphicFramePr>
          <p:nvPr>
            <p:extLst>
              <p:ext uri="{D42A27DB-BD31-4B8C-83A1-F6EECF244321}">
                <p14:modId xmlns:p14="http://schemas.microsoft.com/office/powerpoint/2010/main" val="1875869806"/>
              </p:ext>
            </p:extLst>
          </p:nvPr>
        </p:nvGraphicFramePr>
        <p:xfrm>
          <a:off x="7475278" y="5367826"/>
          <a:ext cx="2740025" cy="419100"/>
        </p:xfrm>
        <a:graphic>
          <a:graphicData uri="http://schemas.openxmlformats.org/presentationml/2006/ole">
            <mc:AlternateContent xmlns:mc="http://schemas.openxmlformats.org/markup-compatibility/2006">
              <mc:Choice xmlns:v="urn:schemas-microsoft-com:vml" Requires="v">
                <p:oleObj name="Equation" r:id="rId10" imgW="2730500" imgH="419100" progId="Equation.3">
                  <p:embed/>
                </p:oleObj>
              </mc:Choice>
              <mc:Fallback>
                <p:oleObj name="Equation" r:id="rId10" imgW="2730500" imgH="419100" progId="Equation.3">
                  <p:embed/>
                  <p:pic>
                    <p:nvPicPr>
                      <p:cNvPr id="25604" name="Object 3">
                        <a:extLst>
                          <a:ext uri="{FF2B5EF4-FFF2-40B4-BE49-F238E27FC236}">
                            <a16:creationId xmlns:a16="http://schemas.microsoft.com/office/drawing/2014/main" id="{F06B84CB-7277-C6D4-38F7-770B5C7C97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75278" y="5367826"/>
                        <a:ext cx="2740025" cy="4191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5531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D8FD-C838-846A-CB10-7452D7CE78DA}"/>
              </a:ext>
            </a:extLst>
          </p:cNvPr>
          <p:cNvSpPr>
            <a:spLocks noGrp="1"/>
          </p:cNvSpPr>
          <p:nvPr>
            <p:ph type="title"/>
          </p:nvPr>
        </p:nvSpPr>
        <p:spPr/>
        <p:txBody>
          <a:bodyPr/>
          <a:lstStyle/>
          <a:p>
            <a:r>
              <a:rPr lang="en-US" dirty="0">
                <a:solidFill>
                  <a:srgbClr val="FF0000"/>
                </a:solidFill>
              </a:rPr>
              <a:t>Example 2</a:t>
            </a:r>
            <a:endParaRPr lang="ar-EG" dirty="0">
              <a:solidFill>
                <a:srgbClr val="FF0000"/>
              </a:solidFill>
            </a:endParaRPr>
          </a:p>
        </p:txBody>
      </p:sp>
      <p:sp>
        <p:nvSpPr>
          <p:cNvPr id="3" name="Content Placeholder 2">
            <a:extLst>
              <a:ext uri="{FF2B5EF4-FFF2-40B4-BE49-F238E27FC236}">
                <a16:creationId xmlns:a16="http://schemas.microsoft.com/office/drawing/2014/main" id="{21593389-6BD6-027F-D025-0BCD0E887D5C}"/>
              </a:ext>
            </a:extLst>
          </p:cNvPr>
          <p:cNvSpPr>
            <a:spLocks noGrp="1"/>
          </p:cNvSpPr>
          <p:nvPr>
            <p:ph idx="1"/>
          </p:nvPr>
        </p:nvSpPr>
        <p:spPr>
          <a:xfrm>
            <a:off x="838200" y="1339057"/>
            <a:ext cx="10515600" cy="4351338"/>
          </a:xfrm>
        </p:spPr>
        <p:txBody>
          <a:bodyPr/>
          <a:lstStyle/>
          <a:p>
            <a:r>
              <a:rPr lang="en-US" altLang="en-US" dirty="0"/>
              <a:t>Customers arrive at a watch repair shop according to a Poisson process at a rate of one per every 10 minutes, and the service time is an exponential r.v. with mean 8 minutes. Find the average number of customers L, the average time a customer spends in the shop W, and the average time a customer spends in waiting for service </a:t>
            </a:r>
            <a:r>
              <a:rPr lang="en-US" altLang="en-US" b="1" i="1" dirty="0"/>
              <a:t>Wq.</a:t>
            </a:r>
            <a:endParaRPr lang="en-US" altLang="en-US" dirty="0"/>
          </a:p>
          <a:p>
            <a:r>
              <a:rPr lang="en-US" altLang="en-US" dirty="0">
                <a:sym typeface="Symbol" panose="05050102010706020507" pitchFamily="18" charset="2"/>
              </a:rPr>
              <a:t>=1/10</a:t>
            </a:r>
            <a:r>
              <a:rPr lang="en-US" altLang="en-US" dirty="0"/>
              <a:t> ,</a:t>
            </a:r>
            <a:r>
              <a:rPr lang="en-US" altLang="en-US" dirty="0">
                <a:sym typeface="Symbol" panose="05050102010706020507" pitchFamily="18" charset="2"/>
              </a:rPr>
              <a:t> </a:t>
            </a:r>
            <a:r>
              <a:rPr lang="en-US" altLang="en-US" dirty="0"/>
              <a:t> = 1/8</a:t>
            </a:r>
          </a:p>
          <a:p>
            <a:endParaRPr lang="en-US" altLang="en-US" dirty="0"/>
          </a:p>
          <a:p>
            <a:endParaRPr lang="ar-EG" dirty="0"/>
          </a:p>
        </p:txBody>
      </p:sp>
      <p:graphicFrame>
        <p:nvGraphicFramePr>
          <p:cNvPr id="6" name="Object 17">
            <a:extLst>
              <a:ext uri="{FF2B5EF4-FFF2-40B4-BE49-F238E27FC236}">
                <a16:creationId xmlns:a16="http://schemas.microsoft.com/office/drawing/2014/main" id="{0FFF4A61-E037-E8DC-F74A-B36010704C5F}"/>
              </a:ext>
            </a:extLst>
          </p:cNvPr>
          <p:cNvGraphicFramePr>
            <a:graphicFrameLocks noChangeAspect="1"/>
          </p:cNvGraphicFramePr>
          <p:nvPr>
            <p:extLst>
              <p:ext uri="{D42A27DB-BD31-4B8C-83A1-F6EECF244321}">
                <p14:modId xmlns:p14="http://schemas.microsoft.com/office/powerpoint/2010/main" val="1019102337"/>
              </p:ext>
            </p:extLst>
          </p:nvPr>
        </p:nvGraphicFramePr>
        <p:xfrm>
          <a:off x="927604" y="3775539"/>
          <a:ext cx="6033034" cy="908888"/>
        </p:xfrm>
        <a:graphic>
          <a:graphicData uri="http://schemas.openxmlformats.org/presentationml/2006/ole">
            <mc:AlternateContent xmlns:mc="http://schemas.openxmlformats.org/markup-compatibility/2006">
              <mc:Choice xmlns:v="urn:schemas-microsoft-com:vml" Requires="v">
                <p:oleObj name="Equation" r:id="rId2" imgW="2794000" imgH="419100" progId="Equation.3">
                  <p:embed/>
                </p:oleObj>
              </mc:Choice>
              <mc:Fallback>
                <p:oleObj name="Equation" r:id="rId2" imgW="2794000" imgH="419100" progId="Equation.3">
                  <p:embed/>
                  <p:pic>
                    <p:nvPicPr>
                      <p:cNvPr id="27652" name="Object 17">
                        <a:extLst>
                          <a:ext uri="{FF2B5EF4-FFF2-40B4-BE49-F238E27FC236}">
                            <a16:creationId xmlns:a16="http://schemas.microsoft.com/office/drawing/2014/main" id="{0FD18E85-F6D9-5F97-282D-502CC52C3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604" y="3775539"/>
                        <a:ext cx="6033034" cy="908888"/>
                      </a:xfrm>
                      <a:prstGeom prst="rect">
                        <a:avLst/>
                      </a:prstGeom>
                      <a:noFill/>
                      <a:ln>
                        <a:noFill/>
                      </a:ln>
                    </p:spPr>
                  </p:pic>
                </p:oleObj>
              </mc:Fallback>
            </mc:AlternateContent>
          </a:graphicData>
        </a:graphic>
      </p:graphicFrame>
      <p:graphicFrame>
        <p:nvGraphicFramePr>
          <p:cNvPr id="7" name="Object 2">
            <a:extLst>
              <a:ext uri="{FF2B5EF4-FFF2-40B4-BE49-F238E27FC236}">
                <a16:creationId xmlns:a16="http://schemas.microsoft.com/office/drawing/2014/main" id="{E63CCE1C-D9AE-97BB-0501-D5C744D0810B}"/>
              </a:ext>
            </a:extLst>
          </p:cNvPr>
          <p:cNvGraphicFramePr>
            <a:graphicFrameLocks noChangeAspect="1"/>
          </p:cNvGraphicFramePr>
          <p:nvPr>
            <p:extLst>
              <p:ext uri="{D42A27DB-BD31-4B8C-83A1-F6EECF244321}">
                <p14:modId xmlns:p14="http://schemas.microsoft.com/office/powerpoint/2010/main" val="3536939635"/>
              </p:ext>
            </p:extLst>
          </p:nvPr>
        </p:nvGraphicFramePr>
        <p:xfrm>
          <a:off x="838198" y="4549424"/>
          <a:ext cx="4909458" cy="805655"/>
        </p:xfrm>
        <a:graphic>
          <a:graphicData uri="http://schemas.openxmlformats.org/presentationml/2006/ole">
            <mc:AlternateContent xmlns:mc="http://schemas.openxmlformats.org/markup-compatibility/2006">
              <mc:Choice xmlns:v="urn:schemas-microsoft-com:vml" Requires="v">
                <p:oleObj name="Equation" r:id="rId4" imgW="2565400" imgH="419100" progId="Equation.3">
                  <p:embed/>
                </p:oleObj>
              </mc:Choice>
              <mc:Fallback>
                <p:oleObj name="Equation" r:id="rId4" imgW="2565400" imgH="419100" progId="Equation.3">
                  <p:embed/>
                  <p:pic>
                    <p:nvPicPr>
                      <p:cNvPr id="27653" name="Object 2">
                        <a:extLst>
                          <a:ext uri="{FF2B5EF4-FFF2-40B4-BE49-F238E27FC236}">
                            <a16:creationId xmlns:a16="http://schemas.microsoft.com/office/drawing/2014/main" id="{7C0E0DA9-3B8D-EA74-CC54-27B5FFB329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8" y="4549424"/>
                        <a:ext cx="4909458" cy="805655"/>
                      </a:xfrm>
                      <a:prstGeom prst="rect">
                        <a:avLst/>
                      </a:prstGeom>
                      <a:noFill/>
                      <a:ln>
                        <a:noFill/>
                      </a:ln>
                    </p:spPr>
                  </p:pic>
                </p:oleObj>
              </mc:Fallback>
            </mc:AlternateContent>
          </a:graphicData>
        </a:graphic>
      </p:graphicFrame>
      <p:graphicFrame>
        <p:nvGraphicFramePr>
          <p:cNvPr id="8" name="Object 3">
            <a:extLst>
              <a:ext uri="{FF2B5EF4-FFF2-40B4-BE49-F238E27FC236}">
                <a16:creationId xmlns:a16="http://schemas.microsoft.com/office/drawing/2014/main" id="{2913497F-6BC6-BC8E-D284-CC1CAF1CBDAA}"/>
              </a:ext>
            </a:extLst>
          </p:cNvPr>
          <p:cNvGraphicFramePr>
            <a:graphicFrameLocks noChangeAspect="1"/>
          </p:cNvGraphicFramePr>
          <p:nvPr>
            <p:extLst>
              <p:ext uri="{D42A27DB-BD31-4B8C-83A1-F6EECF244321}">
                <p14:modId xmlns:p14="http://schemas.microsoft.com/office/powerpoint/2010/main" val="2978242771"/>
              </p:ext>
            </p:extLst>
          </p:nvPr>
        </p:nvGraphicFramePr>
        <p:xfrm>
          <a:off x="838198" y="5220075"/>
          <a:ext cx="6370637" cy="838200"/>
        </p:xfrm>
        <a:graphic>
          <a:graphicData uri="http://schemas.openxmlformats.org/presentationml/2006/ole">
            <mc:AlternateContent xmlns:mc="http://schemas.openxmlformats.org/markup-compatibility/2006">
              <mc:Choice xmlns:v="urn:schemas-microsoft-com:vml" Requires="v">
                <p:oleObj name="Equation" r:id="rId6" imgW="3175000" imgH="419100" progId="Equation.3">
                  <p:embed/>
                </p:oleObj>
              </mc:Choice>
              <mc:Fallback>
                <p:oleObj name="Equation" r:id="rId6" imgW="3175000" imgH="419100" progId="Equation.3">
                  <p:embed/>
                  <p:pic>
                    <p:nvPicPr>
                      <p:cNvPr id="27654" name="Object 3">
                        <a:extLst>
                          <a:ext uri="{FF2B5EF4-FFF2-40B4-BE49-F238E27FC236}">
                            <a16:creationId xmlns:a16="http://schemas.microsoft.com/office/drawing/2014/main" id="{315A4EEC-7869-844C-E8AA-098DA6C435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198" y="5220075"/>
                        <a:ext cx="6370637" cy="8382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Picture 9">
            <a:extLst>
              <a:ext uri="{FF2B5EF4-FFF2-40B4-BE49-F238E27FC236}">
                <a16:creationId xmlns:a16="http://schemas.microsoft.com/office/drawing/2014/main" id="{42437961-B6D5-B552-DD0E-37E4E1EFE766}"/>
              </a:ext>
            </a:extLst>
          </p:cNvPr>
          <p:cNvPicPr>
            <a:picLocks noChangeAspect="1"/>
          </p:cNvPicPr>
          <p:nvPr/>
        </p:nvPicPr>
        <p:blipFill>
          <a:blip r:embed="rId8"/>
          <a:stretch>
            <a:fillRect/>
          </a:stretch>
        </p:blipFill>
        <p:spPr>
          <a:xfrm>
            <a:off x="7208835" y="5220075"/>
            <a:ext cx="3895725" cy="695325"/>
          </a:xfrm>
          <a:prstGeom prst="rect">
            <a:avLst/>
          </a:prstGeom>
        </p:spPr>
      </p:pic>
      <p:sp>
        <p:nvSpPr>
          <p:cNvPr id="11" name="TextBox 10">
            <a:extLst>
              <a:ext uri="{FF2B5EF4-FFF2-40B4-BE49-F238E27FC236}">
                <a16:creationId xmlns:a16="http://schemas.microsoft.com/office/drawing/2014/main" id="{EAAF209F-937B-19AB-BBB1-522DA2A4A100}"/>
              </a:ext>
            </a:extLst>
          </p:cNvPr>
          <p:cNvSpPr txBox="1"/>
          <p:nvPr/>
        </p:nvSpPr>
        <p:spPr>
          <a:xfrm>
            <a:off x="7140133" y="5433566"/>
            <a:ext cx="386644" cy="369332"/>
          </a:xfrm>
          <a:prstGeom prst="rect">
            <a:avLst/>
          </a:prstGeom>
          <a:noFill/>
        </p:spPr>
        <p:txBody>
          <a:bodyPr wrap="none" rtlCol="1">
            <a:spAutoFit/>
          </a:bodyPr>
          <a:lstStyle/>
          <a:p>
            <a:r>
              <a:rPr lang="en-US" dirty="0"/>
              <a:t>or</a:t>
            </a:r>
            <a:endParaRPr lang="ar-EG" dirty="0"/>
          </a:p>
        </p:txBody>
      </p:sp>
    </p:spTree>
    <p:extLst>
      <p:ext uri="{BB962C8B-B14F-4D97-AF65-F5344CB8AC3E}">
        <p14:creationId xmlns:p14="http://schemas.microsoft.com/office/powerpoint/2010/main" val="259041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DC798-9FBD-4C44-CB34-130B89C6079B}"/>
              </a:ext>
            </a:extLst>
          </p:cNvPr>
          <p:cNvSpPr>
            <a:spLocks noGrp="1"/>
          </p:cNvSpPr>
          <p:nvPr>
            <p:ph type="title"/>
          </p:nvPr>
        </p:nvSpPr>
        <p:spPr/>
        <p:txBody>
          <a:bodyPr/>
          <a:lstStyle/>
          <a:p>
            <a:r>
              <a:rPr lang="en-US" dirty="0">
                <a:solidFill>
                  <a:srgbClr val="FF0000"/>
                </a:solidFill>
              </a:rPr>
              <a:t>Example 3</a:t>
            </a:r>
            <a:endParaRPr lang="ar-EG" dirty="0">
              <a:solidFill>
                <a:srgbClr val="FF0000"/>
              </a:solidFill>
            </a:endParaRPr>
          </a:p>
        </p:txBody>
      </p:sp>
      <p:sp>
        <p:nvSpPr>
          <p:cNvPr id="3" name="Content Placeholder 2">
            <a:extLst>
              <a:ext uri="{FF2B5EF4-FFF2-40B4-BE49-F238E27FC236}">
                <a16:creationId xmlns:a16="http://schemas.microsoft.com/office/drawing/2014/main" id="{A23EF8FC-5A3C-A081-DDFE-C39CCAB618A9}"/>
              </a:ext>
            </a:extLst>
          </p:cNvPr>
          <p:cNvSpPr>
            <a:spLocks noGrp="1"/>
          </p:cNvSpPr>
          <p:nvPr>
            <p:ph idx="1"/>
          </p:nvPr>
        </p:nvSpPr>
        <p:spPr/>
        <p:txBody>
          <a:bodyPr/>
          <a:lstStyle/>
          <a:p>
            <a:r>
              <a:rPr lang="en-US" altLang="en-US" dirty="0"/>
              <a:t>A drive-in banking service is modeled as an M/M/1 queueing system with customer arrival rate of 2 per minute. It is desired to have fewer than 5 customers line up 99 percent of the time. How fast should the service rate be?</a:t>
            </a:r>
          </a:p>
          <a:p>
            <a:pPr>
              <a:buFont typeface="Wingdings 3" panose="05040102010807070707" pitchFamily="18" charset="2"/>
              <a:buNone/>
            </a:pPr>
            <a:endParaRPr lang="en-US" altLang="en-US" dirty="0"/>
          </a:p>
          <a:p>
            <a:endParaRPr lang="en-US" altLang="en-US" dirty="0"/>
          </a:p>
          <a:p>
            <a:endParaRPr lang="en-US" altLang="en-US" dirty="0"/>
          </a:p>
          <a:p>
            <a:endParaRPr lang="ar-EG" dirty="0"/>
          </a:p>
        </p:txBody>
      </p:sp>
      <p:pic>
        <p:nvPicPr>
          <p:cNvPr id="4" name="Picture 2">
            <a:extLst>
              <a:ext uri="{FF2B5EF4-FFF2-40B4-BE49-F238E27FC236}">
                <a16:creationId xmlns:a16="http://schemas.microsoft.com/office/drawing/2014/main" id="{344318F4-0B27-4DD8-5412-0601040DB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3368675"/>
            <a:ext cx="8737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13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E7DD-B3D3-A265-133C-170383785F44}"/>
              </a:ext>
            </a:extLst>
          </p:cNvPr>
          <p:cNvSpPr>
            <a:spLocks noGrp="1"/>
          </p:cNvSpPr>
          <p:nvPr>
            <p:ph type="title"/>
          </p:nvPr>
        </p:nvSpPr>
        <p:spPr/>
        <p:txBody>
          <a:bodyPr/>
          <a:lstStyle/>
          <a:p>
            <a:r>
              <a:rPr lang="en-US" dirty="0">
                <a:solidFill>
                  <a:srgbClr val="FF0000"/>
                </a:solidFill>
              </a:rPr>
              <a:t>Example 4</a:t>
            </a:r>
            <a:endParaRPr lang="ar-EG" dirty="0">
              <a:solidFill>
                <a:srgbClr val="FF0000"/>
              </a:solidFill>
            </a:endParaRPr>
          </a:p>
        </p:txBody>
      </p:sp>
      <p:sp>
        <p:nvSpPr>
          <p:cNvPr id="3" name="Content Placeholder 2">
            <a:extLst>
              <a:ext uri="{FF2B5EF4-FFF2-40B4-BE49-F238E27FC236}">
                <a16:creationId xmlns:a16="http://schemas.microsoft.com/office/drawing/2014/main" id="{67C3FC7D-7EDA-58D0-D8F3-D4996C6E1DF2}"/>
              </a:ext>
            </a:extLst>
          </p:cNvPr>
          <p:cNvSpPr>
            <a:spLocks noGrp="1"/>
          </p:cNvSpPr>
          <p:nvPr>
            <p:ph idx="1"/>
          </p:nvPr>
        </p:nvSpPr>
        <p:spPr/>
        <p:txBody>
          <a:bodyPr/>
          <a:lstStyle/>
          <a:p>
            <a:r>
              <a:rPr lang="en-US" altLang="en-US" dirty="0"/>
              <a:t>People arrive at a telephone booth according to a Poisson process at an average rate of 12 per hour, and the average time for each call is an exponential r.v. with mean 2 minutes.</a:t>
            </a:r>
          </a:p>
          <a:p>
            <a:pPr lvl="1"/>
            <a:r>
              <a:rPr lang="en-US" altLang="en-US" dirty="0"/>
              <a:t>What is the probability that an arriving customer will find the telephone booth occupied?</a:t>
            </a:r>
          </a:p>
          <a:p>
            <a:pPr lvl="1"/>
            <a:endParaRPr lang="en-US" altLang="en-US" dirty="0"/>
          </a:p>
          <a:p>
            <a:pPr lvl="1"/>
            <a:endParaRPr lang="en-US" altLang="en-US" dirty="0"/>
          </a:p>
          <a:p>
            <a:pPr lvl="1"/>
            <a:r>
              <a:rPr lang="en-US" altLang="en-US" dirty="0"/>
              <a:t>It is the policy of the telephone company to install additional booths if customers wait an average of 3 or more minutes for the phone. Find the average arrival rate needed to justify a second booth.</a:t>
            </a:r>
          </a:p>
          <a:p>
            <a:endParaRPr lang="en-US" altLang="en-US" dirty="0"/>
          </a:p>
          <a:p>
            <a:endParaRPr lang="ar-EG" dirty="0"/>
          </a:p>
        </p:txBody>
      </p:sp>
      <p:pic>
        <p:nvPicPr>
          <p:cNvPr id="4" name="Picture 2">
            <a:extLst>
              <a:ext uri="{FF2B5EF4-FFF2-40B4-BE49-F238E27FC236}">
                <a16:creationId xmlns:a16="http://schemas.microsoft.com/office/drawing/2014/main" id="{9394F37A-8813-9C0D-ABB2-BD49EF49D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175" y="3729151"/>
            <a:ext cx="6452119" cy="81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16EDB3B4-C54E-39CF-7A43-0823ED1CC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340" y="5605943"/>
            <a:ext cx="6061788" cy="88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7687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1876</TotalTime>
  <Words>2298</Words>
  <Application>Microsoft Office PowerPoint</Application>
  <PresentationFormat>Widescreen</PresentationFormat>
  <Paragraphs>153</Paragraphs>
  <Slides>23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Calibri Light</vt:lpstr>
      <vt:lpstr>Cambria Math</vt:lpstr>
      <vt:lpstr>Gill Sans MT</vt:lpstr>
      <vt:lpstr>Times New Roman</vt:lpstr>
      <vt:lpstr>Wingdings 3</vt:lpstr>
      <vt:lpstr>Office Theme</vt:lpstr>
      <vt:lpstr>Equation</vt:lpstr>
      <vt:lpstr>Queue Examples</vt:lpstr>
      <vt:lpstr>Example 1 D/D/1/k-1</vt:lpstr>
      <vt:lpstr>Example 2 D/D/1/K-1 Case1</vt:lpstr>
      <vt:lpstr>Example 3 Special Case</vt:lpstr>
      <vt:lpstr>Example 4 Case2</vt:lpstr>
      <vt:lpstr>Example 1 M/M/1</vt:lpstr>
      <vt:lpstr>Example 2</vt:lpstr>
      <vt:lpstr>Example 3</vt:lpstr>
      <vt:lpstr>Example 4</vt:lpstr>
      <vt:lpstr>Example 1 M/M/1/K</vt:lpstr>
      <vt:lpstr>Cont.</vt:lpstr>
      <vt:lpstr>Example 1 M/M/C</vt:lpstr>
      <vt:lpstr>Example 2</vt:lpstr>
      <vt:lpstr>Cont.</vt:lpstr>
      <vt:lpstr>Example 1 M/M/C/K</vt:lpstr>
      <vt:lpstr>Example 2</vt:lpstr>
      <vt:lpstr>Example of system components</vt:lpstr>
      <vt:lpstr>Example of simulation process</vt:lpstr>
      <vt:lpstr>EXAMPLE: Single-Channel Queue</vt:lpstr>
      <vt:lpstr>Solution Single-Channel Queue</vt:lpstr>
      <vt:lpstr>Cont. , Performance </vt:lpstr>
      <vt:lpstr>EXAMPLE: two-Channel Queue simulation</vt:lpstr>
      <vt:lpstr>Solution two-Channel Queue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عبدالرحمن مصطفى محمود خليل</dc:creator>
  <cp:lastModifiedBy>عبدالرحمن مصطفى محمود خليل</cp:lastModifiedBy>
  <cp:revision>45</cp:revision>
  <dcterms:created xsi:type="dcterms:W3CDTF">2023-01-04T08:09:15Z</dcterms:created>
  <dcterms:modified xsi:type="dcterms:W3CDTF">2023-01-16T19:30:31Z</dcterms:modified>
</cp:coreProperties>
</file>