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4" r:id="rId2"/>
    <p:sldId id="265" r:id="rId3"/>
    <p:sldId id="256" r:id="rId4"/>
    <p:sldId id="262" r:id="rId5"/>
    <p:sldId id="257" r:id="rId6"/>
    <p:sldId id="263" r:id="rId7"/>
    <p:sldId id="266" r:id="rId8"/>
    <p:sldId id="258" r:id="rId9"/>
    <p:sldId id="259" r:id="rId10"/>
    <p:sldId id="260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A424AB3-8433-4FAA-868A-A9294816B4B3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8CCF085-4B82-430E-BCC9-FC6C745269D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9936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times In </a:t>
            </a:r>
            <a:r>
              <a:rPr lang="en-US" altLang="en-US" sz="1200" dirty="0"/>
              <a:t>(minutes) 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CF085-4B82-430E-BCC9-FC6C745269D8}" type="slidenum">
              <a:rPr lang="ar-EG" smtClean="0"/>
              <a:t>25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8832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F909-A003-CC04-489B-590CF73A4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71C25-03DE-CCAE-5BF3-DA6449327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ED7FC-8C25-6910-9185-E215A24E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562-2AE9-4945-A2B9-DBB904BF7EC5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4216D-A1D5-4ADE-5500-8835E41D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DE739-C190-98D1-7B86-1477A037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12B-8C23-4351-9502-52B103EA293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4231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94BB-2352-888E-3F21-5C78B0BC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FC0E8-B40B-7C14-4738-AEE15DE2E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FFC4-AF24-041F-D719-D126C788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562-2AE9-4945-A2B9-DBB904BF7EC5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C08E4-FB52-2BE2-94BF-D771E1D9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ECF3A-7A77-8A10-1FAA-43B65A40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12B-8C23-4351-9502-52B103EA293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6598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A3888-C8ED-EB6F-0464-FABBEA905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AAAB1-0A0F-B9AE-DE29-1D9BEDDD3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2E28-9A26-3547-A515-61417909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562-2AE9-4945-A2B9-DBB904BF7EC5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C3AA-2021-58A6-F48F-7CC680B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F5E56-4F16-AB69-DF42-1FDDBE74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12B-8C23-4351-9502-52B103EA293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423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BFB3-274F-7242-04F9-7999A960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06877-2ED6-4480-DF6A-0181C783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461C-19CB-AA48-36D3-3BF970CC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562-2AE9-4945-A2B9-DBB904BF7EC5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0009-1F19-290E-5EC3-91790700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C29B9-DABE-EC08-F625-81966511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12B-8C23-4351-9502-52B103EA293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202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5359-1AF9-FE40-7A08-85F6FF0E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64085-B86D-AC20-6FB4-F57D76E65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0186-0EFD-F209-DAB5-AAD04BE7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562-2AE9-4945-A2B9-DBB904BF7EC5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4CF17-E251-5910-9CDB-BD59CFDF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2F427-6626-DD42-729D-E88E12E5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12B-8C23-4351-9502-52B103EA293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8028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874B-0872-44E3-B8D6-0C04C73E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2031-C166-FFA4-1572-8EC6D55A3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FC59B-A4F2-D8A4-A76D-9A99312C6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F2789-D474-5DB4-0FF3-88B8BE55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562-2AE9-4945-A2B9-DBB904BF7EC5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F076B-E42A-4575-D191-9119E889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CAA06-6660-1C55-33FC-6C0D9479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12B-8C23-4351-9502-52B103EA293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043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78A3-3616-7CB7-A0C6-EFDE5EB2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E7175-23BB-2317-2DF0-E4222F0A7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4FCD4-2184-2850-F63C-942B44EA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7F060-456D-3684-298D-FF58BFDBC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6FCD6-B9F5-85C2-D4C4-FE3629067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41BB4-C085-A4DA-DC51-B389448B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562-2AE9-4945-A2B9-DBB904BF7EC5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D3737-E59A-F53B-9A5C-B06E5C30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845FC-C764-1E96-46BA-F9A95A1E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12B-8C23-4351-9502-52B103EA293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6158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311F-D4DF-5937-2E60-511F26F4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CACAC-351A-7EFD-6C44-6B4B7E93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562-2AE9-4945-A2B9-DBB904BF7EC5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8F37E-B5D2-DA11-9BEB-F7627EAD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1EDB6-4682-E15D-0D21-387F936A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12B-8C23-4351-9502-52B103EA293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3091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6FF2E-568E-57D6-EF09-79F0B5A4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562-2AE9-4945-A2B9-DBB904BF7EC5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22D39-86FE-8548-EAFB-085634C8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8D97A-FA52-DEEA-8B7C-89044D36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12B-8C23-4351-9502-52B103EA293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4657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27C6-62C1-BE4A-C7CC-95EAC239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B2FB-10C0-A1EC-8525-03C093025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6381B-E963-95D4-1AAA-D71C57340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BB4C9-4707-9C9F-CE07-E8EA369A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562-2AE9-4945-A2B9-DBB904BF7EC5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0E9B9-9293-045E-0003-01CF1B20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11A50-744D-499B-81CD-C2FCD16B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12B-8C23-4351-9502-52B103EA293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4610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3323-E932-ECC0-F76F-36A34A23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F7C2D-A09A-3049-82D7-0C186859D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AADA1-7874-C68E-6B3C-44F74CE72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1D29F-2D30-2DD7-2461-8E3E15EE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562-2AE9-4945-A2B9-DBB904BF7EC5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B5BF-14A8-6F10-682A-09C29E56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F5CDC-B3A4-CB9E-CE0D-91CAD0CA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12B-8C23-4351-9502-52B103EA293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6942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D923E-06C9-CE58-1550-347092CE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C0FAA-F3AC-822C-B683-CE43D9378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875C1-3728-11DB-76CA-311FA8984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B9562-2AE9-4945-A2B9-DBB904BF7EC5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E0C56-CB58-F66C-A691-375854AEC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71110-80CA-0BDB-D5AA-558ADE2F5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E12B-8C23-4351-9502-52B103EA293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9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36.bin"/><Relationship Id="rId3" Type="http://schemas.openxmlformats.org/officeDocument/2006/relationships/image" Target="../media/image31.wmf"/><Relationship Id="rId21" Type="http://schemas.openxmlformats.org/officeDocument/2006/relationships/image" Target="../media/image40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8.wmf"/><Relationship Id="rId2" Type="http://schemas.openxmlformats.org/officeDocument/2006/relationships/oleObject" Target="../embeddings/oleObject28.bin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46.bin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34.wmf"/><Relationship Id="rId2" Type="http://schemas.openxmlformats.org/officeDocument/2006/relationships/oleObject" Target="../embeddings/oleObject38.bin"/><Relationship Id="rId16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3.bin"/><Relationship Id="rId25" Type="http://schemas.openxmlformats.org/officeDocument/2006/relationships/image" Target="../media/image19.wmf"/><Relationship Id="rId2" Type="http://schemas.openxmlformats.org/officeDocument/2006/relationships/image" Target="../media/image8.png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24" Type="http://schemas.openxmlformats.org/officeDocument/2006/relationships/oleObject" Target="../embeddings/oleObject16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image" Target="../media/image19.png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20.wmf"/><Relationship Id="rId21" Type="http://schemas.openxmlformats.org/officeDocument/2006/relationships/image" Target="../media/image28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19.wmf"/><Relationship Id="rId25" Type="http://schemas.openxmlformats.org/officeDocument/2006/relationships/image" Target="../media/image30.w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27.bin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23" Type="http://schemas.openxmlformats.org/officeDocument/2006/relationships/image" Target="../media/image29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A645-097E-BB6C-B9D1-0A564484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83"/>
          </a:xfrm>
        </p:spPr>
        <p:txBody>
          <a:bodyPr>
            <a:normAutofit fontScale="90000"/>
          </a:bodyPr>
          <a:lstStyle/>
          <a:p>
            <a:r>
              <a:rPr lang="en-US" dirty="0"/>
              <a:t>Queueing System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8959-75F2-072C-887E-9DDCB2170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408"/>
            <a:ext cx="10515600" cy="56064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Consists of :</a:t>
            </a:r>
          </a:p>
          <a:p>
            <a:pPr lvl="1"/>
            <a:r>
              <a:rPr lang="en-US" dirty="0"/>
              <a:t>Arrival</a:t>
            </a:r>
          </a:p>
          <a:p>
            <a:pPr lvl="1"/>
            <a:r>
              <a:rPr lang="en-US" dirty="0"/>
              <a:t>Server</a:t>
            </a:r>
          </a:p>
          <a:p>
            <a:pPr lvl="1"/>
            <a:r>
              <a:rPr lang="en-US" dirty="0"/>
              <a:t>Service time</a:t>
            </a:r>
          </a:p>
          <a:p>
            <a:r>
              <a:rPr lang="en-US" dirty="0"/>
              <a:t>Components :</a:t>
            </a:r>
          </a:p>
          <a:p>
            <a:pPr lvl="1"/>
            <a:r>
              <a:rPr lang="en-US" dirty="0"/>
              <a:t>Input Process</a:t>
            </a:r>
          </a:p>
          <a:p>
            <a:pPr lvl="2"/>
            <a:r>
              <a:rPr lang="en-US" dirty="0"/>
              <a:t>Size of arriving (finite/infinite)</a:t>
            </a:r>
          </a:p>
          <a:p>
            <a:pPr lvl="2"/>
            <a:r>
              <a:rPr lang="en-US" dirty="0"/>
              <a:t>Arriving pattern (Deterministic / Stochastic)</a:t>
            </a:r>
          </a:p>
          <a:p>
            <a:pPr lvl="2"/>
            <a:r>
              <a:rPr lang="en-US" dirty="0"/>
              <a:t>Behavior of arriving customers (BLOCK / STORE AND FORWARD)</a:t>
            </a:r>
          </a:p>
          <a:p>
            <a:pPr lvl="1"/>
            <a:r>
              <a:rPr lang="en-US" dirty="0"/>
              <a:t>System Structure</a:t>
            </a:r>
          </a:p>
          <a:p>
            <a:pPr lvl="2"/>
            <a:r>
              <a:rPr lang="en-US" dirty="0"/>
              <a:t>Number of servers (SINGLE / MULTIPLE)</a:t>
            </a:r>
          </a:p>
          <a:p>
            <a:pPr lvl="2"/>
            <a:r>
              <a:rPr lang="en-US" dirty="0"/>
              <a:t>System capacity</a:t>
            </a:r>
          </a:p>
          <a:p>
            <a:pPr lvl="1"/>
            <a:r>
              <a:rPr lang="en-US" dirty="0"/>
              <a:t>Output process</a:t>
            </a:r>
          </a:p>
          <a:p>
            <a:pPr lvl="2"/>
            <a:r>
              <a:rPr lang="en-US" dirty="0"/>
              <a:t>Serving discipline (FCFS / LCFS ..ETC)</a:t>
            </a:r>
          </a:p>
          <a:p>
            <a:pPr lvl="2"/>
            <a:r>
              <a:rPr lang="en-US" dirty="0"/>
              <a:t>Service time distribution (service pattern)</a:t>
            </a:r>
          </a:p>
        </p:txBody>
      </p:sp>
    </p:spTree>
    <p:extLst>
      <p:ext uri="{BB962C8B-B14F-4D97-AF65-F5344CB8AC3E}">
        <p14:creationId xmlns:p14="http://schemas.microsoft.com/office/powerpoint/2010/main" val="137059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28729535-BD2F-5E42-F74D-A5BBDE39F2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691078"/>
              </p:ext>
            </p:extLst>
          </p:nvPr>
        </p:nvGraphicFramePr>
        <p:xfrm>
          <a:off x="7161536" y="3009061"/>
          <a:ext cx="34766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300" imgH="508000" progId="Equation.3">
                  <p:embed/>
                </p:oleObj>
              </mc:Choice>
              <mc:Fallback>
                <p:oleObj name="Equation" r:id="rId2" imgW="1638300" imgH="508000" progId="Equation.3">
                  <p:embed/>
                  <p:pic>
                    <p:nvPicPr>
                      <p:cNvPr id="14342" name="Object 3">
                        <a:extLst>
                          <a:ext uri="{FF2B5EF4-FFF2-40B4-BE49-F238E27FC236}">
                            <a16:creationId xmlns:a16="http://schemas.microsoft.com/office/drawing/2014/main" id="{7746B3F4-0395-36F6-674C-2BCCBA9C7B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536" y="3009061"/>
                        <a:ext cx="347662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6FC0290-00A3-1118-B32D-4478ED95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1324"/>
          </a:xfrm>
        </p:spPr>
        <p:txBody>
          <a:bodyPr>
            <a:normAutofit fontScale="90000"/>
          </a:bodyPr>
          <a:lstStyle/>
          <a:p>
            <a:r>
              <a:rPr lang="en-US" altLang="ar-EG" dirty="0">
                <a:solidFill>
                  <a:srgbClr val="FF0000"/>
                </a:solidFill>
              </a:rPr>
              <a:t>M / M / c</a:t>
            </a:r>
            <a:endParaRPr lang="ar-EG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A2A5A0E8-3DE6-82E8-86E9-9581E3A5A8B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957931"/>
              </p:ext>
            </p:extLst>
          </p:nvPr>
        </p:nvGraphicFramePr>
        <p:xfrm>
          <a:off x="742561" y="866142"/>
          <a:ext cx="1917300" cy="1065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889000" progId="Equation.3">
                  <p:embed/>
                </p:oleObj>
              </mc:Choice>
              <mc:Fallback>
                <p:oleObj name="Equation" r:id="rId4" imgW="1600200" imgH="889000" progId="Equation.3">
                  <p:embed/>
                  <p:pic>
                    <p:nvPicPr>
                      <p:cNvPr id="12291" name="Object 5">
                        <a:extLst>
                          <a:ext uri="{FF2B5EF4-FFF2-40B4-BE49-F238E27FC236}">
                            <a16:creationId xmlns:a16="http://schemas.microsoft.com/office/drawing/2014/main" id="{981E67CA-D2C5-23B6-18EA-1E05754CF7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561" y="866142"/>
                        <a:ext cx="1917300" cy="1065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EA142D87-C2FE-F048-CC45-F789319FD9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077713"/>
              </p:ext>
            </p:extLst>
          </p:nvPr>
        </p:nvGraphicFramePr>
        <p:xfrm>
          <a:off x="742560" y="1883173"/>
          <a:ext cx="7115331" cy="1184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86100" imgH="939800" progId="Equation.3">
                  <p:embed/>
                </p:oleObj>
              </mc:Choice>
              <mc:Fallback>
                <p:oleObj name="Equation" r:id="rId6" imgW="3086100" imgH="939800" progId="Equation.3">
                  <p:embed/>
                  <p:pic>
                    <p:nvPicPr>
                      <p:cNvPr id="12294" name="Object 8">
                        <a:extLst>
                          <a:ext uri="{FF2B5EF4-FFF2-40B4-BE49-F238E27FC236}">
                            <a16:creationId xmlns:a16="http://schemas.microsoft.com/office/drawing/2014/main" id="{15F44119-C412-A04C-613A-55ED93B619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560" y="1883173"/>
                        <a:ext cx="7115331" cy="1184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2FF0F758-F47C-C5F3-FC99-8FECB9CD2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533336"/>
              </p:ext>
            </p:extLst>
          </p:nvPr>
        </p:nvGraphicFramePr>
        <p:xfrm>
          <a:off x="7452049" y="856024"/>
          <a:ext cx="8540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18918" progId="Equation.3">
                  <p:embed/>
                </p:oleObj>
              </mc:Choice>
              <mc:Fallback>
                <p:oleObj name="Equation" r:id="rId8" imgW="393529" imgH="418918" progId="Equation.3">
                  <p:embed/>
                  <p:pic>
                    <p:nvPicPr>
                      <p:cNvPr id="12292" name="Object 3">
                        <a:extLst>
                          <a:ext uri="{FF2B5EF4-FFF2-40B4-BE49-F238E27FC236}">
                            <a16:creationId xmlns:a16="http://schemas.microsoft.com/office/drawing/2014/main" id="{2A898699-CF5B-0727-C651-407E311ABD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049" y="856024"/>
                        <a:ext cx="8540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CFAECE4E-ADD5-D226-FAC5-A5CCAE4F4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138691"/>
              </p:ext>
            </p:extLst>
          </p:nvPr>
        </p:nvGraphicFramePr>
        <p:xfrm>
          <a:off x="8899849" y="856024"/>
          <a:ext cx="8540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529" imgH="393529" progId="Equation.3">
                  <p:embed/>
                </p:oleObj>
              </mc:Choice>
              <mc:Fallback>
                <p:oleObj name="Equation" r:id="rId10" imgW="393529" imgH="393529" progId="Equation.3">
                  <p:embed/>
                  <p:pic>
                    <p:nvPicPr>
                      <p:cNvPr id="12293" name="Object 4">
                        <a:extLst>
                          <a:ext uri="{FF2B5EF4-FFF2-40B4-BE49-F238E27FC236}">
                            <a16:creationId xmlns:a16="http://schemas.microsoft.com/office/drawing/2014/main" id="{06C5695A-F0D3-F5EB-DDF8-CF9F7E80A9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9849" y="856024"/>
                        <a:ext cx="85407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B097D213-B1E8-B96D-38AE-93DC5D3EB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397841"/>
              </p:ext>
            </p:extLst>
          </p:nvPr>
        </p:nvGraphicFramePr>
        <p:xfrm>
          <a:off x="838200" y="3068032"/>
          <a:ext cx="28924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33500" imgH="482600" progId="Equation.3">
                  <p:embed/>
                </p:oleObj>
              </mc:Choice>
              <mc:Fallback>
                <p:oleObj name="Equation" r:id="rId12" imgW="1333500" imgH="482600" progId="Equation.3">
                  <p:embed/>
                  <p:pic>
                    <p:nvPicPr>
                      <p:cNvPr id="14340" name="Object 5">
                        <a:extLst>
                          <a:ext uri="{FF2B5EF4-FFF2-40B4-BE49-F238E27FC236}">
                            <a16:creationId xmlns:a16="http://schemas.microsoft.com/office/drawing/2014/main" id="{223BD032-8B26-535F-58F0-B6A35EEA8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68032"/>
                        <a:ext cx="289242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A09A45E9-A109-ADCF-E298-67E13ECABC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120228"/>
              </p:ext>
            </p:extLst>
          </p:nvPr>
        </p:nvGraphicFramePr>
        <p:xfrm>
          <a:off x="838200" y="4122515"/>
          <a:ext cx="118586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45863" imgH="418918" progId="Equation.3">
                  <p:embed/>
                </p:oleObj>
              </mc:Choice>
              <mc:Fallback>
                <p:oleObj name="Equation" r:id="rId14" imgW="545863" imgH="418918" progId="Equation.3">
                  <p:embed/>
                  <p:pic>
                    <p:nvPicPr>
                      <p:cNvPr id="14343" name="Object 6">
                        <a:extLst>
                          <a:ext uri="{FF2B5EF4-FFF2-40B4-BE49-F238E27FC236}">
                            <a16:creationId xmlns:a16="http://schemas.microsoft.com/office/drawing/2014/main" id="{F075C264-85A9-A528-2955-864F82AD1E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22515"/>
                        <a:ext cx="118586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DB55A154-D5BD-3356-52CC-391B4BC40D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076149"/>
              </p:ext>
            </p:extLst>
          </p:nvPr>
        </p:nvGraphicFramePr>
        <p:xfrm>
          <a:off x="3523083" y="4095336"/>
          <a:ext cx="1681163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74364" imgH="444307" progId="Equation.3">
                  <p:embed/>
                </p:oleObj>
              </mc:Choice>
              <mc:Fallback>
                <p:oleObj name="Equation" r:id="rId16" imgW="774364" imgH="444307" progId="Equation.3">
                  <p:embed/>
                  <p:pic>
                    <p:nvPicPr>
                      <p:cNvPr id="14344" name="Object 7">
                        <a:extLst>
                          <a:ext uri="{FF2B5EF4-FFF2-40B4-BE49-F238E27FC236}">
                            <a16:creationId xmlns:a16="http://schemas.microsoft.com/office/drawing/2014/main" id="{BF98B1A7-EA9B-F16A-CDB2-76F99E509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083" y="4095336"/>
                        <a:ext cx="1681163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CAC84CA3-A87A-3C51-AE16-98312B7BE4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990503"/>
              </p:ext>
            </p:extLst>
          </p:nvPr>
        </p:nvGraphicFramePr>
        <p:xfrm>
          <a:off x="731352" y="4991880"/>
          <a:ext cx="15430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10891" imgH="418918" progId="Equation.3">
                  <p:embed/>
                </p:oleObj>
              </mc:Choice>
              <mc:Fallback>
                <p:oleObj name="Equation" r:id="rId18" imgW="710891" imgH="418918" progId="Equation.3">
                  <p:embed/>
                  <p:pic>
                    <p:nvPicPr>
                      <p:cNvPr id="14345" name="Object 8">
                        <a:extLst>
                          <a:ext uri="{FF2B5EF4-FFF2-40B4-BE49-F238E27FC236}">
                            <a16:creationId xmlns:a16="http://schemas.microsoft.com/office/drawing/2014/main" id="{D9E35FA3-C9F4-6191-3388-2DC2D3C915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352" y="4991880"/>
                        <a:ext cx="154305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AE0B9056-6A51-55A4-180B-9C0ADCC1F0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273359"/>
              </p:ext>
            </p:extLst>
          </p:nvPr>
        </p:nvGraphicFramePr>
        <p:xfrm>
          <a:off x="742561" y="5981295"/>
          <a:ext cx="13509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22030" imgH="215806" progId="Equation.3">
                  <p:embed/>
                </p:oleObj>
              </mc:Choice>
              <mc:Fallback>
                <p:oleObj name="Equation" r:id="rId20" imgW="622030" imgH="215806" progId="Equation.3">
                  <p:embed/>
                  <p:pic>
                    <p:nvPicPr>
                      <p:cNvPr id="14346" name="Object 9">
                        <a:extLst>
                          <a:ext uri="{FF2B5EF4-FFF2-40B4-BE49-F238E27FC236}">
                            <a16:creationId xmlns:a16="http://schemas.microsoft.com/office/drawing/2014/main" id="{FE58D883-8A6D-3CAB-8A5E-FC75284BAD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561" y="5981295"/>
                        <a:ext cx="13509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2205F14-15E9-1984-D9A1-C494F19FE260}"/>
              </a:ext>
            </a:extLst>
          </p:cNvPr>
          <p:cNvSpPr txBox="1"/>
          <p:nvPr/>
        </p:nvSpPr>
        <p:spPr>
          <a:xfrm>
            <a:off x="2284412" y="612713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ar-EG" dirty="0"/>
              <a:t>Average number of idle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19E7A-8A03-C29C-D31B-E582DA8D9C03}"/>
              </a:ext>
            </a:extLst>
          </p:cNvPr>
          <p:cNvSpPr txBox="1"/>
          <p:nvPr/>
        </p:nvSpPr>
        <p:spPr>
          <a:xfrm>
            <a:off x="1535489" y="1981920"/>
            <a:ext cx="11721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(                )</a:t>
            </a:r>
            <a:endParaRPr lang="ar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6E65-7399-19BA-C66D-003E2D39CFFD}"/>
              </a:ext>
            </a:extLst>
          </p:cNvPr>
          <p:cNvSpPr txBox="1"/>
          <p:nvPr/>
        </p:nvSpPr>
        <p:spPr>
          <a:xfrm>
            <a:off x="1613244" y="2600666"/>
            <a:ext cx="18598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(                             )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6105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0E3E-C2EB-ECD2-4112-12AE6EC4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altLang="ar-EG" dirty="0">
                <a:solidFill>
                  <a:srgbClr val="FF0000"/>
                </a:solidFill>
              </a:rPr>
              <a:t>M / M / c / K</a:t>
            </a:r>
            <a:endParaRPr lang="ar-EG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C8D4F5BD-27B1-A2DA-CC62-D8546BFD25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140786"/>
              </p:ext>
            </p:extLst>
          </p:nvPr>
        </p:nvGraphicFramePr>
        <p:xfrm>
          <a:off x="356670" y="681038"/>
          <a:ext cx="3595687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400" imgH="812800" progId="Equation.3">
                  <p:embed/>
                </p:oleObj>
              </mc:Choice>
              <mc:Fallback>
                <p:oleObj name="Equation" r:id="rId2" imgW="1676400" imgH="812800" progId="Equation.3">
                  <p:embed/>
                  <p:pic>
                    <p:nvPicPr>
                      <p:cNvPr id="17411" name="Object 5">
                        <a:extLst>
                          <a:ext uri="{FF2B5EF4-FFF2-40B4-BE49-F238E27FC236}">
                            <a16:creationId xmlns:a16="http://schemas.microsoft.com/office/drawing/2014/main" id="{6DBD833B-35D5-9185-BB6A-50765CD440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70" y="681038"/>
                        <a:ext cx="3595687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DBBFAC02-B309-E980-4264-B347060D2E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945342"/>
              </p:ext>
            </p:extLst>
          </p:nvPr>
        </p:nvGraphicFramePr>
        <p:xfrm>
          <a:off x="5256245" y="681038"/>
          <a:ext cx="496252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11400" imgH="914400" progId="Equation.3">
                  <p:embed/>
                </p:oleObj>
              </mc:Choice>
              <mc:Fallback>
                <p:oleObj name="Equation" r:id="rId4" imgW="2311400" imgH="914400" progId="Equation.3">
                  <p:embed/>
                  <p:pic>
                    <p:nvPicPr>
                      <p:cNvPr id="17414" name="Object 8">
                        <a:extLst>
                          <a:ext uri="{FF2B5EF4-FFF2-40B4-BE49-F238E27FC236}">
                            <a16:creationId xmlns:a16="http://schemas.microsoft.com/office/drawing/2014/main" id="{50D638EA-DAF5-A769-29AB-983BBC46F6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45" y="681038"/>
                        <a:ext cx="4962525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BFD0AA1A-6ED2-C556-BDDE-27A53F7DAF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375844"/>
              </p:ext>
            </p:extLst>
          </p:nvPr>
        </p:nvGraphicFramePr>
        <p:xfrm>
          <a:off x="493130" y="2617788"/>
          <a:ext cx="62547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82900" imgH="457200" progId="Equation.3">
                  <p:embed/>
                </p:oleObj>
              </mc:Choice>
              <mc:Fallback>
                <p:oleObj name="Equation" r:id="rId6" imgW="2882900" imgH="457200" progId="Equation.3">
                  <p:embed/>
                  <p:pic>
                    <p:nvPicPr>
                      <p:cNvPr id="18435" name="Object 5">
                        <a:extLst>
                          <a:ext uri="{FF2B5EF4-FFF2-40B4-BE49-F238E27FC236}">
                            <a16:creationId xmlns:a16="http://schemas.microsoft.com/office/drawing/2014/main" id="{62963AC1-4A6B-4093-0A60-F64AD2B14F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30" y="2617788"/>
                        <a:ext cx="62547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6D59E14A-6454-8696-9A63-F2A85F207D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804557"/>
              </p:ext>
            </p:extLst>
          </p:nvPr>
        </p:nvGraphicFramePr>
        <p:xfrm>
          <a:off x="493130" y="3445297"/>
          <a:ext cx="36385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75673" imgH="444307" progId="Equation.3">
                  <p:embed/>
                </p:oleObj>
              </mc:Choice>
              <mc:Fallback>
                <p:oleObj name="Equation" r:id="rId8" imgW="1675673" imgH="444307" progId="Equation.3">
                  <p:embed/>
                  <p:pic>
                    <p:nvPicPr>
                      <p:cNvPr id="18436" name="Object 3">
                        <a:extLst>
                          <a:ext uri="{FF2B5EF4-FFF2-40B4-BE49-F238E27FC236}">
                            <a16:creationId xmlns:a16="http://schemas.microsoft.com/office/drawing/2014/main" id="{04D628D2-F05E-87F7-620C-6A9253381D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30" y="3445297"/>
                        <a:ext cx="36385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1092FC63-0874-0EC1-0EA6-B148B8B18B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86241"/>
              </p:ext>
            </p:extLst>
          </p:nvPr>
        </p:nvGraphicFramePr>
        <p:xfrm>
          <a:off x="493130" y="4213841"/>
          <a:ext cx="104775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391" imgH="393529" progId="Equation.3">
                  <p:embed/>
                </p:oleObj>
              </mc:Choice>
              <mc:Fallback>
                <p:oleObj name="Equation" r:id="rId10" imgW="482391" imgH="393529" progId="Equation.3">
                  <p:embed/>
                  <p:pic>
                    <p:nvPicPr>
                      <p:cNvPr id="18438" name="Object 5">
                        <a:extLst>
                          <a:ext uri="{FF2B5EF4-FFF2-40B4-BE49-F238E27FC236}">
                            <a16:creationId xmlns:a16="http://schemas.microsoft.com/office/drawing/2014/main" id="{FE2FA47D-DFFD-79C4-048C-C302C338C2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30" y="4213841"/>
                        <a:ext cx="104775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D4C625BF-25AD-C6B2-6475-8663E698E3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62125"/>
              </p:ext>
            </p:extLst>
          </p:nvPr>
        </p:nvGraphicFramePr>
        <p:xfrm>
          <a:off x="2154513" y="4213841"/>
          <a:ext cx="11858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45863" imgH="418918" progId="Equation.3">
                  <p:embed/>
                </p:oleObj>
              </mc:Choice>
              <mc:Fallback>
                <p:oleObj name="Equation" r:id="rId12" imgW="545863" imgH="418918" progId="Equation.3">
                  <p:embed/>
                  <p:pic>
                    <p:nvPicPr>
                      <p:cNvPr id="18437" name="Object 4">
                        <a:extLst>
                          <a:ext uri="{FF2B5EF4-FFF2-40B4-BE49-F238E27FC236}">
                            <a16:creationId xmlns:a16="http://schemas.microsoft.com/office/drawing/2014/main" id="{1DE3AB41-F079-BB08-09E3-0C5360FFDA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513" y="4213841"/>
                        <a:ext cx="11858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6E71DAB5-A672-D5CD-AF5D-0C451E8F4A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682276"/>
              </p:ext>
            </p:extLst>
          </p:nvPr>
        </p:nvGraphicFramePr>
        <p:xfrm>
          <a:off x="356670" y="5421750"/>
          <a:ext cx="18462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50900" imgH="228600" progId="Equation.3">
                  <p:embed/>
                </p:oleObj>
              </mc:Choice>
              <mc:Fallback>
                <p:oleObj name="Equation" r:id="rId14" imgW="850900" imgH="228600" progId="Equation.3">
                  <p:embed/>
                  <p:pic>
                    <p:nvPicPr>
                      <p:cNvPr id="18439" name="Object 6">
                        <a:extLst>
                          <a:ext uri="{FF2B5EF4-FFF2-40B4-BE49-F238E27FC236}">
                            <a16:creationId xmlns:a16="http://schemas.microsoft.com/office/drawing/2014/main" id="{B1A9D571-B2AB-7A44-68BC-7E4B17FCB2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70" y="5421750"/>
                        <a:ext cx="184626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64011B44-DA38-8F6A-D11A-6749126357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127690"/>
              </p:ext>
            </p:extLst>
          </p:nvPr>
        </p:nvGraphicFramePr>
        <p:xfrm>
          <a:off x="2568705" y="5212993"/>
          <a:ext cx="8540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3529" imgH="418918" progId="Equation.3">
                  <p:embed/>
                </p:oleObj>
              </mc:Choice>
              <mc:Fallback>
                <p:oleObj name="Equation" r:id="rId16" imgW="393529" imgH="418918" progId="Equation.3">
                  <p:embed/>
                  <p:pic>
                    <p:nvPicPr>
                      <p:cNvPr id="17412" name="Object 3">
                        <a:extLst>
                          <a:ext uri="{FF2B5EF4-FFF2-40B4-BE49-F238E27FC236}">
                            <a16:creationId xmlns:a16="http://schemas.microsoft.com/office/drawing/2014/main" id="{D3696672-D073-33D7-E514-49FB4C0459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705" y="5212993"/>
                        <a:ext cx="8540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84117708-0C31-7553-E298-6BE687ADCC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643811"/>
              </p:ext>
            </p:extLst>
          </p:nvPr>
        </p:nvGraphicFramePr>
        <p:xfrm>
          <a:off x="3916882" y="5240773"/>
          <a:ext cx="8540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529" imgH="393529" progId="Equation.3">
                  <p:embed/>
                </p:oleObj>
              </mc:Choice>
              <mc:Fallback>
                <p:oleObj name="Equation" r:id="rId18" imgW="393529" imgH="393529" progId="Equation.3">
                  <p:embed/>
                  <p:pic>
                    <p:nvPicPr>
                      <p:cNvPr id="17413" name="Object 4">
                        <a:extLst>
                          <a:ext uri="{FF2B5EF4-FFF2-40B4-BE49-F238E27FC236}">
                            <a16:creationId xmlns:a16="http://schemas.microsoft.com/office/drawing/2014/main" id="{E6E00AEA-ACEF-9455-D41D-36C2BB789C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882" y="5240773"/>
                        <a:ext cx="85407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8B4712-FB72-482A-0A97-9162C37279FA}"/>
              </a:ext>
            </a:extLst>
          </p:cNvPr>
          <p:cNvSpPr txBox="1"/>
          <p:nvPr/>
        </p:nvSpPr>
        <p:spPr>
          <a:xfrm>
            <a:off x="6057134" y="1014936"/>
            <a:ext cx="10663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(              )</a:t>
            </a:r>
            <a:endParaRPr lang="ar-E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E8D304-C442-BEFC-9609-32FBB9F3AC2B}"/>
              </a:ext>
            </a:extLst>
          </p:cNvPr>
          <p:cNvSpPr txBox="1"/>
          <p:nvPr/>
        </p:nvSpPr>
        <p:spPr>
          <a:xfrm>
            <a:off x="6030685" y="1940616"/>
            <a:ext cx="10663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(              )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86799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1B28-5541-64A8-E0B7-EA9794FB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simulation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391C-6FD9-D8DC-C475-948D8E2F2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ar-EG" dirty="0"/>
              <a:t>A </a:t>
            </a:r>
            <a:r>
              <a:rPr lang="en-US" altLang="ar-EG" b="1" dirty="0"/>
              <a:t>simulation</a:t>
            </a:r>
            <a:r>
              <a:rPr lang="en-US" altLang="ar-EG" dirty="0"/>
              <a:t> is the imitation (reproduction) of the operation of a real-world process or system over time.</a:t>
            </a:r>
          </a:p>
          <a:p>
            <a:r>
              <a:rPr lang="en-US" altLang="ar-EG" dirty="0"/>
              <a:t>This </a:t>
            </a:r>
            <a:r>
              <a:rPr lang="en-US" altLang="ar-EG" b="1" dirty="0"/>
              <a:t>model</a:t>
            </a:r>
            <a:r>
              <a:rPr lang="en-US" altLang="ar-EG" dirty="0"/>
              <a:t> is represented by set of </a:t>
            </a:r>
            <a:r>
              <a:rPr lang="en-US" altLang="ar-EG" b="1" dirty="0"/>
              <a:t>assumptions</a:t>
            </a:r>
            <a:r>
              <a:rPr lang="en-US" altLang="ar-EG" dirty="0"/>
              <a:t> concerning the operation of the system.</a:t>
            </a:r>
          </a:p>
          <a:p>
            <a:r>
              <a:rPr lang="en-US" altLang="ar-EG" dirty="0"/>
              <a:t>These </a:t>
            </a:r>
            <a:r>
              <a:rPr lang="en-US" altLang="ar-EG" b="1" dirty="0"/>
              <a:t>assumptions</a:t>
            </a:r>
            <a:r>
              <a:rPr lang="en-US" altLang="ar-EG" dirty="0"/>
              <a:t> are expressed in mathematical, logical, and symbolic relationships between the </a:t>
            </a:r>
            <a:r>
              <a:rPr lang="en-US" altLang="ar-EG" b="1" i="1" dirty="0"/>
              <a:t>entities</a:t>
            </a:r>
            <a:r>
              <a:rPr lang="en-US" altLang="ar-EG" i="1" dirty="0"/>
              <a:t>, or </a:t>
            </a:r>
            <a:r>
              <a:rPr lang="en-US" altLang="ar-EG" b="1" i="1" dirty="0"/>
              <a:t>objects </a:t>
            </a:r>
            <a:r>
              <a:rPr lang="en-US" altLang="ar-EG" b="1" dirty="0"/>
              <a:t>of interest</a:t>
            </a:r>
            <a:r>
              <a:rPr lang="en-US" altLang="ar-EG" dirty="0"/>
              <a:t>, of the system. </a:t>
            </a:r>
          </a:p>
          <a:p>
            <a:r>
              <a:rPr lang="en-US" altLang="ar-EG" b="1" dirty="0"/>
              <a:t>Potential changes</a:t>
            </a:r>
            <a:r>
              <a:rPr lang="en-US" altLang="ar-EG" dirty="0"/>
              <a:t> to the system can first be simulated in order to predict their impact on system performance. </a:t>
            </a:r>
          </a:p>
          <a:p>
            <a:r>
              <a:rPr lang="en-US" altLang="ar-EG" b="1" dirty="0"/>
              <a:t>Simulation</a:t>
            </a:r>
            <a:r>
              <a:rPr lang="en-US" altLang="ar-EG" dirty="0"/>
              <a:t> can also be used to study systems in the design stage, before such systems are built. 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89052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1C5F-98B7-4430-F867-5A167AC3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Simulation Benefits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7DD10-7234-3333-33BE-FDBF38B37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ar-EG" dirty="0"/>
              <a:t>Simulation enables the study of the internal interactions of a complex system, or of a subsystem within a complex system.</a:t>
            </a:r>
          </a:p>
          <a:p>
            <a:r>
              <a:rPr lang="en-US" altLang="ar-EG" dirty="0"/>
              <a:t>The knowledge gained in designing a simulation model may be of great value toward suggesting improvement in the system under investigation.</a:t>
            </a:r>
          </a:p>
          <a:p>
            <a:r>
              <a:rPr lang="en-US" altLang="ar-EG" dirty="0"/>
              <a:t>By changing simulation inputs and observing the resulting outputs, valuable insight may be obtained into which variables are most important and how variables interact.</a:t>
            </a:r>
          </a:p>
          <a:p>
            <a:r>
              <a:rPr lang="en-US" altLang="ar-EG" dirty="0"/>
              <a:t>Simulation can be used as an educational device to support analytic solution methodologies.</a:t>
            </a:r>
          </a:p>
          <a:p>
            <a:r>
              <a:rPr lang="en-US" altLang="ar-EG" dirty="0"/>
              <a:t>Simulation can be used to experiment with new designs or policies prior to implementation, to prepare for what may happen.</a:t>
            </a:r>
          </a:p>
          <a:p>
            <a:r>
              <a:rPr lang="en-US" altLang="ar-EG" dirty="0"/>
              <a:t>The modern system (factory, wafer fabrication plant, service organization, etc.) is so complex that the interactions can be treated only through simulation.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3829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F99C-FC11-3A6E-E2DB-6881ABFA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When Simulation Is Not Appropriate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E2D4-B15C-B19D-9377-00529EEDD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ar-EG" dirty="0"/>
              <a:t>when the problem can be solved using common sense.</a:t>
            </a:r>
          </a:p>
          <a:p>
            <a:r>
              <a:rPr lang="en-US" altLang="ar-EG" sz="2800" dirty="0"/>
              <a:t>if the problem can be solved analytically.</a:t>
            </a:r>
          </a:p>
          <a:p>
            <a:r>
              <a:rPr lang="en-US" altLang="ar-EG" sz="2800" dirty="0"/>
              <a:t>if it is easier to perform direct experiments.</a:t>
            </a:r>
            <a:endParaRPr lang="en-US" altLang="ar-EG" dirty="0"/>
          </a:p>
          <a:p>
            <a:r>
              <a:rPr lang="en-US" altLang="ar-EG" sz="2800" dirty="0"/>
              <a:t>The costs should not exceed the savings.</a:t>
            </a:r>
          </a:p>
          <a:p>
            <a:r>
              <a:rPr lang="en-US" altLang="ar-EG" sz="2800" dirty="0"/>
              <a:t>if the resources or time are not available. 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7067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78A8-86F0-BB2D-2E0A-2099863F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Simulation pros and cons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A87AA-60AC-1738-8C75-232DA323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ar-EG" dirty="0"/>
              <a:t>Advantages of Simulation</a:t>
            </a:r>
          </a:p>
          <a:p>
            <a:pPr lvl="1"/>
            <a:r>
              <a:rPr lang="en-US" altLang="ar-EG" dirty="0"/>
              <a:t>New hardware designs, physical layouts, transportation systems, and so on, can be tested without placing resources for their acquisition.</a:t>
            </a:r>
          </a:p>
          <a:p>
            <a:pPr lvl="1"/>
            <a:r>
              <a:rPr lang="en-US" altLang="ar-EG" dirty="0"/>
              <a:t>Time is controllable which it can be compressed or expanded allowing for a speedup or slowdown of the phenomena under investigation.</a:t>
            </a:r>
          </a:p>
          <a:p>
            <a:pPr lvl="1"/>
            <a:r>
              <a:rPr lang="en-US" altLang="ar-EG" dirty="0"/>
              <a:t>A simulation study can help in understanding how the system operates rather than how individuals think the system operates.</a:t>
            </a:r>
          </a:p>
          <a:p>
            <a:r>
              <a:rPr lang="en-US" dirty="0"/>
              <a:t>Disadvantages of Simulation</a:t>
            </a:r>
          </a:p>
          <a:p>
            <a:pPr lvl="1"/>
            <a:r>
              <a:rPr lang="en-US" altLang="ar-EG" dirty="0"/>
              <a:t>Model building requires special training. </a:t>
            </a:r>
          </a:p>
          <a:p>
            <a:pPr lvl="1"/>
            <a:r>
              <a:rPr lang="en-US" altLang="ar-EG" dirty="0"/>
              <a:t>Simulation results may be difficult to interpret. Since most simulation outputs are essentially random variables.</a:t>
            </a:r>
          </a:p>
          <a:p>
            <a:pPr lvl="1"/>
            <a:r>
              <a:rPr lang="en-US" altLang="ar-EG" dirty="0"/>
              <a:t>Simulation modeling and analysis can be time consuming and expensive.</a:t>
            </a:r>
          </a:p>
          <a:p>
            <a:pPr lvl="1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844245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A2C6-4E4E-C7D2-BA08-08A5F97E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DF2A-528D-4433-B875-F223F5A9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ar-EG" dirty="0"/>
              <a:t>A </a:t>
            </a:r>
            <a:r>
              <a:rPr lang="en-US" altLang="ar-EG" b="1" i="1" dirty="0"/>
              <a:t>system</a:t>
            </a:r>
            <a:r>
              <a:rPr lang="en-US" altLang="ar-EG" i="1" dirty="0"/>
              <a:t> is defined as a group of objects that are joined </a:t>
            </a:r>
            <a:r>
              <a:rPr lang="en-US" altLang="ar-EG" dirty="0"/>
              <a:t>together in some regular interaction or interdependence toward the accomplishment of some purpose. </a:t>
            </a:r>
          </a:p>
          <a:p>
            <a:r>
              <a:rPr lang="en-US" altLang="ar-EG" dirty="0"/>
              <a:t>Components</a:t>
            </a:r>
          </a:p>
          <a:p>
            <a:pPr lvl="1"/>
            <a:r>
              <a:rPr lang="en-US" altLang="ar-EG" dirty="0"/>
              <a:t>Entity : </a:t>
            </a:r>
            <a:r>
              <a:rPr lang="en-US" altLang="ar-EG" dirty="0">
                <a:solidFill>
                  <a:srgbClr val="C00000"/>
                </a:solidFill>
              </a:rPr>
              <a:t>an object of interest in the system</a:t>
            </a:r>
          </a:p>
          <a:p>
            <a:pPr lvl="1"/>
            <a:r>
              <a:rPr lang="en-US" altLang="ar-EG" dirty="0"/>
              <a:t>Attribute : </a:t>
            </a:r>
            <a:r>
              <a:rPr lang="en-US" altLang="ar-EG" dirty="0">
                <a:solidFill>
                  <a:srgbClr val="C00000"/>
                </a:solidFill>
              </a:rPr>
              <a:t>a property of an entity.</a:t>
            </a:r>
          </a:p>
          <a:p>
            <a:pPr lvl="1"/>
            <a:r>
              <a:rPr lang="en-US" altLang="ar-EG" dirty="0"/>
              <a:t>Activity : </a:t>
            </a:r>
            <a:r>
              <a:rPr lang="en-US" altLang="ar-EG" dirty="0">
                <a:solidFill>
                  <a:srgbClr val="C00000"/>
                </a:solidFill>
              </a:rPr>
              <a:t>represents a time period of specified length.</a:t>
            </a:r>
          </a:p>
          <a:p>
            <a:pPr lvl="1"/>
            <a:r>
              <a:rPr lang="en-US" altLang="ar-EG" dirty="0"/>
              <a:t>State of variable : </a:t>
            </a:r>
            <a:r>
              <a:rPr lang="en-US" altLang="ar-EG" dirty="0">
                <a:solidFill>
                  <a:srgbClr val="C00000"/>
                </a:solidFill>
              </a:rPr>
              <a:t>the collection of variables necessary to describe the system at any time, relative to the objectives of the study. </a:t>
            </a:r>
          </a:p>
          <a:p>
            <a:pPr lvl="1"/>
            <a:r>
              <a:rPr lang="en-US" altLang="ar-EG" dirty="0"/>
              <a:t>Event : </a:t>
            </a:r>
            <a:r>
              <a:rPr lang="en-US" altLang="ar-EG" dirty="0">
                <a:solidFill>
                  <a:srgbClr val="C00000"/>
                </a:solidFill>
              </a:rPr>
              <a:t>an immediate occurrence that may change the state of the system. </a:t>
            </a:r>
          </a:p>
          <a:p>
            <a:pPr lvl="1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515876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0771-13E2-053A-68A2-61730BD3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1880-178A-50F8-DBDE-D46F7D7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391"/>
            <a:ext cx="10515600" cy="57010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Types:</a:t>
            </a:r>
          </a:p>
          <a:p>
            <a:pPr lvl="1"/>
            <a:r>
              <a:rPr lang="en-US" altLang="ar-EG" dirty="0"/>
              <a:t>discrete system : </a:t>
            </a:r>
            <a:r>
              <a:rPr lang="en-US" altLang="ar-EG" dirty="0">
                <a:solidFill>
                  <a:srgbClr val="C00000"/>
                </a:solidFill>
              </a:rPr>
              <a:t>the state variable(s) change only at a discrete set of points in time.</a:t>
            </a:r>
          </a:p>
          <a:p>
            <a:pPr lvl="1"/>
            <a:r>
              <a:rPr lang="en-US" altLang="ar-EG" dirty="0"/>
              <a:t>continuous system : </a:t>
            </a:r>
            <a:r>
              <a:rPr lang="en-US" altLang="ar-EG" dirty="0">
                <a:solidFill>
                  <a:srgbClr val="C00000"/>
                </a:solidFill>
              </a:rPr>
              <a:t>the state variable(s) change continuously over time. </a:t>
            </a:r>
          </a:p>
          <a:p>
            <a:pPr eaLnBrk="1" hangingPunct="1"/>
            <a:endParaRPr lang="en-US" altLang="ar-EG" dirty="0"/>
          </a:p>
          <a:p>
            <a:r>
              <a:rPr lang="en-US" altLang="ar-EG" dirty="0"/>
              <a:t>Model :</a:t>
            </a:r>
          </a:p>
          <a:p>
            <a:pPr lvl="1"/>
            <a:r>
              <a:rPr lang="en-US" altLang="ar-EG" b="1" dirty="0"/>
              <a:t>Mathematical : </a:t>
            </a:r>
            <a:r>
              <a:rPr lang="en-US" altLang="ar-EG" dirty="0"/>
              <a:t>uses symbolic notation and mathematical equations to represent a system.</a:t>
            </a:r>
          </a:p>
          <a:p>
            <a:pPr lvl="1"/>
            <a:r>
              <a:rPr lang="en-US" altLang="ar-EG" b="1" dirty="0"/>
              <a:t>Physical</a:t>
            </a:r>
          </a:p>
          <a:p>
            <a:pPr lvl="1"/>
            <a:r>
              <a:rPr lang="en-US" altLang="ar-EG" dirty="0"/>
              <a:t>simulation model :</a:t>
            </a:r>
          </a:p>
          <a:p>
            <a:pPr lvl="2"/>
            <a:r>
              <a:rPr lang="en-US" altLang="ar-EG" dirty="0"/>
              <a:t>static or dynamic</a:t>
            </a:r>
          </a:p>
          <a:p>
            <a:pPr lvl="3"/>
            <a:r>
              <a:rPr lang="en-US" altLang="ar-EG" dirty="0"/>
              <a:t>static  : </a:t>
            </a:r>
            <a:r>
              <a:rPr lang="en-US" altLang="ar-EG" dirty="0">
                <a:solidFill>
                  <a:srgbClr val="C00000"/>
                </a:solidFill>
              </a:rPr>
              <a:t>represents a system at a particular point in time.</a:t>
            </a:r>
          </a:p>
          <a:p>
            <a:pPr lvl="3"/>
            <a:r>
              <a:rPr lang="en-US" altLang="ar-EG" dirty="0"/>
              <a:t>dynamic  : </a:t>
            </a:r>
            <a:r>
              <a:rPr lang="en-US" altLang="ar-EG" dirty="0">
                <a:solidFill>
                  <a:srgbClr val="C00000"/>
                </a:solidFill>
              </a:rPr>
              <a:t>represents systems as they change over time.</a:t>
            </a:r>
          </a:p>
          <a:p>
            <a:pPr lvl="2"/>
            <a:r>
              <a:rPr lang="en-US" altLang="ar-EG" dirty="0"/>
              <a:t>deterministic or stochastic</a:t>
            </a:r>
          </a:p>
          <a:p>
            <a:pPr lvl="3"/>
            <a:r>
              <a:rPr lang="en-US" b="1" dirty="0"/>
              <a:t>Deterministic</a:t>
            </a:r>
            <a:r>
              <a:rPr lang="en-US" dirty="0"/>
              <a:t> model </a:t>
            </a:r>
            <a:r>
              <a:rPr lang="en-US" dirty="0">
                <a:solidFill>
                  <a:srgbClr val="C00000"/>
                </a:solidFill>
              </a:rPr>
              <a:t>has a known set of inputs which will cause a unique set of outputs.  </a:t>
            </a:r>
          </a:p>
          <a:p>
            <a:pPr lvl="3"/>
            <a:r>
              <a:rPr lang="en-US" b="1" dirty="0"/>
              <a:t>stochastic</a:t>
            </a:r>
            <a:r>
              <a:rPr lang="en-US" dirty="0"/>
              <a:t> model </a:t>
            </a:r>
            <a:r>
              <a:rPr lang="en-US" dirty="0">
                <a:solidFill>
                  <a:srgbClr val="C00000"/>
                </a:solidFill>
              </a:rPr>
              <a:t>has one or more random variables as inputs. Random inputs lead to random outputs.</a:t>
            </a:r>
            <a:endParaRPr lang="en-US" altLang="ar-EG" dirty="0">
              <a:solidFill>
                <a:srgbClr val="C00000"/>
              </a:solidFill>
            </a:endParaRPr>
          </a:p>
          <a:p>
            <a:pPr lvl="2"/>
            <a:r>
              <a:rPr lang="en-US" altLang="ar-EG" dirty="0"/>
              <a:t>discrete or continuous </a:t>
            </a:r>
          </a:p>
          <a:p>
            <a:pPr lvl="1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719568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BC0A-DE72-537B-E806-A31DE2EC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altLang="ar-EG" dirty="0"/>
              <a:t>Steps in discrete-event simulation study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DDFA-79C2-F8C4-9B93-0C53134E9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7746"/>
            <a:ext cx="10515600" cy="592494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ar-EG" sz="2800" dirty="0"/>
              <a:t>Problem formulation </a:t>
            </a:r>
            <a:r>
              <a:rPr lang="en-US" altLang="ar-EG" sz="2800" dirty="0">
                <a:solidFill>
                  <a:srgbClr val="C00000"/>
                </a:solidFill>
              </a:rPr>
              <a:t>: </a:t>
            </a:r>
            <a:r>
              <a:rPr lang="en-US" altLang="ar-EG" dirty="0">
                <a:solidFill>
                  <a:srgbClr val="C00000"/>
                </a:solidFill>
              </a:rPr>
              <a:t>Every simulation study should begin with a statement of the problem.</a:t>
            </a:r>
            <a:endParaRPr lang="en-US" altLang="ar-EG" sz="28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ar-EG" sz="2800" dirty="0"/>
              <a:t>Setting of objectives and overall project plan : </a:t>
            </a:r>
            <a:r>
              <a:rPr lang="en-US" altLang="ar-EG" dirty="0">
                <a:solidFill>
                  <a:srgbClr val="C00000"/>
                </a:solidFill>
              </a:rPr>
              <a:t>Is the simulation appropriate for the problem formulated?</a:t>
            </a:r>
            <a:endParaRPr lang="en-US" altLang="ar-EG" sz="28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ar-EG" sz="2800" dirty="0"/>
              <a:t>Model conceptualization : </a:t>
            </a:r>
            <a:r>
              <a:rPr lang="en-US" altLang="ar-EG" dirty="0">
                <a:solidFill>
                  <a:srgbClr val="C00000"/>
                </a:solidFill>
              </a:rPr>
              <a:t>It is best to start with a simple model and build toward greater complexity. </a:t>
            </a:r>
            <a:endParaRPr lang="en-US" altLang="ar-EG" sz="2800" dirty="0">
              <a:solidFill>
                <a:srgbClr val="C00000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ar-EG" sz="2800" dirty="0"/>
              <a:t>Data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ar-EG" sz="2800" dirty="0"/>
              <a:t>Model translation : </a:t>
            </a:r>
            <a:r>
              <a:rPr lang="en-US" altLang="ar-EG" dirty="0">
                <a:solidFill>
                  <a:srgbClr val="C00000"/>
                </a:solidFill>
              </a:rPr>
              <a:t>The model must be entered into a computer-recognizable format. </a:t>
            </a:r>
            <a:endParaRPr lang="en-US" altLang="ar-EG" sz="28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ar-EG" sz="2800" dirty="0"/>
              <a:t>Verification : </a:t>
            </a:r>
            <a:r>
              <a:rPr lang="en-US" altLang="ar-EG" dirty="0">
                <a:solidFill>
                  <a:srgbClr val="C00000"/>
                </a:solidFill>
              </a:rPr>
              <a:t>Is the computer program performing properly? </a:t>
            </a:r>
            <a:endParaRPr lang="en-US" altLang="ar-EG" sz="28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ar-EG" sz="2800" dirty="0"/>
              <a:t>Validation : </a:t>
            </a:r>
            <a:r>
              <a:rPr lang="en-US" altLang="ar-EG" dirty="0">
                <a:solidFill>
                  <a:srgbClr val="C00000"/>
                </a:solidFill>
              </a:rPr>
              <a:t>Is a model an accurate representation of the real system?</a:t>
            </a:r>
            <a:endParaRPr lang="en-US" altLang="ar-EG" sz="2800" dirty="0">
              <a:solidFill>
                <a:srgbClr val="C00000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ar-EG" sz="2800" dirty="0"/>
              <a:t>Experimental design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ar-EG" sz="2800" dirty="0"/>
              <a:t>Production runs and analysis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ar-EG" sz="2800" dirty="0"/>
              <a:t>Additional runs if needed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ar-EG" sz="2800" dirty="0"/>
              <a:t>Documentation and reporting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ar-EG" sz="2800" dirty="0"/>
              <a:t>Implementation</a:t>
            </a:r>
          </a:p>
          <a:p>
            <a:r>
              <a:rPr lang="en-US" altLang="ar-EG" dirty="0"/>
              <a:t>Phases of simulation model-building process : </a:t>
            </a:r>
          </a:p>
          <a:p>
            <a:pPr lvl="1"/>
            <a:r>
              <a:rPr lang="en-US" altLang="ar-EG" dirty="0"/>
              <a:t>The first phase, consisting of steps </a:t>
            </a:r>
            <a:r>
              <a:rPr lang="en-US" altLang="ar-EG" dirty="0">
                <a:solidFill>
                  <a:srgbClr val="C00000"/>
                </a:solidFill>
              </a:rPr>
              <a:t>1</a:t>
            </a:r>
            <a:r>
              <a:rPr lang="en-US" altLang="ar-EG" dirty="0"/>
              <a:t> and </a:t>
            </a:r>
            <a:r>
              <a:rPr lang="en-US" altLang="ar-EG" dirty="0">
                <a:solidFill>
                  <a:srgbClr val="C00000"/>
                </a:solidFill>
              </a:rPr>
              <a:t>2</a:t>
            </a:r>
            <a:r>
              <a:rPr lang="en-US" altLang="ar-EG" dirty="0"/>
              <a:t>.</a:t>
            </a:r>
          </a:p>
          <a:p>
            <a:pPr lvl="1"/>
            <a:r>
              <a:rPr lang="en-US" altLang="ar-EG" dirty="0"/>
              <a:t>The second phase is related to </a:t>
            </a:r>
            <a:r>
              <a:rPr lang="en-US" altLang="ar-EG" b="1" dirty="0">
                <a:solidFill>
                  <a:srgbClr val="C00000"/>
                </a:solidFill>
              </a:rPr>
              <a:t>model building and data collection</a:t>
            </a:r>
            <a:r>
              <a:rPr lang="en-US" altLang="ar-EG" dirty="0">
                <a:solidFill>
                  <a:srgbClr val="C00000"/>
                </a:solidFill>
              </a:rPr>
              <a:t> </a:t>
            </a:r>
            <a:r>
              <a:rPr lang="en-US" altLang="ar-EG" dirty="0"/>
              <a:t>and includes steps </a:t>
            </a:r>
            <a:r>
              <a:rPr lang="en-US" altLang="ar-EG" dirty="0">
                <a:solidFill>
                  <a:srgbClr val="C00000"/>
                </a:solidFill>
              </a:rPr>
              <a:t>3</a:t>
            </a:r>
            <a:r>
              <a:rPr lang="en-US" altLang="ar-EG" dirty="0"/>
              <a:t>, </a:t>
            </a:r>
            <a:r>
              <a:rPr lang="en-US" altLang="ar-EG" dirty="0">
                <a:solidFill>
                  <a:srgbClr val="C00000"/>
                </a:solidFill>
              </a:rPr>
              <a:t>4</a:t>
            </a:r>
            <a:r>
              <a:rPr lang="en-US" altLang="ar-EG" dirty="0"/>
              <a:t> , </a:t>
            </a:r>
            <a:r>
              <a:rPr lang="en-US" altLang="ar-EG" dirty="0">
                <a:solidFill>
                  <a:srgbClr val="C00000"/>
                </a:solidFill>
              </a:rPr>
              <a:t>5</a:t>
            </a:r>
            <a:r>
              <a:rPr lang="en-US" altLang="ar-EG" dirty="0"/>
              <a:t>, </a:t>
            </a:r>
            <a:r>
              <a:rPr lang="en-US" altLang="ar-EG" dirty="0">
                <a:solidFill>
                  <a:srgbClr val="C00000"/>
                </a:solidFill>
              </a:rPr>
              <a:t>6</a:t>
            </a:r>
            <a:r>
              <a:rPr lang="en-US" altLang="ar-EG" dirty="0"/>
              <a:t>, and </a:t>
            </a:r>
            <a:r>
              <a:rPr lang="en-US" altLang="ar-EG" dirty="0">
                <a:solidFill>
                  <a:srgbClr val="C00000"/>
                </a:solidFill>
              </a:rPr>
              <a:t>7</a:t>
            </a:r>
            <a:r>
              <a:rPr lang="en-US" altLang="ar-EG" dirty="0"/>
              <a:t>.</a:t>
            </a:r>
          </a:p>
          <a:p>
            <a:pPr lvl="1"/>
            <a:r>
              <a:rPr lang="en-US" altLang="ar-EG" dirty="0"/>
              <a:t>The third phase concerns </a:t>
            </a:r>
            <a:r>
              <a:rPr lang="en-US" altLang="ar-EG" b="1" dirty="0">
                <a:solidFill>
                  <a:srgbClr val="C00000"/>
                </a:solidFill>
              </a:rPr>
              <a:t>running the model</a:t>
            </a:r>
            <a:r>
              <a:rPr lang="en-US" altLang="ar-EG" dirty="0"/>
              <a:t>. It involves steps </a:t>
            </a:r>
            <a:r>
              <a:rPr lang="en-US" altLang="ar-EG" dirty="0">
                <a:solidFill>
                  <a:srgbClr val="C00000"/>
                </a:solidFill>
              </a:rPr>
              <a:t>8</a:t>
            </a:r>
            <a:r>
              <a:rPr lang="en-US" altLang="ar-EG" dirty="0"/>
              <a:t> ,</a:t>
            </a:r>
            <a:r>
              <a:rPr lang="en-US" altLang="ar-EG" dirty="0">
                <a:solidFill>
                  <a:srgbClr val="C00000"/>
                </a:solidFill>
              </a:rPr>
              <a:t>9</a:t>
            </a:r>
            <a:r>
              <a:rPr lang="en-US" altLang="ar-EG" dirty="0"/>
              <a:t>, and </a:t>
            </a:r>
            <a:r>
              <a:rPr lang="en-US" altLang="ar-EG" dirty="0">
                <a:solidFill>
                  <a:srgbClr val="C00000"/>
                </a:solidFill>
              </a:rPr>
              <a:t>10</a:t>
            </a:r>
            <a:r>
              <a:rPr lang="en-US" altLang="ar-EG" dirty="0"/>
              <a:t>.</a:t>
            </a:r>
          </a:p>
          <a:p>
            <a:pPr lvl="1"/>
            <a:r>
              <a:rPr lang="en-US" altLang="ar-EG" dirty="0"/>
              <a:t>The fourth phase, </a:t>
            </a:r>
            <a:r>
              <a:rPr lang="en-US" altLang="ar-EG" b="1" dirty="0">
                <a:solidFill>
                  <a:srgbClr val="C00000"/>
                </a:solidFill>
              </a:rPr>
              <a:t>implementation</a:t>
            </a:r>
            <a:r>
              <a:rPr lang="en-US" altLang="ar-EG" dirty="0"/>
              <a:t>, involves steps </a:t>
            </a:r>
            <a:r>
              <a:rPr lang="en-US" altLang="ar-EG" dirty="0">
                <a:solidFill>
                  <a:srgbClr val="C00000"/>
                </a:solidFill>
              </a:rPr>
              <a:t>11</a:t>
            </a:r>
            <a:r>
              <a:rPr lang="en-US" altLang="ar-EG" dirty="0"/>
              <a:t> and </a:t>
            </a:r>
            <a:r>
              <a:rPr lang="en-US" altLang="ar-EG" dirty="0">
                <a:solidFill>
                  <a:srgbClr val="C00000"/>
                </a:solidFill>
              </a:rPr>
              <a:t>12</a:t>
            </a:r>
            <a:r>
              <a:rPr lang="en-US" altLang="ar-EG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ar-EG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292134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146F0-18A0-A292-FB78-16AEB75C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73741"/>
            <a:ext cx="3785554" cy="2199341"/>
          </a:xfrm>
        </p:spPr>
        <p:txBody>
          <a:bodyPr anchor="b">
            <a:normAutofit/>
          </a:bodyPr>
          <a:lstStyle/>
          <a:p>
            <a:r>
              <a:rPr lang="en-US" altLang="en-US" sz="4000" dirty="0"/>
              <a:t>Simulation steps</a:t>
            </a:r>
            <a:endParaRPr lang="ar-E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0A970-4079-1B14-F6AD-8D9D7C85B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82260"/>
            <a:ext cx="3748441" cy="3149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Determine the characteristics of each of the inputs to the simulation. These may be modeled as probability distributions.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Construct a simulation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For each repetition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, generate a value for each of the inputs.</a:t>
            </a:r>
          </a:p>
          <a:p>
            <a:endParaRPr lang="ar-EG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CC7F1E-36F3-833A-DBD1-AC6F1550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1801" y="1439702"/>
            <a:ext cx="6362000" cy="397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95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4439-2879-6F9E-AFD1-7D40474D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Kendall Notation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DAD9-AE7B-8FB8-9575-FC54C231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A/B/X/Y/Z</a:t>
            </a:r>
          </a:p>
          <a:p>
            <a:pPr lvl="1"/>
            <a:r>
              <a:rPr lang="en-US" dirty="0"/>
              <a:t>A : Inter-arrival time distribution </a:t>
            </a:r>
            <a:r>
              <a:rPr lang="en-US" dirty="0">
                <a:solidFill>
                  <a:schemeClr val="accent1"/>
                </a:solidFill>
              </a:rPr>
              <a:t>: arriving pattern</a:t>
            </a:r>
          </a:p>
          <a:p>
            <a:pPr lvl="1"/>
            <a:r>
              <a:rPr lang="en-US" dirty="0"/>
              <a:t>B : Service Time distribution </a:t>
            </a:r>
            <a:r>
              <a:rPr lang="en-US" dirty="0">
                <a:solidFill>
                  <a:schemeClr val="accent1"/>
                </a:solidFill>
              </a:rPr>
              <a:t>: service pattern</a:t>
            </a:r>
          </a:p>
          <a:p>
            <a:pPr lvl="1"/>
            <a:r>
              <a:rPr lang="en-US" dirty="0"/>
              <a:t>X : Number of parallel servers </a:t>
            </a:r>
            <a:r>
              <a:rPr lang="en-US" dirty="0">
                <a:solidFill>
                  <a:schemeClr val="accent1"/>
                </a:solidFill>
              </a:rPr>
              <a:t>: can be single or multiple </a:t>
            </a:r>
            <a:r>
              <a:rPr lang="en-US" dirty="0">
                <a:solidFill>
                  <a:schemeClr val="accent2"/>
                </a:solidFill>
              </a:rPr>
              <a:t>c</a:t>
            </a:r>
          </a:p>
          <a:p>
            <a:pPr lvl="1"/>
            <a:r>
              <a:rPr lang="en-US" dirty="0"/>
              <a:t>Y : System Capacity : </a:t>
            </a:r>
            <a:r>
              <a:rPr lang="en-US" dirty="0">
                <a:solidFill>
                  <a:srgbClr val="FF0000"/>
                </a:solidFill>
              </a:rPr>
              <a:t>default ∞ </a:t>
            </a:r>
            <a:r>
              <a:rPr lang="en-US" dirty="0">
                <a:solidFill>
                  <a:schemeClr val="accent1"/>
                </a:solidFill>
              </a:rPr>
              <a:t>and can be finite </a:t>
            </a:r>
            <a:r>
              <a:rPr lang="en-US" dirty="0">
                <a:solidFill>
                  <a:schemeClr val="accent2"/>
                </a:solidFill>
              </a:rPr>
              <a:t>k</a:t>
            </a:r>
          </a:p>
          <a:p>
            <a:pPr lvl="1"/>
            <a:r>
              <a:rPr lang="en-US" dirty="0"/>
              <a:t>Z : Queueing Discipline : </a:t>
            </a:r>
            <a:r>
              <a:rPr lang="en-US" dirty="0">
                <a:solidFill>
                  <a:srgbClr val="FF0000"/>
                </a:solidFill>
              </a:rPr>
              <a:t>default FCFS</a:t>
            </a:r>
          </a:p>
          <a:p>
            <a:r>
              <a:rPr lang="en-US" dirty="0">
                <a:solidFill>
                  <a:srgbClr val="FF0000"/>
                </a:solidFill>
              </a:rPr>
              <a:t>Deterministic when the arriving and service rate are constant.</a:t>
            </a:r>
          </a:p>
          <a:p>
            <a:r>
              <a:rPr lang="en-US" dirty="0">
                <a:solidFill>
                  <a:srgbClr val="FF0000"/>
                </a:solidFill>
              </a:rPr>
              <a:t>Stochastic when the arriving and service rate are random.</a:t>
            </a:r>
          </a:p>
          <a:p>
            <a:r>
              <a:rPr lang="en-US" dirty="0">
                <a:solidFill>
                  <a:srgbClr val="FF0000"/>
                </a:solidFill>
              </a:rPr>
              <a:t>Arrival rate = </a:t>
            </a:r>
            <a:r>
              <a:rPr lang="en-US" dirty="0">
                <a:solidFill>
                  <a:schemeClr val="accent2"/>
                </a:solidFill>
              </a:rPr>
              <a:t>λ</a:t>
            </a:r>
            <a:r>
              <a:rPr lang="en-US" dirty="0">
                <a:solidFill>
                  <a:srgbClr val="FF0000"/>
                </a:solidFill>
              </a:rPr>
              <a:t> , arrival time = </a:t>
            </a:r>
            <a:r>
              <a:rPr lang="en-US" dirty="0">
                <a:solidFill>
                  <a:schemeClr val="accent2"/>
                </a:solidFill>
              </a:rPr>
              <a:t>1/ λ 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Service rate = </a:t>
            </a:r>
            <a:r>
              <a:rPr lang="el-GR" dirty="0">
                <a:solidFill>
                  <a:schemeClr val="accent2"/>
                </a:solidFill>
              </a:rPr>
              <a:t>μ</a:t>
            </a:r>
            <a:r>
              <a:rPr lang="en-US" dirty="0">
                <a:solidFill>
                  <a:srgbClr val="FF0000"/>
                </a:solidFill>
              </a:rPr>
              <a:t>, service time = </a:t>
            </a:r>
            <a:r>
              <a:rPr lang="en-US" dirty="0">
                <a:solidFill>
                  <a:schemeClr val="accent2"/>
                </a:solidFill>
              </a:rPr>
              <a:t>1/</a:t>
            </a:r>
            <a:r>
              <a:rPr lang="el-GR" dirty="0">
                <a:solidFill>
                  <a:schemeClr val="accent2"/>
                </a:solidFill>
              </a:rPr>
              <a:t> μ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ar-E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15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5BE4-AF39-6B2E-8119-DC8553FE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463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Assumptions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A8C7-A048-130D-E98F-573E08C0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9757"/>
            <a:ext cx="10515600" cy="319106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to simulate a </a:t>
            </a:r>
            <a:r>
              <a:rPr lang="en-US" altLang="en-US" dirty="0">
                <a:solidFill>
                  <a:srgbClr val="C00000"/>
                </a:solidFill>
              </a:rPr>
              <a:t>single-channel</a:t>
            </a:r>
            <a:r>
              <a:rPr lang="en-US" altLang="en-US" dirty="0"/>
              <a:t> queueing system:</a:t>
            </a:r>
          </a:p>
          <a:p>
            <a:pPr lvl="1"/>
            <a:r>
              <a:rPr lang="en-US" altLang="en-US" dirty="0"/>
              <a:t>Let the calling population is </a:t>
            </a:r>
            <a:r>
              <a:rPr lang="en-US" altLang="en-US" b="1" dirty="0"/>
              <a:t>infinite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Arrivals occur one at a time in a </a:t>
            </a:r>
            <a:r>
              <a:rPr lang="en-US" altLang="en-US" b="1" dirty="0"/>
              <a:t>random</a:t>
            </a:r>
            <a:r>
              <a:rPr lang="en-US" altLang="en-US" dirty="0"/>
              <a:t> fashion.</a:t>
            </a:r>
          </a:p>
          <a:p>
            <a:pPr lvl="1"/>
            <a:r>
              <a:rPr lang="en-US" altLang="en-US" dirty="0"/>
              <a:t>Service times are of some </a:t>
            </a:r>
            <a:r>
              <a:rPr lang="en-US" altLang="en-US" b="1" dirty="0"/>
              <a:t>random</a:t>
            </a:r>
            <a:r>
              <a:rPr lang="en-US" altLang="en-US" dirty="0"/>
              <a:t> length according to a probability distribution which does not change over time. </a:t>
            </a:r>
          </a:p>
          <a:p>
            <a:pPr lvl="1"/>
            <a:r>
              <a:rPr lang="en-US" altLang="en-US" dirty="0"/>
              <a:t>Units are served in the order of their arrival (often called </a:t>
            </a:r>
            <a:r>
              <a:rPr lang="en-US" altLang="en-US" b="1" dirty="0"/>
              <a:t>FIFO</a:t>
            </a:r>
            <a:r>
              <a:rPr lang="en-US" altLang="en-US" dirty="0"/>
              <a:t>) by a single server or channel</a:t>
            </a:r>
          </a:p>
          <a:p>
            <a:pPr lvl="1"/>
            <a:r>
              <a:rPr lang="en-US" altLang="en-US" dirty="0"/>
              <a:t>the arrival rate must be </a:t>
            </a:r>
            <a:r>
              <a:rPr lang="en-US" altLang="en-US" b="1" dirty="0"/>
              <a:t>less than </a:t>
            </a:r>
            <a:r>
              <a:rPr lang="en-US" altLang="en-US" dirty="0"/>
              <a:t>the total service rate, or the waiting line will grow without bound.</a:t>
            </a:r>
          </a:p>
          <a:p>
            <a:endParaRPr lang="ar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3A6AC-DD84-7DEE-9592-3DF5FF8B4EDE}"/>
              </a:ext>
            </a:extLst>
          </p:cNvPr>
          <p:cNvSpPr txBox="1"/>
          <p:nvPr/>
        </p:nvSpPr>
        <p:spPr>
          <a:xfrm>
            <a:off x="838200" y="3974842"/>
            <a:ext cx="102566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Simulation 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Events</a:t>
            </a:r>
            <a:r>
              <a:rPr lang="en-US" alt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arrival event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departure 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State Variables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number of units in the system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status of the server, busy or idle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Simulation Clock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 </a:t>
            </a:r>
            <a:r>
              <a:rPr lang="en-US" altLang="en-US" dirty="0"/>
              <a:t>is used to track simulated time.</a:t>
            </a:r>
          </a:p>
        </p:txBody>
      </p:sp>
    </p:spTree>
    <p:extLst>
      <p:ext uri="{BB962C8B-B14F-4D97-AF65-F5344CB8AC3E}">
        <p14:creationId xmlns:p14="http://schemas.microsoft.com/office/powerpoint/2010/main" val="1984074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AFC2-BB55-72E6-D50E-2668F1FD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simulate system using tables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2F80-E86B-8795-60BA-CE494655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distribution of time between arrivals table and for service table , using the probability generate random digits (the range of random, the probability divisor) and calculate the cumulative probability to determine the range of each clock.</a:t>
            </a:r>
          </a:p>
          <a:p>
            <a:r>
              <a:rPr lang="en-US" dirty="0"/>
              <a:t>Then make a simulation table for n customers and generate the random digits for each customer to get the arrival and service time for each using the tables created before.</a:t>
            </a:r>
          </a:p>
          <a:p>
            <a:r>
              <a:rPr lang="en-US" dirty="0"/>
              <a:t>There are some column added to get performance of the system such as waiting in the queue , server idle time .. Etc.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92650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C569-095F-573C-7085-034AC1D5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597"/>
          </a:xfrm>
        </p:spPr>
        <p:txBody>
          <a:bodyPr>
            <a:noAutofit/>
          </a:bodyPr>
          <a:lstStyle/>
          <a:p>
            <a:r>
              <a:rPr lang="en-US" sz="3600" dirty="0"/>
              <a:t>Steps to simulate system using tables for single server</a:t>
            </a:r>
            <a:endParaRPr lang="ar-E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36445-94BC-6650-ED9D-D080166C1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722"/>
            <a:ext cx="10515600" cy="5645021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Assume first customer arrive at clock time 0, there is no random digit arrival for the first customer</a:t>
            </a:r>
          </a:p>
          <a:p>
            <a:r>
              <a:rPr lang="en-US" altLang="en-US" dirty="0"/>
              <a:t>Simulation table fields: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en-US" dirty="0">
                <a:solidFill>
                  <a:srgbClr val="FF0000"/>
                </a:solidFill>
              </a:rPr>
              <a:t>Customer number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en-US" dirty="0">
                <a:solidFill>
                  <a:srgbClr val="FF0000"/>
                </a:solidFill>
              </a:rPr>
              <a:t>Random Digit Arrival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en-US" dirty="0"/>
              <a:t>Time since last arrival (minutes) = time-between-arrivals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en-US" dirty="0">
                <a:solidFill>
                  <a:schemeClr val="tx1"/>
                </a:solidFill>
              </a:rPr>
              <a:t>Arrival time </a:t>
            </a:r>
            <a:r>
              <a:rPr lang="en-US" altLang="en-US" dirty="0">
                <a:solidFill>
                  <a:srgbClr val="00B050"/>
                </a:solidFill>
              </a:rPr>
              <a:t>(accumulative time-between-arrivals times (clock))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en-US" dirty="0">
                <a:solidFill>
                  <a:srgbClr val="FF0000"/>
                </a:solidFill>
              </a:rPr>
              <a:t>Random Service digit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en-US" dirty="0"/>
              <a:t>Service time (minutes)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en-US" dirty="0"/>
              <a:t>Time service begins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en-US" dirty="0"/>
              <a:t>Time service ends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en-US" dirty="0">
                <a:solidFill>
                  <a:srgbClr val="0070C0"/>
                </a:solidFill>
              </a:rPr>
              <a:t>Time customer waits in queue (minutes)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en-US" dirty="0">
                <a:solidFill>
                  <a:srgbClr val="0070C0"/>
                </a:solidFill>
              </a:rPr>
              <a:t>Time customer spends in the system (minutes)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en-US" dirty="0">
                <a:solidFill>
                  <a:srgbClr val="0070C0"/>
                </a:solidFill>
              </a:rPr>
              <a:t>Idle time of server (minutes)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5986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244E-5374-01CE-6B1B-0DEFB350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table elements for single server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BC684-21BC-F9E0-707A-945EE037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G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= Max ( D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, H</a:t>
            </a:r>
            <a:r>
              <a:rPr lang="en-US" altLang="en-US" sz="2400" baseline="-25000" dirty="0"/>
              <a:t>k-1</a:t>
            </a:r>
            <a:r>
              <a:rPr lang="en-US" altLang="en-US" sz="2400" dirty="0"/>
              <a:t>) </a:t>
            </a:r>
          </a:p>
          <a:p>
            <a:pPr lvl="1"/>
            <a:r>
              <a:rPr lang="en-US" altLang="en-US" sz="2400" dirty="0"/>
              <a:t>G</a:t>
            </a:r>
            <a:r>
              <a:rPr lang="en-US" altLang="en-US" sz="2400" baseline="-25000" dirty="0"/>
              <a:t>k      </a:t>
            </a:r>
            <a:r>
              <a:rPr lang="en-US" altLang="en-US" sz="2400" dirty="0"/>
              <a:t>:   Time Service </a:t>
            </a:r>
            <a:r>
              <a:rPr lang="en-US" altLang="en-US" sz="2400" dirty="0">
                <a:solidFill>
                  <a:schemeClr val="accent1"/>
                </a:solidFill>
              </a:rPr>
              <a:t>Begins</a:t>
            </a:r>
            <a:r>
              <a:rPr lang="en-US" altLang="en-US" sz="2400" dirty="0"/>
              <a:t> for customer k</a:t>
            </a:r>
          </a:p>
          <a:p>
            <a:pPr lvl="1"/>
            <a:r>
              <a:rPr lang="en-US" altLang="en-US" sz="2400" dirty="0"/>
              <a:t>D</a:t>
            </a:r>
            <a:r>
              <a:rPr lang="en-US" altLang="en-US" sz="2400" baseline="-25000" dirty="0"/>
              <a:t>k     </a:t>
            </a:r>
            <a:r>
              <a:rPr lang="en-US" altLang="en-US" sz="2400" dirty="0"/>
              <a:t>:   Arrival time of customer k (</a:t>
            </a:r>
            <a:r>
              <a:rPr lang="en-US" altLang="en-US" sz="2400" dirty="0">
                <a:solidFill>
                  <a:schemeClr val="accent1"/>
                </a:solidFill>
              </a:rPr>
              <a:t>CLOCK)</a:t>
            </a:r>
          </a:p>
          <a:p>
            <a:pPr lvl="1"/>
            <a:r>
              <a:rPr lang="en-US" altLang="en-US" sz="2400" dirty="0"/>
              <a:t>H</a:t>
            </a:r>
            <a:r>
              <a:rPr lang="en-US" altLang="en-US" sz="2400" baseline="-25000" dirty="0"/>
              <a:t>k-1</a:t>
            </a:r>
            <a:r>
              <a:rPr lang="en-US" altLang="en-US" sz="2400" dirty="0"/>
              <a:t> :    Time </a:t>
            </a:r>
            <a:r>
              <a:rPr lang="en-US" altLang="en-US" sz="2400" dirty="0">
                <a:solidFill>
                  <a:schemeClr val="accent1"/>
                </a:solidFill>
              </a:rPr>
              <a:t>service ends </a:t>
            </a:r>
            <a:r>
              <a:rPr lang="en-US" altLang="en-US" sz="2400" dirty="0"/>
              <a:t>for customer k - 1</a:t>
            </a:r>
          </a:p>
          <a:p>
            <a:r>
              <a:rPr lang="en-US" altLang="en-US" sz="2400" dirty="0"/>
              <a:t>H</a:t>
            </a:r>
            <a:r>
              <a:rPr lang="en-US" altLang="en-US" sz="2400" baseline="-25000" dirty="0"/>
              <a:t>k </a:t>
            </a:r>
            <a:r>
              <a:rPr lang="en-US" altLang="en-US" sz="2400" dirty="0"/>
              <a:t>= G</a:t>
            </a:r>
            <a:r>
              <a:rPr lang="en-US" altLang="en-US" sz="2400" baseline="-25000" dirty="0"/>
              <a:t>k </a:t>
            </a:r>
            <a:r>
              <a:rPr lang="en-US" altLang="en-US" sz="2400" dirty="0"/>
              <a:t>+ F</a:t>
            </a:r>
            <a:r>
              <a:rPr lang="en-US" altLang="en-US" sz="2400" baseline="-25000" dirty="0"/>
              <a:t>k</a:t>
            </a:r>
          </a:p>
          <a:p>
            <a:pPr lvl="1"/>
            <a:r>
              <a:rPr lang="en-US" altLang="en-US" sz="2400" dirty="0"/>
              <a:t>H</a:t>
            </a:r>
            <a:r>
              <a:rPr lang="en-US" altLang="en-US" sz="2400" baseline="-25000" dirty="0"/>
              <a:t>k  </a:t>
            </a:r>
            <a:r>
              <a:rPr lang="en-US" altLang="en-US" sz="2400" dirty="0"/>
              <a:t>:  Time service ends for customer k</a:t>
            </a:r>
          </a:p>
          <a:p>
            <a:pPr lvl="1"/>
            <a:r>
              <a:rPr lang="en-US" altLang="en-US" sz="2400" dirty="0"/>
              <a:t>F</a:t>
            </a:r>
            <a:r>
              <a:rPr lang="en-US" altLang="en-US" sz="2400" baseline="-25000" dirty="0"/>
              <a:t>k  </a:t>
            </a:r>
            <a:r>
              <a:rPr lang="en-US" altLang="en-US" sz="2400" dirty="0"/>
              <a:t>:  </a:t>
            </a:r>
            <a:r>
              <a:rPr lang="en-US" altLang="en-US" sz="2400" dirty="0">
                <a:solidFill>
                  <a:schemeClr val="accent1"/>
                </a:solidFill>
              </a:rPr>
              <a:t>Service time </a:t>
            </a:r>
            <a:r>
              <a:rPr lang="en-US" altLang="en-US" sz="2400" dirty="0"/>
              <a:t>for customer k</a:t>
            </a:r>
          </a:p>
          <a:p>
            <a:r>
              <a:rPr lang="en-US" altLang="en-US" sz="2400" dirty="0"/>
              <a:t>I</a:t>
            </a:r>
            <a:r>
              <a:rPr lang="en-US" altLang="en-US" sz="2400" baseline="-25000" dirty="0"/>
              <a:t>k </a:t>
            </a:r>
            <a:r>
              <a:rPr lang="en-US" altLang="en-US" sz="2400" dirty="0"/>
              <a:t>= G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- D</a:t>
            </a:r>
            <a:r>
              <a:rPr lang="en-US" altLang="en-US" sz="2400" baseline="-25000" dirty="0"/>
              <a:t>k</a:t>
            </a:r>
          </a:p>
          <a:p>
            <a:pPr lvl="1"/>
            <a:r>
              <a:rPr lang="en-US" altLang="en-US" sz="2400" dirty="0"/>
              <a:t>I</a:t>
            </a:r>
            <a:r>
              <a:rPr lang="en-US" altLang="en-US" sz="2400" baseline="-25000" dirty="0"/>
              <a:t>k  </a:t>
            </a:r>
            <a:r>
              <a:rPr lang="en-US" altLang="en-US" sz="2400" dirty="0"/>
              <a:t>:  Time customer </a:t>
            </a:r>
            <a:r>
              <a:rPr lang="en-US" altLang="en-US" sz="2400" dirty="0">
                <a:solidFill>
                  <a:schemeClr val="accent1"/>
                </a:solidFill>
              </a:rPr>
              <a:t>waits in the queue </a:t>
            </a:r>
            <a:r>
              <a:rPr lang="en-US" altLang="en-US" sz="2400" dirty="0"/>
              <a:t>for customer k</a:t>
            </a:r>
            <a:endParaRPr lang="en-US" altLang="en-US" dirty="0"/>
          </a:p>
          <a:p>
            <a:r>
              <a:rPr lang="en-US" altLang="en-US" sz="2400" dirty="0"/>
              <a:t>J</a:t>
            </a:r>
            <a:r>
              <a:rPr lang="en-US" altLang="en-US" sz="2400" baseline="-25000" dirty="0"/>
              <a:t>k </a:t>
            </a:r>
            <a:r>
              <a:rPr lang="en-US" altLang="en-US" sz="2400" dirty="0"/>
              <a:t>= H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– D</a:t>
            </a:r>
            <a:r>
              <a:rPr lang="en-US" altLang="en-US" sz="2400" baseline="-25000" dirty="0"/>
              <a:t>k </a:t>
            </a:r>
            <a:r>
              <a:rPr lang="en-US" altLang="en-US" sz="2400" dirty="0"/>
              <a:t>= I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+ F</a:t>
            </a:r>
            <a:r>
              <a:rPr lang="en-US" altLang="en-US" sz="2400" baseline="-25000" dirty="0"/>
              <a:t>k </a:t>
            </a:r>
          </a:p>
          <a:p>
            <a:pPr lvl="1"/>
            <a:r>
              <a:rPr lang="en-US" altLang="en-US" sz="2400" dirty="0"/>
              <a:t>J</a:t>
            </a:r>
            <a:r>
              <a:rPr lang="en-US" altLang="en-US" sz="2400" baseline="-25000" dirty="0"/>
              <a:t>k  </a:t>
            </a:r>
            <a:r>
              <a:rPr lang="en-US" altLang="en-US" sz="2400" dirty="0"/>
              <a:t>: Time customer </a:t>
            </a:r>
            <a:r>
              <a:rPr lang="en-US" altLang="en-US" sz="2400" dirty="0">
                <a:solidFill>
                  <a:schemeClr val="accent1"/>
                </a:solidFill>
              </a:rPr>
              <a:t>spends in the system </a:t>
            </a:r>
            <a:r>
              <a:rPr lang="en-US" altLang="en-US" sz="2400" dirty="0"/>
              <a:t>for customer k</a:t>
            </a:r>
          </a:p>
          <a:p>
            <a:r>
              <a:rPr lang="en-US" altLang="en-US" sz="2400" dirty="0"/>
              <a:t>K</a:t>
            </a:r>
            <a:r>
              <a:rPr lang="en-US" altLang="en-US" sz="2400" baseline="-25000" dirty="0"/>
              <a:t>k </a:t>
            </a:r>
            <a:r>
              <a:rPr lang="en-US" altLang="en-US" sz="2400" dirty="0"/>
              <a:t>= Max (D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– H</a:t>
            </a:r>
            <a:r>
              <a:rPr lang="en-US" altLang="en-US" sz="2400" baseline="-25000" dirty="0"/>
              <a:t>k-1 </a:t>
            </a:r>
            <a:r>
              <a:rPr lang="en-US" altLang="en-US" sz="2400" dirty="0"/>
              <a:t>, 0) = G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– H</a:t>
            </a:r>
            <a:r>
              <a:rPr lang="en-US" altLang="en-US" sz="2400" baseline="-25000" dirty="0"/>
              <a:t>k -1</a:t>
            </a:r>
            <a:endParaRPr lang="en-US" altLang="en-US" sz="2400" dirty="0"/>
          </a:p>
          <a:p>
            <a:pPr lvl="1"/>
            <a:r>
              <a:rPr lang="en-US" altLang="en-US" sz="2400" dirty="0"/>
              <a:t>I</a:t>
            </a:r>
            <a:r>
              <a:rPr lang="en-US" altLang="en-US" sz="2400" baseline="-25000" dirty="0"/>
              <a:t>k  </a:t>
            </a:r>
            <a:r>
              <a:rPr lang="en-US" altLang="en-US" sz="2400" dirty="0"/>
              <a:t>:  </a:t>
            </a:r>
            <a:r>
              <a:rPr lang="en-US" altLang="en-US" sz="2400" dirty="0">
                <a:solidFill>
                  <a:schemeClr val="accent1"/>
                </a:solidFill>
              </a:rPr>
              <a:t>Idle Time of server</a:t>
            </a:r>
            <a:r>
              <a:rPr lang="en-US" altLang="en-US" sz="2400" dirty="0"/>
              <a:t> for customer k  </a:t>
            </a:r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4965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85CF-6C01-B5D9-9E32-67521516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functions in </a:t>
            </a:r>
            <a:r>
              <a:rPr lang="en-US" dirty="0">
                <a:solidFill>
                  <a:srgbClr val="00B050"/>
                </a:solidFill>
              </a:rPr>
              <a:t>Excel</a:t>
            </a:r>
            <a:endParaRPr lang="ar-E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25E79-F4D9-916D-3844-344D46D0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FUNCTION UPPERCASE AND USE = BEFORE IT.</a:t>
            </a:r>
          </a:p>
          <a:p>
            <a:r>
              <a:rPr lang="en-US" dirty="0"/>
              <a:t>MAX(A1,B5): Compare the value of A1 and B5 then return the bigger.</a:t>
            </a:r>
          </a:p>
          <a:p>
            <a:pPr lvl="1"/>
            <a:r>
              <a:rPr lang="en-US" dirty="0"/>
              <a:t>USE ‘:’ Instead of ‘,’ to compare Range of cells </a:t>
            </a:r>
          </a:p>
          <a:p>
            <a:pPr lvl="1"/>
            <a:r>
              <a:rPr lang="en-US" dirty="0"/>
              <a:t>Use $X to make X cell fixed within the range or in the normal compare.</a:t>
            </a:r>
          </a:p>
          <a:p>
            <a:r>
              <a:rPr lang="en-US" dirty="0"/>
              <a:t>IF(CONDITION,TRUE STATEMENT,FALSE STATEMENT)</a:t>
            </a:r>
          </a:p>
          <a:p>
            <a:pPr lvl="1"/>
            <a:r>
              <a:rPr lang="en-US" dirty="0"/>
              <a:t>COULD BE NESTED</a:t>
            </a:r>
          </a:p>
          <a:p>
            <a:r>
              <a:rPr lang="en-US" dirty="0"/>
              <a:t>RAND() : GENERATES a number between 0 ,1 </a:t>
            </a:r>
          </a:p>
          <a:p>
            <a:pPr lvl="1"/>
            <a:r>
              <a:rPr lang="en-US" dirty="0"/>
              <a:t>To get bigger number you can multiply the range to it</a:t>
            </a:r>
          </a:p>
          <a:p>
            <a:r>
              <a:rPr lang="en-US" dirty="0"/>
              <a:t>ROUND(NUMBER,DECIMAL PLACE): </a:t>
            </a:r>
            <a:r>
              <a:rPr lang="en-US" sz="2400" dirty="0"/>
              <a:t>to get integer round then the dec =0.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916015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A349-33D3-82BB-9297-524288F2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2529"/>
            <a:ext cx="10515600" cy="39065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Performance metrics</a:t>
            </a:r>
            <a:endParaRPr lang="ar-E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862DB7-D533-30F4-F46E-5483279A7A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513184"/>
                <a:ext cx="11179629" cy="6344816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The average waiting time for a customer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FF0000"/>
                            </a:solidFill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FF0000"/>
                            </a:solidFill>
                          </a:rPr>
                          <m:t>time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FF0000"/>
                            </a:solidFill>
                          </a:rPr>
                          <m:t>customers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FF0000"/>
                            </a:solidFill>
                          </a:rPr>
                          <m:t>wait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FF0000"/>
                            </a:solidFill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FF0000"/>
                            </a:solidFill>
                          </a:rPr>
                          <m:t>queue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FF0000"/>
                            </a:solidFill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FF0000"/>
                            </a:solidFill>
                          </a:rPr>
                          <m:t>minutes</m:t>
                        </m:r>
                        <m:r>
                          <m:rPr>
                            <m:nor/>
                          </m:rPr>
                          <a:rPr lang="en-US" altLang="en-US" sz="1600" b="0" i="0" dirty="0" smtClean="0">
                            <a:solidFill>
                              <a:srgbClr val="FF0000"/>
                            </a:solidFill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FF0000"/>
                            </a:solidFill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FF0000"/>
                            </a:solidFill>
                          </a:rPr>
                          <m:t>numbers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FF0000"/>
                            </a:solidFill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rgbClr val="FF0000"/>
                            </a:solidFill>
                          </a:rPr>
                          <m:t>customers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r>
                  <a:rPr lang="en-US" altLang="en-US" dirty="0"/>
                  <a:t>The probability that a customer must wait in the queue =</a:t>
                </a:r>
                <a:r>
                  <a:rPr lang="en-US" altLang="en-US" sz="28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sz="1800" dirty="0">
                            <a:solidFill>
                              <a:srgbClr val="FF0000"/>
                            </a:solidFill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altLang="en-US" sz="18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1800" dirty="0">
                            <a:solidFill>
                              <a:srgbClr val="FF0000"/>
                            </a:solidFill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en-US" sz="18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1800" dirty="0">
                            <a:solidFill>
                              <a:srgbClr val="FF0000"/>
                            </a:solidFill>
                          </a:rPr>
                          <m:t>customers</m:t>
                        </m:r>
                        <m:r>
                          <m:rPr>
                            <m:nor/>
                          </m:rPr>
                          <a:rPr lang="en-US" altLang="en-US" sz="18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1800" dirty="0">
                            <a:solidFill>
                              <a:srgbClr val="FF0000"/>
                            </a:solidFill>
                          </a:rPr>
                          <m:t>who</m:t>
                        </m:r>
                        <m:r>
                          <m:rPr>
                            <m:nor/>
                          </m:rPr>
                          <a:rPr lang="en-US" altLang="en-US" sz="18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1800" dirty="0">
                            <a:solidFill>
                              <a:srgbClr val="FF0000"/>
                            </a:solidFill>
                          </a:rPr>
                          <m:t>wait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en-US" sz="18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1800" dirty="0">
                            <a:solidFill>
                              <a:srgbClr val="FF0000"/>
                            </a:solidFill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altLang="en-US" sz="18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1800" dirty="0">
                            <a:solidFill>
                              <a:srgbClr val="FF0000"/>
                            </a:solidFill>
                          </a:rPr>
                          <m:t>numbers</m:t>
                        </m:r>
                        <m:r>
                          <m:rPr>
                            <m:nor/>
                          </m:rPr>
                          <a:rPr lang="en-US" altLang="en-US" sz="18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1800" dirty="0">
                            <a:solidFill>
                              <a:srgbClr val="FF0000"/>
                            </a:solidFill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en-US" sz="18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1800" dirty="0">
                            <a:solidFill>
                              <a:srgbClr val="FF0000"/>
                            </a:solidFill>
                          </a:rPr>
                          <m:t>customers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altLang="en-US"/>
                  <a:t>probability </a:t>
                </a:r>
                <a:r>
                  <a:rPr lang="en-US" altLang="en-US" dirty="0"/>
                  <a:t>of idle server =</a:t>
                </a:r>
                <a:r>
                  <a:rPr lang="en-US" altLang="en-US" sz="28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idle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time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server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minutes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run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time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simulation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r>
                  <a:rPr lang="en-US" altLang="en-US" dirty="0"/>
                  <a:t>The average service time:</a:t>
                </a:r>
                <a:r>
                  <a:rPr lang="en-US" altLang="en-US" sz="28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service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time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numbers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customers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r>
                  <a:rPr lang="en-US" altLang="en-US" dirty="0"/>
                  <a:t>the expected service time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en-US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en-US" b="1" dirty="0">
                            <a:solidFill>
                              <a:srgbClr val="FF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en-US" b="1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b="1" dirty="0">
                            <a:solidFill>
                              <a:srgbClr val="FF000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en-US" b="1" dirty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b="1" dirty="0">
                            <a:solidFill>
                              <a:srgbClr val="FF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en-US" b="1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= the mean of service time.</a:t>
                </a:r>
              </a:p>
              <a:p>
                <a:r>
                  <a:rPr lang="en-US" altLang="en-US" dirty="0"/>
                  <a:t>The average time between arrivals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sz="2000" b="0" dirty="0" smtClean="0">
                            <a:solidFill>
                              <a:srgbClr val="FF0000"/>
                            </a:solidFill>
                            <a:latin typeface="Calibri (Body)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en-US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ast</m:t>
                        </m:r>
                        <m:r>
                          <a:rPr lang="en-US" altLang="en-US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arrival</m:t>
                        </m:r>
                        <m:r>
                          <a:rPr lang="en-US" altLang="en-US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a:rPr lang="en-US" altLang="en-US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cl</m:t>
                        </m:r>
                        <m: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m:t>arrivals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𝑎𝑟𝑟𝑖𝑣𝑎𝑙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m:t>arrivals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Expected arrival time </a:t>
                </a:r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𝑓𝑖𝑟𝑠𝑡</m:t>
                        </m:r>
                        <m:r>
                          <a:rPr lang="en-US" altLang="en-US" sz="2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𝑖𝑛𝑡𝑒𝑟𝑣𝑎𝑙</m:t>
                        </m:r>
                        <m:r>
                          <a:rPr lang="en-US" altLang="en-US" sz="2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altLang="en-US" sz="2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𝑙𝑎𝑠𝑡</m:t>
                        </m:r>
                        <m:r>
                          <a:rPr lang="en-US" altLang="en-US" sz="2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en-US" sz="2600" b="0" i="0" dirty="0" smtClean="0">
                            <a:solidFill>
                              <a:srgbClr val="FF0000"/>
                            </a:solidFill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dirty="0"/>
                  <a:t> </a:t>
                </a:r>
                <a:r>
                  <a:rPr lang="en-US" dirty="0"/>
                  <a:t>(the range of interval)</a:t>
                </a:r>
              </a:p>
              <a:p>
                <a:r>
                  <a:rPr lang="en-US" altLang="en-US" dirty="0"/>
                  <a:t>The average waiting time of those who wait=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time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customers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wait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queue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customers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who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wait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altLang="en-US" dirty="0"/>
                  <a:t>The average time a customer spends in the system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time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customers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spend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system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200" dirty="0">
                            <a:solidFill>
                              <a:srgbClr val="FF0000"/>
                            </a:solidFill>
                          </a:rPr>
                          <m:t>customers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en-US" sz="2200" dirty="0">
                    <a:solidFill>
                      <a:srgbClr val="FF0000"/>
                    </a:solidFill>
                  </a:rPr>
                  <a:t>average time customer waiting in the queue + average time customer waiting in the service</a:t>
                </a:r>
                <a:endParaRPr lang="ar-E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862DB7-D533-30F4-F46E-5483279A7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513184"/>
                <a:ext cx="11179629" cy="6344816"/>
              </a:xfrm>
              <a:blipFill>
                <a:blip r:embed="rId3"/>
                <a:stretch>
                  <a:fillRect l="-927" t="-1633" b="-961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9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CE2C-E3A8-2F06-11B5-63FF84618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1489"/>
            <a:ext cx="9677400" cy="1128712"/>
          </a:xfrm>
        </p:spPr>
        <p:txBody>
          <a:bodyPr>
            <a:normAutofit/>
          </a:bodyPr>
          <a:lstStyle/>
          <a:p>
            <a:pPr algn="l"/>
            <a:r>
              <a:rPr lang="en-US" altLang="ar-EG" b="1" dirty="0">
                <a:solidFill>
                  <a:srgbClr val="FF0000"/>
                </a:solidFill>
              </a:rPr>
              <a:t>Case 1:   </a:t>
            </a:r>
            <a:r>
              <a:rPr lang="en-US" altLang="ar-EG" b="1" dirty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en-US" altLang="ar-EG" b="1" dirty="0">
                <a:solidFill>
                  <a:srgbClr val="FF0000"/>
                </a:solidFill>
              </a:rPr>
              <a:t> &gt; </a:t>
            </a:r>
            <a:r>
              <a:rPr lang="en-US" altLang="ar-EG" b="1" dirty="0">
                <a:solidFill>
                  <a:srgbClr val="FF0000"/>
                </a:solidFill>
                <a:sym typeface="Symbol" panose="05050102010706020507" pitchFamily="18" charset="2"/>
              </a:rPr>
              <a:t></a:t>
            </a:r>
            <a:r>
              <a:rPr lang="en-US" altLang="ar-EG" b="1" dirty="0">
                <a:solidFill>
                  <a:srgbClr val="FF0000"/>
                </a:solidFill>
              </a:rPr>
              <a:t>  or  1/</a:t>
            </a:r>
            <a:r>
              <a:rPr lang="en-US" altLang="ar-EG" b="1" dirty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en-US" altLang="ar-EG" b="1" dirty="0">
                <a:solidFill>
                  <a:srgbClr val="FF0000"/>
                </a:solidFill>
              </a:rPr>
              <a:t> &lt; 1/</a:t>
            </a:r>
            <a:r>
              <a:rPr lang="en-US" altLang="ar-EG" b="1" dirty="0">
                <a:solidFill>
                  <a:srgbClr val="FF0000"/>
                </a:solidFill>
                <a:sym typeface="Symbol" panose="05050102010706020507" pitchFamily="18" charset="2"/>
              </a:rPr>
              <a:t>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C7054-2796-F37E-18A0-382F9B99A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312" y="3193894"/>
            <a:ext cx="3271838" cy="574674"/>
          </a:xfrm>
        </p:spPr>
        <p:txBody>
          <a:bodyPr>
            <a:normAutofit/>
          </a:bodyPr>
          <a:lstStyle/>
          <a:p>
            <a:r>
              <a:rPr lang="en-US" altLang="ar-EG" dirty="0"/>
              <a:t>Wq(n) = (1/</a:t>
            </a:r>
            <a:r>
              <a:rPr lang="en-US" altLang="ar-EG" dirty="0">
                <a:sym typeface="Symbol" panose="05050102010706020507" pitchFamily="18" charset="2"/>
              </a:rPr>
              <a:t></a:t>
            </a:r>
            <a:r>
              <a:rPr lang="en-US" altLang="ar-EG" dirty="0"/>
              <a:t>   - 1/</a:t>
            </a:r>
            <a:r>
              <a:rPr lang="en-US" altLang="ar-EG" dirty="0">
                <a:sym typeface="Symbol" panose="05050102010706020507" pitchFamily="18" charset="2"/>
              </a:rPr>
              <a:t></a:t>
            </a:r>
            <a:r>
              <a:rPr lang="en-US" altLang="ar-EG" dirty="0"/>
              <a:t>)(n-1)</a:t>
            </a:r>
          </a:p>
          <a:p>
            <a:endParaRPr lang="ar-EG" dirty="0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3FD3E5B9-9B70-798C-36ED-926B7D893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270467"/>
              </p:ext>
            </p:extLst>
          </p:nvPr>
        </p:nvGraphicFramePr>
        <p:xfrm>
          <a:off x="1357312" y="1671102"/>
          <a:ext cx="3708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228600" progId="Equation.3">
                  <p:embed/>
                </p:oleObj>
              </mc:Choice>
              <mc:Fallback>
                <p:oleObj name="Equation" r:id="rId2" imgW="1498600" imgH="228600" progId="Equation.3">
                  <p:embed/>
                  <p:pic>
                    <p:nvPicPr>
                      <p:cNvPr id="28679" name="Object 3">
                        <a:extLst>
                          <a:ext uri="{FF2B5EF4-FFF2-40B4-BE49-F238E27FC236}">
                            <a16:creationId xmlns:a16="http://schemas.microsoft.com/office/drawing/2014/main" id="{BCCDA952-15F0-6EFD-03AE-CA407CE044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2" y="1671102"/>
                        <a:ext cx="37084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B1006501-14D3-CBCD-4485-4CBAB0EDBB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165907"/>
              </p:ext>
            </p:extLst>
          </p:nvPr>
        </p:nvGraphicFramePr>
        <p:xfrm>
          <a:off x="1357312" y="2414075"/>
          <a:ext cx="36734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7000" imgH="228600" progId="Equation.3">
                  <p:embed/>
                </p:oleObj>
              </mc:Choice>
              <mc:Fallback>
                <p:oleObj name="Equation" r:id="rId4" imgW="1397000" imgH="228600" progId="Equation.3">
                  <p:embed/>
                  <p:pic>
                    <p:nvPicPr>
                      <p:cNvPr id="29700" name="Object 3">
                        <a:extLst>
                          <a:ext uri="{FF2B5EF4-FFF2-40B4-BE49-F238E27FC236}">
                            <a16:creationId xmlns:a16="http://schemas.microsoft.com/office/drawing/2014/main" id="{4125D5E3-AD3E-1BAD-7498-DCCD317BFF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2" y="2414075"/>
                        <a:ext cx="36734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C25EAEA-D6AC-6CAF-7FD4-9DECC6660E5A}"/>
              </a:ext>
            </a:extLst>
          </p:cNvPr>
          <p:cNvSpPr txBox="1"/>
          <p:nvPr/>
        </p:nvSpPr>
        <p:spPr>
          <a:xfrm>
            <a:off x="6095998" y="2504379"/>
            <a:ext cx="4933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ar-EG" dirty="0">
                <a:solidFill>
                  <a:schemeClr val="accent1"/>
                </a:solidFill>
              </a:rPr>
              <a:t>steady state </a:t>
            </a:r>
            <a:r>
              <a:rPr lang="en-US" altLang="ar-EG" dirty="0"/>
              <a:t>N(t) = (k-1) or (k-2).</a:t>
            </a:r>
            <a:endParaRPr lang="ar-E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C48FE-C7DA-6D40-080C-2A313A9BF0F0}"/>
              </a:ext>
            </a:extLst>
          </p:cNvPr>
          <p:cNvSpPr txBox="1"/>
          <p:nvPr/>
        </p:nvSpPr>
        <p:spPr>
          <a:xfrm>
            <a:off x="6095999" y="1756450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ar-EG" dirty="0"/>
              <a:t>period (0 &lt; t &lt; t</a:t>
            </a:r>
            <a:r>
              <a:rPr lang="en-US" altLang="ar-EG" baseline="-25000" dirty="0"/>
              <a:t>i</a:t>
            </a:r>
            <a:r>
              <a:rPr lang="en-US" altLang="ar-EG" dirty="0"/>
              <a:t>) corresponds to a </a:t>
            </a:r>
            <a:r>
              <a:rPr lang="en-US" altLang="ar-EG" dirty="0">
                <a:solidFill>
                  <a:schemeClr val="accent1"/>
                </a:solidFill>
              </a:rPr>
              <a:t>transient state</a:t>
            </a:r>
            <a:r>
              <a:rPr lang="en-US" altLang="ar-EG" dirty="0"/>
              <a:t>.</a:t>
            </a:r>
            <a:endParaRPr lang="ar-E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9CE14-EB17-080A-A22A-213C9BB61DF8}"/>
              </a:ext>
            </a:extLst>
          </p:cNvPr>
          <p:cNvSpPr txBox="1"/>
          <p:nvPr/>
        </p:nvSpPr>
        <p:spPr>
          <a:xfrm>
            <a:off x="1327547" y="3856848"/>
            <a:ext cx="987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ar-EG" sz="2800" dirty="0"/>
              <a:t>n &gt;= </a:t>
            </a:r>
            <a:r>
              <a:rPr lang="en-US" altLang="ar-EG" sz="2800" dirty="0">
                <a:sym typeface="Symbol" panose="05050102010706020507" pitchFamily="18" charset="2"/>
              </a:rPr>
              <a:t></a:t>
            </a:r>
            <a:r>
              <a:rPr lang="en-US" altLang="ar-EG" sz="2800" dirty="0"/>
              <a:t>t</a:t>
            </a:r>
            <a:r>
              <a:rPr lang="en-US" altLang="ar-EG" sz="2800" baseline="-25000" dirty="0"/>
              <a:t>i  </a:t>
            </a:r>
            <a:r>
              <a:rPr lang="en-US" altLang="ar-EG" sz="2800" dirty="0"/>
              <a:t> -&gt; </a:t>
            </a:r>
            <a:r>
              <a:rPr lang="en-US" altLang="ar-EG" sz="2400" dirty="0"/>
              <a:t>Wq(n) = </a:t>
            </a:r>
            <a:r>
              <a:rPr lang="en-US" altLang="ar-EG" sz="2800" dirty="0"/>
              <a:t>(1/</a:t>
            </a:r>
            <a:r>
              <a:rPr lang="en-US" altLang="ar-EG" sz="2800" dirty="0">
                <a:sym typeface="Symbol" panose="05050102010706020507" pitchFamily="18" charset="2"/>
              </a:rPr>
              <a:t></a:t>
            </a:r>
            <a:r>
              <a:rPr lang="en-US" altLang="ar-EG" sz="2800" dirty="0"/>
              <a:t>   - 1/</a:t>
            </a:r>
            <a:r>
              <a:rPr lang="en-US" altLang="ar-EG" sz="2800" dirty="0">
                <a:sym typeface="Symbol" panose="05050102010706020507" pitchFamily="18" charset="2"/>
              </a:rPr>
              <a:t></a:t>
            </a:r>
            <a:r>
              <a:rPr lang="en-US" altLang="ar-EG" sz="2800" dirty="0"/>
              <a:t>)(</a:t>
            </a:r>
            <a:r>
              <a:rPr lang="en-US" altLang="ar-EG" sz="2800" dirty="0">
                <a:sym typeface="Symbol" panose="05050102010706020507" pitchFamily="18" charset="2"/>
              </a:rPr>
              <a:t></a:t>
            </a:r>
            <a:r>
              <a:rPr lang="en-US" altLang="ar-EG" sz="2800" dirty="0"/>
              <a:t>t</a:t>
            </a:r>
            <a:r>
              <a:rPr lang="en-US" altLang="ar-EG" sz="2800" baseline="-25000" dirty="0"/>
              <a:t>i </a:t>
            </a:r>
            <a:r>
              <a:rPr lang="en-US" altLang="ar-EG" sz="2800" dirty="0"/>
              <a:t>-2) </a:t>
            </a:r>
            <a:r>
              <a:rPr lang="en-US" altLang="ar-EG" sz="2000" dirty="0"/>
              <a:t>or</a:t>
            </a:r>
            <a:r>
              <a:rPr lang="en-US" altLang="ar-EG" sz="3600" dirty="0"/>
              <a:t> </a:t>
            </a:r>
            <a:r>
              <a:rPr lang="en-US" altLang="ar-EG" sz="2400" dirty="0"/>
              <a:t>Wq(n) = </a:t>
            </a:r>
            <a:r>
              <a:rPr lang="en-US" altLang="ar-EG" sz="2800" dirty="0"/>
              <a:t>(1/</a:t>
            </a:r>
            <a:r>
              <a:rPr lang="en-US" altLang="ar-EG" sz="2800" dirty="0">
                <a:sym typeface="Symbol" panose="05050102010706020507" pitchFamily="18" charset="2"/>
              </a:rPr>
              <a:t></a:t>
            </a:r>
            <a:r>
              <a:rPr lang="en-US" altLang="ar-EG" sz="2800" dirty="0"/>
              <a:t>   - 1/</a:t>
            </a:r>
            <a:r>
              <a:rPr lang="en-US" altLang="ar-EG" sz="2800" dirty="0">
                <a:sym typeface="Symbol" panose="05050102010706020507" pitchFamily="18" charset="2"/>
              </a:rPr>
              <a:t></a:t>
            </a:r>
            <a:r>
              <a:rPr lang="en-US" altLang="ar-EG" sz="2800" dirty="0"/>
              <a:t>)(</a:t>
            </a:r>
            <a:r>
              <a:rPr lang="en-US" altLang="ar-EG" sz="2800" dirty="0">
                <a:sym typeface="Symbol" panose="05050102010706020507" pitchFamily="18" charset="2"/>
              </a:rPr>
              <a:t></a:t>
            </a:r>
            <a:r>
              <a:rPr lang="en-US" altLang="ar-EG" sz="2800" dirty="0"/>
              <a:t>t</a:t>
            </a:r>
            <a:r>
              <a:rPr lang="en-US" altLang="ar-EG" sz="2800" baseline="-25000" dirty="0"/>
              <a:t>i </a:t>
            </a:r>
            <a:r>
              <a:rPr lang="en-US" altLang="ar-EG" sz="2800" dirty="0"/>
              <a:t>-3) </a:t>
            </a:r>
            <a:endParaRPr lang="ar-EG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2111D8-8FD9-26DC-F4E3-7CFD0A84FD40}"/>
              </a:ext>
            </a:extLst>
          </p:cNvPr>
          <p:cNvSpPr txBox="1"/>
          <p:nvPr/>
        </p:nvSpPr>
        <p:spPr>
          <a:xfrm>
            <a:off x="1327547" y="4754741"/>
            <a:ext cx="6093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ar-EG" dirty="0">
                <a:solidFill>
                  <a:srgbClr val="FF0000"/>
                </a:solidFill>
              </a:rPr>
              <a:t>Special Case</a:t>
            </a:r>
          </a:p>
          <a:p>
            <a:r>
              <a:rPr lang="en-US" altLang="ar-EG" dirty="0"/>
              <a:t>When  (1/</a:t>
            </a:r>
            <a:r>
              <a:rPr lang="en-US" altLang="ar-EG" dirty="0">
                <a:sym typeface="Symbol" panose="05050102010706020507" pitchFamily="18" charset="2"/>
              </a:rPr>
              <a:t> ) = m</a:t>
            </a:r>
            <a:r>
              <a:rPr lang="en-US" altLang="ar-EG" dirty="0"/>
              <a:t> (1/</a:t>
            </a:r>
            <a:r>
              <a:rPr lang="en-US" altLang="ar-EG" dirty="0">
                <a:sym typeface="Symbol" panose="05050102010706020507" pitchFamily="18" charset="2"/>
              </a:rPr>
              <a:t> ), At </a:t>
            </a:r>
            <a:r>
              <a:rPr lang="en-US" altLang="ar-EG" dirty="0">
                <a:solidFill>
                  <a:schemeClr val="accent1"/>
                </a:solidFill>
                <a:sym typeface="Symbol" panose="05050102010706020507" pitchFamily="18" charset="2"/>
              </a:rPr>
              <a:t>steady state </a:t>
            </a:r>
            <a:r>
              <a:rPr lang="en-US" altLang="ar-EG" dirty="0">
                <a:sym typeface="Symbol" panose="05050102010706020507" pitchFamily="18" charset="2"/>
              </a:rPr>
              <a:t>( t &gt;= t</a:t>
            </a:r>
            <a:r>
              <a:rPr lang="en-US" altLang="ar-EG" baseline="-25000" dirty="0">
                <a:sym typeface="Symbol" panose="05050102010706020507" pitchFamily="18" charset="2"/>
              </a:rPr>
              <a:t>i</a:t>
            </a:r>
            <a:r>
              <a:rPr lang="en-US" altLang="ar-EG" dirty="0">
                <a:sym typeface="Symbol" panose="05050102010706020507" pitchFamily="18" charset="2"/>
              </a:rPr>
              <a:t>)</a:t>
            </a:r>
          </a:p>
          <a:p>
            <a:r>
              <a:rPr lang="en-US" altLang="ar-EG" dirty="0">
                <a:sym typeface="Symbol" panose="05050102010706020507" pitchFamily="18" charset="2"/>
              </a:rPr>
              <a:t>n(t) is constant, n(t) = k-1</a:t>
            </a:r>
          </a:p>
          <a:p>
            <a:r>
              <a:rPr lang="en-US" altLang="ar-EG" dirty="0">
                <a:sym typeface="Symbol" panose="05050102010706020507" pitchFamily="18" charset="2"/>
              </a:rPr>
              <a:t>Wq(n) is constant, Wq(n) = </a:t>
            </a:r>
            <a:r>
              <a:rPr lang="en-US" altLang="ar-EG" dirty="0"/>
              <a:t>(1/</a:t>
            </a:r>
            <a:r>
              <a:rPr lang="en-US" altLang="ar-EG" dirty="0">
                <a:sym typeface="Symbol" panose="05050102010706020507" pitchFamily="18" charset="2"/>
              </a:rPr>
              <a:t></a:t>
            </a:r>
            <a:r>
              <a:rPr lang="en-US" altLang="ar-EG" dirty="0"/>
              <a:t>   - 1/</a:t>
            </a:r>
            <a:r>
              <a:rPr lang="en-US" altLang="ar-EG" dirty="0">
                <a:sym typeface="Symbol" panose="05050102010706020507" pitchFamily="18" charset="2"/>
              </a:rPr>
              <a:t></a:t>
            </a:r>
            <a:r>
              <a:rPr lang="en-US" altLang="ar-EG" dirty="0"/>
              <a:t>)(</a:t>
            </a:r>
            <a:r>
              <a:rPr lang="en-US" altLang="ar-EG" dirty="0">
                <a:sym typeface="Symbol" panose="05050102010706020507" pitchFamily="18" charset="2"/>
              </a:rPr>
              <a:t></a:t>
            </a:r>
            <a:r>
              <a:rPr lang="en-US" altLang="ar-EG" dirty="0"/>
              <a:t>t</a:t>
            </a:r>
            <a:r>
              <a:rPr lang="en-US" altLang="ar-EG" baseline="-25000" dirty="0"/>
              <a:t>i </a:t>
            </a:r>
            <a:r>
              <a:rPr lang="en-US" altLang="ar-EG" dirty="0"/>
              <a:t>-2)</a:t>
            </a:r>
          </a:p>
          <a:p>
            <a:endParaRPr lang="ar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695E-5EDE-B6BC-4217-9A9FF5156A7E}"/>
              </a:ext>
            </a:extLst>
          </p:cNvPr>
          <p:cNvSpPr txBox="1"/>
          <p:nvPr/>
        </p:nvSpPr>
        <p:spPr>
          <a:xfrm>
            <a:off x="1524000" y="24268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Deterministic Models </a:t>
            </a:r>
            <a:r>
              <a:rPr lang="en-US" sz="1800" kern="1200" dirty="0">
                <a:solidFill>
                  <a:schemeClr val="accent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D/D/1/K-1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C3C33-D5DA-6324-9DCB-947323F11813}"/>
              </a:ext>
            </a:extLst>
          </p:cNvPr>
          <p:cNvSpPr txBox="1"/>
          <p:nvPr/>
        </p:nvSpPr>
        <p:spPr>
          <a:xfrm>
            <a:off x="6123991" y="3026606"/>
            <a:ext cx="4780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Assume n(t) at t&lt; </a:t>
            </a:r>
            <a:r>
              <a:rPr lang="en-US" altLang="ar-EG" dirty="0">
                <a:solidFill>
                  <a:schemeClr val="accent2"/>
                </a:solidFill>
              </a:rPr>
              <a:t>(1/</a:t>
            </a:r>
            <a:r>
              <a:rPr lang="en-US" altLang="ar-EG" dirty="0">
                <a:solidFill>
                  <a:schemeClr val="accent2"/>
                </a:solidFill>
                <a:sym typeface="Symbol" panose="05050102010706020507" pitchFamily="18" charset="2"/>
              </a:rPr>
              <a:t> ) = 0</a:t>
            </a:r>
            <a:r>
              <a:rPr lang="en-US" dirty="0">
                <a:solidFill>
                  <a:schemeClr val="accent2"/>
                </a:solidFill>
              </a:rPr>
              <a:t>, Wq(0) , Wq(1) = Zero</a:t>
            </a:r>
            <a:endParaRPr lang="ar-E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6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EDFBE8E-4BA4-B82C-2C39-614E053CA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5FC8-E805-7299-1155-350B8464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b="1" dirty="0">
                <a:solidFill>
                  <a:srgbClr val="FF0000"/>
                </a:solidFill>
              </a:rPr>
              <a:t> Case 2:   </a:t>
            </a:r>
            <a:r>
              <a:rPr lang="en-US" altLang="ar-EG" b="1" dirty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en-US" altLang="ar-EG" b="1" dirty="0">
                <a:solidFill>
                  <a:srgbClr val="FF0000"/>
                </a:solidFill>
              </a:rPr>
              <a:t> ≤ </a:t>
            </a:r>
            <a:r>
              <a:rPr lang="en-US" altLang="ar-EG" b="1" dirty="0">
                <a:solidFill>
                  <a:srgbClr val="FF0000"/>
                </a:solidFill>
                <a:sym typeface="Symbol" panose="05050102010706020507" pitchFamily="18" charset="2"/>
              </a:rPr>
              <a:t></a:t>
            </a:r>
            <a:r>
              <a:rPr lang="en-US" altLang="ar-EG" b="1" dirty="0">
                <a:solidFill>
                  <a:srgbClr val="FF0000"/>
                </a:solidFill>
              </a:rPr>
              <a:t>  or  1/</a:t>
            </a:r>
            <a:r>
              <a:rPr lang="en-US" altLang="ar-EG" b="1" dirty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en-US" altLang="ar-EG" b="1" dirty="0">
                <a:solidFill>
                  <a:srgbClr val="FF0000"/>
                </a:solidFill>
              </a:rPr>
              <a:t> ≥ 1/</a:t>
            </a:r>
            <a:r>
              <a:rPr lang="en-US" altLang="ar-EG" b="1" dirty="0">
                <a:solidFill>
                  <a:srgbClr val="FF0000"/>
                </a:solidFill>
                <a:sym typeface="Symbol" panose="05050102010706020507" pitchFamily="18" charset="2"/>
              </a:rPr>
              <a:t>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8AE7D-FFEB-ACD9-5692-92520A6FDA39}"/>
              </a:ext>
            </a:extLst>
          </p:cNvPr>
          <p:cNvSpPr txBox="1"/>
          <p:nvPr/>
        </p:nvSpPr>
        <p:spPr>
          <a:xfrm>
            <a:off x="1089423" y="1690688"/>
            <a:ext cx="2819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ar-EG" dirty="0"/>
              <a:t>At </a:t>
            </a:r>
            <a:r>
              <a:rPr lang="en-US" altLang="ar-EG" dirty="0">
                <a:solidFill>
                  <a:schemeClr val="accent1"/>
                </a:solidFill>
              </a:rPr>
              <a:t>steady state </a:t>
            </a:r>
            <a:r>
              <a:rPr lang="en-US" altLang="ar-EG" dirty="0"/>
              <a:t>(</a:t>
            </a:r>
            <a:r>
              <a:rPr lang="en-US" altLang="ar-EG" dirty="0">
                <a:sym typeface="Symbol" panose="05050102010706020507" pitchFamily="18" charset="2"/>
              </a:rPr>
              <a:t>n ≥ </a:t>
            </a:r>
            <a:r>
              <a:rPr lang="en-US" altLang="ar-EG" dirty="0"/>
              <a:t>t</a:t>
            </a:r>
            <a:r>
              <a:rPr lang="en-US" altLang="ar-EG" baseline="-25000" dirty="0"/>
              <a:t>i </a:t>
            </a:r>
            <a:r>
              <a:rPr lang="en-US" altLang="ar-EG" dirty="0">
                <a:sym typeface="Symbol" panose="05050102010706020507" pitchFamily="18" charset="2"/>
              </a:rPr>
              <a:t>) </a:t>
            </a:r>
            <a:br>
              <a:rPr lang="en-US" altLang="ar-EG" dirty="0"/>
            </a:br>
            <a:r>
              <a:rPr lang="en-US" altLang="ar-EG" dirty="0"/>
              <a:t>n(t) is either one or </a:t>
            </a:r>
            <a:r>
              <a:rPr lang="en-US" altLang="ar-EG" dirty="0">
                <a:solidFill>
                  <a:srgbClr val="FF0000"/>
                </a:solidFill>
              </a:rPr>
              <a:t>zero</a:t>
            </a:r>
            <a:r>
              <a:rPr lang="en-US" altLang="ar-EG" dirty="0"/>
              <a:t>.</a:t>
            </a:r>
          </a:p>
          <a:p>
            <a:pPr eaLnBrk="1" hangingPunct="1"/>
            <a:r>
              <a:rPr lang="en-US" altLang="ar-EG" dirty="0"/>
              <a:t>Wq(n) = 0 for all n.</a:t>
            </a:r>
          </a:p>
        </p:txBody>
      </p:sp>
      <p:graphicFrame>
        <p:nvGraphicFramePr>
          <p:cNvPr id="6" name="Object 1">
            <a:extLst>
              <a:ext uri="{FF2B5EF4-FFF2-40B4-BE49-F238E27FC236}">
                <a16:creationId xmlns:a16="http://schemas.microsoft.com/office/drawing/2014/main" id="{CA7C5FCC-8FB2-C387-E9F4-FB0B3DD4D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356052"/>
              </p:ext>
            </p:extLst>
          </p:nvPr>
        </p:nvGraphicFramePr>
        <p:xfrm>
          <a:off x="838200" y="2670969"/>
          <a:ext cx="40417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228600" progId="Equation.3">
                  <p:embed/>
                </p:oleObj>
              </mc:Choice>
              <mc:Fallback>
                <p:oleObj name="Equation" r:id="rId2" imgW="1358640" imgH="228600" progId="Equation.3">
                  <p:embed/>
                  <p:pic>
                    <p:nvPicPr>
                      <p:cNvPr id="9218" name="Object 1">
                        <a:extLst>
                          <a:ext uri="{FF2B5EF4-FFF2-40B4-BE49-F238E27FC236}">
                            <a16:creationId xmlns:a16="http://schemas.microsoft.com/office/drawing/2014/main" id="{75A3F689-24B3-6319-9109-81AAB0D1FA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70969"/>
                        <a:ext cx="4041775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DB0024B-E196-F2F5-D645-FE7A345296EB}"/>
              </a:ext>
            </a:extLst>
          </p:cNvPr>
          <p:cNvSpPr txBox="1"/>
          <p:nvPr/>
        </p:nvSpPr>
        <p:spPr>
          <a:xfrm>
            <a:off x="5047060" y="2831584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ar-EG" dirty="0"/>
              <a:t>For </a:t>
            </a:r>
            <a:r>
              <a:rPr lang="en-US" altLang="ar-EG" b="1" dirty="0">
                <a:sym typeface="Symbol" panose="05050102010706020507" pitchFamily="18" charset="2"/>
              </a:rPr>
              <a:t></a:t>
            </a:r>
            <a:r>
              <a:rPr lang="en-US" altLang="ar-EG" b="1" dirty="0"/>
              <a:t> &lt; </a:t>
            </a:r>
            <a:r>
              <a:rPr lang="en-US" altLang="ar-EG" b="1" dirty="0">
                <a:sym typeface="Symbol" panose="05050102010706020507" pitchFamily="18" charset="2"/>
              </a:rPr>
              <a:t>,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BECDB-4BB8-3F63-247C-A7409F4C827F}"/>
              </a:ext>
            </a:extLst>
          </p:cNvPr>
          <p:cNvSpPr txBox="1"/>
          <p:nvPr/>
        </p:nvSpPr>
        <p:spPr>
          <a:xfrm>
            <a:off x="1089423" y="3418482"/>
            <a:ext cx="101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ar-EG" dirty="0"/>
              <a:t>n(t) = M</a:t>
            </a:r>
            <a:endParaRPr lang="ar-E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A4A34C-6D50-5474-7282-9C1FA2DFCA8B}"/>
              </a:ext>
            </a:extLst>
          </p:cNvPr>
          <p:cNvSpPr txBox="1"/>
          <p:nvPr/>
        </p:nvSpPr>
        <p:spPr>
          <a:xfrm>
            <a:off x="3189685" y="3446342"/>
            <a:ext cx="185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ar-EG" dirty="0"/>
              <a:t>For </a:t>
            </a:r>
            <a:r>
              <a:rPr lang="en-US" altLang="ar-EG" b="1" dirty="0"/>
              <a:t>  </a:t>
            </a:r>
            <a:r>
              <a:rPr lang="en-US" altLang="ar-EG" b="1" dirty="0">
                <a:sym typeface="Symbol" panose="05050102010706020507" pitchFamily="18" charset="2"/>
              </a:rPr>
              <a:t></a:t>
            </a:r>
            <a:r>
              <a:rPr lang="en-US" altLang="ar-EG" b="1" dirty="0"/>
              <a:t> = </a:t>
            </a:r>
            <a:r>
              <a:rPr lang="en-US" altLang="ar-EG" b="1" dirty="0">
                <a:sym typeface="Symbol" panose="05050102010706020507" pitchFamily="18" charset="2"/>
              </a:rPr>
              <a:t>,</a:t>
            </a:r>
            <a:endParaRPr lang="ar-EG" dirty="0"/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F7802BF7-E65B-7C1D-486B-2B19F0962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93240"/>
              </p:ext>
            </p:extLst>
          </p:nvPr>
        </p:nvGraphicFramePr>
        <p:xfrm>
          <a:off x="838200" y="4004469"/>
          <a:ext cx="307022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080" imgH="228600" progId="Equation.3">
                  <p:embed/>
                </p:oleObj>
              </mc:Choice>
              <mc:Fallback>
                <p:oleObj name="Equation" r:id="rId4" imgW="1054080" imgH="228600" progId="Equation.3">
                  <p:embed/>
                  <p:pic>
                    <p:nvPicPr>
                      <p:cNvPr id="9220" name="Object 5">
                        <a:extLst>
                          <a:ext uri="{FF2B5EF4-FFF2-40B4-BE49-F238E27FC236}">
                            <a16:creationId xmlns:a16="http://schemas.microsoft.com/office/drawing/2014/main" id="{6A0AE032-C215-791D-E353-D5BDD1444A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04469"/>
                        <a:ext cx="3070225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">
            <a:extLst>
              <a:ext uri="{FF2B5EF4-FFF2-40B4-BE49-F238E27FC236}">
                <a16:creationId xmlns:a16="http://schemas.microsoft.com/office/drawing/2014/main" id="{71D7FD40-6164-582C-6763-856C822C57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61417"/>
              </p:ext>
            </p:extLst>
          </p:nvPr>
        </p:nvGraphicFramePr>
        <p:xfrm>
          <a:off x="838200" y="4620138"/>
          <a:ext cx="42322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4000" imgH="431800" progId="Equation.3">
                  <p:embed/>
                </p:oleObj>
              </mc:Choice>
              <mc:Fallback>
                <p:oleObj name="Equation" r:id="rId6" imgW="1524000" imgH="431800" progId="Equation.3">
                  <p:embed/>
                  <p:pic>
                    <p:nvPicPr>
                      <p:cNvPr id="10242" name="Object 1">
                        <a:extLst>
                          <a:ext uri="{FF2B5EF4-FFF2-40B4-BE49-F238E27FC236}">
                            <a16:creationId xmlns:a16="http://schemas.microsoft.com/office/drawing/2014/main" id="{CFB30976-3108-DD14-0584-96B38E1D42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20138"/>
                        <a:ext cx="4232275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FAC524A-22E9-5F5E-0FFA-883C27DD07D2}"/>
              </a:ext>
            </a:extLst>
          </p:cNvPr>
          <p:cNvSpPr txBox="1"/>
          <p:nvPr/>
        </p:nvSpPr>
        <p:spPr>
          <a:xfrm>
            <a:off x="838200" y="5913712"/>
            <a:ext cx="3433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ar-EG" dirty="0"/>
              <a:t>Wq(n) = ( M + n - 1) (1/</a:t>
            </a:r>
            <a:r>
              <a:rPr lang="en-US" altLang="ar-EG" dirty="0">
                <a:sym typeface="Symbol" panose="05050102010706020507" pitchFamily="18" charset="2"/>
              </a:rPr>
              <a:t>) – n(1/</a:t>
            </a:r>
            <a:r>
              <a:rPr lang="en-US" altLang="ar-EG" dirty="0"/>
              <a:t> </a:t>
            </a:r>
            <a:r>
              <a:rPr lang="en-US" altLang="ar-EG" dirty="0">
                <a:sym typeface="Symbol" panose="05050102010706020507" pitchFamily="18" charset="2"/>
              </a:rPr>
              <a:t>)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126F5D-B357-BEA9-4C8C-853D2AB000FB}"/>
              </a:ext>
            </a:extLst>
          </p:cNvPr>
          <p:cNvSpPr txBox="1"/>
          <p:nvPr/>
        </p:nvSpPr>
        <p:spPr>
          <a:xfrm>
            <a:off x="4304110" y="5913712"/>
            <a:ext cx="1410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ar-EG" dirty="0"/>
              <a:t>For n &lt; </a:t>
            </a:r>
            <a:r>
              <a:rPr lang="en-US" altLang="ar-EG" dirty="0">
                <a:sym typeface="Symbol" panose="05050102010706020507" pitchFamily="18" charset="2"/>
              </a:rPr>
              <a:t></a:t>
            </a:r>
            <a:r>
              <a:rPr lang="en-US" altLang="ar-EG" dirty="0"/>
              <a:t>t</a:t>
            </a:r>
            <a:r>
              <a:rPr lang="en-US" altLang="ar-EG" baseline="-25000" dirty="0"/>
              <a:t>i </a:t>
            </a:r>
            <a:r>
              <a:rPr lang="en-US" altLang="ar-EG" dirty="0">
                <a:sym typeface="Symbol" panose="05050102010706020507" pitchFamily="18" charset="2"/>
              </a:rPr>
              <a:t></a:t>
            </a:r>
            <a:endParaRPr lang="en-US" altLang="ar-EG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B94BAD-4EBD-59A3-9B79-14E3FBEEAD30}"/>
              </a:ext>
            </a:extLst>
          </p:cNvPr>
          <p:cNvSpPr txBox="1"/>
          <p:nvPr/>
        </p:nvSpPr>
        <p:spPr>
          <a:xfrm>
            <a:off x="5715000" y="1690688"/>
            <a:ext cx="2028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ar-EG" dirty="0">
                <a:sym typeface="Symbol" panose="05050102010706020507" pitchFamily="18" charset="2"/>
              </a:rPr>
              <a:t>Wq(n) = (M-1)(1/ ) </a:t>
            </a:r>
            <a:endParaRPr lang="ar-E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1F0549-4C0B-0FF7-0C99-9AEAA61C0A37}"/>
              </a:ext>
            </a:extLst>
          </p:cNvPr>
          <p:cNvSpPr txBox="1"/>
          <p:nvPr/>
        </p:nvSpPr>
        <p:spPr>
          <a:xfrm>
            <a:off x="7933135" y="1707138"/>
            <a:ext cx="1468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ar-EG" dirty="0">
                <a:sym typeface="Symbol" panose="05050102010706020507" pitchFamily="18" charset="2"/>
              </a:rPr>
              <a:t>At </a:t>
            </a:r>
            <a:r>
              <a:rPr lang="en-US" altLang="ar-EG" dirty="0"/>
              <a:t> = </a:t>
            </a:r>
            <a:r>
              <a:rPr lang="en-US" altLang="ar-EG" dirty="0">
                <a:sym typeface="Symbol" panose="05050102010706020507" pitchFamily="18" charset="2"/>
              </a:rPr>
              <a:t></a:t>
            </a:r>
            <a:endParaRPr lang="ar-E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22360-7ED4-DB73-04BA-75BD71E736C9}"/>
              </a:ext>
            </a:extLst>
          </p:cNvPr>
          <p:cNvSpPr txBox="1"/>
          <p:nvPr/>
        </p:nvSpPr>
        <p:spPr>
          <a:xfrm>
            <a:off x="5715000" y="4050784"/>
            <a:ext cx="2218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ar-EG" dirty="0">
                <a:sym typeface="Symbol" panose="05050102010706020507" pitchFamily="18" charset="2"/>
              </a:rPr>
              <a:t>At steady state , </a:t>
            </a:r>
            <a:r>
              <a:rPr lang="en-US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λ&lt;</a:t>
            </a:r>
            <a:r>
              <a:rPr lang="el-GR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μ</a:t>
            </a:r>
            <a:endParaRPr lang="ar-E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4AC71-F259-76C0-F4CD-F8549F80C070}"/>
              </a:ext>
            </a:extLst>
          </p:cNvPr>
          <p:cNvSpPr txBox="1"/>
          <p:nvPr/>
        </p:nvSpPr>
        <p:spPr>
          <a:xfrm>
            <a:off x="5715000" y="5045072"/>
            <a:ext cx="416915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Average waiting time for init. M customers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59638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">
            <a:extLst>
              <a:ext uri="{FF2B5EF4-FFF2-40B4-BE49-F238E27FC236}">
                <a16:creationId xmlns:a16="http://schemas.microsoft.com/office/drawing/2014/main" id="{B2060D9E-8CEB-CE15-918D-6A90F61CE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316F-83D7-C4D8-6B9C-0A6CE685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Stochastic Process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8B1C-D33B-12B5-EF54-5F674FDE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Continuous Time and Discrete Parameter stochastic processes 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(set T is Finite - &gt; discrete time otherwise continuous)</a:t>
            </a:r>
          </a:p>
          <a:p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Continuous State and Discrete State stochastic processes 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(x(t) is defined over a countable set -&gt; discrete state otherwise continuous)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Classification of Random Process :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Discrete-parameter </a:t>
            </a: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(or time)</a:t>
            </a:r>
            <a:r>
              <a:rPr lang="en-US" altLang="en-US" sz="1600" dirty="0">
                <a:latin typeface="Arial" panose="020B0604020202020204" pitchFamily="34" charset="0"/>
              </a:rPr>
              <a:t>, </a:t>
            </a:r>
            <a:r>
              <a:rPr lang="en-US" altLang="en-US" dirty="0">
                <a:latin typeface="Arial" panose="020B0604020202020204" pitchFamily="34" charset="0"/>
              </a:rPr>
              <a:t>Discrete-state random process.</a:t>
            </a:r>
          </a:p>
          <a:p>
            <a:pPr lvl="2"/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Like x(n) represents the outcome of the nth toss of a dice </a:t>
            </a:r>
            <a:r>
              <a:rPr lang="en-US" altLang="en-US" dirty="0">
                <a:solidFill>
                  <a:srgbClr val="FFC000"/>
                </a:solidFill>
                <a:latin typeface="Arial" panose="020B0604020202020204" pitchFamily="34" charset="0"/>
              </a:rPr>
              <a:t>(T int , s = {1,2,3,4,5,6})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Discrete-parameter </a:t>
            </a: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(or time)</a:t>
            </a:r>
            <a:r>
              <a:rPr lang="en-US" altLang="en-US" sz="1600" dirty="0">
                <a:latin typeface="Arial" panose="020B0604020202020204" pitchFamily="34" charset="0"/>
              </a:rPr>
              <a:t>, </a:t>
            </a:r>
            <a:r>
              <a:rPr lang="en-US" altLang="en-US" dirty="0">
                <a:latin typeface="Arial" panose="020B0604020202020204" pitchFamily="34" charset="0"/>
              </a:rPr>
              <a:t>Continuous-state random process.</a:t>
            </a:r>
          </a:p>
          <a:p>
            <a:pPr lvl="2"/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like x(n) represents the temp. at the end of the nth hour of the day </a:t>
            </a:r>
            <a:r>
              <a:rPr lang="en-US" altLang="en-US" sz="1900" dirty="0">
                <a:solidFill>
                  <a:srgbClr val="FFC000"/>
                </a:solidFill>
                <a:latin typeface="Arial" panose="020B0604020202020204" pitchFamily="34" charset="0"/>
              </a:rPr>
              <a:t>(T int hour  ,s cont.)</a:t>
            </a:r>
            <a:endParaRPr lang="en-US" altLang="en-US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Continuous-parameter </a:t>
            </a: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(or time)</a:t>
            </a:r>
            <a:r>
              <a:rPr lang="en-US" altLang="en-US" sz="1600" dirty="0">
                <a:latin typeface="Arial" panose="020B0604020202020204" pitchFamily="34" charset="0"/>
              </a:rPr>
              <a:t>, </a:t>
            </a:r>
            <a:r>
              <a:rPr lang="en-US" altLang="en-US" dirty="0">
                <a:latin typeface="Arial" panose="020B0604020202020204" pitchFamily="34" charset="0"/>
              </a:rPr>
              <a:t>Discrete-state random process.</a:t>
            </a:r>
          </a:p>
          <a:p>
            <a:pPr lvl="2"/>
            <a:r>
              <a:rPr lang="en-US" altLang="en-US" sz="1800" dirty="0">
                <a:solidFill>
                  <a:schemeClr val="accent1"/>
                </a:solidFill>
                <a:latin typeface="Arial" panose="020B0604020202020204" pitchFamily="34" charset="0"/>
              </a:rPr>
              <a:t>Like x(t) represents the number of phone calls received in interval time (0,t) </a:t>
            </a:r>
            <a:r>
              <a:rPr lang="en-US" altLang="en-US" sz="1900" dirty="0">
                <a:solidFill>
                  <a:srgbClr val="FFC000"/>
                </a:solidFill>
                <a:latin typeface="Arial" panose="020B0604020202020204" pitchFamily="34" charset="0"/>
              </a:rPr>
              <a:t>(T cont. , s = int)</a:t>
            </a:r>
            <a:endParaRPr lang="en-US" altLang="en-US" sz="430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Continuous-parameter </a:t>
            </a: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(or time)</a:t>
            </a:r>
            <a:r>
              <a:rPr lang="en-US" altLang="en-US" sz="1600" dirty="0">
                <a:latin typeface="Arial" panose="020B0604020202020204" pitchFamily="34" charset="0"/>
              </a:rPr>
              <a:t>, </a:t>
            </a:r>
            <a:r>
              <a:rPr lang="en-US" altLang="en-US" dirty="0">
                <a:latin typeface="Arial" panose="020B0604020202020204" pitchFamily="34" charset="0"/>
              </a:rPr>
              <a:t>Continuous-state random process.</a:t>
            </a:r>
          </a:p>
          <a:p>
            <a:pPr lvl="2"/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like x(t) represents the temp. at any time of the day </a:t>
            </a:r>
            <a:r>
              <a:rPr lang="en-US" altLang="en-US" sz="1900" dirty="0">
                <a:solidFill>
                  <a:srgbClr val="FFC000"/>
                </a:solidFill>
                <a:latin typeface="Arial" panose="020B0604020202020204" pitchFamily="34" charset="0"/>
              </a:rPr>
              <a:t>(T cont. ,s cont.)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42180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460B-884B-03B2-7210-8DF4E975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M / M /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8BF7-ADC8-19BA-1DA8-692D3A387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2" y="270728"/>
            <a:ext cx="10515600" cy="462741"/>
          </a:xfrm>
        </p:spPr>
        <p:txBody>
          <a:bodyPr/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accent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Stochastic Models</a:t>
            </a:r>
            <a:endParaRPr lang="ar-EG" dirty="0">
              <a:solidFill>
                <a:schemeClr val="accent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DBC2008-EF3D-8BDF-F226-F1AB63B15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2876"/>
            <a:ext cx="2743200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4FE6C937-2CA7-4420-A218-291D48D555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550724"/>
              </p:ext>
            </p:extLst>
          </p:nvPr>
        </p:nvGraphicFramePr>
        <p:xfrm>
          <a:off x="3878262" y="1502876"/>
          <a:ext cx="22177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531" imgH="495085" progId="Equation.3">
                  <p:embed/>
                </p:oleObj>
              </mc:Choice>
              <mc:Fallback>
                <p:oleObj name="Equation" r:id="rId3" imgW="850531" imgH="495085" progId="Equation.3">
                  <p:embed/>
                  <p:pic>
                    <p:nvPicPr>
                      <p:cNvPr id="17420" name="Object 11">
                        <a:extLst>
                          <a:ext uri="{FF2B5EF4-FFF2-40B4-BE49-F238E27FC236}">
                            <a16:creationId xmlns:a16="http://schemas.microsoft.com/office/drawing/2014/main" id="{507E184D-168E-E673-220C-CEC3133071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2" y="1502876"/>
                        <a:ext cx="2217738" cy="654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>
            <a:extLst>
              <a:ext uri="{FF2B5EF4-FFF2-40B4-BE49-F238E27FC236}">
                <a16:creationId xmlns:a16="http://schemas.microsoft.com/office/drawing/2014/main" id="{8182F55D-25A2-3BA5-4CA2-9AE286D1FE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438801"/>
              </p:ext>
            </p:extLst>
          </p:nvPr>
        </p:nvGraphicFramePr>
        <p:xfrm>
          <a:off x="849312" y="2483497"/>
          <a:ext cx="13604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34725" imgH="228501" progId="Equation.3">
                  <p:embed/>
                </p:oleObj>
              </mc:Choice>
              <mc:Fallback>
                <p:oleObj name="Equation" r:id="rId5" imgW="634725" imgH="228501" progId="Equation.3">
                  <p:embed/>
                  <p:pic>
                    <p:nvPicPr>
                      <p:cNvPr id="19461" name="Object 10">
                        <a:extLst>
                          <a:ext uri="{FF2B5EF4-FFF2-40B4-BE49-F238E27FC236}">
                            <a16:creationId xmlns:a16="http://schemas.microsoft.com/office/drawing/2014/main" id="{49D2B0EA-5FE1-6BC8-1829-43B3CF22F7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2" y="2483497"/>
                        <a:ext cx="1360488" cy="484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>
            <a:extLst>
              <a:ext uri="{FF2B5EF4-FFF2-40B4-BE49-F238E27FC236}">
                <a16:creationId xmlns:a16="http://schemas.microsoft.com/office/drawing/2014/main" id="{A9CAB94F-13C3-7B81-06EA-444F983C60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403644"/>
              </p:ext>
            </p:extLst>
          </p:nvPr>
        </p:nvGraphicFramePr>
        <p:xfrm>
          <a:off x="2528093" y="2533956"/>
          <a:ext cx="735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2751" imgH="203112" progId="Equation.3">
                  <p:embed/>
                </p:oleObj>
              </mc:Choice>
              <mc:Fallback>
                <p:oleObj name="Equation" r:id="rId7" imgW="342751" imgH="203112" progId="Equation.3">
                  <p:embed/>
                  <p:pic>
                    <p:nvPicPr>
                      <p:cNvPr id="19466" name="Object 15">
                        <a:extLst>
                          <a:ext uri="{FF2B5EF4-FFF2-40B4-BE49-F238E27FC236}">
                            <a16:creationId xmlns:a16="http://schemas.microsoft.com/office/drawing/2014/main" id="{E2A013BF-9E72-38C0-7FA1-543CBA7262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093" y="2533956"/>
                        <a:ext cx="7350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>
            <a:extLst>
              <a:ext uri="{FF2B5EF4-FFF2-40B4-BE49-F238E27FC236}">
                <a16:creationId xmlns:a16="http://schemas.microsoft.com/office/drawing/2014/main" id="{C8CA394C-4979-1D43-1A45-BD68111B45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808462"/>
              </p:ext>
            </p:extLst>
          </p:nvPr>
        </p:nvGraphicFramePr>
        <p:xfrm>
          <a:off x="838200" y="3472556"/>
          <a:ext cx="2384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27100" imgH="241300" progId="Equation.3">
                  <p:embed/>
                </p:oleObj>
              </mc:Choice>
              <mc:Fallback>
                <p:oleObj name="Equation" r:id="rId9" imgW="927100" imgH="241300" progId="Equation.3">
                  <p:embed/>
                  <p:pic>
                    <p:nvPicPr>
                      <p:cNvPr id="19465" name="Object 14">
                        <a:extLst>
                          <a:ext uri="{FF2B5EF4-FFF2-40B4-BE49-F238E27FC236}">
                            <a16:creationId xmlns:a16="http://schemas.microsoft.com/office/drawing/2014/main" id="{967B9107-7DDD-C017-2087-74DBC4C5B3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72556"/>
                        <a:ext cx="2384425" cy="609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">
            <a:extLst>
              <a:ext uri="{FF2B5EF4-FFF2-40B4-BE49-F238E27FC236}">
                <a16:creationId xmlns:a16="http://schemas.microsoft.com/office/drawing/2014/main" id="{6B956859-1E13-BB09-997E-D24468554C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528646"/>
              </p:ext>
            </p:extLst>
          </p:nvPr>
        </p:nvGraphicFramePr>
        <p:xfrm>
          <a:off x="849312" y="4306308"/>
          <a:ext cx="2590800" cy="609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95400" imgH="431800" progId="Equation.3">
                  <p:embed/>
                </p:oleObj>
              </mc:Choice>
              <mc:Fallback>
                <p:oleObj name="Equation" r:id="rId11" imgW="1295400" imgH="431800" progId="Equation.3">
                  <p:embed/>
                  <p:pic>
                    <p:nvPicPr>
                      <p:cNvPr id="21515" name="Object 1">
                        <a:extLst>
                          <a:ext uri="{FF2B5EF4-FFF2-40B4-BE49-F238E27FC236}">
                            <a16:creationId xmlns:a16="http://schemas.microsoft.com/office/drawing/2014/main" id="{42EFDEC8-61CA-4ACF-ACA9-E04214A28E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2" y="4306308"/>
                        <a:ext cx="2590800" cy="6095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E7612F30-0153-B678-F2D7-69BE34184B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311968"/>
              </p:ext>
            </p:extLst>
          </p:nvPr>
        </p:nvGraphicFramePr>
        <p:xfrm>
          <a:off x="5947588" y="4455806"/>
          <a:ext cx="14478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32937" imgH="177646" progId="Equation.3">
                  <p:embed/>
                </p:oleObj>
              </mc:Choice>
              <mc:Fallback>
                <p:oleObj name="Equation" r:id="rId13" imgW="532937" imgH="177646" progId="Equation.3">
                  <p:embed/>
                  <p:pic>
                    <p:nvPicPr>
                      <p:cNvPr id="21507" name="Object 7">
                        <a:extLst>
                          <a:ext uri="{FF2B5EF4-FFF2-40B4-BE49-F238E27FC236}">
                            <a16:creationId xmlns:a16="http://schemas.microsoft.com/office/drawing/2014/main" id="{E9D726F5-03A3-3ADB-3166-6E12BE9641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7588" y="4455806"/>
                        <a:ext cx="14478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6E8BA249-677C-029B-0E86-076DB4BEAD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305394"/>
              </p:ext>
            </p:extLst>
          </p:nvPr>
        </p:nvGraphicFramePr>
        <p:xfrm>
          <a:off x="838200" y="5330266"/>
          <a:ext cx="48870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30400" imgH="444500" progId="Equation.3">
                  <p:embed/>
                </p:oleObj>
              </mc:Choice>
              <mc:Fallback>
                <p:oleObj name="Equation" r:id="rId15" imgW="1930400" imgH="444500" progId="Equation.3">
                  <p:embed/>
                  <p:pic>
                    <p:nvPicPr>
                      <p:cNvPr id="21516" name="Object 2">
                        <a:extLst>
                          <a:ext uri="{FF2B5EF4-FFF2-40B4-BE49-F238E27FC236}">
                            <a16:creationId xmlns:a16="http://schemas.microsoft.com/office/drawing/2014/main" id="{56C84E0B-041F-B6C9-C94F-6F24388108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30266"/>
                        <a:ext cx="4887025" cy="654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4402BEEC-96B2-A5C4-EAD6-0D58E260B7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252369"/>
              </p:ext>
            </p:extLst>
          </p:nvPr>
        </p:nvGraphicFramePr>
        <p:xfrm>
          <a:off x="5947588" y="5330266"/>
          <a:ext cx="2205669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09336" imgH="241195" progId="Equation.3">
                  <p:embed/>
                </p:oleObj>
              </mc:Choice>
              <mc:Fallback>
                <p:oleObj name="Equation" r:id="rId17" imgW="609336" imgH="241195" progId="Equation.3">
                  <p:embed/>
                  <p:pic>
                    <p:nvPicPr>
                      <p:cNvPr id="21509" name="Object 5">
                        <a:extLst>
                          <a:ext uri="{FF2B5EF4-FFF2-40B4-BE49-F238E27FC236}">
                            <a16:creationId xmlns:a16="http://schemas.microsoft.com/office/drawing/2014/main" id="{1BD147BE-8552-DA6C-C2DC-1A4F81D1C7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7588" y="5330266"/>
                        <a:ext cx="2205669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1D66FA2A-CD11-6552-0657-A4998C01B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344369"/>
              </p:ext>
            </p:extLst>
          </p:nvPr>
        </p:nvGraphicFramePr>
        <p:xfrm>
          <a:off x="8375620" y="4306307"/>
          <a:ext cx="1517650" cy="609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98500" imgH="419100" progId="Equation.3">
                  <p:embed/>
                </p:oleObj>
              </mc:Choice>
              <mc:Fallback>
                <p:oleObj name="Equation" r:id="rId19" imgW="698500" imgH="419100" progId="Equation.3">
                  <p:embed/>
                  <p:pic>
                    <p:nvPicPr>
                      <p:cNvPr id="21508" name="Object 6">
                        <a:extLst>
                          <a:ext uri="{FF2B5EF4-FFF2-40B4-BE49-F238E27FC236}">
                            <a16:creationId xmlns:a16="http://schemas.microsoft.com/office/drawing/2014/main" id="{FC2D8803-5AAF-942D-A3C3-BF485F06D9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5620" y="4306307"/>
                        <a:ext cx="1517650" cy="6095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438F485B-2D5F-5FFE-EB19-AB74A7D535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958027"/>
              </p:ext>
            </p:extLst>
          </p:nvPr>
        </p:nvGraphicFramePr>
        <p:xfrm>
          <a:off x="8375620" y="5330266"/>
          <a:ext cx="26656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939800" imgH="419100" progId="Equation.3">
                  <p:embed/>
                </p:oleObj>
              </mc:Choice>
              <mc:Fallback>
                <p:oleObj name="Equation" r:id="rId21" imgW="939800" imgH="419100" progId="Equation.3">
                  <p:embed/>
                  <p:pic>
                    <p:nvPicPr>
                      <p:cNvPr id="21510" name="Object 4">
                        <a:extLst>
                          <a:ext uri="{FF2B5EF4-FFF2-40B4-BE49-F238E27FC236}">
                            <a16:creationId xmlns:a16="http://schemas.microsoft.com/office/drawing/2014/main" id="{CA54E0C3-33D4-21FB-6D48-3EAC484A4B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5620" y="5330266"/>
                        <a:ext cx="2665650" cy="654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77FCCFC-F8DC-51B9-69FA-11EE9BD73AB9}"/>
              </a:ext>
            </a:extLst>
          </p:cNvPr>
          <p:cNvSpPr txBox="1"/>
          <p:nvPr/>
        </p:nvSpPr>
        <p:spPr>
          <a:xfrm>
            <a:off x="6392862" y="1645235"/>
            <a:ext cx="156799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At steady state</a:t>
            </a:r>
            <a:endParaRPr lang="ar-E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481A8F-CF1D-D298-AB91-4B922F18AEE7}"/>
                  </a:ext>
                </a:extLst>
              </p:cNvPr>
              <p:cNvSpPr txBox="1"/>
              <p:nvPr/>
            </p:nvSpPr>
            <p:spPr>
              <a:xfrm>
                <a:off x="4171458" y="2336777"/>
                <a:ext cx="815673" cy="66172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EG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ar-EG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EG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ar-EG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ar-EG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481A8F-CF1D-D298-AB91-4B922F18A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458" y="2336777"/>
                <a:ext cx="815673" cy="6617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Object 4">
            <a:extLst>
              <a:ext uri="{FF2B5EF4-FFF2-40B4-BE49-F238E27FC236}">
                <a16:creationId xmlns:a16="http://schemas.microsoft.com/office/drawing/2014/main" id="{07AE366C-08DD-4321-429A-F729BC5770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029201"/>
              </p:ext>
            </p:extLst>
          </p:nvPr>
        </p:nvGraphicFramePr>
        <p:xfrm>
          <a:off x="8375620" y="6072726"/>
          <a:ext cx="2121141" cy="651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58900" imgH="419100" progId="Equation.3">
                  <p:embed/>
                </p:oleObj>
              </mc:Choice>
              <mc:Fallback>
                <p:oleObj name="Equation" r:id="rId24" imgW="1358900" imgH="419100" progId="Equation.3">
                  <p:embed/>
                  <p:pic>
                    <p:nvPicPr>
                      <p:cNvPr id="16" name="Object 4">
                        <a:extLst>
                          <a:ext uri="{FF2B5EF4-FFF2-40B4-BE49-F238E27FC236}">
                            <a16:creationId xmlns:a16="http://schemas.microsoft.com/office/drawing/2014/main" id="{3B1608CF-D0FA-D17C-22EC-3CB08B0602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5620" y="6072726"/>
                        <a:ext cx="2121141" cy="6518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040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6C7E-4C9E-09FC-27D8-D5D4CDBC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863"/>
          </a:xfrm>
        </p:spPr>
        <p:txBody>
          <a:bodyPr/>
          <a:lstStyle/>
          <a:p>
            <a:r>
              <a:rPr lang="en-US" altLang="ar-EG" dirty="0">
                <a:solidFill>
                  <a:srgbClr val="FF0000"/>
                </a:solidFill>
              </a:rPr>
              <a:t>M / M / 1 / K</a:t>
            </a:r>
            <a:endParaRPr lang="ar-EG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12">
            <a:extLst>
              <a:ext uri="{FF2B5EF4-FFF2-40B4-BE49-F238E27FC236}">
                <a16:creationId xmlns:a16="http://schemas.microsoft.com/office/drawing/2014/main" id="{B290EC9C-8C35-DAF3-6571-57705E2A20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195706"/>
              </p:ext>
            </p:extLst>
          </p:nvPr>
        </p:nvGraphicFramePr>
        <p:xfrm>
          <a:off x="980460" y="1184988"/>
          <a:ext cx="16986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113" imgH="241195" progId="Equation.3">
                  <p:embed/>
                </p:oleObj>
              </mc:Choice>
              <mc:Fallback>
                <p:oleObj name="Equation" r:id="rId2" imgW="660113" imgH="241195" progId="Equation.3">
                  <p:embed/>
                  <p:pic>
                    <p:nvPicPr>
                      <p:cNvPr id="11275" name="Object 12">
                        <a:extLst>
                          <a:ext uri="{FF2B5EF4-FFF2-40B4-BE49-F238E27FC236}">
                            <a16:creationId xmlns:a16="http://schemas.microsoft.com/office/drawing/2014/main" id="{8F279A5C-11C4-6B68-D528-292BD6AEE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460" y="1184988"/>
                        <a:ext cx="16986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>
            <a:extLst>
              <a:ext uri="{FF2B5EF4-FFF2-40B4-BE49-F238E27FC236}">
                <a16:creationId xmlns:a16="http://schemas.microsoft.com/office/drawing/2014/main" id="{0580D58C-0720-85B2-1CA2-EB956B32A8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323636"/>
              </p:ext>
            </p:extLst>
          </p:nvPr>
        </p:nvGraphicFramePr>
        <p:xfrm>
          <a:off x="2889672" y="1416763"/>
          <a:ext cx="762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138" imgH="177569" progId="Equation.3">
                  <p:embed/>
                </p:oleObj>
              </mc:Choice>
              <mc:Fallback>
                <p:oleObj name="Equation" r:id="rId4" imgW="355138" imgH="177569" progId="Equation.3">
                  <p:embed/>
                  <p:pic>
                    <p:nvPicPr>
                      <p:cNvPr id="11276" name="Object 15">
                        <a:extLst>
                          <a:ext uri="{FF2B5EF4-FFF2-40B4-BE49-F238E27FC236}">
                            <a16:creationId xmlns:a16="http://schemas.microsoft.com/office/drawing/2014/main" id="{E90B25B5-C98A-CEA9-D476-2A5B0DC77C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672" y="1416763"/>
                        <a:ext cx="7620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73CC6A9-3C6B-3383-990E-485AA088D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412556"/>
              </p:ext>
            </p:extLst>
          </p:nvPr>
        </p:nvGraphicFramePr>
        <p:xfrm>
          <a:off x="980460" y="1839248"/>
          <a:ext cx="3649663" cy="1155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01800" imgH="838200" progId="Equation.3">
                  <p:embed/>
                </p:oleObj>
              </mc:Choice>
              <mc:Fallback>
                <p:oleObj name="Equation" r:id="rId6" imgW="1701800" imgH="838200" progId="Equation.3">
                  <p:embed/>
                  <p:pic>
                    <p:nvPicPr>
                      <p:cNvPr id="13318" name="Object 5">
                        <a:extLst>
                          <a:ext uri="{FF2B5EF4-FFF2-40B4-BE49-F238E27FC236}">
                            <a16:creationId xmlns:a16="http://schemas.microsoft.com/office/drawing/2014/main" id="{63450FD5-DB55-8D62-8C0D-ECC6694392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460" y="1839248"/>
                        <a:ext cx="3649663" cy="115587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>
            <a:extLst>
              <a:ext uri="{FF2B5EF4-FFF2-40B4-BE49-F238E27FC236}">
                <a16:creationId xmlns:a16="http://schemas.microsoft.com/office/drawing/2014/main" id="{D15167C9-01C0-CB57-9BB6-7E63FD9A34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30126"/>
              </p:ext>
            </p:extLst>
          </p:nvPr>
        </p:nvGraphicFramePr>
        <p:xfrm>
          <a:off x="980460" y="3110722"/>
          <a:ext cx="5791200" cy="1155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84400" imgH="863280" progId="Equation.3">
                  <p:embed/>
                </p:oleObj>
              </mc:Choice>
              <mc:Fallback>
                <p:oleObj name="Equation" r:id="rId8" imgW="2984400" imgH="863280" progId="Equation.3">
                  <p:embed/>
                  <p:pic>
                    <p:nvPicPr>
                      <p:cNvPr id="15371" name="Object 16">
                        <a:extLst>
                          <a:ext uri="{FF2B5EF4-FFF2-40B4-BE49-F238E27FC236}">
                            <a16:creationId xmlns:a16="http://schemas.microsoft.com/office/drawing/2014/main" id="{D04C1E90-60E5-DC49-B397-112C800F4E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460" y="3110722"/>
                        <a:ext cx="5791200" cy="115587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8CB771F9-FF6D-D698-A967-A547C7BE59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134713"/>
              </p:ext>
            </p:extLst>
          </p:nvPr>
        </p:nvGraphicFramePr>
        <p:xfrm>
          <a:off x="1014559" y="5366204"/>
          <a:ext cx="259397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93800" imgH="431800" progId="Equation.3">
                  <p:embed/>
                </p:oleObj>
              </mc:Choice>
              <mc:Fallback>
                <p:oleObj name="Equation" r:id="rId10" imgW="1193800" imgH="431800" progId="Equation.3">
                  <p:embed/>
                  <p:pic>
                    <p:nvPicPr>
                      <p:cNvPr id="15365" name="Object 6">
                        <a:extLst>
                          <a:ext uri="{FF2B5EF4-FFF2-40B4-BE49-F238E27FC236}">
                            <a16:creationId xmlns:a16="http://schemas.microsoft.com/office/drawing/2014/main" id="{A88B3B70-964B-8747-9D89-F7A8C13E91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559" y="5366204"/>
                        <a:ext cx="2593975" cy="9413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8BD4148D-DE2F-312B-B8E8-DF82F85319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89724"/>
              </p:ext>
            </p:extLst>
          </p:nvPr>
        </p:nvGraphicFramePr>
        <p:xfrm>
          <a:off x="980460" y="4382196"/>
          <a:ext cx="33528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97950" imgH="241195" progId="Equation.3">
                  <p:embed/>
                </p:oleObj>
              </mc:Choice>
              <mc:Fallback>
                <p:oleObj name="Equation" r:id="rId12" imgW="1497950" imgH="241195" progId="Equation.3">
                  <p:embed/>
                  <p:pic>
                    <p:nvPicPr>
                      <p:cNvPr id="15363" name="Object 9">
                        <a:extLst>
                          <a:ext uri="{FF2B5EF4-FFF2-40B4-BE49-F238E27FC236}">
                            <a16:creationId xmlns:a16="http://schemas.microsoft.com/office/drawing/2014/main" id="{B5B44798-52E8-87B1-CDB7-C7A36040B2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460" y="4382196"/>
                        <a:ext cx="3352800" cy="4968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>
            <a:extLst>
              <a:ext uri="{FF2B5EF4-FFF2-40B4-BE49-F238E27FC236}">
                <a16:creationId xmlns:a16="http://schemas.microsoft.com/office/drawing/2014/main" id="{7262133D-E9F9-66DD-B5C2-80710761E9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383208"/>
              </p:ext>
            </p:extLst>
          </p:nvPr>
        </p:nvGraphicFramePr>
        <p:xfrm>
          <a:off x="4475520" y="4387461"/>
          <a:ext cx="5265738" cy="491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78100" imgH="419100" progId="Equation.3">
                  <p:embed/>
                </p:oleObj>
              </mc:Choice>
              <mc:Fallback>
                <p:oleObj name="Equation" r:id="rId14" imgW="2578100" imgH="419100" progId="Equation.3">
                  <p:embed/>
                  <p:pic>
                    <p:nvPicPr>
                      <p:cNvPr id="15372" name="Object 17">
                        <a:extLst>
                          <a:ext uri="{FF2B5EF4-FFF2-40B4-BE49-F238E27FC236}">
                            <a16:creationId xmlns:a16="http://schemas.microsoft.com/office/drawing/2014/main" id="{55FE128B-2078-CF8A-6AE2-5742488AE7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520" y="4387461"/>
                        <a:ext cx="5265738" cy="49162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3B1608CF-D0FA-D17C-22EC-3CB08B0602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401390"/>
              </p:ext>
            </p:extLst>
          </p:nvPr>
        </p:nvGraphicFramePr>
        <p:xfrm>
          <a:off x="3784893" y="5338763"/>
          <a:ext cx="2727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58900" imgH="419100" progId="Equation.3">
                  <p:embed/>
                </p:oleObj>
              </mc:Choice>
              <mc:Fallback>
                <p:oleObj name="Equation" r:id="rId16" imgW="1358900" imgH="419100" progId="Equation.3">
                  <p:embed/>
                  <p:pic>
                    <p:nvPicPr>
                      <p:cNvPr id="15367" name="Object 4">
                        <a:extLst>
                          <a:ext uri="{FF2B5EF4-FFF2-40B4-BE49-F238E27FC236}">
                            <a16:creationId xmlns:a16="http://schemas.microsoft.com/office/drawing/2014/main" id="{E7D6B2D3-63DB-1AE6-6C10-0F944E5D76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893" y="5338763"/>
                        <a:ext cx="2727325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>
            <a:extLst>
              <a:ext uri="{FF2B5EF4-FFF2-40B4-BE49-F238E27FC236}">
                <a16:creationId xmlns:a16="http://schemas.microsoft.com/office/drawing/2014/main" id="{5F78B617-DBB1-57D7-654D-17706C6F26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242531"/>
              </p:ext>
            </p:extLst>
          </p:nvPr>
        </p:nvGraphicFramePr>
        <p:xfrm>
          <a:off x="8368004" y="915549"/>
          <a:ext cx="22113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63225" imgH="228501" progId="Equation.3">
                  <p:embed/>
                </p:oleObj>
              </mc:Choice>
              <mc:Fallback>
                <p:oleObj name="Equation" r:id="rId18" imgW="863225" imgH="228501" progId="Equation.3">
                  <p:embed/>
                  <p:pic>
                    <p:nvPicPr>
                      <p:cNvPr id="15369" name="Object 14">
                        <a:extLst>
                          <a:ext uri="{FF2B5EF4-FFF2-40B4-BE49-F238E27FC236}">
                            <a16:creationId xmlns:a16="http://schemas.microsoft.com/office/drawing/2014/main" id="{F4F8FB09-0314-70FB-1119-0CF3E0E9F7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8004" y="915549"/>
                        <a:ext cx="221138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>
            <a:extLst>
              <a:ext uri="{FF2B5EF4-FFF2-40B4-BE49-F238E27FC236}">
                <a16:creationId xmlns:a16="http://schemas.microsoft.com/office/drawing/2014/main" id="{37A75FD5-ABE5-1EA0-282B-3A6304593E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129042"/>
              </p:ext>
            </p:extLst>
          </p:nvPr>
        </p:nvGraphicFramePr>
        <p:xfrm>
          <a:off x="7648867" y="1528980"/>
          <a:ext cx="3649662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838200" progId="Equation.3">
                  <p:embed/>
                </p:oleObj>
              </mc:Choice>
              <mc:Fallback>
                <p:oleObj name="Equation" r:id="rId20" imgW="1701800" imgH="838200" progId="Equation.3">
                  <p:embed/>
                  <p:pic>
                    <p:nvPicPr>
                      <p:cNvPr id="15370" name="Object 15">
                        <a:extLst>
                          <a:ext uri="{FF2B5EF4-FFF2-40B4-BE49-F238E27FC236}">
                            <a16:creationId xmlns:a16="http://schemas.microsoft.com/office/drawing/2014/main" id="{DF3AA437-41DF-D7BB-4D0F-D76AD4F944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867" y="1528980"/>
                        <a:ext cx="3649662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15FD7E6A-CD6E-3D26-0137-B2C5859CDB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929567"/>
              </p:ext>
            </p:extLst>
          </p:nvPr>
        </p:nvGraphicFramePr>
        <p:xfrm>
          <a:off x="9766592" y="3383861"/>
          <a:ext cx="1625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34725" imgH="241195" progId="Equation.3">
                  <p:embed/>
                </p:oleObj>
              </mc:Choice>
              <mc:Fallback>
                <p:oleObj name="Equation" r:id="rId22" imgW="634725" imgH="241195" progId="Equation.3">
                  <p:embed/>
                  <p:pic>
                    <p:nvPicPr>
                      <p:cNvPr id="15366" name="Object 5">
                        <a:extLst>
                          <a:ext uri="{FF2B5EF4-FFF2-40B4-BE49-F238E27FC236}">
                            <a16:creationId xmlns:a16="http://schemas.microsoft.com/office/drawing/2014/main" id="{189F187A-D026-8459-E35D-0FBAB6E593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6592" y="3383861"/>
                        <a:ext cx="1625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>
            <a:extLst>
              <a:ext uri="{FF2B5EF4-FFF2-40B4-BE49-F238E27FC236}">
                <a16:creationId xmlns:a16="http://schemas.microsoft.com/office/drawing/2014/main" id="{90730300-A236-B66B-FDE8-D0B7E8A9D4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317692"/>
              </p:ext>
            </p:extLst>
          </p:nvPr>
        </p:nvGraphicFramePr>
        <p:xfrm>
          <a:off x="8124403" y="3404116"/>
          <a:ext cx="15160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58558" imgH="177723" progId="Equation.3">
                  <p:embed/>
                </p:oleObj>
              </mc:Choice>
              <mc:Fallback>
                <p:oleObj name="Equation" r:id="rId24" imgW="558558" imgH="177723" progId="Equation.3">
                  <p:embed/>
                  <p:pic>
                    <p:nvPicPr>
                      <p:cNvPr id="15364" name="Object 7">
                        <a:extLst>
                          <a:ext uri="{FF2B5EF4-FFF2-40B4-BE49-F238E27FC236}">
                            <a16:creationId xmlns:a16="http://schemas.microsoft.com/office/drawing/2014/main" id="{2548C5D1-036A-CB01-296D-6CE759AB28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4403" y="3404116"/>
                        <a:ext cx="15160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94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8202</TotalTime>
  <Words>2223</Words>
  <Application>Microsoft Office PowerPoint</Application>
  <PresentationFormat>Widescreen</PresentationFormat>
  <Paragraphs>220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(Body)</vt:lpstr>
      <vt:lpstr>Calibri Light</vt:lpstr>
      <vt:lpstr>Cambria Math</vt:lpstr>
      <vt:lpstr>Wingdings 3</vt:lpstr>
      <vt:lpstr>Office Theme</vt:lpstr>
      <vt:lpstr>Equation</vt:lpstr>
      <vt:lpstr>Queueing System</vt:lpstr>
      <vt:lpstr>Kendall Notation</vt:lpstr>
      <vt:lpstr>Case 1:    &gt;   or  1/ &lt; 1/</vt:lpstr>
      <vt:lpstr>PowerPoint Presentation</vt:lpstr>
      <vt:lpstr> Case 2:    ≤   or  1/ ≥ 1/</vt:lpstr>
      <vt:lpstr>PowerPoint Presentation</vt:lpstr>
      <vt:lpstr>Stochastic Process</vt:lpstr>
      <vt:lpstr>M / M / 1</vt:lpstr>
      <vt:lpstr>M / M / 1 / K</vt:lpstr>
      <vt:lpstr>M / M / c</vt:lpstr>
      <vt:lpstr>M / M / c / K</vt:lpstr>
      <vt:lpstr>simulation</vt:lpstr>
      <vt:lpstr>Simulation Benefits</vt:lpstr>
      <vt:lpstr>When Simulation Is Not Appropriate</vt:lpstr>
      <vt:lpstr>Simulation pros and cons</vt:lpstr>
      <vt:lpstr>System</vt:lpstr>
      <vt:lpstr>System</vt:lpstr>
      <vt:lpstr>Steps in discrete-event simulation study</vt:lpstr>
      <vt:lpstr>Simulation steps</vt:lpstr>
      <vt:lpstr>Assumptions</vt:lpstr>
      <vt:lpstr>Steps to simulate system using tables</vt:lpstr>
      <vt:lpstr>Steps to simulate system using tables for single server</vt:lpstr>
      <vt:lpstr>Calculate the table elements for single server</vt:lpstr>
      <vt:lpstr>Some important functions in Excel</vt:lpstr>
      <vt:lpstr>Performance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Case 1:    &gt;   or  1/ &lt; 1/</dc:title>
  <dc:creator>abdalrhman mostafa</dc:creator>
  <cp:lastModifiedBy>عبدالرحمن مصطفى محمود خليل</cp:lastModifiedBy>
  <cp:revision>68</cp:revision>
  <dcterms:created xsi:type="dcterms:W3CDTF">2022-11-04T10:59:45Z</dcterms:created>
  <dcterms:modified xsi:type="dcterms:W3CDTF">2023-01-17T14:43:56Z</dcterms:modified>
</cp:coreProperties>
</file>