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8" r:id="rId5"/>
    <p:sldId id="264" r:id="rId6"/>
    <p:sldId id="257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65" r:id="rId15"/>
    <p:sldId id="266" r:id="rId16"/>
    <p:sldId id="268" r:id="rId17"/>
    <p:sldId id="26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18E3-5F4E-CAA4-19E6-A2D4E88C6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03FA4-2139-8110-285C-80EE741F4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766E-DD1F-3381-8DEA-2812A3E0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D4EB-30AD-7836-CB27-FDAE9347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5770-D52D-5BC4-0B97-737EF374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129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3C1B-0AE4-EB18-2CF6-13F7AE85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3EACA-6D82-A9BF-A3A8-B2109C022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0A82-8E12-98D3-2BCF-F865C9A1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E48A-A189-D3D5-0FA4-F780EE57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BB63-C8AF-435F-4660-C78155A0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463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D3155-C623-30DC-9CE1-4CDAD153F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61C2-86B3-7B37-441B-1C028D9E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28A9-F313-4C90-65F7-3A1D73B6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EB63-F04E-7B95-091F-3CFF162F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1464-0DEB-BC4C-C857-A5FFF54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98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0F46-5A0D-0813-6B2F-9A6C4D0C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E8F4-9D93-29BB-2437-3D6B6E88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25FD-63FB-7628-CDFE-5F5A6827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C64A-6546-26CB-42FF-7E94FBB0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AC7B-457A-D29D-4D37-C64BF3D0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9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AE49-9F18-76EC-B550-C6437670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7E0E-2E78-B50E-4C93-ABE676CF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D1FF-7CCB-4A25-46BD-B6CAE168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44D2-E181-7118-E63C-8FFBEE5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EAC3-97D9-9376-8037-122FC311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999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A2C-D14B-D6DF-091C-A45FD3DF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0177-EC50-24F6-A89B-526E3758D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CF78F-E82B-0DAF-1585-9174E929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8435-4BF3-791B-0912-C96BFE3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69DC4-84F3-7B08-426D-60901B94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A5B1-F73A-1DC6-3836-047F9DB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341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CB1-AEE6-964E-4BAF-F96949A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B85D-03E3-1D81-6373-980746FA3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783C1-7CAB-0ED4-EBDB-6A72C965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02544-EB9E-8F45-DA16-044C12FF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C296-47E4-5F21-60B6-1B1E76A17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E60CF-2F11-F3F4-EACB-218896E5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F4967-D41B-C7D6-96F4-856496C4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20085-EB50-ED80-E8FA-45B56D3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149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E69D-FBAF-836D-21F9-EE708665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8554A-BE6D-C8F0-7B58-A8C75E52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67507-29BA-7C81-92F6-E5BE7892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76B60-1759-95A7-013F-98E6480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21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584B2-E7D5-DB01-638A-2593463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06925-E902-FE65-D037-5EB6BFE3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61174-BAEE-F800-710F-E5C2954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27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A92A-A3BC-62EC-B7FD-E522BA38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2F6C-72C5-F964-C861-18BFE275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D0DD4-4B03-4144-0CC2-DC7B8C44C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3622-2373-6777-6467-ED2608A2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BD421-F31F-8A35-9172-E08AD9DF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3B27B-BE5A-393A-5CF9-7E94F6A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4898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9C88-A262-62A6-7C9E-FE0947C4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B0F9E-6C66-5557-B567-0DA737882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A484-D276-0532-5E36-FFCAFF05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9265-5409-7605-791E-4E679884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6C0B-1EE7-BAD8-2B3E-A6BAB809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5AF1-9304-B3AF-FC83-2F9A56D9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29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2813F-5560-B430-C83B-C55D938A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4A92E-E5DB-9A5C-8F9D-10C5C259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06D1-92F6-4A27-3A30-64AC0580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D8E1-86A7-403D-9C8B-B646BB4EB7E9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0379-B223-2648-39BC-9EC9F79E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F265-AC84-0A2C-16AD-F341D80C7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9140-477C-4914-BAAA-9EE95F16832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293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839C9-B532-02AC-E3AF-E2CAFE67C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AVR assembly</a:t>
            </a:r>
            <a:endParaRPr lang="ar-EG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F903-6CD8-4C11-EC99-5C2EB27C8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Summary </a:t>
            </a:r>
            <a:endParaRPr lang="ar-EG" sz="2000">
              <a:solidFill>
                <a:schemeClr val="tx2"/>
              </a:solidFill>
            </a:endParaRP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36E7F9AE-87D6-BFE7-BFF8-76297B84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95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0740-EDF0-F29D-0981-67F55CB2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6AC1-C5A1-6525-C2BA-F86A74AA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LDS : Load direct from data space</a:t>
            </a:r>
          </a:p>
          <a:p>
            <a:pPr lvl="1"/>
            <a:r>
              <a:rPr lang="en-US" dirty="0"/>
              <a:t>LDS Rd,k ; Rd = k</a:t>
            </a:r>
          </a:p>
          <a:p>
            <a:pPr lvl="1"/>
            <a:r>
              <a:rPr lang="en-US" dirty="0"/>
              <a:t>K is an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/>
              <a:t> between $0000 to $ffff of the data memory space.</a:t>
            </a:r>
          </a:p>
          <a:p>
            <a:pPr lvl="1"/>
            <a:endParaRPr lang="en-US" dirty="0"/>
          </a:p>
          <a:p>
            <a:r>
              <a:rPr lang="en-US" dirty="0"/>
              <a:t>STS : Store direct to data space</a:t>
            </a:r>
          </a:p>
          <a:p>
            <a:pPr lvl="1"/>
            <a:r>
              <a:rPr lang="en-US" dirty="0"/>
              <a:t>STS k,Rr ; the content of the address k = Rr.</a:t>
            </a:r>
          </a:p>
          <a:p>
            <a:pPr lvl="1"/>
            <a:endParaRPr lang="en-US" dirty="0"/>
          </a:p>
          <a:p>
            <a:r>
              <a:rPr lang="en-US" dirty="0"/>
              <a:t>NOP : no operation (wastes a clock cycle)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8611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A5E7-342B-7207-95CE-8B971B5F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EAAF-68A3-AEF1-B3E5-FB682A28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:</a:t>
            </a:r>
          </a:p>
          <a:p>
            <a:pPr lvl="1"/>
            <a:r>
              <a:rPr lang="en-US" dirty="0"/>
              <a:t>IN Rd,A ; Load a Standard I/O location (the next 64 after GPRs) to GPR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location of I/O has two address as we mentioned, and we can use the name of I/O address instead of writing the address when we import the address name file only works with those instructions that accepts I/O address.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Works with all AVRs and Faster than LDS also takes only 2 bytes.</a:t>
            </a:r>
          </a:p>
          <a:p>
            <a:r>
              <a:rPr lang="en-US" dirty="0"/>
              <a:t>OUT:</a:t>
            </a:r>
          </a:p>
          <a:p>
            <a:pPr lvl="1"/>
            <a:r>
              <a:rPr lang="en-US" dirty="0"/>
              <a:t>OUT A,Rr ; Store register to I/O Location.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 is like IN instruction, and it is faster than STS.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0324-7BA7-36DC-1AAC-B79B7547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C3FA-D37E-C739-C097-B2B83067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MOV</a:t>
            </a:r>
          </a:p>
          <a:p>
            <a:pPr lvl="1"/>
            <a:r>
              <a:rPr lang="en-US" dirty="0"/>
              <a:t>MOV Rd,Rr ; Rd = Rr</a:t>
            </a:r>
          </a:p>
          <a:p>
            <a:pPr lvl="1"/>
            <a:r>
              <a:rPr lang="en-US" dirty="0"/>
              <a:t>Could use any of GPRs.</a:t>
            </a:r>
          </a:p>
          <a:p>
            <a:r>
              <a:rPr lang="en-US" dirty="0"/>
              <a:t>INC : increment</a:t>
            </a:r>
          </a:p>
          <a:p>
            <a:pPr lvl="1"/>
            <a:r>
              <a:rPr lang="en-US" dirty="0"/>
              <a:t>INC Rd ; Rd++</a:t>
            </a:r>
          </a:p>
          <a:p>
            <a:r>
              <a:rPr lang="en-US" dirty="0"/>
              <a:t>DEC : decrement</a:t>
            </a:r>
          </a:p>
          <a:p>
            <a:pPr lvl="1"/>
            <a:r>
              <a:rPr lang="en-US" dirty="0"/>
              <a:t>DEC Rd ; Rd—</a:t>
            </a:r>
          </a:p>
          <a:p>
            <a:r>
              <a:rPr lang="en-US" dirty="0"/>
              <a:t>TST : Set Zero flag if register contains )</a:t>
            </a:r>
          </a:p>
          <a:p>
            <a:pPr lvl="1"/>
            <a:r>
              <a:rPr lang="en-US" dirty="0"/>
              <a:t>TST Rd</a:t>
            </a:r>
          </a:p>
          <a:p>
            <a:r>
              <a:rPr lang="en-US" dirty="0">
                <a:solidFill>
                  <a:srgbClr val="FF0000"/>
                </a:solidFill>
              </a:rPr>
              <a:t>There are some other ALU instructions like (AND,OR,EOR,ADC,SBC)</a:t>
            </a:r>
          </a:p>
          <a:p>
            <a:pPr lv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9307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D1D-7D7E-41C9-6572-1CD19AFF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8C89-8762-DF23-6800-5465D3C5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CLR Rd ; Clear Register</a:t>
            </a:r>
          </a:p>
          <a:p>
            <a:r>
              <a:rPr lang="en-US" dirty="0"/>
              <a:t>COM Rd ; 1’s complement</a:t>
            </a:r>
          </a:p>
          <a:p>
            <a:r>
              <a:rPr lang="en-US" dirty="0"/>
              <a:t>NEG Rd ; 2’s complement</a:t>
            </a:r>
          </a:p>
          <a:p>
            <a:r>
              <a:rPr lang="en-US" dirty="0"/>
              <a:t>ROL Rd ; rotate left</a:t>
            </a:r>
          </a:p>
          <a:p>
            <a:r>
              <a:rPr lang="en-US" dirty="0"/>
              <a:t>ROR Rd ; rotate right</a:t>
            </a:r>
          </a:p>
          <a:p>
            <a:r>
              <a:rPr lang="en-US" dirty="0"/>
              <a:t>LSL Rd ; logical shift left</a:t>
            </a:r>
          </a:p>
          <a:p>
            <a:r>
              <a:rPr lang="en-US" dirty="0"/>
              <a:t>LSR Rd ; logical shift right</a:t>
            </a:r>
          </a:p>
          <a:p>
            <a:r>
              <a:rPr lang="en-US" dirty="0"/>
              <a:t>ASR Rd ; arithmetic shift right</a:t>
            </a:r>
          </a:p>
          <a:p>
            <a:r>
              <a:rPr lang="en-US" dirty="0"/>
              <a:t>SWAP Rd ; swap nibbles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198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3A36-24C4-EF45-DB24-0045C75F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JUMP / LOOP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7CFC-3E08-0B44-AA4D-15822AC3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2"/>
            <a:ext cx="10515600" cy="5775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JMP : </a:t>
            </a:r>
            <a:r>
              <a:rPr lang="en-US" dirty="0">
                <a:solidFill>
                  <a:srgbClr val="FF0000"/>
                </a:solidFill>
              </a:rPr>
              <a:t>Unconditional branching IN ± 4M BYTES (LONG JUMP)</a:t>
            </a:r>
          </a:p>
          <a:p>
            <a:pPr lvl="1"/>
            <a:r>
              <a:rPr lang="en-US" dirty="0"/>
              <a:t>JMP Label ; GO TO LABEL LINE</a:t>
            </a:r>
          </a:p>
          <a:p>
            <a:pPr lvl="1"/>
            <a:r>
              <a:rPr lang="en-US" dirty="0"/>
              <a:t>USED IN LOOPING</a:t>
            </a:r>
          </a:p>
          <a:p>
            <a:r>
              <a:rPr lang="en-US" dirty="0"/>
              <a:t>RJMP : </a:t>
            </a:r>
            <a:r>
              <a:rPr lang="en-US" dirty="0">
                <a:solidFill>
                  <a:srgbClr val="FF0000"/>
                </a:solidFill>
              </a:rPr>
              <a:t>same as JMP BUT LOWER SIZE ±2048 (MEDIUM JUMP)</a:t>
            </a:r>
          </a:p>
          <a:p>
            <a:r>
              <a:rPr lang="en-US" dirty="0"/>
              <a:t>IJMP</a:t>
            </a:r>
          </a:p>
          <a:p>
            <a:r>
              <a:rPr lang="en-US" dirty="0"/>
              <a:t>CONDITIONAL BRANCHING: </a:t>
            </a:r>
            <a:r>
              <a:rPr lang="en-US" dirty="0">
                <a:solidFill>
                  <a:srgbClr val="FF0000"/>
                </a:solidFill>
              </a:rPr>
              <a:t>SIZE ±64 BYTES. (SHORT JUMP)</a:t>
            </a:r>
          </a:p>
          <a:p>
            <a:pPr lvl="1"/>
            <a:r>
              <a:rPr lang="en-US" dirty="0"/>
              <a:t>BRNE : </a:t>
            </a:r>
            <a:r>
              <a:rPr lang="en-US" dirty="0">
                <a:solidFill>
                  <a:srgbClr val="FF0000"/>
                </a:solidFill>
              </a:rPr>
              <a:t>Branch if Z not Equal 1 (Z = 0)</a:t>
            </a:r>
          </a:p>
          <a:p>
            <a:pPr lvl="1"/>
            <a:r>
              <a:rPr lang="en-US" dirty="0"/>
              <a:t>BREQ : </a:t>
            </a:r>
            <a:r>
              <a:rPr lang="en-US" dirty="0">
                <a:solidFill>
                  <a:srgbClr val="FF0000"/>
                </a:solidFill>
              </a:rPr>
              <a:t>Branch if Z is set</a:t>
            </a:r>
          </a:p>
          <a:p>
            <a:pPr lvl="1"/>
            <a:r>
              <a:rPr lang="en-US" dirty="0"/>
              <a:t>BRSH/BRCC : </a:t>
            </a:r>
            <a:r>
              <a:rPr lang="en-US" dirty="0">
                <a:solidFill>
                  <a:srgbClr val="FF0000"/>
                </a:solidFill>
              </a:rPr>
              <a:t>branch if C clear</a:t>
            </a:r>
          </a:p>
          <a:p>
            <a:pPr lvl="1"/>
            <a:r>
              <a:rPr lang="en-US" dirty="0"/>
              <a:t>BRLO/BRCS : </a:t>
            </a:r>
            <a:r>
              <a:rPr lang="en-US" dirty="0">
                <a:solidFill>
                  <a:srgbClr val="FF0000"/>
                </a:solidFill>
              </a:rPr>
              <a:t>Branch if C set</a:t>
            </a:r>
          </a:p>
          <a:p>
            <a:pPr lvl="1"/>
            <a:r>
              <a:rPr lang="en-US" dirty="0"/>
              <a:t>BRPL : </a:t>
            </a:r>
            <a:r>
              <a:rPr lang="en-US" dirty="0">
                <a:solidFill>
                  <a:srgbClr val="FF0000"/>
                </a:solidFill>
              </a:rPr>
              <a:t>Branch if positive (N = 0)</a:t>
            </a:r>
          </a:p>
          <a:p>
            <a:pPr lvl="1"/>
            <a:r>
              <a:rPr lang="en-US" dirty="0"/>
              <a:t>BRMI : </a:t>
            </a:r>
            <a:r>
              <a:rPr lang="en-US" dirty="0">
                <a:solidFill>
                  <a:srgbClr val="FF0000"/>
                </a:solidFill>
              </a:rPr>
              <a:t>Branch if N set</a:t>
            </a:r>
          </a:p>
          <a:p>
            <a:pPr lvl="1"/>
            <a:r>
              <a:rPr lang="en-US" dirty="0"/>
              <a:t>BRVC : </a:t>
            </a:r>
            <a:r>
              <a:rPr lang="en-US" dirty="0">
                <a:solidFill>
                  <a:srgbClr val="FF0000"/>
                </a:solidFill>
              </a:rPr>
              <a:t>Branch if V clear</a:t>
            </a:r>
          </a:p>
          <a:p>
            <a:pPr lvl="1"/>
            <a:r>
              <a:rPr lang="en-US" dirty="0"/>
              <a:t>BRVS : </a:t>
            </a:r>
            <a:r>
              <a:rPr lang="en-US" dirty="0">
                <a:solidFill>
                  <a:srgbClr val="FF0000"/>
                </a:solidFill>
              </a:rPr>
              <a:t>Branch if V set</a:t>
            </a:r>
          </a:p>
        </p:txBody>
      </p:sp>
    </p:spTree>
    <p:extLst>
      <p:ext uri="{BB962C8B-B14F-4D97-AF65-F5344CB8AC3E}">
        <p14:creationId xmlns:p14="http://schemas.microsoft.com/office/powerpoint/2010/main" val="376537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6002-1438-FF7D-B68E-A618FAE2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F0D5-3D26-654C-1209-749AC39F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USED AS FUNCTION , YOU CAN CALL LABEL TO DO FUNCTION THEN RETURN.</a:t>
            </a:r>
          </a:p>
          <a:p>
            <a:r>
              <a:rPr lang="en-US" dirty="0"/>
              <a:t>CALL Label : as JMP used with size of 4M</a:t>
            </a:r>
          </a:p>
          <a:p>
            <a:r>
              <a:rPr lang="en-US" sz="1800" dirty="0"/>
              <a:t>TO MAKE SURE THAT AVR KNOWS WHERE TO GET BACK AFTER EXECUTION OF THE CALLED SUBROUTINE THE MICROCONTROLLER SAVES AUTOMATICLY THE ADDRESS OF THE NEXT INSTRUCTION ON THE STACK.</a:t>
            </a:r>
          </a:p>
          <a:p>
            <a:r>
              <a:rPr lang="en-US" sz="1800" dirty="0"/>
              <a:t>AFTER RETURN, THE TOP LOCATION OF STACK COPIED BACK TO THE PROGRAM COUNTER.</a:t>
            </a:r>
          </a:p>
          <a:p>
            <a:r>
              <a:rPr lang="en-US" dirty="0"/>
              <a:t>RCALL : as RJMP used size of 2048</a:t>
            </a:r>
          </a:p>
          <a:p>
            <a:r>
              <a:rPr lang="en-US" dirty="0"/>
              <a:t>ICALL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2361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9D6-E77E-17D4-D30D-93A71246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PORTS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7307-A28B-D0B7-120B-2FE5AC0F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PORT HAS 3 I/O REGISTERS:</a:t>
            </a:r>
          </a:p>
          <a:p>
            <a:pPr lvl="1"/>
            <a:r>
              <a:rPr lang="en-US" dirty="0"/>
              <a:t>DDRx: DATA DIRECTION REGISTER , EACH BIT REPRESENTS THE DIRECTION OF THE PIN IN THE RELEVANT PORT (0 FOR IN , AND 1 FOR OUT)</a:t>
            </a:r>
          </a:p>
          <a:p>
            <a:pPr lvl="1"/>
            <a:r>
              <a:rPr lang="en-US" dirty="0"/>
              <a:t>PORTx: OUTPUT PORT PIN</a:t>
            </a:r>
          </a:p>
          <a:p>
            <a:pPr lvl="1"/>
            <a:r>
              <a:rPr lang="en-US" dirty="0"/>
              <a:t>PINx: PORT INPUT PIN</a:t>
            </a:r>
          </a:p>
          <a:p>
            <a:pPr lvl="1"/>
            <a:endParaRPr lang="en-US" dirty="0"/>
          </a:p>
          <a:p>
            <a:r>
              <a:rPr lang="en-US" sz="2400" dirty="0"/>
              <a:t>IF DDRx NOT CONFIGURED THEN THE DATA WON’T SENT through PINS.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5049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D596-02EA-E945-BC06-A0FFAC1B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bit instruction for AVR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F6B9-E370-9F09-6E4C-FEBDF678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SBI ioReg,bit number ; set bit in the ioRegister</a:t>
            </a:r>
          </a:p>
          <a:p>
            <a:r>
              <a:rPr lang="en-US" dirty="0"/>
              <a:t>CBI ioReg,bit number ; clear bit in the ioRegister</a:t>
            </a:r>
          </a:p>
          <a:p>
            <a:r>
              <a:rPr lang="en-US" dirty="0"/>
              <a:t>SBIC ioReg,bit number ; </a:t>
            </a:r>
            <a:r>
              <a:rPr lang="en-US" sz="2400" dirty="0"/>
              <a:t>skip next instruction if bit in the ioRegister clear</a:t>
            </a:r>
            <a:endParaRPr lang="en-US" dirty="0"/>
          </a:p>
          <a:p>
            <a:r>
              <a:rPr lang="en-US" dirty="0"/>
              <a:t>SBIS ioReg,bit number ; skip next instruction if bit in the ioRegister set</a:t>
            </a:r>
          </a:p>
          <a:p>
            <a:endParaRPr lang="en-US" dirty="0"/>
          </a:p>
          <a:p>
            <a:r>
              <a:rPr lang="en-US" dirty="0"/>
              <a:t>The I/O Register can be the lower I/O Register.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6671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4B0E-00E3-D76D-8792-FE6BFFD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5318-2254-059A-18B9-0A5B90C0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TCNTn</a:t>
            </a:r>
            <a:r>
              <a:rPr lang="en-US" dirty="0"/>
              <a:t> Register for timer and counter (TCNT0 is 8-bit timer register)</a:t>
            </a:r>
          </a:p>
          <a:p>
            <a:r>
              <a:rPr lang="en-US" dirty="0">
                <a:solidFill>
                  <a:srgbClr val="FF0000"/>
                </a:solidFill>
              </a:rPr>
              <a:t>XTAL</a:t>
            </a:r>
            <a:r>
              <a:rPr lang="en-US" dirty="0"/>
              <a:t> (Oscillator frequency), T = 1/F (the time for each tick)</a:t>
            </a:r>
          </a:p>
          <a:p>
            <a:r>
              <a:rPr lang="en-US" dirty="0"/>
              <a:t>Timer control register </a:t>
            </a:r>
            <a:r>
              <a:rPr lang="en-US" dirty="0">
                <a:solidFill>
                  <a:srgbClr val="FF0000"/>
                </a:solidFill>
              </a:rPr>
              <a:t>TCCRn</a:t>
            </a:r>
            <a:r>
              <a:rPr lang="en-US" dirty="0"/>
              <a:t> for setting modes of operations</a:t>
            </a:r>
          </a:p>
          <a:p>
            <a:pPr lvl="1"/>
            <a:r>
              <a:rPr lang="en-US" dirty="0"/>
              <a:t>In TCCR0 :</a:t>
            </a:r>
          </a:p>
          <a:p>
            <a:pPr lvl="2"/>
            <a:r>
              <a:rPr lang="en-US" dirty="0"/>
              <a:t>D2:D0 USED TO CHOOSE CLK SOURCE (0 TO STOP , 001 no perscaling &amp; 010-101 for internal perscaling while 110 for external clk falling &amp; 111 raising)</a:t>
            </a:r>
          </a:p>
          <a:p>
            <a:pPr lvl="2"/>
            <a:r>
              <a:rPr lang="en-US" dirty="0"/>
              <a:t>D6,D3 : 00 to set normal mode</a:t>
            </a:r>
          </a:p>
          <a:p>
            <a:pPr lvl="2"/>
            <a:r>
              <a:rPr lang="en-US" dirty="0"/>
              <a:t>D5,D4 : used to compare output mode</a:t>
            </a:r>
          </a:p>
          <a:p>
            <a:r>
              <a:rPr lang="en-US" dirty="0"/>
              <a:t>Output compare Register </a:t>
            </a:r>
            <a:r>
              <a:rPr lang="en-US" dirty="0">
                <a:solidFill>
                  <a:srgbClr val="FF0000"/>
                </a:solidFill>
              </a:rPr>
              <a:t>OCRn</a:t>
            </a:r>
            <a:r>
              <a:rPr lang="en-US" dirty="0"/>
              <a:t> the content of it compared with TCNTn and if equal then the </a:t>
            </a:r>
            <a:r>
              <a:rPr lang="en-US" dirty="0">
                <a:solidFill>
                  <a:srgbClr val="FF0000"/>
                </a:solidFill>
              </a:rPr>
              <a:t>OCFn</a:t>
            </a:r>
            <a:r>
              <a:rPr lang="en-US" dirty="0"/>
              <a:t>(output compare flag will be set)</a:t>
            </a:r>
          </a:p>
          <a:p>
            <a:r>
              <a:rPr lang="en-US" dirty="0"/>
              <a:t>All the Timer Registers located in I/O Registers so can use IN/OUT..etc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6534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8D3F-C25F-A73A-E0E3-1E523EA6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program a timer in normal mode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FA2B-0637-5893-1B2B-E8139DB0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TCNT0 with initial value</a:t>
            </a:r>
          </a:p>
          <a:p>
            <a:r>
              <a:rPr lang="en-US" dirty="0"/>
              <a:t>Load a value to TCCR0 register to setup modes</a:t>
            </a:r>
          </a:p>
          <a:p>
            <a:r>
              <a:rPr lang="en-US" dirty="0"/>
              <a:t>Keep monitoring TOV0 flag and get out of loop when it set</a:t>
            </a:r>
          </a:p>
          <a:p>
            <a:r>
              <a:rPr lang="en-US" dirty="0"/>
              <a:t>Stop timer (set mode TCCR0 = 0)</a:t>
            </a:r>
          </a:p>
          <a:p>
            <a:r>
              <a:rPr lang="en-US" dirty="0"/>
              <a:t>Clear TOV0 flag (set 1 to it and 0 to other bits in TIFR)</a:t>
            </a:r>
          </a:p>
          <a:p>
            <a:r>
              <a:rPr lang="en-US" dirty="0"/>
              <a:t>Delay = number of count * T = (FF – xx +1) * T = (256-NNN) * T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4415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4D8B-E279-DD25-7C3F-796580A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Memory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57EC-BE65-A578-BC04-8B7B6860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/>
          </a:bodyPr>
          <a:lstStyle/>
          <a:p>
            <a:r>
              <a:rPr lang="en-US" dirty="0"/>
              <a:t>Code memory : rom stores code</a:t>
            </a:r>
          </a:p>
          <a:p>
            <a:r>
              <a:rPr lang="en-US" dirty="0"/>
              <a:t>Data memory space:</a:t>
            </a:r>
          </a:p>
          <a:p>
            <a:pPr lvl="1"/>
            <a:r>
              <a:rPr lang="en-US" dirty="0"/>
              <a:t>GPRs : 32 general purpose Registers take the first 32 location.</a:t>
            </a:r>
          </a:p>
          <a:p>
            <a:pPr lvl="1"/>
            <a:r>
              <a:rPr lang="en-US" dirty="0"/>
              <a:t>I/O memory : special function registers SFRs like status register, I/O Ports..etc.</a:t>
            </a:r>
          </a:p>
          <a:p>
            <a:pPr lvl="2"/>
            <a:r>
              <a:rPr lang="en-US" dirty="0"/>
              <a:t>The next 64 address in the memory at least.</a:t>
            </a:r>
          </a:p>
          <a:p>
            <a:pPr lvl="2"/>
            <a:r>
              <a:rPr lang="en-US" dirty="0"/>
              <a:t>Could use the I/O address and start from 0.</a:t>
            </a:r>
          </a:p>
          <a:p>
            <a:pPr lvl="1"/>
            <a:r>
              <a:rPr lang="en-US" dirty="0"/>
              <a:t>Internal SRAM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All data has word length of 8 bit for Data Memory.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AVR ROM has word length of 2 Bytes.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 program counter has k bit word length where k is the number of the address buses.</a:t>
            </a:r>
          </a:p>
        </p:txBody>
      </p:sp>
    </p:spTree>
    <p:extLst>
      <p:ext uri="{BB962C8B-B14F-4D97-AF65-F5344CB8AC3E}">
        <p14:creationId xmlns:p14="http://schemas.microsoft.com/office/powerpoint/2010/main" val="147720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831-797F-0B7C-E084-9176FC7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value to be loaded into the timer</a:t>
            </a:r>
            <a:endParaRPr lang="ar-E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ECE0D-3C33-30C7-F29D-AA94CC9F0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period of 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en-US" dirty="0"/>
                  <a:t> = 1/XTAL</a:t>
                </a:r>
              </a:p>
              <a:p>
                <a:r>
                  <a:rPr lang="en-US" dirty="0"/>
                  <a:t>T for time delay = ½ square wave</a:t>
                </a:r>
              </a:p>
              <a:p>
                <a:r>
                  <a:rPr lang="en-US" dirty="0"/>
                  <a:t>Divide the desired time delay 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/>
                  <a:t>n ,then get n /= 256</a:t>
                </a:r>
                <a:endParaRPr lang="en-US" dirty="0"/>
              </a:p>
              <a:p>
                <a:r>
                  <a:rPr lang="en-US" dirty="0"/>
                  <a:t>Perform 256 – n = m</a:t>
                </a:r>
              </a:p>
              <a:p>
                <a:r>
                  <a:rPr lang="en-US" dirty="0"/>
                  <a:t>Convert m to hex = xx and that is the value to be loaded.</a:t>
                </a:r>
              </a:p>
              <a:p>
                <a:endParaRPr lang="en-US" dirty="0"/>
              </a:p>
              <a:p>
                <a:r>
                  <a:rPr lang="en-US" dirty="0"/>
                  <a:t>To get more delay use prescaling option to increase delay by reducing the period by dividing the XTAL by a factor of (8,64,256,1024)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ECE0D-3C33-30C7-F29D-AA94CC9F0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7725-964C-A502-7449-CFA3602C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DEAE-6ADB-B3E4-3229-B525FD19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A SECTION OF RAM USED BY THE CPU TO STORE INFORMATION TEMPORIARLY , THERE IS A REGISTER CALLED STACK POINTER POINTS TO STACK, IT IMPLEMENTED AS TWO REGISTERS SPH REPRESENTS THE HIGH BYTE OF SP AND SPL REPRESENTS THE LOW BYTE.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STOREING INFO. IN STACK CALLED PUSH WHETE LOADING INFO. FROM STACK CALLED POP.</a:t>
            </a:r>
          </a:p>
          <a:p>
            <a:r>
              <a:rPr lang="en-US" dirty="0"/>
              <a:t>PUSH Rr ; WHERE Rr IS ANY GPR , INC. AFTER PUSHING.</a:t>
            </a:r>
          </a:p>
          <a:p>
            <a:r>
              <a:rPr lang="en-US" dirty="0"/>
              <a:t>POP Rr ;  DEC BEFORE LOADING.</a:t>
            </a:r>
          </a:p>
          <a:p>
            <a:r>
              <a:rPr lang="en-US" dirty="0"/>
              <a:t>INIT :</a:t>
            </a:r>
          </a:p>
          <a:p>
            <a:pPr lvl="1"/>
            <a:r>
              <a:rPr lang="en-US" dirty="0"/>
              <a:t>LDI R16 ,HIGH(RAMEND)</a:t>
            </a:r>
          </a:p>
          <a:p>
            <a:pPr lvl="1"/>
            <a:r>
              <a:rPr lang="en-US" dirty="0"/>
              <a:t>OUT SPH,R16</a:t>
            </a:r>
          </a:p>
          <a:p>
            <a:pPr lvl="1"/>
            <a:r>
              <a:rPr lang="en-US" dirty="0"/>
              <a:t>LDI R16,LOW(RAMEND)</a:t>
            </a:r>
          </a:p>
          <a:p>
            <a:pPr lvl="1"/>
            <a:r>
              <a:rPr lang="en-US" dirty="0"/>
              <a:t>OUT SPL,R16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506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9942-3916-3F97-18B2-2D25C81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A288-831A-0B2E-1E02-D6372D30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: Carry flag: </a:t>
            </a:r>
            <a:r>
              <a:rPr lang="en-US" dirty="0">
                <a:solidFill>
                  <a:srgbClr val="FF0000"/>
                </a:solidFill>
              </a:rPr>
              <a:t>set if there is a carry from D7 and D6 to D7</a:t>
            </a:r>
          </a:p>
          <a:p>
            <a:r>
              <a:rPr lang="en-US" dirty="0"/>
              <a:t>H : half carry flag: </a:t>
            </a:r>
            <a:r>
              <a:rPr lang="en-US" dirty="0">
                <a:solidFill>
                  <a:srgbClr val="FF0000"/>
                </a:solidFill>
              </a:rPr>
              <a:t>set if there is a carry from D3 to D4</a:t>
            </a:r>
          </a:p>
          <a:p>
            <a:r>
              <a:rPr lang="en-US" dirty="0"/>
              <a:t>Z : zero flag: </a:t>
            </a:r>
            <a:r>
              <a:rPr lang="en-US" dirty="0">
                <a:solidFill>
                  <a:srgbClr val="FF0000"/>
                </a:solidFill>
              </a:rPr>
              <a:t>set if the result of operation is 0</a:t>
            </a:r>
          </a:p>
          <a:p>
            <a:r>
              <a:rPr lang="en-US" dirty="0"/>
              <a:t>N : negative flag: </a:t>
            </a:r>
            <a:r>
              <a:rPr lang="en-US" dirty="0">
                <a:solidFill>
                  <a:srgbClr val="FF0000"/>
                </a:solidFill>
              </a:rPr>
              <a:t>set if D7 is 1 in  signed number</a:t>
            </a:r>
          </a:p>
          <a:p>
            <a:r>
              <a:rPr lang="en-US" dirty="0"/>
              <a:t>V : overflow flag: </a:t>
            </a:r>
            <a:r>
              <a:rPr lang="en-US" dirty="0">
                <a:solidFill>
                  <a:srgbClr val="FF0000"/>
                </a:solidFill>
              </a:rPr>
              <a:t>set of the result of signed number is larger</a:t>
            </a:r>
          </a:p>
          <a:p>
            <a:r>
              <a:rPr lang="en-US" dirty="0"/>
              <a:t>S : sign flag: </a:t>
            </a:r>
            <a:r>
              <a:rPr lang="en-US" dirty="0">
                <a:solidFill>
                  <a:srgbClr val="FF0000"/>
                </a:solidFill>
              </a:rPr>
              <a:t>XOR(N,V)</a:t>
            </a:r>
          </a:p>
          <a:p>
            <a:r>
              <a:rPr lang="en-US" dirty="0">
                <a:solidFill>
                  <a:schemeClr val="accent1"/>
                </a:solidFill>
              </a:rPr>
              <a:t>TIFR Register contains 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TOV0: overflow timer flag for TCNT0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OCF0: the output compare flag for TCNT0</a:t>
            </a:r>
          </a:p>
        </p:txBody>
      </p:sp>
    </p:spTree>
    <p:extLst>
      <p:ext uri="{BB962C8B-B14F-4D97-AF65-F5344CB8AC3E}">
        <p14:creationId xmlns:p14="http://schemas.microsoft.com/office/powerpoint/2010/main" val="11701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CA29-94DA-FA6D-3342-4B7B753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directive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4F2D-ABE1-5945-70D2-9DCD9461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.EQU : used to define constant value or fixed address</a:t>
            </a:r>
          </a:p>
          <a:p>
            <a:r>
              <a:rPr lang="en-US" dirty="0"/>
              <a:t>.SET : same as EQU but the value could reassign later</a:t>
            </a:r>
          </a:p>
          <a:p>
            <a:r>
              <a:rPr lang="en-US" dirty="0"/>
              <a:t>.ORG : used to indicate the beginning of the address</a:t>
            </a:r>
          </a:p>
          <a:p>
            <a:r>
              <a:rPr lang="en-US" dirty="0"/>
              <a:t>.INCLUDE “file name”: to import content of a file to program</a:t>
            </a:r>
          </a:p>
          <a:p>
            <a:r>
              <a:rPr lang="en-US" dirty="0"/>
              <a:t>.MACRO NAME </a:t>
            </a:r>
            <a:r>
              <a:rPr lang="en-US" dirty="0">
                <a:solidFill>
                  <a:schemeClr val="accent1"/>
                </a:solidFill>
              </a:rPr>
              <a:t>&gt;&gt;&gt;</a:t>
            </a:r>
            <a:r>
              <a:rPr lang="en-US" dirty="0"/>
              <a:t> .END MACRO : create a function to reuse later</a:t>
            </a:r>
          </a:p>
          <a:p>
            <a:r>
              <a:rPr lang="en-US" dirty="0"/>
              <a:t>The basic Structure of assembly:</a:t>
            </a:r>
          </a:p>
          <a:p>
            <a:r>
              <a:rPr lang="en-US" dirty="0">
                <a:solidFill>
                  <a:srgbClr val="FF0000"/>
                </a:solidFill>
              </a:rPr>
              <a:t>[Label:] mnemonic [operands] [;comments]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[OPTIONAL (NOT REQUIRED IN ALL INSTRUCTUIONS)]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Lapel field allows the program to find a line by its name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5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600-2BE0-7AFF-2A63-DA79CA36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Instructions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5E6F-CD87-76F6-16A8-A33A08C3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LDI : load Register with immediate value (copies 8bit into GPR)</a:t>
            </a:r>
          </a:p>
          <a:p>
            <a:pPr lvl="1"/>
            <a:r>
              <a:rPr lang="en-US" dirty="0"/>
              <a:t>LDI Rd , k</a:t>
            </a:r>
          </a:p>
          <a:p>
            <a:pPr lvl="1"/>
            <a:r>
              <a:rPr lang="en-US" dirty="0"/>
              <a:t>16= &lt; Rd &lt; 32 </a:t>
            </a:r>
          </a:p>
          <a:p>
            <a:pPr lvl="1"/>
            <a:r>
              <a:rPr lang="en-US" dirty="0"/>
              <a:t>K could be 8-bit decimal or hexadecimal or ascii.</a:t>
            </a:r>
          </a:p>
          <a:p>
            <a:endParaRPr lang="en-US" dirty="0"/>
          </a:p>
          <a:p>
            <a:r>
              <a:rPr lang="en-US" dirty="0"/>
              <a:t>ADD : TO add two values in GPR</a:t>
            </a:r>
          </a:p>
          <a:p>
            <a:pPr lvl="1"/>
            <a:r>
              <a:rPr lang="en-US" dirty="0"/>
              <a:t>ADD Rd,Rr ; Rd = Rd + Rr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that any arithmetic or logic operation done using GPRs</a:t>
            </a:r>
          </a:p>
          <a:p>
            <a:r>
              <a:rPr lang="en-US" dirty="0"/>
              <a:t>SUB : Subtract</a:t>
            </a:r>
          </a:p>
          <a:p>
            <a:pPr lvl="1"/>
            <a:r>
              <a:rPr lang="en-US" dirty="0"/>
              <a:t>SUB Rd,Rr ; Rd = Rd-Rr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701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FD6F-21BB-965A-A57A-D65629FB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8343-E38A-E93C-2CE8-52172C32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ADC : ADD WITH CARRY</a:t>
            </a:r>
          </a:p>
          <a:p>
            <a:pPr lvl="1"/>
            <a:r>
              <a:rPr lang="en-US" dirty="0"/>
              <a:t>ADC Rd,Rr ; Rd = Rd + Rr + 1</a:t>
            </a:r>
          </a:p>
          <a:p>
            <a:r>
              <a:rPr lang="en-US" dirty="0"/>
              <a:t>SBC : SUB WITH CARRY</a:t>
            </a:r>
          </a:p>
          <a:p>
            <a:pPr lvl="1"/>
            <a:r>
              <a:rPr lang="en-US" dirty="0"/>
              <a:t>SBC Rd,Rr ; Rd = Rd - Rr – 1</a:t>
            </a:r>
          </a:p>
          <a:p>
            <a:r>
              <a:rPr lang="en-US" dirty="0"/>
              <a:t>SUBI Rd,k ; Rd = Rd – k</a:t>
            </a:r>
          </a:p>
          <a:p>
            <a:r>
              <a:rPr lang="en-US" dirty="0"/>
              <a:t>SBCI Rd,k ; Rd = Rd - k – 1</a:t>
            </a:r>
          </a:p>
          <a:p>
            <a:r>
              <a:rPr lang="en-US" dirty="0"/>
              <a:t>SBIW Rd:Rd+1 ,k ; Rd:Rd+1 = Rd:Rd+1 –K </a:t>
            </a:r>
          </a:p>
          <a:p>
            <a:pPr lvl="1"/>
            <a:r>
              <a:rPr lang="en-US" dirty="0"/>
              <a:t>COULD USE SBIW Rd+1:Rd,k</a:t>
            </a:r>
          </a:p>
          <a:p>
            <a:pPr lvl="1"/>
            <a:r>
              <a:rPr lang="en-US" dirty="0"/>
              <a:t>THE RESULT STORED IN PAIR REGISTERS</a:t>
            </a:r>
          </a:p>
          <a:p>
            <a:pPr lvl="1"/>
            <a:r>
              <a:rPr lang="en-US" dirty="0"/>
              <a:t>USED ONLY WITH THE LAST 8 REGISTERS IN GPR</a:t>
            </a:r>
          </a:p>
          <a:p>
            <a:endParaRPr lang="en-US" dirty="0"/>
          </a:p>
          <a:p>
            <a:pPr lv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658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1284-C564-F844-8966-A8EB9E15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C689-2AD5-79DA-A13E-3B72B5A0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 : MULTIPLICATION BYTE BY BYTE FOR UNSIGENED NUMPERS</a:t>
            </a:r>
          </a:p>
          <a:p>
            <a:pPr lvl="1"/>
            <a:r>
              <a:rPr lang="en-US" dirty="0"/>
              <a:t>MUL Rd,Rr</a:t>
            </a:r>
          </a:p>
          <a:p>
            <a:r>
              <a:rPr lang="en-US" dirty="0"/>
              <a:t>MULS Rd,Rr ; BYTE BY BYTE FOR SIGENED NUMPERS</a:t>
            </a:r>
          </a:p>
          <a:p>
            <a:r>
              <a:rPr lang="en-US" dirty="0"/>
              <a:t>MULSU Rd,Rr ; MUL signed with unsinged</a:t>
            </a:r>
          </a:p>
          <a:p>
            <a:endParaRPr lang="en-US" dirty="0"/>
          </a:p>
          <a:p>
            <a:r>
              <a:rPr lang="en-US" dirty="0"/>
              <a:t>The result stored in R1 for the higher byte and R0 for the lower.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718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70ED-BCEE-0964-20E5-E9F7F50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instruction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7F2B-4B60-3814-B746-BD7EAACE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isn’t an instruction for division directly, so we have an algorithm to perform division using subtract and addition.</a:t>
            </a:r>
          </a:p>
          <a:p>
            <a:r>
              <a:rPr lang="en-US" dirty="0"/>
              <a:t>To divide x by y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LDI NUM,x ; NUMERATOR (a GPR register defined to be NUM.)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LDI DEN,y ; DENEMRATOR (a GPR register defined to be DEN.)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CLR QUOTIENT (a GPR register defined to store the result.)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L1:INC QUOTIENT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 NUM,DEN ; subtract till get a 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BRCC L1; BRANCE IF C CLEAR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 QUOTIENT ; undo last operation that make the result of num negative.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NUM,DEN ; NUM store the remainder </a:t>
            </a:r>
          </a:p>
          <a:p>
            <a:r>
              <a:rPr lang="en-US" dirty="0">
                <a:solidFill>
                  <a:srgbClr val="FF0000"/>
                </a:solidFill>
              </a:rPr>
              <a:t>Can use LSR to divide the number by 2 each time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1700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AVR assembly</vt:lpstr>
      <vt:lpstr>AVR Memory</vt:lpstr>
      <vt:lpstr>Stack</vt:lpstr>
      <vt:lpstr>Flags</vt:lpstr>
      <vt:lpstr>Assembler directive</vt:lpstr>
      <vt:lpstr>Instructions</vt:lpstr>
      <vt:lpstr>CONT.</vt:lpstr>
      <vt:lpstr>CONT.</vt:lpstr>
      <vt:lpstr>Division instruction </vt:lpstr>
      <vt:lpstr>Cont.</vt:lpstr>
      <vt:lpstr>CONT.</vt:lpstr>
      <vt:lpstr>Cont.</vt:lpstr>
      <vt:lpstr>Cont.</vt:lpstr>
      <vt:lpstr>JUMP / LOOP</vt:lpstr>
      <vt:lpstr>CALL</vt:lpstr>
      <vt:lpstr>AVR PORTS</vt:lpstr>
      <vt:lpstr>Single bit instruction for AVR</vt:lpstr>
      <vt:lpstr>Timer</vt:lpstr>
      <vt:lpstr>Steps to program a timer in normal mode</vt:lpstr>
      <vt:lpstr>Find a value to be loaded into the 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assembly</dc:title>
  <dc:creator>عبدالرحمن مصطفى محمود خليل</dc:creator>
  <cp:lastModifiedBy>عبدالرحمن مصطفى محمود خليل</cp:lastModifiedBy>
  <cp:revision>48</cp:revision>
  <dcterms:created xsi:type="dcterms:W3CDTF">2023-01-12T19:43:24Z</dcterms:created>
  <dcterms:modified xsi:type="dcterms:W3CDTF">2023-01-14T20:42:59Z</dcterms:modified>
</cp:coreProperties>
</file>