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01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D45BE08-DFF8-42DA-9876-3489D6CB84BD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8E7FDA5-22A4-4B4E-A5B4-46EEAE4DD02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776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formal Notation for a FA :</a:t>
                </a:r>
              </a:p>
              <a:p>
                <a:r>
                  <a:rPr lang="en-US" dirty="0"/>
                  <a:t>A = (Q,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,F)</a:t>
                </a:r>
              </a:p>
              <a:p>
                <a:r>
                  <a:rPr lang="en-US" dirty="0"/>
                  <a:t>WHERE :</a:t>
                </a:r>
              </a:p>
              <a:p>
                <a:r>
                  <a:rPr lang="en-US" dirty="0"/>
                  <a:t>A is the FA</a:t>
                </a:r>
              </a:p>
              <a:p>
                <a:endParaRPr lang="ar-E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formal Notation for a FA :</a:t>
                </a:r>
              </a:p>
              <a:p>
                <a:r>
                  <a:rPr lang="en-US" dirty="0"/>
                  <a:t>A = (Q,</a:t>
                </a:r>
                <a:r>
                  <a:rPr lang="ar-EG" dirty="0"/>
                  <a:t> </a:t>
                </a:r>
                <a:r>
                  <a:rPr lang="ar-EG" i="0">
                    <a:latin typeface="Cambria Math" panose="02040503050406030204" pitchFamily="18" charset="0"/>
                  </a:rPr>
                  <a:t>𝛴</a:t>
                </a:r>
                <a:r>
                  <a:rPr lang="en-US" dirty="0"/>
                  <a:t>, </a:t>
                </a:r>
                <a:r>
                  <a:rPr lang="en-US" i="0">
                    <a:latin typeface="Cambria Math" panose="02040503050406030204" pitchFamily="18" charset="0"/>
                  </a:rPr>
                  <a:t>𝛿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𝑞_</a:t>
                </a:r>
                <a:r>
                  <a:rPr lang="en-US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,F)</a:t>
                </a:r>
              </a:p>
              <a:p>
                <a:r>
                  <a:rPr lang="en-US" dirty="0"/>
                  <a:t>WHERE :</a:t>
                </a:r>
              </a:p>
              <a:p>
                <a:r>
                  <a:rPr lang="en-US" dirty="0"/>
                  <a:t>A is the FA</a:t>
                </a:r>
              </a:p>
              <a:p>
                <a:endParaRPr lang="ar-E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7FDA5-22A4-4B4E-A5B4-46EEAE4DD020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08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7FDA5-22A4-4B4E-A5B4-46EEAE4DD020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42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DE4C-CD4B-C274-A430-881ACE3F3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D0BA5-20AA-DD47-9199-4CA4AC23C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FCCF-079D-1F02-7F7F-62F44559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9393-30EF-579B-C087-38A95E3F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55F7-A328-EBB9-72DC-46FF6D01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770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36E-3376-C025-521F-81C3F306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0460-E832-8617-D115-B30594A8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CD8F-16B5-D80B-A5FF-E8D84517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1D9-47D5-F8C3-20A3-41E8CED6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07EE-2309-F1E0-B5DF-A19D2D7B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729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8D8AA-EE01-887A-4753-5DF4DA29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D2145-55E1-C30A-DAA9-B0FA7129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5793-A984-05CA-228E-7378481E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2F79-19C7-F829-2DF5-B6A35BAF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1963-C528-20FC-43AC-FFDA3477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193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C57-C953-B083-05C1-B5215732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469-5FF9-E909-6868-47258895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B08A-0C64-9332-42C6-17A1152F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56CA-01E4-4D6A-4E55-11070C9D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C0C1-48FB-1B8A-F561-4FCBA22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23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045B-3B75-03DA-8330-AA631D2B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68FA-9430-6DA7-9E7D-418C389F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55F3-A7FB-9B7F-BB62-8DDE0E6D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4120-6AFE-EBBE-8F2B-7BFE078F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FCCC-D34C-A1A3-9B97-7B62F0A2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244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59E3-5C92-A8AB-BEA2-C9FFAD4F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5A7B-2D7C-0853-DC6D-980F33A7E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0FDD-083D-D3E3-3F6E-585310ED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EC2A-6037-A765-56B0-93589BA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E92EB-8169-DEB1-B70E-5513390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706D-1995-8DF9-DE5C-47EBB893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2609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DF4-7377-44E1-7F70-26DF06CD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4D08-3B7B-8FCD-A51C-D46E74C5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392D-A411-0A4E-C831-05FF9233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078B-4D9B-FE31-848D-1CEC8F05A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2F15E-23D9-0131-AB9E-56A8327B8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308C3-7A8E-7D49-80C6-7C1AF9E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2F93B-8649-0A7E-0DDC-8F83A34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6A04-7AC0-55FD-64A2-12C07865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30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381-C8D7-3501-7DDF-6A658C81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22ED8-BF34-3F83-8938-3DCC85FA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CBEC-D601-3B8A-C706-84231310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20D34-CBD2-80E1-3AA9-D2AE07C2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386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9EF3-1607-B787-D470-50BB6EEA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727AF-F6D2-BC80-23BF-69192CDB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200AD-6C37-2036-7F57-A9B8230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878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FDE7-E338-8A22-CC50-14016D37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AB0E-C0D2-7458-FA26-D4B4C3DD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C656-06D9-F1C1-6A72-171D8B0A4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D0B7-B8E4-EBCD-0CE2-C311897D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69AE2-7930-E948-7439-9C4088CE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F828-A383-98C1-D14D-3FBF9FF5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81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C719-7E35-EF4E-6171-0D8C94A4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5AE5F-B3D5-B935-D2C0-96DEF741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A8900-31FC-DDCE-B7BC-F2064AF6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FFB6-5744-6C84-85A4-2759523B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0EB9C-FA86-439A-46B5-C1ED0C9C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1E50-8C41-8220-1A22-A6AE820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06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F8C10-ECC7-E253-2453-9BFA893A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2A83-E04C-C983-1BDB-D0F5AA24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3D6D-B579-34D4-483C-3F70F7850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3FDD-130A-4690-A3F7-FB596ADE9D92}" type="datetimeFigureOut">
              <a:rPr lang="ar-EG" smtClean="0"/>
              <a:t>16/06/1444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9C92-09B5-1F67-2F21-4609AD6B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353D-769E-B5C6-4EAE-0E122E6E6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454C-BB25-42D7-9BCC-FB19E44CDB8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05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36821-7BB5-0DDD-5154-35DCD0158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Automata</a:t>
            </a:r>
            <a:endParaRPr lang="ar-EG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2CC20-045B-B7EA-0ED9-F3993E381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SCE 3</a:t>
            </a:r>
            <a:r>
              <a:rPr lang="en-US" sz="2000" baseline="30000" dirty="0">
                <a:solidFill>
                  <a:schemeClr val="tx2"/>
                </a:solidFill>
              </a:rPr>
              <a:t>rd</a:t>
            </a:r>
            <a:endParaRPr lang="ar-EG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32499CE-F7C2-ABDB-D557-4335D2960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1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F162-FD07-CAE6-8F76-66C69712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5420-3240-B89B-11C6-278AB48E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, b symbols and RE then:</a:t>
            </a:r>
          </a:p>
          <a:p>
            <a:pPr lvl="1"/>
            <a:r>
              <a:rPr lang="en-US" dirty="0"/>
              <a:t>a*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a.b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a+b (a|b)</a:t>
            </a:r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28EAE-F2ED-91A4-1345-DD40FDB1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99" y="879183"/>
            <a:ext cx="3543009" cy="125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D7BE0-20BC-003B-23FF-E30010BB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80" y="3430389"/>
            <a:ext cx="3032645" cy="663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9A3D3-5C64-FD25-6C2C-845D0461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61" y="4297550"/>
            <a:ext cx="3571875" cy="151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EE4003-57E8-F741-6ED9-599C1A44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736" y="4607215"/>
            <a:ext cx="2228850" cy="685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3B1F9D-55C8-5FEA-2034-F1046D559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774" y="2249620"/>
            <a:ext cx="1428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5BB6-D9F8-BE5A-0F3E-6DFC3E90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FA to RE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C4EC-F070-62B1-AFF1-DAE33559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two ways to get the RE from a FA:</a:t>
            </a:r>
          </a:p>
          <a:p>
            <a:pPr lvl="1"/>
            <a:r>
              <a:rPr lang="en-US" b="0" i="0" dirty="0">
                <a:effectLst/>
                <a:latin typeface="Arimo"/>
              </a:rPr>
              <a:t>State Elimination Method for any FA:</a:t>
            </a:r>
          </a:p>
          <a:p>
            <a:pPr lvl="1" fontAlgn="base"/>
            <a:r>
              <a:rPr lang="en-US" b="0" i="0" dirty="0">
                <a:effectLst/>
                <a:latin typeface="Arimo"/>
              </a:rPr>
              <a:t>If there exists any incoming edge to the initial state, then create a new initial state having no incoming edge to it.</a:t>
            </a:r>
          </a:p>
          <a:p>
            <a:pPr lvl="1" fontAlgn="base"/>
            <a:r>
              <a:rPr lang="en-US" b="0" i="0" dirty="0">
                <a:effectLst/>
                <a:latin typeface="Arimo"/>
              </a:rPr>
              <a:t>If there exists multiple final states in the DFA, then convert all the final states into non-final states and create a new single final state.</a:t>
            </a:r>
          </a:p>
          <a:p>
            <a:pPr lvl="1" fontAlgn="base"/>
            <a:r>
              <a:rPr lang="en-US" b="0" i="0" dirty="0">
                <a:effectLst/>
                <a:latin typeface="Arimo"/>
              </a:rPr>
              <a:t>The final state of the DFA must not have any outgoing edge.</a:t>
            </a:r>
          </a:p>
          <a:p>
            <a:pPr lvl="1" fontAlgn="base"/>
            <a:r>
              <a:rPr lang="en-US" dirty="0"/>
              <a:t>Eliminate all the intermediate states one by one in any order except initial and final state.</a:t>
            </a:r>
            <a:br>
              <a:rPr lang="en-US" dirty="0"/>
            </a:br>
            <a:endParaRPr lang="ar-E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9E730E-A108-B137-D5BA-E66F661F0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69" y="1825625"/>
            <a:ext cx="3971534" cy="8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887465B-BF58-4763-CE54-89287CFB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69" y="5198026"/>
            <a:ext cx="3971534" cy="11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0128BB-456C-87B4-60D7-FD07F888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38" y="5305961"/>
            <a:ext cx="3286125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4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1410-6B5D-7BCD-2626-0324A916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FA to RE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40DF-8295-3C1C-5847-F673AF54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Arden’s Method for NFA or DFA:</a:t>
            </a:r>
          </a:p>
          <a:p>
            <a:pPr lvl="1"/>
            <a:r>
              <a:rPr lang="en-US" dirty="0">
                <a:solidFill>
                  <a:srgbClr val="303030"/>
                </a:solidFill>
                <a:latin typeface="Arimo"/>
              </a:rPr>
              <a:t>USE CONITION:</a:t>
            </a:r>
          </a:p>
          <a:p>
            <a:pPr lvl="2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transition diagram must not have any ∈ transitions. (for ∈-NFA eliminate ∈ first).</a:t>
            </a:r>
          </a:p>
          <a:p>
            <a:pPr lvl="2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There must be only a single initial state.</a:t>
            </a:r>
          </a:p>
          <a:p>
            <a:pPr lvl="1" fontAlgn="base"/>
            <a:r>
              <a:rPr lang="en-US" dirty="0">
                <a:solidFill>
                  <a:srgbClr val="303030"/>
                </a:solidFill>
                <a:latin typeface="Arimo"/>
              </a:rPr>
              <a:t>STEPS:</a:t>
            </a:r>
          </a:p>
          <a:p>
            <a:pPr lvl="2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Form an equation for each state considering the transitions which comes towards that state. (Add ‘∈’ in the equation of initial state).</a:t>
            </a:r>
          </a:p>
          <a:p>
            <a:pPr lvl="2" fontAlgn="base"/>
            <a:r>
              <a:rPr lang="en-US" dirty="0">
                <a:solidFill>
                  <a:srgbClr val="303030"/>
                </a:solidFill>
                <a:latin typeface="Arimo"/>
              </a:rPr>
              <a:t>SUBSTITUTE</a:t>
            </a:r>
          </a:p>
          <a:p>
            <a:pPr lvl="2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Bring final state in the form R = Q + RP to get the required regular expression.</a:t>
            </a:r>
          </a:p>
          <a:p>
            <a:pPr lvl="2" fontAlgn="base"/>
            <a:r>
              <a:rPr lang="en-US" b="1" i="0" dirty="0">
                <a:solidFill>
                  <a:srgbClr val="DB2121"/>
                </a:solidFill>
                <a:effectLst/>
                <a:latin typeface="Arimo"/>
              </a:rPr>
              <a:t>R = Q + RP has a unique solution i.e., R = QP* where(a,p ARE RE).</a:t>
            </a:r>
          </a:p>
          <a:p>
            <a:pPr lvl="2" fontAlgn="base"/>
            <a:r>
              <a:rPr lang="en-US" dirty="0">
                <a:solidFill>
                  <a:srgbClr val="303030"/>
                </a:solidFill>
                <a:latin typeface="Arimo"/>
              </a:rPr>
              <a:t>If there exists multiple final states, then Write a regular expression for each final state separately and Add all the regular expressions to get the final regular expression.</a:t>
            </a:r>
          </a:p>
          <a:p>
            <a:pPr lvl="2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lvl="2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lvl="2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654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F069-307A-5A21-54DB-668E45F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Intro.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61F95-5DCA-3410-7B07-91F5F5CEC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408"/>
                <a:ext cx="10515600" cy="5290555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IDFont+F2"/>
                  </a:rPr>
                  <a:t>Automata theory is the study of abstract computing devices or “machines” Before there were computers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IDFont+F2"/>
                  </a:rPr>
                  <a:t>Finite automata is a simpler kinds of machines originally proposed to model brain function!</a:t>
                </a:r>
              </a:p>
              <a:p>
                <a:pPr algn="l"/>
                <a:r>
                  <a:rPr lang="en-US" sz="1800" b="0" i="0" u="none" strike="noStrike" baseline="0" dirty="0">
                    <a:latin typeface="CIDFont+F2"/>
                  </a:rPr>
                  <a:t>Regular expressions are used in many systems, and it is a structural notation for describing the same pattern.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IDFont+F2"/>
                  </a:rPr>
                  <a:t>Finite automata models communication protocols, electronic circuits.</a:t>
                </a:r>
              </a:p>
              <a:p>
                <a:pPr lvl="1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IDFont+F2"/>
                  </a:rPr>
                  <a:t>Theory is used in </a:t>
                </a:r>
                <a:r>
                  <a:rPr lang="en-US" sz="1800" b="0" i="0" u="none" strike="noStrike" baseline="0" dirty="0">
                    <a:solidFill>
                      <a:srgbClr val="FF0066"/>
                    </a:solidFill>
                    <a:latin typeface="CIDFont+F2"/>
                  </a:rPr>
                  <a:t>model-checking</a:t>
                </a:r>
              </a:p>
              <a:p>
                <a:r>
                  <a:rPr lang="en-US" dirty="0"/>
                  <a:t>Compiler : the component that breaks the input text to logical units.</a:t>
                </a:r>
              </a:p>
              <a:p>
                <a:r>
                  <a:rPr lang="en-US" dirty="0"/>
                  <a:t>Why Automata?</a:t>
                </a:r>
              </a:p>
              <a:p>
                <a:pPr lvl="1"/>
                <a:r>
                  <a:rPr lang="en-US" dirty="0"/>
                  <a:t>It provide a software for designing and verifying systems of all types that have a finite number of distinct state.</a:t>
                </a:r>
              </a:p>
              <a:p>
                <a:r>
                  <a:rPr lang="en-US" sz="2200" b="0" i="0" u="none" strike="noStrike" baseline="0" dirty="0">
                    <a:latin typeface="CIDFont+F5"/>
                  </a:rPr>
                  <a:t>Alphabet is a finite nonempty set of symbol s am we </a:t>
                </a:r>
                <a:r>
                  <a:rPr lang="en-US" sz="2200" dirty="0">
                    <a:latin typeface="CIDFont+F5"/>
                  </a:rPr>
                  <a:t>u</a:t>
                </a:r>
                <a:r>
                  <a:rPr lang="en-US" sz="2200" b="0" i="0" u="none" strike="noStrike" baseline="0" dirty="0">
                    <a:latin typeface="CIDFont+F5"/>
                  </a:rPr>
                  <a:t>se symbol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b="0" i="0" u="none" strike="noStrike" baseline="0" dirty="0">
                    <a:latin typeface="CIDFont+F5"/>
                  </a:rPr>
                  <a:t>for alphabet.</a:t>
                </a:r>
              </a:p>
              <a:p>
                <a:r>
                  <a:rPr lang="en-US" sz="2200" dirty="0">
                    <a:latin typeface="CIDFont+F5"/>
                  </a:rPr>
                  <a:t>String : a finite sequence of symbols from alphabet has length , and the empty string has length 0 ,(null =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200" dirty="0">
                    <a:latin typeface="CIDFont+F5"/>
                  </a:rPr>
                  <a:t>) .</a:t>
                </a:r>
              </a:p>
              <a:p>
                <a:r>
                  <a:rPr lang="en-US" sz="2200" dirty="0">
                    <a:latin typeface="CIDFont+F5"/>
                  </a:rPr>
                  <a:t>Power of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, k defines the length of the string that is made from the set of alphabet.</a:t>
                </a:r>
                <a:endParaRPr lang="ar-E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61F95-5DCA-3410-7B07-91F5F5CEC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408"/>
                <a:ext cx="10515600" cy="5290555"/>
              </a:xfrm>
              <a:blipFill>
                <a:blip r:embed="rId2"/>
                <a:stretch>
                  <a:fillRect l="-1043" t="-1498" r="-179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7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C047-BEFB-CBA0-8B41-BF31D144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ar-E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A442D-D6B4-6D85-FAE6-2FA3E9039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1640"/>
                <a:ext cx="10515600" cy="53277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Special sets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ar-EG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EG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ar-EG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EG" dirty="0"/>
                  <a:t> : </a:t>
                </a:r>
                <a:r>
                  <a:rPr lang="en-US" dirty="0"/>
                  <a:t>the set of all strings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ar-EG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EG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ar-EG" dirty="0"/>
                  <a:t> : </a:t>
                </a:r>
                <a:r>
                  <a:rPr lang="en-US" dirty="0"/>
                  <a:t>the set of all strings except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language (L) is a set of strings chosen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EG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EG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ar-EG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 Automata (FA): finite collection of states and transitions.</a:t>
                </a:r>
              </a:p>
              <a:p>
                <a:r>
                  <a:rPr lang="en-US" dirty="0"/>
                  <a:t>The simplest representation of FA is Graph.</a:t>
                </a:r>
              </a:p>
              <a:p>
                <a:pPr lvl="1"/>
                <a:r>
                  <a:rPr lang="en-US" dirty="0"/>
                  <a:t>Nodes = States {Q}  </a:t>
                </a:r>
              </a:p>
              <a:p>
                <a:pPr lvl="1"/>
                <a:r>
                  <a:rPr lang="en-US" dirty="0"/>
                  <a:t>Arch indicate state transition</a:t>
                </a:r>
              </a:p>
              <a:p>
                <a:pPr lvl="1"/>
                <a:r>
                  <a:rPr lang="en-US" dirty="0"/>
                  <a:t>Label on arcs tell what causes the transition (the symbol/s) 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represents the initial state</a:t>
                </a:r>
              </a:p>
              <a:p>
                <a:pPr lvl="1"/>
                <a:r>
                  <a:rPr lang="en-US" dirty="0"/>
                  <a:t>F represents the final state set (accepted)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represents the transition function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(state, input symbol)</a:t>
                </a:r>
              </a:p>
              <a:p>
                <a:pPr lvl="1"/>
                <a:endParaRPr lang="ar-E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A442D-D6B4-6D85-FAE6-2FA3E9039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1640"/>
                <a:ext cx="10515600" cy="5327779"/>
              </a:xfrm>
              <a:blipFill>
                <a:blip r:embed="rId3"/>
                <a:stretch>
                  <a:fillRect l="-1043" t="-1831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60C8452-4CD2-5CB4-44AE-817374839DEC}"/>
              </a:ext>
            </a:extLst>
          </p:cNvPr>
          <p:cNvSpPr/>
          <p:nvPr/>
        </p:nvSpPr>
        <p:spPr>
          <a:xfrm>
            <a:off x="4030825" y="3976687"/>
            <a:ext cx="550506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B596E8-1CCD-E671-A5D0-EEFC6F122F49}"/>
              </a:ext>
            </a:extLst>
          </p:cNvPr>
          <p:cNvCxnSpPr/>
          <p:nvPr/>
        </p:nvCxnSpPr>
        <p:spPr>
          <a:xfrm>
            <a:off x="5355771" y="4609323"/>
            <a:ext cx="1203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B9F1805-A68F-CFC5-34C2-C4694DDAADCD}"/>
              </a:ext>
            </a:extLst>
          </p:cNvPr>
          <p:cNvSpPr/>
          <p:nvPr/>
        </p:nvSpPr>
        <p:spPr>
          <a:xfrm>
            <a:off x="6096000" y="5161676"/>
            <a:ext cx="550506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DE77FC-3363-05B4-4BB0-6BD305CB4EE9}"/>
              </a:ext>
            </a:extLst>
          </p:cNvPr>
          <p:cNvCxnSpPr>
            <a:cxnSpLocks/>
          </p:cNvCxnSpPr>
          <p:nvPr/>
        </p:nvCxnSpPr>
        <p:spPr>
          <a:xfrm>
            <a:off x="5706208" y="5370060"/>
            <a:ext cx="389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FB90643-1EB6-CFF5-F2AF-4412B8264932}"/>
              </a:ext>
            </a:extLst>
          </p:cNvPr>
          <p:cNvSpPr/>
          <p:nvPr/>
        </p:nvSpPr>
        <p:spPr>
          <a:xfrm>
            <a:off x="6844253" y="5561046"/>
            <a:ext cx="550506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A4D41C-F1B5-CCE1-1352-DC5A8CA69804}"/>
              </a:ext>
            </a:extLst>
          </p:cNvPr>
          <p:cNvSpPr/>
          <p:nvPr/>
        </p:nvSpPr>
        <p:spPr>
          <a:xfrm>
            <a:off x="6936393" y="5626360"/>
            <a:ext cx="366226" cy="33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133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A13B-D42F-0382-1D78-4D5B07D5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Former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BA83-C904-A810-DF72-F6592C137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is common to describe a language using a set former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{w | something about w}</a:t>
                </a:r>
              </a:p>
              <a:p>
                <a:r>
                  <a:rPr lang="en-US" dirty="0"/>
                  <a:t>This expression is read the set of words w such that (whatever is said about w to the right of the vertical bar). like:</a:t>
                </a:r>
              </a:p>
              <a:p>
                <a:r>
                  <a:rPr lang="en-US" dirty="0"/>
                  <a:t>{w | w consists of an equal number of 0's and 1's}</a:t>
                </a:r>
              </a:p>
              <a:p>
                <a:pPr lvl="1"/>
                <a:r>
                  <a:rPr lang="en-US" dirty="0"/>
                  <a:t>It is also common to replace w by some expression with parameters and describe the strings in the language by stating conditions on the parameters like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} Read "the set of 0 to the n ,1 to the n such that n is greater than or equal to 1" this language consists of the strings {01,0011,...} Notice that, as with alphabets, we can raise a single symbol to a power n in order to represent n copies of that symbol.</a:t>
                </a:r>
                <a:endParaRPr lang="ar-E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BA83-C904-A810-DF72-F6592C137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4" b="-2381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2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B22D-2AAD-AEDB-D6ED-69738014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 (DFA)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8E29C-91AB-0917-301C-A10733F93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05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state has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with the number of symbols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EG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without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always at least a final state , to get accepted program.</a:t>
                </a:r>
              </a:p>
              <a:p>
                <a:r>
                  <a:rPr lang="en-US" dirty="0"/>
                  <a:t>There are many solution to each problem but there is few optimized.</a:t>
                </a:r>
              </a:p>
              <a:p>
                <a:r>
                  <a:rPr lang="en-US" dirty="0"/>
                  <a:t>DFA is ready to written as a software.</a:t>
                </a:r>
              </a:p>
              <a:p>
                <a:r>
                  <a:rPr lang="en-US" dirty="0"/>
                  <a:t>The dead state is which can’t reach to a final state with any transition</a:t>
                </a:r>
                <a:r>
                  <a:rPr lang="en-US" sz="2400" dirty="0"/>
                  <a:t>. (</a:t>
                </a:r>
                <a:r>
                  <a:rPr lang="en-US" sz="2400" b="0" i="0" dirty="0">
                    <a:solidFill>
                      <a:srgbClr val="303030"/>
                    </a:solidFill>
                    <a:effectLst/>
                    <a:latin typeface="Arimo"/>
                  </a:rPr>
                  <a:t>non-final states which transit to itself for all input symbols in ∑</a:t>
                </a:r>
                <a:r>
                  <a:rPr lang="en-US" sz="2400" dirty="0"/>
                  <a:t>).</a:t>
                </a:r>
                <a:endParaRPr lang="en-US" dirty="0"/>
              </a:p>
              <a:p>
                <a:r>
                  <a:rPr lang="en-US" dirty="0"/>
                  <a:t>Inaccessible state is which disconnected from the series from the initial state, and it stand alone state could reach to final state.(</a:t>
                </a:r>
                <a:r>
                  <a:rPr lang="en-US" b="0" i="0" dirty="0">
                    <a:solidFill>
                      <a:srgbClr val="303030"/>
                    </a:solidFill>
                    <a:effectLst/>
                    <a:latin typeface="Arimo"/>
                  </a:rPr>
                  <a:t>states which can never be reached from the initial state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Maybe a program contains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f.</a:t>
                </a:r>
                <a:endParaRPr lang="ar-E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8E29C-91AB-0917-301C-A10733F93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0530"/>
              </a:xfrm>
              <a:blipFill>
                <a:blip r:embed="rId2"/>
                <a:stretch>
                  <a:fillRect l="-1043" t="-2977" r="-92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28D-44F1-7EC5-F18D-E435AF9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Finite Automata (NFA)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F4BAB-1DFC-0F97-65F7-5A7905ADB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6873"/>
                <a:ext cx="10515600" cy="4916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Maybe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transition and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-NFA.</a:t>
                </a:r>
              </a:p>
              <a:p>
                <a:r>
                  <a:rPr lang="en-US" dirty="0"/>
                  <a:t>Could have multiple transition for the same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EG" sz="2400" i="1" kern="120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EG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ar-EG" sz="24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Final Could be with no transition.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 (Body)"/>
                    <a:cs typeface="Calibri" panose="020F0502020204030204" pitchFamily="34" charset="0"/>
                  </a:rPr>
                  <a:t>It is easier in modeling to start with NFA but can’t written as a software program directly cuz it isn’t logical, so we need first to convert it or in other words get the equivalent DFA.</a:t>
                </a:r>
              </a:p>
              <a:p>
                <a:r>
                  <a:rPr lang="en-US" sz="2400" dirty="0">
                    <a:latin typeface="Calibri (Body)"/>
                  </a:rPr>
                  <a:t>To be accepted need at least one final state.</a:t>
                </a:r>
              </a:p>
              <a:p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dirty="0">
                    <a:latin typeface="Calibri (Body)"/>
                  </a:rPr>
                  <a:t>-closure(q) : set of states could be reached from state q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libri (Body)"/>
                  </a:rPr>
                  <a:t> as input. (if there is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libri (Body)"/>
                  </a:rPr>
                  <a:t> transition 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US" dirty="0">
                    <a:latin typeface="Calibri (Body)"/>
                  </a:rPr>
                  <a:t>for state q is q).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libri (Body)"/>
                  </a:rPr>
                  <a:t>({q}) where {q} is a set of states is the union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libri (Body)"/>
                  </a:rPr>
                  <a:t>(q) for each state.</a:t>
                </a:r>
                <a:endParaRPr lang="ar-EG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F4BAB-1DFC-0F97-65F7-5A7905ADB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6873"/>
                <a:ext cx="10515600" cy="4916002"/>
              </a:xfrm>
              <a:blipFill>
                <a:blip r:embed="rId2"/>
                <a:stretch>
                  <a:fillRect l="-1043" t="-285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2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123-0892-636A-EFAD-9746567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equivalence of DFA , NFA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78428-1B45-74FD-1218-8A5A504C0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71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Removing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dirty="0"/>
                  <a:t> transitions:</a:t>
                </a:r>
              </a:p>
              <a:p>
                <a:pPr lvl="2"/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dirty="0"/>
                  <a:t>(q) for each state.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EG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EG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(q,a)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(q),a)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EG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EG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the new transition , the symbol.</a:t>
                </a:r>
              </a:p>
              <a:p>
                <a:pPr lvl="3"/>
                <a:r>
                  <a:rPr lang="en-US" dirty="0"/>
                  <a:t>Notice that the </a:t>
                </a:r>
                <a14:m>
                  <m:oMath xmlns:m="http://schemas.openxmlformats.org/officeDocument/2006/math">
                    <m:r>
                      <a:rPr lang="en-US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dirty="0"/>
                  <a:t>(q) is a set so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each state in the set with the symbol a and the result are union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({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})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we got and get the final </a:t>
                </a:r>
                <a:r>
                  <a:rPr lang="en-US"/>
                  <a:t>united set </a:t>
                </a:r>
                <a:r>
                  <a:rPr lang="en-US" dirty="0"/>
                  <a:t>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EG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EG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Removing multi-states.</a:t>
                </a:r>
              </a:p>
              <a:p>
                <a:pPr lvl="2"/>
                <a:r>
                  <a:rPr lang="en-US" dirty="0"/>
                  <a:t>Draw the state table.</a:t>
                </a:r>
              </a:p>
              <a:p>
                <a:pPr lvl="2"/>
                <a:r>
                  <a:rPr lang="en-US" dirty="0"/>
                  <a:t>If there is a state goes to multi states with the same transition, make a new state contains the multiple state as a set and get the transitions for the generated state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EG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EG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(q,a)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a)</a:t>
                </a:r>
              </a:p>
              <a:p>
                <a:pPr lvl="2"/>
                <a:r>
                  <a:rPr lang="en-US" dirty="0"/>
                  <a:t>Add to the table only accessible states that are connected to the new initial state.</a:t>
                </a:r>
              </a:p>
              <a:p>
                <a:pPr lvl="2"/>
                <a:r>
                  <a:rPr lang="en-US" dirty="0"/>
                  <a:t>If there is a state with no transition, then it goes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(to a dead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).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an empty set)</a:t>
                </a:r>
                <a:endParaRPr lang="en-US" dirty="0"/>
              </a:p>
              <a:p>
                <a:pPr lvl="2"/>
                <a:r>
                  <a:rPr lang="en-US" dirty="0"/>
                  <a:t>Any final state in NFA will be final in DFA , also for the generated states which contains F. </a:t>
                </a:r>
                <a:endParaRPr lang="ar-E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78428-1B45-74FD-1218-8A5A504C0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7102"/>
              </a:xfrm>
              <a:blipFill>
                <a:blip r:embed="rId2"/>
                <a:stretch>
                  <a:fillRect l="-1043" t="-2020" b="-214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2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46B-7368-B243-DBC1-D751DF36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03030"/>
                </a:solidFill>
                <a:effectLst/>
                <a:latin typeface="roboto condensed" panose="020B0604020202020204" pitchFamily="2" charset="0"/>
              </a:rPr>
              <a:t>Minimization of DFA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0592-B1FE-ABC0-6B7D-D5C2B381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The process of reducing a given DFA to its minimal form (minimum number of states).</a:t>
            </a:r>
          </a:p>
          <a:p>
            <a:r>
              <a:rPr lang="en-US" b="1" dirty="0">
                <a:solidFill>
                  <a:srgbClr val="303030"/>
                </a:solidFill>
                <a:effectLst/>
                <a:latin typeface="Calibri (Body)"/>
              </a:rPr>
              <a:t>Minimize DFA</a:t>
            </a:r>
          </a:p>
          <a:p>
            <a:pPr lvl="1"/>
            <a:r>
              <a:rPr lang="en-US" b="1" i="0" dirty="0">
                <a:solidFill>
                  <a:srgbClr val="303030"/>
                </a:solidFill>
                <a:effectLst/>
                <a:latin typeface="Calibri (Body)"/>
              </a:rPr>
              <a:t>Equivalence Theorem</a:t>
            </a: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Eliminate all the dead states and inaccessible states from the given DFA (if any).</a:t>
            </a:r>
            <a:endParaRPr lang="en-US" b="1" i="0" dirty="0">
              <a:solidFill>
                <a:srgbClr val="303030"/>
              </a:solidFill>
              <a:effectLst/>
              <a:latin typeface="Calibri (Body)"/>
            </a:endParaRP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Draw a state transition table for the given DFA</a:t>
            </a:r>
            <a:r>
              <a:rPr lang="en-US" sz="1200" b="0" i="0" dirty="0">
                <a:solidFill>
                  <a:schemeClr val="accent1"/>
                </a:solidFill>
                <a:effectLst/>
                <a:latin typeface="Calibri (Body)"/>
              </a:rPr>
              <a:t>.(Transition table shows the transition of all states on all input symbols in Σ.)</a:t>
            </a: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Take a counter variable k and initialize it with value 0 AND FIND P0</a:t>
            </a: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P0 = Divide Q </a:t>
            </a:r>
            <a:r>
              <a:rPr lang="en-US" b="0" i="0" dirty="0">
                <a:solidFill>
                  <a:srgbClr val="FF0000"/>
                </a:solidFill>
                <a:effectLst/>
                <a:latin typeface="Calibri (Body)"/>
              </a:rPr>
              <a:t>(set of states) </a:t>
            </a:r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into two sets such that one set contains all the non-final states and other set contains all the final states.</a:t>
            </a:r>
          </a:p>
          <a:p>
            <a:pPr lvl="2"/>
            <a:r>
              <a:rPr lang="en-US" dirty="0">
                <a:solidFill>
                  <a:srgbClr val="303030"/>
                </a:solidFill>
                <a:latin typeface="Calibri (Body)"/>
              </a:rPr>
              <a:t>K++ , find the pk by comparing </a:t>
            </a:r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P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Calibri (Body)"/>
              </a:rPr>
              <a:t>k-1 </a:t>
            </a:r>
            <a:r>
              <a:rPr lang="en-US" dirty="0">
                <a:solidFill>
                  <a:srgbClr val="303030"/>
                </a:solidFill>
                <a:latin typeface="Calibri (Body)"/>
              </a:rPr>
              <a:t>multistate set states and if there is a state has a transition to a state in other set then eliminate those states from each stage to a new set, notice that if there are many states eliminated in the same stage will be in the same set.</a:t>
            </a: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Keep repeating till P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Calibri (Body)"/>
              </a:rPr>
              <a:t>k</a:t>
            </a:r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 = P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Calibri (Body)"/>
              </a:rPr>
              <a:t>k-1.</a:t>
            </a:r>
          </a:p>
          <a:p>
            <a:pPr lvl="2"/>
            <a:r>
              <a:rPr lang="en-US" b="0" i="0" dirty="0">
                <a:solidFill>
                  <a:srgbClr val="303030"/>
                </a:solidFill>
                <a:effectLst/>
                <a:latin typeface="Calibri (Body)"/>
              </a:rPr>
              <a:t>Each set represent a new state with the same transitions.</a:t>
            </a:r>
          </a:p>
          <a:p>
            <a:pPr lvl="2"/>
            <a:endParaRPr lang="en-US" b="0" i="0" dirty="0">
              <a:solidFill>
                <a:srgbClr val="303030"/>
              </a:solidFill>
              <a:effectLst/>
              <a:latin typeface="Calibri (Body)"/>
            </a:endParaRPr>
          </a:p>
          <a:p>
            <a:pPr lvl="2"/>
            <a:endParaRPr lang="ar-EG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8198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20A91-2BB4-3595-2047-47064F81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Regular Expression (RE)</a:t>
            </a:r>
            <a:endParaRPr lang="ar-EG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C3DD6-FB36-7924-9C69-92283C345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Any symbol or string or even </a:t>
                </a:r>
                <a14:m>
                  <m:oMath xmlns:m="http://schemas.openxmlformats.org/officeDocument/2006/math">
                    <m:r>
                      <a:rPr lang="en-US" sz="2000" i="1" kern="1200"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 as a RE.</a:t>
                </a:r>
              </a:p>
              <a:p>
                <a:r>
                  <a:rPr lang="en-US" sz="2000" dirty="0"/>
                  <a:t>Let E1,E2 a RE THEN</a:t>
                </a:r>
              </a:p>
              <a:p>
                <a:pPr lvl="1"/>
                <a:r>
                  <a:rPr lang="en-US" sz="1600" dirty="0"/>
                  <a:t>E1+E2 IS RE , L(E1+E2) = L(E1)UL(E2)</a:t>
                </a:r>
              </a:p>
              <a:p>
                <a:pPr lvl="1"/>
                <a:r>
                  <a:rPr lang="en-US" sz="1600" dirty="0"/>
                  <a:t>E1.E2 IS RE , L(E1E2) = L(E1)L(E2)</a:t>
                </a:r>
              </a:p>
              <a:p>
                <a:pPr lvl="1"/>
                <a:r>
                  <a:rPr lang="en-US" sz="1600" dirty="0"/>
                  <a:t>E* IS RE , L(E*) = (L(E))* </a:t>
                </a:r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Identities and annihilators:</a:t>
                </a:r>
              </a:p>
              <a:p>
                <a:pPr lvl="1"/>
                <a:r>
                  <a:rPr lang="en-US" sz="1600" dirty="0"/>
                  <a:t>R+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600" dirty="0"/>
                  <a:t> = 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600" dirty="0"/>
                  <a:t> . R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200" smtClean="0"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en-US" sz="1600" dirty="0"/>
                  <a:t> . R = R</a:t>
                </a:r>
                <a:endParaRPr lang="ar-EG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C3DD6-FB36-7924-9C69-92283C345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370" t="-138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C4EC40-22AD-F7EA-D64D-ED724350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2838349"/>
            <a:ext cx="6253212" cy="225115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1507</Words>
  <Application>Microsoft Office PowerPoint</Application>
  <PresentationFormat>Widescreen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Arimo</vt:lpstr>
      <vt:lpstr>Calibri</vt:lpstr>
      <vt:lpstr>Calibri (Body)</vt:lpstr>
      <vt:lpstr>Calibri Light</vt:lpstr>
      <vt:lpstr>Cambria Math</vt:lpstr>
      <vt:lpstr>CIDFont+F2</vt:lpstr>
      <vt:lpstr>CIDFont+F5</vt:lpstr>
      <vt:lpstr>roboto condensed</vt:lpstr>
      <vt:lpstr>Office Theme</vt:lpstr>
      <vt:lpstr>Automata</vt:lpstr>
      <vt:lpstr>Intro.</vt:lpstr>
      <vt:lpstr>Cont.</vt:lpstr>
      <vt:lpstr>Set Former</vt:lpstr>
      <vt:lpstr>Deterministic Finite Automata (DFA)</vt:lpstr>
      <vt:lpstr>Non-Deterministic Finite Automata (NFA)</vt:lpstr>
      <vt:lpstr>Get the equivalence of DFA , NFA</vt:lpstr>
      <vt:lpstr>Minimization of DFA </vt:lpstr>
      <vt:lpstr>Regular Expression (RE)</vt:lpstr>
      <vt:lpstr>CONT.</vt:lpstr>
      <vt:lpstr>Conversion from FA to RE</vt:lpstr>
      <vt:lpstr>Conversion from FA to 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مصطفى محمود خليل</dc:creator>
  <cp:lastModifiedBy>عبدالرحمن مصطفى محمود خليل</cp:lastModifiedBy>
  <cp:revision>39</cp:revision>
  <dcterms:created xsi:type="dcterms:W3CDTF">2023-01-04T21:17:55Z</dcterms:created>
  <dcterms:modified xsi:type="dcterms:W3CDTF">2023-01-09T14:19:57Z</dcterms:modified>
</cp:coreProperties>
</file>