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0E00-B0C8-4891-A281-D376636637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94447782-C765-4C71-A732-E4CAF08114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A01DDE19-2262-4AF4-808F-2952BA073E09}"/>
              </a:ext>
            </a:extLst>
          </p:cNvPr>
          <p:cNvSpPr>
            <a:spLocks noGrp="1"/>
          </p:cNvSpPr>
          <p:nvPr>
            <p:ph type="dt" sz="half" idx="10"/>
          </p:nvPr>
        </p:nvSpPr>
        <p:spPr/>
        <p:txBody>
          <a:bodyPr/>
          <a:lstStyle/>
          <a:p>
            <a:fld id="{2D0B4B76-EF3B-4E67-B864-D6D316186F87}" type="datetimeFigureOut">
              <a:rPr lang="ar-EG" smtClean="0"/>
              <a:t>21/06/1443</a:t>
            </a:fld>
            <a:endParaRPr lang="ar-EG"/>
          </a:p>
        </p:txBody>
      </p:sp>
      <p:sp>
        <p:nvSpPr>
          <p:cNvPr id="5" name="Footer Placeholder 4">
            <a:extLst>
              <a:ext uri="{FF2B5EF4-FFF2-40B4-BE49-F238E27FC236}">
                <a16:creationId xmlns:a16="http://schemas.microsoft.com/office/drawing/2014/main" id="{DB527109-B75F-4EA0-AAC9-ECC44ED5D01C}"/>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05A58603-3185-43FC-A0AF-112549D4498E}"/>
              </a:ext>
            </a:extLst>
          </p:cNvPr>
          <p:cNvSpPr>
            <a:spLocks noGrp="1"/>
          </p:cNvSpPr>
          <p:nvPr>
            <p:ph type="sldNum" sz="quarter" idx="12"/>
          </p:nvPr>
        </p:nvSpPr>
        <p:spPr/>
        <p:txBody>
          <a:bodyPr/>
          <a:lstStyle/>
          <a:p>
            <a:fld id="{CDB6D663-BD29-4AE0-B498-3FCC5662C293}" type="slidenum">
              <a:rPr lang="ar-EG" smtClean="0"/>
              <a:t>‹#›</a:t>
            </a:fld>
            <a:endParaRPr lang="ar-EG"/>
          </a:p>
        </p:txBody>
      </p:sp>
    </p:spTree>
    <p:extLst>
      <p:ext uri="{BB962C8B-B14F-4D97-AF65-F5344CB8AC3E}">
        <p14:creationId xmlns:p14="http://schemas.microsoft.com/office/powerpoint/2010/main" val="3948645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1779B-5370-480E-982C-72109CCDBF49}"/>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53CC6946-BA64-4FD8-830E-E74101F569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EC573C1A-EA6D-4830-986B-69C2188F3B10}"/>
              </a:ext>
            </a:extLst>
          </p:cNvPr>
          <p:cNvSpPr>
            <a:spLocks noGrp="1"/>
          </p:cNvSpPr>
          <p:nvPr>
            <p:ph type="dt" sz="half" idx="10"/>
          </p:nvPr>
        </p:nvSpPr>
        <p:spPr/>
        <p:txBody>
          <a:bodyPr/>
          <a:lstStyle/>
          <a:p>
            <a:fld id="{2D0B4B76-EF3B-4E67-B864-D6D316186F87}" type="datetimeFigureOut">
              <a:rPr lang="ar-EG" smtClean="0"/>
              <a:t>21/06/1443</a:t>
            </a:fld>
            <a:endParaRPr lang="ar-EG"/>
          </a:p>
        </p:txBody>
      </p:sp>
      <p:sp>
        <p:nvSpPr>
          <p:cNvPr id="5" name="Footer Placeholder 4">
            <a:extLst>
              <a:ext uri="{FF2B5EF4-FFF2-40B4-BE49-F238E27FC236}">
                <a16:creationId xmlns:a16="http://schemas.microsoft.com/office/drawing/2014/main" id="{BCA8A43C-F7F4-4E65-A328-1F4DEF6AB2C0}"/>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83149376-8781-4BAB-979A-CBB9EB87F819}"/>
              </a:ext>
            </a:extLst>
          </p:cNvPr>
          <p:cNvSpPr>
            <a:spLocks noGrp="1"/>
          </p:cNvSpPr>
          <p:nvPr>
            <p:ph type="sldNum" sz="quarter" idx="12"/>
          </p:nvPr>
        </p:nvSpPr>
        <p:spPr/>
        <p:txBody>
          <a:bodyPr/>
          <a:lstStyle/>
          <a:p>
            <a:fld id="{CDB6D663-BD29-4AE0-B498-3FCC5662C293}" type="slidenum">
              <a:rPr lang="ar-EG" smtClean="0"/>
              <a:t>‹#›</a:t>
            </a:fld>
            <a:endParaRPr lang="ar-EG"/>
          </a:p>
        </p:txBody>
      </p:sp>
    </p:spTree>
    <p:extLst>
      <p:ext uri="{BB962C8B-B14F-4D97-AF65-F5344CB8AC3E}">
        <p14:creationId xmlns:p14="http://schemas.microsoft.com/office/powerpoint/2010/main" val="350112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E2F7-45B8-4E66-A3FB-DE3C1C63BE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1398E880-DD1F-4F6A-8579-2795DB151A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DE83F9AB-285F-4104-A10F-68389D77A578}"/>
              </a:ext>
            </a:extLst>
          </p:cNvPr>
          <p:cNvSpPr>
            <a:spLocks noGrp="1"/>
          </p:cNvSpPr>
          <p:nvPr>
            <p:ph type="dt" sz="half" idx="10"/>
          </p:nvPr>
        </p:nvSpPr>
        <p:spPr/>
        <p:txBody>
          <a:bodyPr/>
          <a:lstStyle/>
          <a:p>
            <a:fld id="{2D0B4B76-EF3B-4E67-B864-D6D316186F87}" type="datetimeFigureOut">
              <a:rPr lang="ar-EG" smtClean="0"/>
              <a:t>21/06/1443</a:t>
            </a:fld>
            <a:endParaRPr lang="ar-EG"/>
          </a:p>
        </p:txBody>
      </p:sp>
      <p:sp>
        <p:nvSpPr>
          <p:cNvPr id="5" name="Footer Placeholder 4">
            <a:extLst>
              <a:ext uri="{FF2B5EF4-FFF2-40B4-BE49-F238E27FC236}">
                <a16:creationId xmlns:a16="http://schemas.microsoft.com/office/drawing/2014/main" id="{1C312CC7-80F9-439F-B52A-D113A207F2DD}"/>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C76DDC35-5347-41BF-A476-5F9426A87F15}"/>
              </a:ext>
            </a:extLst>
          </p:cNvPr>
          <p:cNvSpPr>
            <a:spLocks noGrp="1"/>
          </p:cNvSpPr>
          <p:nvPr>
            <p:ph type="sldNum" sz="quarter" idx="12"/>
          </p:nvPr>
        </p:nvSpPr>
        <p:spPr/>
        <p:txBody>
          <a:bodyPr/>
          <a:lstStyle/>
          <a:p>
            <a:fld id="{CDB6D663-BD29-4AE0-B498-3FCC5662C293}" type="slidenum">
              <a:rPr lang="ar-EG" smtClean="0"/>
              <a:t>‹#›</a:t>
            </a:fld>
            <a:endParaRPr lang="ar-EG"/>
          </a:p>
        </p:txBody>
      </p:sp>
    </p:spTree>
    <p:extLst>
      <p:ext uri="{BB962C8B-B14F-4D97-AF65-F5344CB8AC3E}">
        <p14:creationId xmlns:p14="http://schemas.microsoft.com/office/powerpoint/2010/main" val="2448702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3B03-285A-429C-AEF6-D8DCF9E4FC49}"/>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59D5ABDE-C99F-4687-8223-AD69D4DF77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E64E4AA3-79E1-4560-9BC5-EEC3B2214EF7}"/>
              </a:ext>
            </a:extLst>
          </p:cNvPr>
          <p:cNvSpPr>
            <a:spLocks noGrp="1"/>
          </p:cNvSpPr>
          <p:nvPr>
            <p:ph type="dt" sz="half" idx="10"/>
          </p:nvPr>
        </p:nvSpPr>
        <p:spPr/>
        <p:txBody>
          <a:bodyPr/>
          <a:lstStyle/>
          <a:p>
            <a:fld id="{2D0B4B76-EF3B-4E67-B864-D6D316186F87}" type="datetimeFigureOut">
              <a:rPr lang="ar-EG" smtClean="0"/>
              <a:t>21/06/1443</a:t>
            </a:fld>
            <a:endParaRPr lang="ar-EG"/>
          </a:p>
        </p:txBody>
      </p:sp>
      <p:sp>
        <p:nvSpPr>
          <p:cNvPr id="5" name="Footer Placeholder 4">
            <a:extLst>
              <a:ext uri="{FF2B5EF4-FFF2-40B4-BE49-F238E27FC236}">
                <a16:creationId xmlns:a16="http://schemas.microsoft.com/office/drawing/2014/main" id="{D92F69DA-5ABA-4E22-8E99-9876D180C74C}"/>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23C0C88D-DF79-450F-8CC6-DC207EDC9B67}"/>
              </a:ext>
            </a:extLst>
          </p:cNvPr>
          <p:cNvSpPr>
            <a:spLocks noGrp="1"/>
          </p:cNvSpPr>
          <p:nvPr>
            <p:ph type="sldNum" sz="quarter" idx="12"/>
          </p:nvPr>
        </p:nvSpPr>
        <p:spPr/>
        <p:txBody>
          <a:bodyPr/>
          <a:lstStyle/>
          <a:p>
            <a:fld id="{CDB6D663-BD29-4AE0-B498-3FCC5662C293}" type="slidenum">
              <a:rPr lang="ar-EG" smtClean="0"/>
              <a:t>‹#›</a:t>
            </a:fld>
            <a:endParaRPr lang="ar-EG"/>
          </a:p>
        </p:txBody>
      </p:sp>
    </p:spTree>
    <p:extLst>
      <p:ext uri="{BB962C8B-B14F-4D97-AF65-F5344CB8AC3E}">
        <p14:creationId xmlns:p14="http://schemas.microsoft.com/office/powerpoint/2010/main" val="2490553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C90F-00B1-4171-8BAD-078BCF0ADB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05EB06A2-21FD-48BC-8D71-DAFB518478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2D1B13-00F9-4D69-BCF2-EC9F9D0B4F80}"/>
              </a:ext>
            </a:extLst>
          </p:cNvPr>
          <p:cNvSpPr>
            <a:spLocks noGrp="1"/>
          </p:cNvSpPr>
          <p:nvPr>
            <p:ph type="dt" sz="half" idx="10"/>
          </p:nvPr>
        </p:nvSpPr>
        <p:spPr/>
        <p:txBody>
          <a:bodyPr/>
          <a:lstStyle/>
          <a:p>
            <a:fld id="{2D0B4B76-EF3B-4E67-B864-D6D316186F87}" type="datetimeFigureOut">
              <a:rPr lang="ar-EG" smtClean="0"/>
              <a:t>21/06/1443</a:t>
            </a:fld>
            <a:endParaRPr lang="ar-EG"/>
          </a:p>
        </p:txBody>
      </p:sp>
      <p:sp>
        <p:nvSpPr>
          <p:cNvPr id="5" name="Footer Placeholder 4">
            <a:extLst>
              <a:ext uri="{FF2B5EF4-FFF2-40B4-BE49-F238E27FC236}">
                <a16:creationId xmlns:a16="http://schemas.microsoft.com/office/drawing/2014/main" id="{F3E6E606-13AB-403B-8DBE-6DB393A91602}"/>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4AA10447-1210-4719-BAA4-0C69B1634B93}"/>
              </a:ext>
            </a:extLst>
          </p:cNvPr>
          <p:cNvSpPr>
            <a:spLocks noGrp="1"/>
          </p:cNvSpPr>
          <p:nvPr>
            <p:ph type="sldNum" sz="quarter" idx="12"/>
          </p:nvPr>
        </p:nvSpPr>
        <p:spPr/>
        <p:txBody>
          <a:bodyPr/>
          <a:lstStyle/>
          <a:p>
            <a:fld id="{CDB6D663-BD29-4AE0-B498-3FCC5662C293}" type="slidenum">
              <a:rPr lang="ar-EG" smtClean="0"/>
              <a:t>‹#›</a:t>
            </a:fld>
            <a:endParaRPr lang="ar-EG"/>
          </a:p>
        </p:txBody>
      </p:sp>
    </p:spTree>
    <p:extLst>
      <p:ext uri="{BB962C8B-B14F-4D97-AF65-F5344CB8AC3E}">
        <p14:creationId xmlns:p14="http://schemas.microsoft.com/office/powerpoint/2010/main" val="32589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2EF7-4903-4DAA-BFDF-870B48963E03}"/>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6F1066F9-1B6B-43A7-86F9-32634E07E8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6A53A227-EDD9-4E41-9711-AA6E94D402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6ECE437F-A6A4-4F01-BB12-9C72FD1AD57A}"/>
              </a:ext>
            </a:extLst>
          </p:cNvPr>
          <p:cNvSpPr>
            <a:spLocks noGrp="1"/>
          </p:cNvSpPr>
          <p:nvPr>
            <p:ph type="dt" sz="half" idx="10"/>
          </p:nvPr>
        </p:nvSpPr>
        <p:spPr/>
        <p:txBody>
          <a:bodyPr/>
          <a:lstStyle/>
          <a:p>
            <a:fld id="{2D0B4B76-EF3B-4E67-B864-D6D316186F87}" type="datetimeFigureOut">
              <a:rPr lang="ar-EG" smtClean="0"/>
              <a:t>21/06/1443</a:t>
            </a:fld>
            <a:endParaRPr lang="ar-EG"/>
          </a:p>
        </p:txBody>
      </p:sp>
      <p:sp>
        <p:nvSpPr>
          <p:cNvPr id="6" name="Footer Placeholder 5">
            <a:extLst>
              <a:ext uri="{FF2B5EF4-FFF2-40B4-BE49-F238E27FC236}">
                <a16:creationId xmlns:a16="http://schemas.microsoft.com/office/drawing/2014/main" id="{2B45CEDC-A237-4296-901E-56CDF0408F58}"/>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43F9E895-5775-41B3-AC01-C056D0CFF6BA}"/>
              </a:ext>
            </a:extLst>
          </p:cNvPr>
          <p:cNvSpPr>
            <a:spLocks noGrp="1"/>
          </p:cNvSpPr>
          <p:nvPr>
            <p:ph type="sldNum" sz="quarter" idx="12"/>
          </p:nvPr>
        </p:nvSpPr>
        <p:spPr/>
        <p:txBody>
          <a:bodyPr/>
          <a:lstStyle/>
          <a:p>
            <a:fld id="{CDB6D663-BD29-4AE0-B498-3FCC5662C293}" type="slidenum">
              <a:rPr lang="ar-EG" smtClean="0"/>
              <a:t>‹#›</a:t>
            </a:fld>
            <a:endParaRPr lang="ar-EG"/>
          </a:p>
        </p:txBody>
      </p:sp>
    </p:spTree>
    <p:extLst>
      <p:ext uri="{BB962C8B-B14F-4D97-AF65-F5344CB8AC3E}">
        <p14:creationId xmlns:p14="http://schemas.microsoft.com/office/powerpoint/2010/main" val="348451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8D35-7C15-4517-86CB-27914E3496C9}"/>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D03B5098-13B5-4187-83DA-F44B1A290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0B8525-2F69-43D1-BC7B-5445466D9B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41425C4E-6E53-49B1-986B-1D23A635E1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A0CBE3-F1F3-43E9-856D-9DD53EF6A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C783BE9A-BEBB-48F6-972D-786E083E75AF}"/>
              </a:ext>
            </a:extLst>
          </p:cNvPr>
          <p:cNvSpPr>
            <a:spLocks noGrp="1"/>
          </p:cNvSpPr>
          <p:nvPr>
            <p:ph type="dt" sz="half" idx="10"/>
          </p:nvPr>
        </p:nvSpPr>
        <p:spPr/>
        <p:txBody>
          <a:bodyPr/>
          <a:lstStyle/>
          <a:p>
            <a:fld id="{2D0B4B76-EF3B-4E67-B864-D6D316186F87}" type="datetimeFigureOut">
              <a:rPr lang="ar-EG" smtClean="0"/>
              <a:t>21/06/1443</a:t>
            </a:fld>
            <a:endParaRPr lang="ar-EG"/>
          </a:p>
        </p:txBody>
      </p:sp>
      <p:sp>
        <p:nvSpPr>
          <p:cNvPr id="8" name="Footer Placeholder 7">
            <a:extLst>
              <a:ext uri="{FF2B5EF4-FFF2-40B4-BE49-F238E27FC236}">
                <a16:creationId xmlns:a16="http://schemas.microsoft.com/office/drawing/2014/main" id="{EDBE7C3D-E9B6-4CCD-8270-797E4E7FDE4E}"/>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A9FF0205-3644-438B-A5DF-EE721768C8CA}"/>
              </a:ext>
            </a:extLst>
          </p:cNvPr>
          <p:cNvSpPr>
            <a:spLocks noGrp="1"/>
          </p:cNvSpPr>
          <p:nvPr>
            <p:ph type="sldNum" sz="quarter" idx="12"/>
          </p:nvPr>
        </p:nvSpPr>
        <p:spPr/>
        <p:txBody>
          <a:bodyPr/>
          <a:lstStyle/>
          <a:p>
            <a:fld id="{CDB6D663-BD29-4AE0-B498-3FCC5662C293}" type="slidenum">
              <a:rPr lang="ar-EG" smtClean="0"/>
              <a:t>‹#›</a:t>
            </a:fld>
            <a:endParaRPr lang="ar-EG"/>
          </a:p>
        </p:txBody>
      </p:sp>
    </p:spTree>
    <p:extLst>
      <p:ext uri="{BB962C8B-B14F-4D97-AF65-F5344CB8AC3E}">
        <p14:creationId xmlns:p14="http://schemas.microsoft.com/office/powerpoint/2010/main" val="315771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2D74-3339-4752-A27D-D797EED87191}"/>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3D4439F4-749F-407D-A0A1-07BF4214C736}"/>
              </a:ext>
            </a:extLst>
          </p:cNvPr>
          <p:cNvSpPr>
            <a:spLocks noGrp="1"/>
          </p:cNvSpPr>
          <p:nvPr>
            <p:ph type="dt" sz="half" idx="10"/>
          </p:nvPr>
        </p:nvSpPr>
        <p:spPr/>
        <p:txBody>
          <a:bodyPr/>
          <a:lstStyle/>
          <a:p>
            <a:fld id="{2D0B4B76-EF3B-4E67-B864-D6D316186F87}" type="datetimeFigureOut">
              <a:rPr lang="ar-EG" smtClean="0"/>
              <a:t>21/06/1443</a:t>
            </a:fld>
            <a:endParaRPr lang="ar-EG"/>
          </a:p>
        </p:txBody>
      </p:sp>
      <p:sp>
        <p:nvSpPr>
          <p:cNvPr id="4" name="Footer Placeholder 3">
            <a:extLst>
              <a:ext uri="{FF2B5EF4-FFF2-40B4-BE49-F238E27FC236}">
                <a16:creationId xmlns:a16="http://schemas.microsoft.com/office/drawing/2014/main" id="{AE064DD1-86E5-4AD5-B5AF-4B47619B7DB6}"/>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45B3E4E2-35E0-4456-9438-936952A8DAAC}"/>
              </a:ext>
            </a:extLst>
          </p:cNvPr>
          <p:cNvSpPr>
            <a:spLocks noGrp="1"/>
          </p:cNvSpPr>
          <p:nvPr>
            <p:ph type="sldNum" sz="quarter" idx="12"/>
          </p:nvPr>
        </p:nvSpPr>
        <p:spPr/>
        <p:txBody>
          <a:bodyPr/>
          <a:lstStyle/>
          <a:p>
            <a:fld id="{CDB6D663-BD29-4AE0-B498-3FCC5662C293}" type="slidenum">
              <a:rPr lang="ar-EG" smtClean="0"/>
              <a:t>‹#›</a:t>
            </a:fld>
            <a:endParaRPr lang="ar-EG"/>
          </a:p>
        </p:txBody>
      </p:sp>
    </p:spTree>
    <p:extLst>
      <p:ext uri="{BB962C8B-B14F-4D97-AF65-F5344CB8AC3E}">
        <p14:creationId xmlns:p14="http://schemas.microsoft.com/office/powerpoint/2010/main" val="130839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5C7D9F-B5DA-402D-B9A6-14F71C4998DC}"/>
              </a:ext>
            </a:extLst>
          </p:cNvPr>
          <p:cNvSpPr>
            <a:spLocks noGrp="1"/>
          </p:cNvSpPr>
          <p:nvPr>
            <p:ph type="dt" sz="half" idx="10"/>
          </p:nvPr>
        </p:nvSpPr>
        <p:spPr/>
        <p:txBody>
          <a:bodyPr/>
          <a:lstStyle/>
          <a:p>
            <a:fld id="{2D0B4B76-EF3B-4E67-B864-D6D316186F87}" type="datetimeFigureOut">
              <a:rPr lang="ar-EG" smtClean="0"/>
              <a:t>21/06/1443</a:t>
            </a:fld>
            <a:endParaRPr lang="ar-EG"/>
          </a:p>
        </p:txBody>
      </p:sp>
      <p:sp>
        <p:nvSpPr>
          <p:cNvPr id="3" name="Footer Placeholder 2">
            <a:extLst>
              <a:ext uri="{FF2B5EF4-FFF2-40B4-BE49-F238E27FC236}">
                <a16:creationId xmlns:a16="http://schemas.microsoft.com/office/drawing/2014/main" id="{62FB7B4C-3FC8-4AF3-AEA4-EE8EF40117FB}"/>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31C34322-5184-4DF2-92C8-7EE4FBE507AE}"/>
              </a:ext>
            </a:extLst>
          </p:cNvPr>
          <p:cNvSpPr>
            <a:spLocks noGrp="1"/>
          </p:cNvSpPr>
          <p:nvPr>
            <p:ph type="sldNum" sz="quarter" idx="12"/>
          </p:nvPr>
        </p:nvSpPr>
        <p:spPr/>
        <p:txBody>
          <a:bodyPr/>
          <a:lstStyle/>
          <a:p>
            <a:fld id="{CDB6D663-BD29-4AE0-B498-3FCC5662C293}" type="slidenum">
              <a:rPr lang="ar-EG" smtClean="0"/>
              <a:t>‹#›</a:t>
            </a:fld>
            <a:endParaRPr lang="ar-EG"/>
          </a:p>
        </p:txBody>
      </p:sp>
    </p:spTree>
    <p:extLst>
      <p:ext uri="{BB962C8B-B14F-4D97-AF65-F5344CB8AC3E}">
        <p14:creationId xmlns:p14="http://schemas.microsoft.com/office/powerpoint/2010/main" val="121197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7295C-6E06-49C9-B16F-1225CFD77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144AA8FA-6052-45B3-A51D-14B2805283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A491A56C-9EAC-444E-A866-3BCD3A6DF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D75598-0F47-457F-987E-5E1EB0C636FE}"/>
              </a:ext>
            </a:extLst>
          </p:cNvPr>
          <p:cNvSpPr>
            <a:spLocks noGrp="1"/>
          </p:cNvSpPr>
          <p:nvPr>
            <p:ph type="dt" sz="half" idx="10"/>
          </p:nvPr>
        </p:nvSpPr>
        <p:spPr/>
        <p:txBody>
          <a:bodyPr/>
          <a:lstStyle/>
          <a:p>
            <a:fld id="{2D0B4B76-EF3B-4E67-B864-D6D316186F87}" type="datetimeFigureOut">
              <a:rPr lang="ar-EG" smtClean="0"/>
              <a:t>21/06/1443</a:t>
            </a:fld>
            <a:endParaRPr lang="ar-EG"/>
          </a:p>
        </p:txBody>
      </p:sp>
      <p:sp>
        <p:nvSpPr>
          <p:cNvPr id="6" name="Footer Placeholder 5">
            <a:extLst>
              <a:ext uri="{FF2B5EF4-FFF2-40B4-BE49-F238E27FC236}">
                <a16:creationId xmlns:a16="http://schemas.microsoft.com/office/drawing/2014/main" id="{797B70F9-BE12-4204-AB5E-FAE81D5BAB17}"/>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B9CF9207-F273-4DFA-9540-60A22A792F31}"/>
              </a:ext>
            </a:extLst>
          </p:cNvPr>
          <p:cNvSpPr>
            <a:spLocks noGrp="1"/>
          </p:cNvSpPr>
          <p:nvPr>
            <p:ph type="sldNum" sz="quarter" idx="12"/>
          </p:nvPr>
        </p:nvSpPr>
        <p:spPr/>
        <p:txBody>
          <a:bodyPr/>
          <a:lstStyle/>
          <a:p>
            <a:fld id="{CDB6D663-BD29-4AE0-B498-3FCC5662C293}" type="slidenum">
              <a:rPr lang="ar-EG" smtClean="0"/>
              <a:t>‹#›</a:t>
            </a:fld>
            <a:endParaRPr lang="ar-EG"/>
          </a:p>
        </p:txBody>
      </p:sp>
    </p:spTree>
    <p:extLst>
      <p:ext uri="{BB962C8B-B14F-4D97-AF65-F5344CB8AC3E}">
        <p14:creationId xmlns:p14="http://schemas.microsoft.com/office/powerpoint/2010/main" val="310855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9321-9789-4F47-955E-A79DCB2D5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DA191AD4-DDB4-44D6-A798-EFA2FD4A1F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E81D1A5F-DAD3-4EDB-B400-7F1C5BD08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997DF-262D-4B48-A059-ACDAE1821D28}"/>
              </a:ext>
            </a:extLst>
          </p:cNvPr>
          <p:cNvSpPr>
            <a:spLocks noGrp="1"/>
          </p:cNvSpPr>
          <p:nvPr>
            <p:ph type="dt" sz="half" idx="10"/>
          </p:nvPr>
        </p:nvSpPr>
        <p:spPr/>
        <p:txBody>
          <a:bodyPr/>
          <a:lstStyle/>
          <a:p>
            <a:fld id="{2D0B4B76-EF3B-4E67-B864-D6D316186F87}" type="datetimeFigureOut">
              <a:rPr lang="ar-EG" smtClean="0"/>
              <a:t>21/06/1443</a:t>
            </a:fld>
            <a:endParaRPr lang="ar-EG"/>
          </a:p>
        </p:txBody>
      </p:sp>
      <p:sp>
        <p:nvSpPr>
          <p:cNvPr id="6" name="Footer Placeholder 5">
            <a:extLst>
              <a:ext uri="{FF2B5EF4-FFF2-40B4-BE49-F238E27FC236}">
                <a16:creationId xmlns:a16="http://schemas.microsoft.com/office/drawing/2014/main" id="{68143642-681E-4F59-8033-7D447ACF89E7}"/>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564DCEC4-C993-4BFD-B985-4AD20259B223}"/>
              </a:ext>
            </a:extLst>
          </p:cNvPr>
          <p:cNvSpPr>
            <a:spLocks noGrp="1"/>
          </p:cNvSpPr>
          <p:nvPr>
            <p:ph type="sldNum" sz="quarter" idx="12"/>
          </p:nvPr>
        </p:nvSpPr>
        <p:spPr/>
        <p:txBody>
          <a:bodyPr/>
          <a:lstStyle/>
          <a:p>
            <a:fld id="{CDB6D663-BD29-4AE0-B498-3FCC5662C293}" type="slidenum">
              <a:rPr lang="ar-EG" smtClean="0"/>
              <a:t>‹#›</a:t>
            </a:fld>
            <a:endParaRPr lang="ar-EG"/>
          </a:p>
        </p:txBody>
      </p:sp>
    </p:spTree>
    <p:extLst>
      <p:ext uri="{BB962C8B-B14F-4D97-AF65-F5344CB8AC3E}">
        <p14:creationId xmlns:p14="http://schemas.microsoft.com/office/powerpoint/2010/main" val="840019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D4C763-70BC-40AF-BFCC-B63F864A69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F79CC413-78CA-457E-87A6-B55281719C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C60E9AFF-00E2-4DDA-A619-519861C75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B4B76-EF3B-4E67-B864-D6D316186F87}" type="datetimeFigureOut">
              <a:rPr lang="ar-EG" smtClean="0"/>
              <a:t>21/06/1443</a:t>
            </a:fld>
            <a:endParaRPr lang="ar-EG"/>
          </a:p>
        </p:txBody>
      </p:sp>
      <p:sp>
        <p:nvSpPr>
          <p:cNvPr id="5" name="Footer Placeholder 4">
            <a:extLst>
              <a:ext uri="{FF2B5EF4-FFF2-40B4-BE49-F238E27FC236}">
                <a16:creationId xmlns:a16="http://schemas.microsoft.com/office/drawing/2014/main" id="{9930D79F-755F-4DC1-B036-4FCDBBFBCD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7AC91749-C3F3-461E-8AA4-175BB5C89E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6D663-BD29-4AE0-B498-3FCC5662C293}" type="slidenum">
              <a:rPr lang="ar-EG" smtClean="0"/>
              <a:t>‹#›</a:t>
            </a:fld>
            <a:endParaRPr lang="ar-EG"/>
          </a:p>
        </p:txBody>
      </p:sp>
    </p:spTree>
    <p:extLst>
      <p:ext uri="{BB962C8B-B14F-4D97-AF65-F5344CB8AC3E}">
        <p14:creationId xmlns:p14="http://schemas.microsoft.com/office/powerpoint/2010/main" val="2285604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Graphical_user_interface" TargetMode="External"/><Relationship Id="rId2" Type="http://schemas.openxmlformats.org/officeDocument/2006/relationships/hyperlink" Target="https://en.wikipedia.org/wiki/User_interface" TargetMode="Externa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hyperlink" Target="https://en.wikipedia.org/wiki/Web_appli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BEDBC-E64F-4E49-929D-DD3B92721F8B}"/>
              </a:ext>
            </a:extLst>
          </p:cNvPr>
          <p:cNvSpPr>
            <a:spLocks noGrp="1"/>
          </p:cNvSpPr>
          <p:nvPr>
            <p:ph type="ctrTitle"/>
          </p:nvPr>
        </p:nvSpPr>
        <p:spPr>
          <a:xfrm>
            <a:off x="1524000" y="149710"/>
            <a:ext cx="9144000" cy="737119"/>
          </a:xfrm>
        </p:spPr>
        <p:txBody>
          <a:bodyPr>
            <a:normAutofit fontScale="90000"/>
          </a:bodyPr>
          <a:lstStyle/>
          <a:p>
            <a:r>
              <a:rPr lang="en-US" dirty="0">
                <a:solidFill>
                  <a:srgbClr val="FF0000"/>
                </a:solidFill>
              </a:rPr>
              <a:t>What is a Design Pattern?</a:t>
            </a:r>
            <a:endParaRPr lang="ar-EG" dirty="0">
              <a:solidFill>
                <a:srgbClr val="FF0000"/>
              </a:solidFill>
            </a:endParaRPr>
          </a:p>
        </p:txBody>
      </p:sp>
      <p:sp>
        <p:nvSpPr>
          <p:cNvPr id="3" name="Subtitle 2">
            <a:extLst>
              <a:ext uri="{FF2B5EF4-FFF2-40B4-BE49-F238E27FC236}">
                <a16:creationId xmlns:a16="http://schemas.microsoft.com/office/drawing/2014/main" id="{29A8F245-CECA-4701-A9E3-21B8C05647DB}"/>
              </a:ext>
            </a:extLst>
          </p:cNvPr>
          <p:cNvSpPr>
            <a:spLocks noGrp="1"/>
          </p:cNvSpPr>
          <p:nvPr>
            <p:ph type="subTitle" idx="1"/>
          </p:nvPr>
        </p:nvSpPr>
        <p:spPr>
          <a:xfrm>
            <a:off x="1524000" y="1045450"/>
            <a:ext cx="9144000" cy="1651097"/>
          </a:xfrm>
        </p:spPr>
        <p:txBody>
          <a:bodyPr>
            <a:normAutofit/>
          </a:bodyPr>
          <a:lstStyle/>
          <a:p>
            <a:pPr algn="l"/>
            <a:r>
              <a:rPr lang="en-US" sz="2800" dirty="0"/>
              <a:t>Design pattern </a:t>
            </a:r>
            <a:r>
              <a:rPr lang="en-US" sz="2800" dirty="0">
                <a:highlight>
                  <a:srgbClr val="FFFF00"/>
                </a:highlight>
              </a:rPr>
              <a:t>is best practices of experienced object-oriented software developers and a solution to general software development problems.</a:t>
            </a:r>
            <a:endParaRPr lang="ar-EG" sz="2800" dirty="0">
              <a:highlight>
                <a:srgbClr val="FFFF00"/>
              </a:highlight>
            </a:endParaRPr>
          </a:p>
        </p:txBody>
      </p:sp>
      <p:sp>
        <p:nvSpPr>
          <p:cNvPr id="5" name="TextBox 4">
            <a:extLst>
              <a:ext uri="{FF2B5EF4-FFF2-40B4-BE49-F238E27FC236}">
                <a16:creationId xmlns:a16="http://schemas.microsoft.com/office/drawing/2014/main" id="{B1B91398-69AF-47A5-AF23-E3DDB80DD09D}"/>
              </a:ext>
            </a:extLst>
          </p:cNvPr>
          <p:cNvSpPr txBox="1"/>
          <p:nvPr/>
        </p:nvSpPr>
        <p:spPr>
          <a:xfrm>
            <a:off x="1524000" y="2490501"/>
            <a:ext cx="4708849" cy="523220"/>
          </a:xfrm>
          <a:prstGeom prst="rect">
            <a:avLst/>
          </a:prstGeom>
          <a:noFill/>
        </p:spPr>
        <p:txBody>
          <a:bodyPr wrap="square">
            <a:spAutoFit/>
          </a:bodyPr>
          <a:lstStyle/>
          <a:p>
            <a:r>
              <a:rPr lang="en-US" sz="2800" b="0" i="0" u="none" strike="noStrike" baseline="0" dirty="0">
                <a:solidFill>
                  <a:srgbClr val="FF0000"/>
                </a:solidFill>
                <a:latin typeface="CIDFont+F5"/>
              </a:rPr>
              <a:t>Why Use Patterns with Java?</a:t>
            </a:r>
            <a:endParaRPr lang="ar-EG" sz="2800" dirty="0">
              <a:solidFill>
                <a:srgbClr val="FF0000"/>
              </a:solidFill>
            </a:endParaRPr>
          </a:p>
        </p:txBody>
      </p:sp>
      <p:sp>
        <p:nvSpPr>
          <p:cNvPr id="7" name="TextBox 6">
            <a:extLst>
              <a:ext uri="{FF2B5EF4-FFF2-40B4-BE49-F238E27FC236}">
                <a16:creationId xmlns:a16="http://schemas.microsoft.com/office/drawing/2014/main" id="{8003D4E5-864F-4374-970D-E97459ED2F88}"/>
              </a:ext>
            </a:extLst>
          </p:cNvPr>
          <p:cNvSpPr txBox="1"/>
          <p:nvPr/>
        </p:nvSpPr>
        <p:spPr>
          <a:xfrm>
            <a:off x="1524000" y="3013721"/>
            <a:ext cx="6097554" cy="2092881"/>
          </a:xfrm>
          <a:prstGeom prst="rect">
            <a:avLst/>
          </a:prstGeom>
          <a:noFill/>
        </p:spPr>
        <p:txBody>
          <a:bodyPr wrap="square">
            <a:spAutoFit/>
          </a:bodyPr>
          <a:lstStyle/>
          <a:p>
            <a:pPr marL="285750" indent="-285750">
              <a:buFont typeface="Arial" panose="020B0604020202020204" pitchFamily="34" charset="0"/>
              <a:buChar char="•"/>
            </a:pPr>
            <a:r>
              <a:rPr lang="en-US" sz="2800" dirty="0"/>
              <a:t>They have been proven.</a:t>
            </a:r>
          </a:p>
          <a:p>
            <a:pPr marL="285750" indent="-285750">
              <a:buFont typeface="Arial" panose="020B0604020202020204" pitchFamily="34" charset="0"/>
              <a:buChar char="•"/>
            </a:pPr>
            <a:r>
              <a:rPr lang="en-US" sz="2800" dirty="0"/>
              <a:t>They are reusable.</a:t>
            </a:r>
          </a:p>
          <a:p>
            <a:pPr marL="285750" indent="-285750">
              <a:buFont typeface="Arial" panose="020B0604020202020204" pitchFamily="34" charset="0"/>
              <a:buChar char="•"/>
            </a:pPr>
            <a:r>
              <a:rPr lang="en-US" sz="2800" dirty="0"/>
              <a:t>They are expressive.</a:t>
            </a:r>
          </a:p>
          <a:p>
            <a:pPr marL="285750" indent="-285750">
              <a:buFont typeface="Arial" panose="020B0604020202020204" pitchFamily="34" charset="0"/>
              <a:buChar char="•"/>
            </a:pPr>
            <a:r>
              <a:rPr lang="en-US" sz="2800" dirty="0"/>
              <a:t>Java provides built in patterns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8790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A006-48CF-4E76-A321-E3D5D80CA868}"/>
              </a:ext>
            </a:extLst>
          </p:cNvPr>
          <p:cNvSpPr>
            <a:spLocks noGrp="1"/>
          </p:cNvSpPr>
          <p:nvPr>
            <p:ph type="title"/>
          </p:nvPr>
        </p:nvSpPr>
        <p:spPr>
          <a:xfrm>
            <a:off x="838200" y="365126"/>
            <a:ext cx="4116355" cy="315912"/>
          </a:xfrm>
        </p:spPr>
        <p:txBody>
          <a:bodyPr>
            <a:normAutofit fontScale="90000"/>
          </a:bodyPr>
          <a:lstStyle/>
          <a:p>
            <a:r>
              <a:rPr lang="en-US" dirty="0">
                <a:solidFill>
                  <a:srgbClr val="FF0000"/>
                </a:solidFill>
              </a:rPr>
              <a:t>Pattern’s Elements</a:t>
            </a:r>
            <a:endParaRPr lang="ar-EG" dirty="0">
              <a:solidFill>
                <a:srgbClr val="FF0000"/>
              </a:solidFill>
            </a:endParaRPr>
          </a:p>
        </p:txBody>
      </p:sp>
      <p:sp>
        <p:nvSpPr>
          <p:cNvPr id="3" name="Content Placeholder 2">
            <a:extLst>
              <a:ext uri="{FF2B5EF4-FFF2-40B4-BE49-F238E27FC236}">
                <a16:creationId xmlns:a16="http://schemas.microsoft.com/office/drawing/2014/main" id="{9F621C30-D42F-4B9A-A2E7-0DE4CD59984D}"/>
              </a:ext>
            </a:extLst>
          </p:cNvPr>
          <p:cNvSpPr>
            <a:spLocks noGrp="1"/>
          </p:cNvSpPr>
          <p:nvPr>
            <p:ph idx="1"/>
          </p:nvPr>
        </p:nvSpPr>
        <p:spPr>
          <a:xfrm>
            <a:off x="838200" y="845909"/>
            <a:ext cx="10515600" cy="4995053"/>
          </a:xfrm>
        </p:spPr>
        <p:txBody>
          <a:bodyPr/>
          <a:lstStyle/>
          <a:p>
            <a:r>
              <a:rPr lang="en-US" dirty="0">
                <a:solidFill>
                  <a:srgbClr val="0070C0"/>
                </a:solidFill>
              </a:rPr>
              <a:t>The pattern name</a:t>
            </a:r>
          </a:p>
          <a:p>
            <a:r>
              <a:rPr lang="en-US" dirty="0">
                <a:solidFill>
                  <a:srgbClr val="0070C0"/>
                </a:solidFill>
              </a:rPr>
              <a:t>The problem : </a:t>
            </a:r>
            <a:r>
              <a:rPr lang="en-US" dirty="0">
                <a:highlight>
                  <a:srgbClr val="FFFF00"/>
                </a:highlight>
              </a:rPr>
              <a:t>It explains the problem and its context</a:t>
            </a:r>
            <a:r>
              <a:rPr lang="en-US" dirty="0"/>
              <a:t>, describes when to </a:t>
            </a:r>
            <a:r>
              <a:rPr lang="en-US" dirty="0">
                <a:highlight>
                  <a:srgbClr val="00FF00"/>
                </a:highlight>
              </a:rPr>
              <a:t>apply</a:t>
            </a:r>
            <a:r>
              <a:rPr lang="en-US" dirty="0"/>
              <a:t> the pattern.</a:t>
            </a:r>
          </a:p>
          <a:p>
            <a:r>
              <a:rPr lang="en-US" dirty="0">
                <a:solidFill>
                  <a:srgbClr val="0070C0"/>
                </a:solidFill>
              </a:rPr>
              <a:t>The solution :  </a:t>
            </a:r>
            <a:r>
              <a:rPr lang="en-US" dirty="0"/>
              <a:t>describes the elements that make up the design, their relationships, responsibilities, and collaborations.</a:t>
            </a:r>
          </a:p>
          <a:p>
            <a:r>
              <a:rPr lang="en-US" dirty="0">
                <a:solidFill>
                  <a:srgbClr val="0070C0"/>
                </a:solidFill>
              </a:rPr>
              <a:t>The consequences : </a:t>
            </a:r>
            <a:r>
              <a:rPr lang="en-US" dirty="0"/>
              <a:t>the results and </a:t>
            </a:r>
            <a:r>
              <a:rPr lang="en-US" dirty="0">
                <a:highlight>
                  <a:srgbClr val="00FF00"/>
                </a:highlight>
              </a:rPr>
              <a:t>trade-offs</a:t>
            </a:r>
            <a:r>
              <a:rPr lang="en-US" dirty="0"/>
              <a:t> of applying the pattern.</a:t>
            </a:r>
          </a:p>
          <a:p>
            <a:pPr marL="0" indent="0" algn="l">
              <a:buNone/>
            </a:pPr>
            <a:r>
              <a:rPr lang="en-US" sz="1800" b="0" i="0" u="none" strike="noStrike" baseline="0" dirty="0"/>
              <a:t> </a:t>
            </a:r>
            <a:r>
              <a:rPr lang="en-US" b="0" i="0" u="none" strike="noStrike" baseline="0" dirty="0"/>
              <a:t>it often concern space and time trade-offs.</a:t>
            </a:r>
            <a:endParaRPr lang="en-US" dirty="0">
              <a:solidFill>
                <a:srgbClr val="0070C0"/>
              </a:solidFill>
            </a:endParaRPr>
          </a:p>
          <a:p>
            <a:endParaRPr lang="ar-EG" dirty="0"/>
          </a:p>
        </p:txBody>
      </p:sp>
    </p:spTree>
    <p:extLst>
      <p:ext uri="{BB962C8B-B14F-4D97-AF65-F5344CB8AC3E}">
        <p14:creationId xmlns:p14="http://schemas.microsoft.com/office/powerpoint/2010/main" val="171989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E010-523D-49C3-BF74-632CF23C3EBE}"/>
              </a:ext>
            </a:extLst>
          </p:cNvPr>
          <p:cNvSpPr>
            <a:spLocks noGrp="1"/>
          </p:cNvSpPr>
          <p:nvPr>
            <p:ph type="title"/>
          </p:nvPr>
        </p:nvSpPr>
        <p:spPr>
          <a:xfrm>
            <a:off x="838200" y="365126"/>
            <a:ext cx="10515600" cy="315912"/>
          </a:xfrm>
        </p:spPr>
        <p:txBody>
          <a:bodyPr>
            <a:normAutofit fontScale="90000"/>
          </a:bodyPr>
          <a:lstStyle/>
          <a:p>
            <a:r>
              <a:rPr lang="en-US" dirty="0">
                <a:solidFill>
                  <a:srgbClr val="FF0000"/>
                </a:solidFill>
              </a:rPr>
              <a:t>Types Of Patterns</a:t>
            </a:r>
            <a:endParaRPr lang="ar-EG" dirty="0">
              <a:solidFill>
                <a:srgbClr val="FF0000"/>
              </a:solidFill>
            </a:endParaRPr>
          </a:p>
        </p:txBody>
      </p:sp>
      <p:sp>
        <p:nvSpPr>
          <p:cNvPr id="3" name="Content Placeholder 2">
            <a:extLst>
              <a:ext uri="{FF2B5EF4-FFF2-40B4-BE49-F238E27FC236}">
                <a16:creationId xmlns:a16="http://schemas.microsoft.com/office/drawing/2014/main" id="{C370A244-718C-4FF3-86C0-3D682E4DFD5B}"/>
              </a:ext>
            </a:extLst>
          </p:cNvPr>
          <p:cNvSpPr>
            <a:spLocks noGrp="1"/>
          </p:cNvSpPr>
          <p:nvPr>
            <p:ph idx="1"/>
          </p:nvPr>
        </p:nvSpPr>
        <p:spPr>
          <a:xfrm>
            <a:off x="838200" y="939217"/>
            <a:ext cx="10515600" cy="4351338"/>
          </a:xfrm>
        </p:spPr>
        <p:txBody>
          <a:bodyPr/>
          <a:lstStyle/>
          <a:p>
            <a:r>
              <a:rPr lang="en-US" dirty="0">
                <a:solidFill>
                  <a:schemeClr val="accent1"/>
                </a:solidFill>
              </a:rPr>
              <a:t>Creational patterns: </a:t>
            </a:r>
            <a:r>
              <a:rPr lang="en-US" dirty="0"/>
              <a:t>are ones that </a:t>
            </a:r>
            <a:r>
              <a:rPr lang="en-US" dirty="0">
                <a:highlight>
                  <a:srgbClr val="00FFFF"/>
                </a:highlight>
              </a:rPr>
              <a:t>create objects for you, rather than having you instantiate objects directly</a:t>
            </a:r>
            <a:r>
              <a:rPr lang="en-US" dirty="0"/>
              <a:t>. </a:t>
            </a:r>
            <a:r>
              <a:rPr lang="en-US" sz="2000" dirty="0"/>
              <a:t>(Like Builder Pattern)</a:t>
            </a:r>
          </a:p>
          <a:p>
            <a:r>
              <a:rPr lang="en-US" dirty="0">
                <a:solidFill>
                  <a:schemeClr val="accent1"/>
                </a:solidFill>
              </a:rPr>
              <a:t>Structural patterns : </a:t>
            </a:r>
            <a:r>
              <a:rPr lang="en-US" dirty="0">
                <a:highlight>
                  <a:srgbClr val="00FFFF"/>
                </a:highlight>
              </a:rPr>
              <a:t>help you compose groups of objects into larger structures</a:t>
            </a:r>
            <a:r>
              <a:rPr lang="en-US" dirty="0"/>
              <a:t>. </a:t>
            </a:r>
            <a:r>
              <a:rPr lang="en-US" sz="2000" dirty="0"/>
              <a:t>(Like Filter Pattern)</a:t>
            </a:r>
          </a:p>
          <a:p>
            <a:r>
              <a:rPr lang="en-US" dirty="0">
                <a:solidFill>
                  <a:schemeClr val="accent1"/>
                </a:solidFill>
              </a:rPr>
              <a:t>Behavioral patterns : </a:t>
            </a:r>
            <a:r>
              <a:rPr lang="en-US" dirty="0"/>
              <a:t>help you </a:t>
            </a:r>
            <a:r>
              <a:rPr lang="en-US" dirty="0">
                <a:highlight>
                  <a:srgbClr val="00FFFF"/>
                </a:highlight>
              </a:rPr>
              <a:t>define the communication between objects in your system and how the flow is controlled in a complex program</a:t>
            </a:r>
            <a:r>
              <a:rPr lang="en-US" dirty="0"/>
              <a:t>. </a:t>
            </a:r>
            <a:r>
              <a:rPr lang="en-US" sz="2000" dirty="0"/>
              <a:t>(Like Chain of responsibility Pattern)</a:t>
            </a:r>
            <a:endParaRPr lang="ar-EG" dirty="0"/>
          </a:p>
        </p:txBody>
      </p:sp>
      <p:sp>
        <p:nvSpPr>
          <p:cNvPr id="5" name="TextBox 4">
            <a:extLst>
              <a:ext uri="{FF2B5EF4-FFF2-40B4-BE49-F238E27FC236}">
                <a16:creationId xmlns:a16="http://schemas.microsoft.com/office/drawing/2014/main" id="{CDE2AAB4-7540-49C2-B0D0-0748287699D1}"/>
              </a:ext>
            </a:extLst>
          </p:cNvPr>
          <p:cNvSpPr txBox="1"/>
          <p:nvPr/>
        </p:nvSpPr>
        <p:spPr>
          <a:xfrm>
            <a:off x="838200" y="5105889"/>
            <a:ext cx="7140251" cy="369332"/>
          </a:xfrm>
          <a:prstGeom prst="rect">
            <a:avLst/>
          </a:prstGeom>
          <a:noFill/>
        </p:spPr>
        <p:txBody>
          <a:bodyPr wrap="square">
            <a:spAutoFit/>
          </a:bodyPr>
          <a:lstStyle/>
          <a:p>
            <a:r>
              <a:rPr lang="en-US" dirty="0"/>
              <a:t>In the Next slides we will introduce some example of each pattern type.</a:t>
            </a:r>
            <a:endParaRPr lang="ar-EG" dirty="0"/>
          </a:p>
        </p:txBody>
      </p:sp>
    </p:spTree>
    <p:extLst>
      <p:ext uri="{BB962C8B-B14F-4D97-AF65-F5344CB8AC3E}">
        <p14:creationId xmlns:p14="http://schemas.microsoft.com/office/powerpoint/2010/main" val="3031693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FD45-4BF8-4EBA-92F9-E04A9A32F5C9}"/>
              </a:ext>
            </a:extLst>
          </p:cNvPr>
          <p:cNvSpPr>
            <a:spLocks noGrp="1"/>
          </p:cNvSpPr>
          <p:nvPr>
            <p:ph type="title"/>
          </p:nvPr>
        </p:nvSpPr>
        <p:spPr>
          <a:xfrm>
            <a:off x="838200" y="271819"/>
            <a:ext cx="4386943" cy="315912"/>
          </a:xfrm>
        </p:spPr>
        <p:txBody>
          <a:bodyPr>
            <a:normAutofit fontScale="90000"/>
          </a:bodyPr>
          <a:lstStyle/>
          <a:p>
            <a:r>
              <a:rPr lang="en-US" dirty="0">
                <a:solidFill>
                  <a:srgbClr val="FF0000"/>
                </a:solidFill>
              </a:rPr>
              <a:t>Creational patterns:</a:t>
            </a:r>
            <a:endParaRPr lang="ar-EG" dirty="0">
              <a:solidFill>
                <a:srgbClr val="FF0000"/>
              </a:solidFill>
            </a:endParaRPr>
          </a:p>
        </p:txBody>
      </p:sp>
      <p:sp>
        <p:nvSpPr>
          <p:cNvPr id="3" name="Content Placeholder 2">
            <a:extLst>
              <a:ext uri="{FF2B5EF4-FFF2-40B4-BE49-F238E27FC236}">
                <a16:creationId xmlns:a16="http://schemas.microsoft.com/office/drawing/2014/main" id="{891F8041-4087-4857-AF4E-CBE182359E18}"/>
              </a:ext>
            </a:extLst>
          </p:cNvPr>
          <p:cNvSpPr>
            <a:spLocks noGrp="1"/>
          </p:cNvSpPr>
          <p:nvPr>
            <p:ph idx="1"/>
          </p:nvPr>
        </p:nvSpPr>
        <p:spPr>
          <a:xfrm>
            <a:off x="838200" y="836580"/>
            <a:ext cx="10515600" cy="4351338"/>
          </a:xfrm>
        </p:spPr>
        <p:txBody>
          <a:bodyPr/>
          <a:lstStyle/>
          <a:p>
            <a:r>
              <a:rPr lang="en-US" dirty="0">
                <a:solidFill>
                  <a:srgbClr val="0070C0"/>
                </a:solidFill>
              </a:rPr>
              <a:t>The Factory Pattern: </a:t>
            </a:r>
            <a:r>
              <a:rPr lang="en-US" dirty="0"/>
              <a:t>provides a simple </a:t>
            </a:r>
            <a:r>
              <a:rPr lang="en-US" dirty="0">
                <a:highlight>
                  <a:srgbClr val="00FF00"/>
                </a:highlight>
              </a:rPr>
              <a:t>decision</a:t>
            </a:r>
            <a:r>
              <a:rPr lang="en-US" dirty="0"/>
              <a:t>-making class that </a:t>
            </a:r>
            <a:r>
              <a:rPr lang="en-US" dirty="0">
                <a:highlight>
                  <a:srgbClr val="00FF00"/>
                </a:highlight>
              </a:rPr>
              <a:t>returns</a:t>
            </a:r>
            <a:r>
              <a:rPr lang="en-US" dirty="0"/>
              <a:t> one of several possible subclasses of an abstract base class </a:t>
            </a:r>
            <a:r>
              <a:rPr lang="en-US" dirty="0">
                <a:highlight>
                  <a:srgbClr val="00FF00"/>
                </a:highlight>
              </a:rPr>
              <a:t>depending</a:t>
            </a:r>
            <a:r>
              <a:rPr lang="en-US" dirty="0"/>
              <a:t> on the data that are provided.</a:t>
            </a:r>
          </a:p>
          <a:p>
            <a:r>
              <a:rPr lang="en-US" dirty="0">
                <a:solidFill>
                  <a:srgbClr val="0070C0"/>
                </a:solidFill>
              </a:rPr>
              <a:t>The Abstract Factory Pattern: </a:t>
            </a:r>
            <a:r>
              <a:rPr lang="en-US" dirty="0"/>
              <a:t>provides an interface to </a:t>
            </a:r>
            <a:r>
              <a:rPr lang="en-US" dirty="0">
                <a:highlight>
                  <a:srgbClr val="00FF00"/>
                </a:highlight>
              </a:rPr>
              <a:t>create</a:t>
            </a:r>
            <a:r>
              <a:rPr lang="en-US" dirty="0"/>
              <a:t> and </a:t>
            </a:r>
            <a:r>
              <a:rPr lang="en-US" dirty="0">
                <a:highlight>
                  <a:srgbClr val="00FF00"/>
                </a:highlight>
              </a:rPr>
              <a:t>return</a:t>
            </a:r>
            <a:r>
              <a:rPr lang="en-US" dirty="0"/>
              <a:t> one of several families of related objects. </a:t>
            </a:r>
            <a:r>
              <a:rPr lang="en-US" sz="2000" dirty="0"/>
              <a:t>(Factory of the Factory)</a:t>
            </a:r>
          </a:p>
          <a:p>
            <a:r>
              <a:rPr lang="en-US" dirty="0">
                <a:solidFill>
                  <a:srgbClr val="0070C0"/>
                </a:solidFill>
              </a:rPr>
              <a:t>The Builder Pattern: </a:t>
            </a:r>
            <a:r>
              <a:rPr lang="en-US" dirty="0">
                <a:highlight>
                  <a:srgbClr val="00FF00"/>
                </a:highlight>
              </a:rPr>
              <a:t>separates</a:t>
            </a:r>
            <a:r>
              <a:rPr lang="en-US" dirty="0"/>
              <a:t> the construction of a complex object from its representation.</a:t>
            </a:r>
            <a:endParaRPr lang="ar-EG" dirty="0"/>
          </a:p>
        </p:txBody>
      </p:sp>
      <p:pic>
        <p:nvPicPr>
          <p:cNvPr id="5" name="Picture 4">
            <a:extLst>
              <a:ext uri="{FF2B5EF4-FFF2-40B4-BE49-F238E27FC236}">
                <a16:creationId xmlns:a16="http://schemas.microsoft.com/office/drawing/2014/main" id="{7E8FD1B0-6C9B-4017-AAD1-B40927BCFA8C}"/>
              </a:ext>
            </a:extLst>
          </p:cNvPr>
          <p:cNvPicPr>
            <a:picLocks noChangeAspect="1"/>
          </p:cNvPicPr>
          <p:nvPr/>
        </p:nvPicPr>
        <p:blipFill>
          <a:blip r:embed="rId2"/>
          <a:stretch>
            <a:fillRect/>
          </a:stretch>
        </p:blipFill>
        <p:spPr>
          <a:xfrm>
            <a:off x="838200" y="4038187"/>
            <a:ext cx="4834034" cy="1612515"/>
          </a:xfrm>
          <a:prstGeom prst="rect">
            <a:avLst/>
          </a:prstGeom>
        </p:spPr>
      </p:pic>
      <p:pic>
        <p:nvPicPr>
          <p:cNvPr id="7" name="Picture 6">
            <a:extLst>
              <a:ext uri="{FF2B5EF4-FFF2-40B4-BE49-F238E27FC236}">
                <a16:creationId xmlns:a16="http://schemas.microsoft.com/office/drawing/2014/main" id="{579FC43E-CB08-4601-A615-B0D70AF951B7}"/>
              </a:ext>
            </a:extLst>
          </p:cNvPr>
          <p:cNvPicPr>
            <a:picLocks noChangeAspect="1"/>
          </p:cNvPicPr>
          <p:nvPr/>
        </p:nvPicPr>
        <p:blipFill>
          <a:blip r:embed="rId3"/>
          <a:stretch>
            <a:fillRect/>
          </a:stretch>
        </p:blipFill>
        <p:spPr>
          <a:xfrm>
            <a:off x="6096000" y="4038187"/>
            <a:ext cx="4834034" cy="1612515"/>
          </a:xfrm>
          <a:prstGeom prst="rect">
            <a:avLst/>
          </a:prstGeom>
        </p:spPr>
      </p:pic>
    </p:spTree>
    <p:extLst>
      <p:ext uri="{BB962C8B-B14F-4D97-AF65-F5344CB8AC3E}">
        <p14:creationId xmlns:p14="http://schemas.microsoft.com/office/powerpoint/2010/main" val="1827978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7769-4CEF-41F4-8EAC-011FA56BF684}"/>
              </a:ext>
            </a:extLst>
          </p:cNvPr>
          <p:cNvSpPr>
            <a:spLocks noGrp="1"/>
          </p:cNvSpPr>
          <p:nvPr>
            <p:ph type="title"/>
          </p:nvPr>
        </p:nvSpPr>
        <p:spPr>
          <a:xfrm>
            <a:off x="838200" y="365126"/>
            <a:ext cx="10515600" cy="418646"/>
          </a:xfrm>
        </p:spPr>
        <p:txBody>
          <a:bodyPr>
            <a:normAutofit fontScale="90000"/>
          </a:bodyPr>
          <a:lstStyle/>
          <a:p>
            <a:r>
              <a:rPr lang="en-US" dirty="0">
                <a:solidFill>
                  <a:srgbClr val="FF0000"/>
                </a:solidFill>
              </a:rPr>
              <a:t>Structure Pattern</a:t>
            </a:r>
            <a:endParaRPr lang="ar-EG" dirty="0">
              <a:solidFill>
                <a:srgbClr val="FF0000"/>
              </a:solidFill>
            </a:endParaRPr>
          </a:p>
        </p:txBody>
      </p:sp>
      <p:sp>
        <p:nvSpPr>
          <p:cNvPr id="3" name="Content Placeholder 2">
            <a:extLst>
              <a:ext uri="{FF2B5EF4-FFF2-40B4-BE49-F238E27FC236}">
                <a16:creationId xmlns:a16="http://schemas.microsoft.com/office/drawing/2014/main" id="{1BE14682-A9A6-4A6E-BF9D-DA12C99D4ADE}"/>
              </a:ext>
            </a:extLst>
          </p:cNvPr>
          <p:cNvSpPr>
            <a:spLocks noGrp="1"/>
          </p:cNvSpPr>
          <p:nvPr>
            <p:ph idx="1"/>
          </p:nvPr>
        </p:nvSpPr>
        <p:spPr>
          <a:xfrm>
            <a:off x="838200" y="970384"/>
            <a:ext cx="10515600" cy="5290555"/>
          </a:xfrm>
        </p:spPr>
        <p:txBody>
          <a:bodyPr/>
          <a:lstStyle/>
          <a:p>
            <a:pPr algn="l"/>
            <a:r>
              <a:rPr lang="en-US" dirty="0">
                <a:solidFill>
                  <a:srgbClr val="0070C0"/>
                </a:solidFill>
              </a:rPr>
              <a:t>Filter Pattern </a:t>
            </a:r>
            <a:r>
              <a:rPr lang="en-US" sz="2000" dirty="0">
                <a:solidFill>
                  <a:srgbClr val="0070C0"/>
                </a:solidFill>
              </a:rPr>
              <a:t>(Criteria Pattern) </a:t>
            </a:r>
            <a:r>
              <a:rPr lang="en-US" dirty="0">
                <a:solidFill>
                  <a:srgbClr val="0070C0"/>
                </a:solidFill>
              </a:rPr>
              <a:t>: </a:t>
            </a:r>
            <a:r>
              <a:rPr lang="en-US" sz="1800" b="0" i="0" u="none" strike="noStrike" baseline="0" dirty="0">
                <a:solidFill>
                  <a:srgbClr val="000000"/>
                </a:solidFill>
                <a:latin typeface="Arial" panose="020B0604020202020204" pitchFamily="34" charset="0"/>
              </a:rPr>
              <a:t>is a design pattern that enables developers to filter a set of objects using different criteria and chaining them in a decoupled way through logical operations.</a:t>
            </a:r>
          </a:p>
          <a:p>
            <a:pPr algn="l"/>
            <a:r>
              <a:rPr lang="en-US" dirty="0">
                <a:solidFill>
                  <a:srgbClr val="0070C0"/>
                </a:solidFill>
              </a:rPr>
              <a:t>Proxy Pattern: </a:t>
            </a:r>
            <a:r>
              <a:rPr lang="en-US" sz="1800" b="0" i="0" u="none" strike="noStrike" baseline="0" dirty="0">
                <a:solidFill>
                  <a:srgbClr val="000000"/>
                </a:solidFill>
                <a:latin typeface="Arial" panose="020B0604020202020204" pitchFamily="34" charset="0"/>
              </a:rPr>
              <a:t>a class represents functionality of another class. </a:t>
            </a:r>
          </a:p>
          <a:p>
            <a:pPr algn="l"/>
            <a:endParaRPr lang="en-US" sz="1800" b="0" i="0" u="none" strike="noStrike" baseline="0" dirty="0">
              <a:solidFill>
                <a:srgbClr val="000000"/>
              </a:solidFill>
            </a:endParaRPr>
          </a:p>
          <a:p>
            <a:pPr algn="l"/>
            <a:endParaRPr lang="ar-EG" dirty="0"/>
          </a:p>
        </p:txBody>
      </p:sp>
      <p:pic>
        <p:nvPicPr>
          <p:cNvPr id="5" name="Picture 4">
            <a:extLst>
              <a:ext uri="{FF2B5EF4-FFF2-40B4-BE49-F238E27FC236}">
                <a16:creationId xmlns:a16="http://schemas.microsoft.com/office/drawing/2014/main" id="{F4650B06-9B8D-493D-9B7D-ADB54A75E0BA}"/>
              </a:ext>
            </a:extLst>
          </p:cNvPr>
          <p:cNvPicPr>
            <a:picLocks noChangeAspect="1"/>
          </p:cNvPicPr>
          <p:nvPr/>
        </p:nvPicPr>
        <p:blipFill>
          <a:blip r:embed="rId2"/>
          <a:stretch>
            <a:fillRect/>
          </a:stretch>
        </p:blipFill>
        <p:spPr>
          <a:xfrm>
            <a:off x="838200" y="2721914"/>
            <a:ext cx="4405604" cy="3304203"/>
          </a:xfrm>
          <a:prstGeom prst="rect">
            <a:avLst/>
          </a:prstGeom>
        </p:spPr>
      </p:pic>
      <p:pic>
        <p:nvPicPr>
          <p:cNvPr id="7" name="Picture 6">
            <a:extLst>
              <a:ext uri="{FF2B5EF4-FFF2-40B4-BE49-F238E27FC236}">
                <a16:creationId xmlns:a16="http://schemas.microsoft.com/office/drawing/2014/main" id="{C6A2DC37-220A-45B8-8A6F-2A6E6FDAA27E}"/>
              </a:ext>
            </a:extLst>
          </p:cNvPr>
          <p:cNvPicPr>
            <a:picLocks noChangeAspect="1"/>
          </p:cNvPicPr>
          <p:nvPr/>
        </p:nvPicPr>
        <p:blipFill>
          <a:blip r:embed="rId3"/>
          <a:stretch>
            <a:fillRect/>
          </a:stretch>
        </p:blipFill>
        <p:spPr>
          <a:xfrm>
            <a:off x="6121530" y="3217385"/>
            <a:ext cx="4354544" cy="2045080"/>
          </a:xfrm>
          <a:prstGeom prst="rect">
            <a:avLst/>
          </a:prstGeom>
        </p:spPr>
      </p:pic>
    </p:spTree>
    <p:extLst>
      <p:ext uri="{BB962C8B-B14F-4D97-AF65-F5344CB8AC3E}">
        <p14:creationId xmlns:p14="http://schemas.microsoft.com/office/powerpoint/2010/main" val="1386729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95F0D-68CD-46D3-947B-7A7CB2C069CE}"/>
              </a:ext>
            </a:extLst>
          </p:cNvPr>
          <p:cNvSpPr>
            <a:spLocks noGrp="1"/>
          </p:cNvSpPr>
          <p:nvPr>
            <p:ph type="title"/>
          </p:nvPr>
        </p:nvSpPr>
        <p:spPr>
          <a:xfrm>
            <a:off x="838200" y="365126"/>
            <a:ext cx="10515600" cy="474630"/>
          </a:xfrm>
        </p:spPr>
        <p:txBody>
          <a:bodyPr>
            <a:normAutofit fontScale="90000"/>
          </a:bodyPr>
          <a:lstStyle/>
          <a:p>
            <a:r>
              <a:rPr lang="en-US" dirty="0">
                <a:solidFill>
                  <a:srgbClr val="FF0000"/>
                </a:solidFill>
              </a:rPr>
              <a:t>Behavior Pattern</a:t>
            </a:r>
            <a:endParaRPr lang="ar-EG" dirty="0">
              <a:solidFill>
                <a:srgbClr val="FF0000"/>
              </a:solidFill>
            </a:endParaRPr>
          </a:p>
        </p:txBody>
      </p:sp>
      <p:sp>
        <p:nvSpPr>
          <p:cNvPr id="3" name="Content Placeholder 2">
            <a:extLst>
              <a:ext uri="{FF2B5EF4-FFF2-40B4-BE49-F238E27FC236}">
                <a16:creationId xmlns:a16="http://schemas.microsoft.com/office/drawing/2014/main" id="{33303DCD-ABEF-4919-B3B4-AF9C6D393159}"/>
              </a:ext>
            </a:extLst>
          </p:cNvPr>
          <p:cNvSpPr>
            <a:spLocks noGrp="1"/>
          </p:cNvSpPr>
          <p:nvPr>
            <p:ph idx="1"/>
          </p:nvPr>
        </p:nvSpPr>
        <p:spPr>
          <a:xfrm>
            <a:off x="838200" y="1060515"/>
            <a:ext cx="10515600" cy="4351338"/>
          </a:xfrm>
        </p:spPr>
        <p:txBody>
          <a:bodyPr>
            <a:normAutofit/>
          </a:bodyPr>
          <a:lstStyle/>
          <a:p>
            <a:r>
              <a:rPr lang="en-US" i="0" u="none" strike="noStrike" baseline="0" dirty="0">
                <a:solidFill>
                  <a:srgbClr val="0070C0"/>
                </a:solidFill>
              </a:rPr>
              <a:t>Chain of Responsibility Pattern: </a:t>
            </a:r>
            <a:r>
              <a:rPr lang="en-US" sz="1800" b="0" i="0" u="none" strike="noStrike" baseline="0" dirty="0">
                <a:solidFill>
                  <a:srgbClr val="000000"/>
                </a:solidFill>
                <a:latin typeface="Arial" panose="020B0604020202020204" pitchFamily="34" charset="0"/>
              </a:rPr>
              <a:t>creates a chain of receiver objects for a request.</a:t>
            </a:r>
          </a:p>
          <a:p>
            <a:pPr algn="l"/>
            <a:r>
              <a:rPr lang="en-US" dirty="0">
                <a:solidFill>
                  <a:srgbClr val="00B0F0"/>
                </a:solidFill>
              </a:rPr>
              <a:t>MVC Pattern: </a:t>
            </a:r>
            <a:r>
              <a:rPr lang="en-US" sz="1800" dirty="0"/>
              <a:t>u</a:t>
            </a:r>
            <a:r>
              <a:rPr lang="en-US" sz="1600" b="0" i="0" dirty="0">
                <a:effectLst/>
                <a:latin typeface="Arial" panose="020B0604020202020204" pitchFamily="34" charset="0"/>
              </a:rPr>
              <a:t>sed for developing </a:t>
            </a:r>
            <a:r>
              <a:rPr lang="en-US" sz="1600" b="0" i="0" u="none" strike="noStrike" dirty="0">
                <a:effectLst/>
                <a:latin typeface="Arial" panose="020B0604020202020204" pitchFamily="34" charset="0"/>
                <a:hlinkClick r:id="rId2" tooltip="User interface">
                  <a:extLst>
                    <a:ext uri="{A12FA001-AC4F-418D-AE19-62706E023703}">
                      <ahyp:hlinkClr xmlns:ahyp="http://schemas.microsoft.com/office/drawing/2018/hyperlinkcolor" val="tx"/>
                    </a:ext>
                  </a:extLst>
                </a:hlinkClick>
              </a:rPr>
              <a:t>user interfaces</a:t>
            </a:r>
            <a:r>
              <a:rPr lang="en-US" sz="1600" b="0" i="0" dirty="0">
                <a:effectLst/>
                <a:latin typeface="Arial" panose="020B0604020202020204" pitchFamily="34" charset="0"/>
              </a:rPr>
              <a:t> that divide the related program logic into three interconnected elements. This is done to separate internal representations of information from the ways information is presented to and accepted from the user. Traditionally</a:t>
            </a:r>
            <a:r>
              <a:rPr lang="en-US" sz="1600" b="0" i="0" dirty="0">
                <a:solidFill>
                  <a:srgbClr val="202122"/>
                </a:solidFill>
                <a:effectLst/>
                <a:latin typeface="Arial" panose="020B0604020202020204" pitchFamily="34" charset="0"/>
              </a:rPr>
              <a:t> used for desktop </a:t>
            </a:r>
            <a:r>
              <a:rPr lang="en-US" sz="1600" b="0" i="0" u="none" strike="noStrike" dirty="0">
                <a:solidFill>
                  <a:srgbClr val="0645AD"/>
                </a:solidFill>
                <a:effectLst/>
                <a:latin typeface="Arial" panose="020B0604020202020204" pitchFamily="34" charset="0"/>
                <a:hlinkClick r:id="rId3" tooltip="Graphical user interface"/>
              </a:rPr>
              <a:t>graphical user interfaces</a:t>
            </a:r>
            <a:r>
              <a:rPr lang="en-US" sz="1600" b="0" i="0" dirty="0">
                <a:solidFill>
                  <a:srgbClr val="202122"/>
                </a:solidFill>
                <a:effectLst/>
                <a:latin typeface="Arial" panose="020B0604020202020204" pitchFamily="34" charset="0"/>
              </a:rPr>
              <a:t> (GUIs), this pattern became popular for designing </a:t>
            </a:r>
            <a:r>
              <a:rPr lang="en-US" sz="1600" b="0" i="0" u="none" strike="noStrike" dirty="0">
                <a:solidFill>
                  <a:srgbClr val="0645AD"/>
                </a:solidFill>
                <a:effectLst/>
                <a:latin typeface="Arial" panose="020B0604020202020204" pitchFamily="34" charset="0"/>
                <a:hlinkClick r:id="rId4" tooltip="Web application"/>
              </a:rPr>
              <a:t>web </a:t>
            </a:r>
            <a:r>
              <a:rPr lang="en-US" sz="1600" b="0" i="0" u="none" strike="noStrike" dirty="0">
                <a:solidFill>
                  <a:srgbClr val="0645AD"/>
                </a:solidFill>
                <a:effectLst/>
                <a:latin typeface="Arial" panose="020B0604020202020204" pitchFamily="34" charset="0"/>
                <a:hlinkClick r:id="rId4" tooltip="Web application"/>
              </a:rPr>
              <a:t>applications</a:t>
            </a:r>
            <a:r>
              <a:rPr lang="en-US" sz="1600" b="0" i="0" dirty="0">
                <a:solidFill>
                  <a:srgbClr val="202122"/>
                </a:solidFill>
                <a:effectLst/>
                <a:latin typeface="Arial" panose="020B0604020202020204" pitchFamily="34" charset="0"/>
              </a:rPr>
              <a:t>. Popular programming languages have MVC frameworks that facilitate.</a:t>
            </a:r>
          </a:p>
        </p:txBody>
      </p:sp>
      <p:sp>
        <p:nvSpPr>
          <p:cNvPr id="5" name="TextBox 4">
            <a:extLst>
              <a:ext uri="{FF2B5EF4-FFF2-40B4-BE49-F238E27FC236}">
                <a16:creationId xmlns:a16="http://schemas.microsoft.com/office/drawing/2014/main" id="{100B1B0C-3DFE-43F9-A3FA-389837989759}"/>
              </a:ext>
            </a:extLst>
          </p:cNvPr>
          <p:cNvSpPr txBox="1"/>
          <p:nvPr/>
        </p:nvSpPr>
        <p:spPr>
          <a:xfrm>
            <a:off x="1191986" y="2890305"/>
            <a:ext cx="10161814" cy="1723549"/>
          </a:xfrm>
          <a:prstGeom prst="rect">
            <a:avLst/>
          </a:prstGeom>
          <a:noFill/>
        </p:spPr>
        <p:txBody>
          <a:bodyPr wrap="square">
            <a:spAutoFit/>
          </a:bodyPr>
          <a:lstStyle/>
          <a:p>
            <a:pPr algn="l"/>
            <a:r>
              <a:rPr lang="en-US" sz="1600" u="none" strike="noStrike" baseline="0" dirty="0">
                <a:solidFill>
                  <a:srgbClr val="202122"/>
                </a:solidFill>
                <a:latin typeface="Arial" panose="020B0604020202020204" pitchFamily="34" charset="0"/>
              </a:rPr>
              <a:t>It refers to </a:t>
            </a:r>
            <a:r>
              <a:rPr lang="en-US" sz="1600" u="none" strike="noStrike" baseline="0" dirty="0">
                <a:solidFill>
                  <a:srgbClr val="202122"/>
                </a:solidFill>
                <a:highlight>
                  <a:srgbClr val="00FFFF"/>
                </a:highlight>
                <a:latin typeface="Arial" panose="020B0604020202020204" pitchFamily="34" charset="0"/>
              </a:rPr>
              <a:t>Model-View-Controller</a:t>
            </a:r>
            <a:r>
              <a:rPr lang="en-US" sz="1600" dirty="0">
                <a:solidFill>
                  <a:srgbClr val="202122"/>
                </a:solidFill>
                <a:latin typeface="Arial" panose="020B0604020202020204" pitchFamily="34" charset="0"/>
              </a:rPr>
              <a:t> :</a:t>
            </a:r>
            <a:endParaRPr lang="ar-EG" sz="1800" b="0" i="0" u="none" strike="noStrike" baseline="0" dirty="0">
              <a:solidFill>
                <a:srgbClr val="000000"/>
              </a:solidFill>
              <a:latin typeface="Arial" panose="020B0604020202020204" pitchFamily="34" charset="0"/>
            </a:endParaRPr>
          </a:p>
          <a:p>
            <a:pPr marL="0" indent="0">
              <a:buNone/>
            </a:pPr>
            <a:r>
              <a:rPr lang="en-US" sz="1800" b="1" i="0" u="none" strike="noStrike" baseline="0" dirty="0">
                <a:solidFill>
                  <a:srgbClr val="000000"/>
                </a:solidFill>
                <a:latin typeface="Arial" panose="020B0604020202020204" pitchFamily="34" charset="0"/>
              </a:rPr>
              <a:t>Model </a:t>
            </a:r>
            <a:r>
              <a:rPr lang="en-US" sz="1800" b="0" i="0" u="none" strike="noStrike" baseline="0" dirty="0">
                <a:solidFill>
                  <a:srgbClr val="000000"/>
                </a:solidFill>
                <a:latin typeface="Arial" panose="020B0604020202020204" pitchFamily="34" charset="0"/>
              </a:rPr>
              <a:t>- Model represents an object or JAVA POJO </a:t>
            </a:r>
            <a:r>
              <a:rPr lang="en-US" sz="1800" b="0" i="0" u="none" strike="noStrike" baseline="0" dirty="0">
                <a:solidFill>
                  <a:srgbClr val="000000"/>
                </a:solidFill>
                <a:highlight>
                  <a:srgbClr val="00FF00"/>
                </a:highlight>
                <a:latin typeface="Arial" panose="020B0604020202020204" pitchFamily="34" charset="0"/>
              </a:rPr>
              <a:t>carrying data</a:t>
            </a:r>
            <a:r>
              <a:rPr lang="en-US" sz="1800" b="0" i="0" u="none" strike="noStrike" baseline="0" dirty="0">
                <a:solidFill>
                  <a:srgbClr val="000000"/>
                </a:solidFill>
                <a:latin typeface="Arial" panose="020B0604020202020204" pitchFamily="34" charset="0"/>
              </a:rPr>
              <a:t>. It can also have logic to update controller if its data changes. </a:t>
            </a:r>
          </a:p>
          <a:p>
            <a:pPr marL="0" indent="0">
              <a:buNone/>
            </a:pPr>
            <a:r>
              <a:rPr lang="en-US" sz="1800" b="1" i="0" u="none" strike="noStrike" baseline="0" dirty="0">
                <a:solidFill>
                  <a:srgbClr val="000000"/>
                </a:solidFill>
                <a:latin typeface="Arial" panose="020B0604020202020204" pitchFamily="34" charset="0"/>
              </a:rPr>
              <a:t>View </a:t>
            </a:r>
            <a:r>
              <a:rPr lang="en-US" sz="1800" b="0" i="0" u="none" strike="noStrike" baseline="0" dirty="0">
                <a:solidFill>
                  <a:srgbClr val="000000"/>
                </a:solidFill>
                <a:latin typeface="Arial" panose="020B0604020202020204" pitchFamily="34" charset="0"/>
              </a:rPr>
              <a:t>- View </a:t>
            </a:r>
            <a:r>
              <a:rPr lang="en-US" sz="1800" b="0" i="0" u="none" strike="noStrike" baseline="0" dirty="0">
                <a:solidFill>
                  <a:srgbClr val="000000"/>
                </a:solidFill>
                <a:highlight>
                  <a:srgbClr val="00FF00"/>
                </a:highlight>
                <a:latin typeface="Arial" panose="020B0604020202020204" pitchFamily="34" charset="0"/>
              </a:rPr>
              <a:t>represents the visualization </a:t>
            </a:r>
            <a:r>
              <a:rPr lang="en-US" sz="1800" b="0" i="0" u="none" strike="noStrike" baseline="0" dirty="0">
                <a:solidFill>
                  <a:srgbClr val="000000"/>
                </a:solidFill>
                <a:latin typeface="Arial" panose="020B0604020202020204" pitchFamily="34" charset="0"/>
              </a:rPr>
              <a:t>of the data that model contains. </a:t>
            </a:r>
          </a:p>
          <a:p>
            <a:pPr marL="0" indent="0">
              <a:buNone/>
            </a:pPr>
            <a:r>
              <a:rPr lang="en-US" sz="1800" b="1" i="0" u="none" strike="noStrike" baseline="0" dirty="0">
                <a:solidFill>
                  <a:srgbClr val="000000"/>
                </a:solidFill>
                <a:latin typeface="Arial" panose="020B0604020202020204" pitchFamily="34" charset="0"/>
              </a:rPr>
              <a:t>Controller </a:t>
            </a:r>
            <a:r>
              <a:rPr lang="en-US" sz="1800" b="0" i="0" u="none" strike="noStrike" baseline="0" dirty="0">
                <a:solidFill>
                  <a:srgbClr val="000000"/>
                </a:solidFill>
                <a:latin typeface="Arial" panose="020B0604020202020204" pitchFamily="34" charset="0"/>
              </a:rPr>
              <a:t>- Controller </a:t>
            </a:r>
            <a:r>
              <a:rPr lang="en-US" sz="1800" b="0" i="0" u="none" strike="noStrike" baseline="0" dirty="0">
                <a:solidFill>
                  <a:srgbClr val="000000"/>
                </a:solidFill>
                <a:highlight>
                  <a:srgbClr val="00FF00"/>
                </a:highlight>
                <a:latin typeface="Arial" panose="020B0604020202020204" pitchFamily="34" charset="0"/>
              </a:rPr>
              <a:t>acts on both model and view</a:t>
            </a:r>
            <a:r>
              <a:rPr lang="en-US" sz="1800" b="0" i="0" u="none" strike="noStrike" baseline="0" dirty="0">
                <a:solidFill>
                  <a:srgbClr val="000000"/>
                </a:solidFill>
                <a:latin typeface="Arial" panose="020B0604020202020204" pitchFamily="34" charset="0"/>
              </a:rPr>
              <a:t>. It </a:t>
            </a:r>
            <a:r>
              <a:rPr lang="en-US" sz="1800" b="0" i="0" u="none" strike="noStrike" baseline="0" dirty="0">
                <a:solidFill>
                  <a:srgbClr val="000000"/>
                </a:solidFill>
                <a:highlight>
                  <a:srgbClr val="00FF00"/>
                </a:highlight>
                <a:latin typeface="Arial" panose="020B0604020202020204" pitchFamily="34" charset="0"/>
              </a:rPr>
              <a:t>controls the data flow into model </a:t>
            </a:r>
            <a:r>
              <a:rPr lang="en-US" sz="1800" b="0" i="0" u="none" strike="noStrike" baseline="0" dirty="0">
                <a:solidFill>
                  <a:srgbClr val="000000"/>
                </a:solidFill>
                <a:latin typeface="Arial" panose="020B0604020202020204" pitchFamily="34" charset="0"/>
              </a:rPr>
              <a:t>object and </a:t>
            </a:r>
            <a:r>
              <a:rPr lang="en-US" sz="1800" b="0" i="0" u="none" strike="noStrike" baseline="0" dirty="0">
                <a:solidFill>
                  <a:srgbClr val="000000"/>
                </a:solidFill>
                <a:highlight>
                  <a:srgbClr val="00FF00"/>
                </a:highlight>
                <a:latin typeface="Arial" panose="020B0604020202020204" pitchFamily="34" charset="0"/>
              </a:rPr>
              <a:t>updates the view </a:t>
            </a:r>
            <a:r>
              <a:rPr lang="en-US" sz="1800" b="0" i="0" u="none" strike="noStrike" baseline="0" dirty="0">
                <a:solidFill>
                  <a:srgbClr val="000000"/>
                </a:solidFill>
                <a:latin typeface="Arial" panose="020B0604020202020204" pitchFamily="34" charset="0"/>
              </a:rPr>
              <a:t>whenever data changes. It keeps view and model separate. </a:t>
            </a:r>
          </a:p>
        </p:txBody>
      </p:sp>
      <p:pic>
        <p:nvPicPr>
          <p:cNvPr id="7" name="Picture 6">
            <a:extLst>
              <a:ext uri="{FF2B5EF4-FFF2-40B4-BE49-F238E27FC236}">
                <a16:creationId xmlns:a16="http://schemas.microsoft.com/office/drawing/2014/main" id="{E7532FC1-C9B9-40D6-BF63-1B7CD71B108B}"/>
              </a:ext>
            </a:extLst>
          </p:cNvPr>
          <p:cNvPicPr>
            <a:picLocks noChangeAspect="1"/>
          </p:cNvPicPr>
          <p:nvPr/>
        </p:nvPicPr>
        <p:blipFill>
          <a:blip r:embed="rId5"/>
          <a:stretch>
            <a:fillRect/>
          </a:stretch>
        </p:blipFill>
        <p:spPr>
          <a:xfrm>
            <a:off x="838200" y="4613854"/>
            <a:ext cx="3099318" cy="2103109"/>
          </a:xfrm>
          <a:prstGeom prst="rect">
            <a:avLst/>
          </a:prstGeom>
        </p:spPr>
      </p:pic>
      <p:pic>
        <p:nvPicPr>
          <p:cNvPr id="9" name="Picture 8">
            <a:extLst>
              <a:ext uri="{FF2B5EF4-FFF2-40B4-BE49-F238E27FC236}">
                <a16:creationId xmlns:a16="http://schemas.microsoft.com/office/drawing/2014/main" id="{937FCA6D-D76E-458B-94AC-122ED923FB41}"/>
              </a:ext>
            </a:extLst>
          </p:cNvPr>
          <p:cNvPicPr>
            <a:picLocks noChangeAspect="1"/>
          </p:cNvPicPr>
          <p:nvPr/>
        </p:nvPicPr>
        <p:blipFill>
          <a:blip r:embed="rId6"/>
          <a:stretch>
            <a:fillRect/>
          </a:stretch>
        </p:blipFill>
        <p:spPr>
          <a:xfrm>
            <a:off x="8254484" y="4538360"/>
            <a:ext cx="3187610" cy="2254096"/>
          </a:xfrm>
          <a:prstGeom prst="rect">
            <a:avLst/>
          </a:prstGeom>
        </p:spPr>
      </p:pic>
    </p:spTree>
    <p:extLst>
      <p:ext uri="{BB962C8B-B14F-4D97-AF65-F5344CB8AC3E}">
        <p14:creationId xmlns:p14="http://schemas.microsoft.com/office/powerpoint/2010/main" val="2409205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485</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CIDFont+F5</vt:lpstr>
      <vt:lpstr>Office Theme</vt:lpstr>
      <vt:lpstr>What is a Design Pattern?</vt:lpstr>
      <vt:lpstr>Pattern’s Elements</vt:lpstr>
      <vt:lpstr>Types Of Patterns</vt:lpstr>
      <vt:lpstr>Creational patterns:</vt:lpstr>
      <vt:lpstr>Structure Pattern</vt:lpstr>
      <vt:lpstr>Behavior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Design Pattern?</dc:title>
  <dc:creator>abdalrhman mostafa</dc:creator>
  <cp:lastModifiedBy>abdalrhman mostafa</cp:lastModifiedBy>
  <cp:revision>30</cp:revision>
  <dcterms:created xsi:type="dcterms:W3CDTF">2022-01-24T04:34:44Z</dcterms:created>
  <dcterms:modified xsi:type="dcterms:W3CDTF">2022-01-24T06:19:29Z</dcterms:modified>
</cp:coreProperties>
</file>