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0" r:id="rId5"/>
    <p:sldId id="267" r:id="rId6"/>
    <p:sldId id="264" r:id="rId7"/>
    <p:sldId id="265" r:id="rId8"/>
    <p:sldId id="259" r:id="rId9"/>
    <p:sldId id="261" r:id="rId10"/>
    <p:sldId id="262" r:id="rId11"/>
    <p:sldId id="263" r:id="rId12"/>
    <p:sldId id="266" r:id="rId13"/>
    <p:sldId id="269" r:id="rId14"/>
    <p:sldId id="270" r:id="rId15"/>
    <p:sldId id="268" r:id="rId16"/>
    <p:sldId id="271" r:id="rId17"/>
  </p:sldIdLst>
  <p:sldSz cx="12192000" cy="6858000"/>
  <p:notesSz cx="6858000" cy="9144000"/>
  <p:defaultTex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848" autoAdjust="0"/>
  </p:normalViewPr>
  <p:slideViewPr>
    <p:cSldViewPr snapToGrid="0">
      <p:cViewPr varScale="1">
        <p:scale>
          <a:sx n="97" d="100"/>
          <a:sy n="97" d="100"/>
        </p:scale>
        <p:origin x="10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E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97F15007-FBBB-43C4-AD88-C5905165A6F0}" type="datetimeFigureOut">
              <a:rPr lang="ar-EG" smtClean="0"/>
              <a:t>21/06/1443</a:t>
            </a:fld>
            <a:endParaRPr lang="ar-E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E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E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5FF0CB93-F217-4BF7-87BB-CE5BA50E76AD}" type="slidenum">
              <a:rPr lang="ar-EG" smtClean="0"/>
              <a:t>‹#›</a:t>
            </a:fld>
            <a:endParaRPr lang="ar-EG"/>
          </a:p>
        </p:txBody>
      </p:sp>
    </p:spTree>
    <p:extLst>
      <p:ext uri="{BB962C8B-B14F-4D97-AF65-F5344CB8AC3E}">
        <p14:creationId xmlns:p14="http://schemas.microsoft.com/office/powerpoint/2010/main" val="1031737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5"/>
          </p:nvPr>
        </p:nvSpPr>
        <p:spPr/>
        <p:txBody>
          <a:bodyPr/>
          <a:lstStyle/>
          <a:p>
            <a:fld id="{5FF0CB93-F217-4BF7-87BB-CE5BA50E76AD}" type="slidenum">
              <a:rPr lang="ar-EG" smtClean="0"/>
              <a:t>3</a:t>
            </a:fld>
            <a:endParaRPr lang="ar-EG"/>
          </a:p>
        </p:txBody>
      </p:sp>
    </p:spTree>
    <p:extLst>
      <p:ext uri="{BB962C8B-B14F-4D97-AF65-F5344CB8AC3E}">
        <p14:creationId xmlns:p14="http://schemas.microsoft.com/office/powerpoint/2010/main" val="3434407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5"/>
          </p:nvPr>
        </p:nvSpPr>
        <p:spPr/>
        <p:txBody>
          <a:bodyPr/>
          <a:lstStyle/>
          <a:p>
            <a:fld id="{5FF0CB93-F217-4BF7-87BB-CE5BA50E76AD}" type="slidenum">
              <a:rPr lang="ar-EG" smtClean="0"/>
              <a:t>4</a:t>
            </a:fld>
            <a:endParaRPr lang="ar-EG"/>
          </a:p>
        </p:txBody>
      </p:sp>
    </p:spTree>
    <p:extLst>
      <p:ext uri="{BB962C8B-B14F-4D97-AF65-F5344CB8AC3E}">
        <p14:creationId xmlns:p14="http://schemas.microsoft.com/office/powerpoint/2010/main" val="2202569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a:t>
            </a:r>
          </a:p>
          <a:p>
            <a:r>
              <a:rPr lang="en-US" dirty="0"/>
              <a:t>https://enterprisecraftsmanship.com/posts/fail-fast-principle/</a:t>
            </a:r>
          </a:p>
          <a:p>
            <a:r>
              <a:rPr lang="en-US" dirty="0"/>
              <a:t>https://www.baeldung.com/java-hashmap-advanced</a:t>
            </a:r>
          </a:p>
          <a:p>
            <a:r>
              <a:rPr lang="en-US" dirty="0"/>
              <a:t>https://www.geeksforgeeks.org/dry-dont-repeat-yourself-principle-in-java-with-examples/</a:t>
            </a:r>
          </a:p>
        </p:txBody>
      </p:sp>
      <p:sp>
        <p:nvSpPr>
          <p:cNvPr id="4" name="Slide Number Placeholder 3"/>
          <p:cNvSpPr>
            <a:spLocks noGrp="1"/>
          </p:cNvSpPr>
          <p:nvPr>
            <p:ph type="sldNum" sz="quarter" idx="5"/>
          </p:nvPr>
        </p:nvSpPr>
        <p:spPr/>
        <p:txBody>
          <a:bodyPr/>
          <a:lstStyle/>
          <a:p>
            <a:fld id="{5FF0CB93-F217-4BF7-87BB-CE5BA50E76AD}" type="slidenum">
              <a:rPr lang="ar-EG" smtClean="0"/>
              <a:t>12</a:t>
            </a:fld>
            <a:endParaRPr lang="ar-EG"/>
          </a:p>
        </p:txBody>
      </p:sp>
    </p:spTree>
    <p:extLst>
      <p:ext uri="{BB962C8B-B14F-4D97-AF65-F5344CB8AC3E}">
        <p14:creationId xmlns:p14="http://schemas.microsoft.com/office/powerpoint/2010/main" val="2188817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8326-EE49-4DB2-A626-F6C6E0A277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EG"/>
          </a:p>
        </p:txBody>
      </p:sp>
      <p:sp>
        <p:nvSpPr>
          <p:cNvPr id="3" name="Subtitle 2">
            <a:extLst>
              <a:ext uri="{FF2B5EF4-FFF2-40B4-BE49-F238E27FC236}">
                <a16:creationId xmlns:a16="http://schemas.microsoft.com/office/drawing/2014/main" id="{B78BDB45-647F-4C54-95E6-68F22D6A7B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EG"/>
          </a:p>
        </p:txBody>
      </p:sp>
      <p:sp>
        <p:nvSpPr>
          <p:cNvPr id="4" name="Date Placeholder 3">
            <a:extLst>
              <a:ext uri="{FF2B5EF4-FFF2-40B4-BE49-F238E27FC236}">
                <a16:creationId xmlns:a16="http://schemas.microsoft.com/office/drawing/2014/main" id="{AAD64CCA-2F91-4B59-8632-D7B135CD007D}"/>
              </a:ext>
            </a:extLst>
          </p:cNvPr>
          <p:cNvSpPr>
            <a:spLocks noGrp="1"/>
          </p:cNvSpPr>
          <p:nvPr>
            <p:ph type="dt" sz="half" idx="10"/>
          </p:nvPr>
        </p:nvSpPr>
        <p:spPr/>
        <p:txBody>
          <a:bodyPr/>
          <a:lstStyle/>
          <a:p>
            <a:fld id="{AA56B250-CA32-4D64-9644-60164C10990A}" type="datetimeFigureOut">
              <a:rPr lang="ar-EG" smtClean="0"/>
              <a:t>21/06/1443</a:t>
            </a:fld>
            <a:endParaRPr lang="ar-EG"/>
          </a:p>
        </p:txBody>
      </p:sp>
      <p:sp>
        <p:nvSpPr>
          <p:cNvPr id="5" name="Footer Placeholder 4">
            <a:extLst>
              <a:ext uri="{FF2B5EF4-FFF2-40B4-BE49-F238E27FC236}">
                <a16:creationId xmlns:a16="http://schemas.microsoft.com/office/drawing/2014/main" id="{B4BE7090-FA2F-4925-A605-529F6D33CAEC}"/>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7C6A4825-4F88-4E4F-BD9D-ED2ECAFBB168}"/>
              </a:ext>
            </a:extLst>
          </p:cNvPr>
          <p:cNvSpPr>
            <a:spLocks noGrp="1"/>
          </p:cNvSpPr>
          <p:nvPr>
            <p:ph type="sldNum" sz="quarter" idx="12"/>
          </p:nvPr>
        </p:nvSpPr>
        <p:spPr/>
        <p:txBody>
          <a:bodyPr/>
          <a:lstStyle/>
          <a:p>
            <a:fld id="{51BF73E6-DA73-41E1-A702-AF865565EAFE}" type="slidenum">
              <a:rPr lang="ar-EG" smtClean="0"/>
              <a:t>‹#›</a:t>
            </a:fld>
            <a:endParaRPr lang="ar-EG"/>
          </a:p>
        </p:txBody>
      </p:sp>
    </p:spTree>
    <p:extLst>
      <p:ext uri="{BB962C8B-B14F-4D97-AF65-F5344CB8AC3E}">
        <p14:creationId xmlns:p14="http://schemas.microsoft.com/office/powerpoint/2010/main" val="342281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69D63-751F-42A8-8EDA-84CB50D04EF2}"/>
              </a:ext>
            </a:extLst>
          </p:cNvPr>
          <p:cNvSpPr>
            <a:spLocks noGrp="1"/>
          </p:cNvSpPr>
          <p:nvPr>
            <p:ph type="title"/>
          </p:nvPr>
        </p:nvSpPr>
        <p:spPr/>
        <p:txBody>
          <a:bodyPr/>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187DDF7E-4D4B-4C4A-88D5-E247CCC80A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61E95039-D4FF-4AB8-971C-4E57ACD69FE3}"/>
              </a:ext>
            </a:extLst>
          </p:cNvPr>
          <p:cNvSpPr>
            <a:spLocks noGrp="1"/>
          </p:cNvSpPr>
          <p:nvPr>
            <p:ph type="dt" sz="half" idx="10"/>
          </p:nvPr>
        </p:nvSpPr>
        <p:spPr/>
        <p:txBody>
          <a:bodyPr/>
          <a:lstStyle/>
          <a:p>
            <a:fld id="{AA56B250-CA32-4D64-9644-60164C10990A}" type="datetimeFigureOut">
              <a:rPr lang="ar-EG" smtClean="0"/>
              <a:t>21/06/1443</a:t>
            </a:fld>
            <a:endParaRPr lang="ar-EG"/>
          </a:p>
        </p:txBody>
      </p:sp>
      <p:sp>
        <p:nvSpPr>
          <p:cNvPr id="5" name="Footer Placeholder 4">
            <a:extLst>
              <a:ext uri="{FF2B5EF4-FFF2-40B4-BE49-F238E27FC236}">
                <a16:creationId xmlns:a16="http://schemas.microsoft.com/office/drawing/2014/main" id="{B7AD609A-71BB-4819-8728-059433F49203}"/>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7F81F209-B474-473E-8A7A-726431264145}"/>
              </a:ext>
            </a:extLst>
          </p:cNvPr>
          <p:cNvSpPr>
            <a:spLocks noGrp="1"/>
          </p:cNvSpPr>
          <p:nvPr>
            <p:ph type="sldNum" sz="quarter" idx="12"/>
          </p:nvPr>
        </p:nvSpPr>
        <p:spPr/>
        <p:txBody>
          <a:bodyPr/>
          <a:lstStyle/>
          <a:p>
            <a:fld id="{51BF73E6-DA73-41E1-A702-AF865565EAFE}" type="slidenum">
              <a:rPr lang="ar-EG" smtClean="0"/>
              <a:t>‹#›</a:t>
            </a:fld>
            <a:endParaRPr lang="ar-EG"/>
          </a:p>
        </p:txBody>
      </p:sp>
    </p:spTree>
    <p:extLst>
      <p:ext uri="{BB962C8B-B14F-4D97-AF65-F5344CB8AC3E}">
        <p14:creationId xmlns:p14="http://schemas.microsoft.com/office/powerpoint/2010/main" val="2934835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72ADF4-ADE8-46C2-BE2A-50979DB7AE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3AB014DF-BFC7-40DF-BA0D-785ACF1EFA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8DAC2A72-F117-4E6C-A28A-A8D23B3E4156}"/>
              </a:ext>
            </a:extLst>
          </p:cNvPr>
          <p:cNvSpPr>
            <a:spLocks noGrp="1"/>
          </p:cNvSpPr>
          <p:nvPr>
            <p:ph type="dt" sz="half" idx="10"/>
          </p:nvPr>
        </p:nvSpPr>
        <p:spPr/>
        <p:txBody>
          <a:bodyPr/>
          <a:lstStyle/>
          <a:p>
            <a:fld id="{AA56B250-CA32-4D64-9644-60164C10990A}" type="datetimeFigureOut">
              <a:rPr lang="ar-EG" smtClean="0"/>
              <a:t>21/06/1443</a:t>
            </a:fld>
            <a:endParaRPr lang="ar-EG"/>
          </a:p>
        </p:txBody>
      </p:sp>
      <p:sp>
        <p:nvSpPr>
          <p:cNvPr id="5" name="Footer Placeholder 4">
            <a:extLst>
              <a:ext uri="{FF2B5EF4-FFF2-40B4-BE49-F238E27FC236}">
                <a16:creationId xmlns:a16="http://schemas.microsoft.com/office/drawing/2014/main" id="{0B5E9BDF-B3FB-4AFB-AA4A-9D721E865C3B}"/>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BCA85D05-C56D-4344-AECF-7D63C35782C1}"/>
              </a:ext>
            </a:extLst>
          </p:cNvPr>
          <p:cNvSpPr>
            <a:spLocks noGrp="1"/>
          </p:cNvSpPr>
          <p:nvPr>
            <p:ph type="sldNum" sz="quarter" idx="12"/>
          </p:nvPr>
        </p:nvSpPr>
        <p:spPr/>
        <p:txBody>
          <a:bodyPr/>
          <a:lstStyle/>
          <a:p>
            <a:fld id="{51BF73E6-DA73-41E1-A702-AF865565EAFE}" type="slidenum">
              <a:rPr lang="ar-EG" smtClean="0"/>
              <a:t>‹#›</a:t>
            </a:fld>
            <a:endParaRPr lang="ar-EG"/>
          </a:p>
        </p:txBody>
      </p:sp>
    </p:spTree>
    <p:extLst>
      <p:ext uri="{BB962C8B-B14F-4D97-AF65-F5344CB8AC3E}">
        <p14:creationId xmlns:p14="http://schemas.microsoft.com/office/powerpoint/2010/main" val="3613155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C2D0D-A39F-418E-8F8A-69C190953E4B}"/>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57355829-9076-4095-877F-E806983CD5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68B24B1F-CC9B-441A-8778-E7297A9BA6AA}"/>
              </a:ext>
            </a:extLst>
          </p:cNvPr>
          <p:cNvSpPr>
            <a:spLocks noGrp="1"/>
          </p:cNvSpPr>
          <p:nvPr>
            <p:ph type="dt" sz="half" idx="10"/>
          </p:nvPr>
        </p:nvSpPr>
        <p:spPr/>
        <p:txBody>
          <a:bodyPr/>
          <a:lstStyle/>
          <a:p>
            <a:fld id="{AA56B250-CA32-4D64-9644-60164C10990A}" type="datetimeFigureOut">
              <a:rPr lang="ar-EG" smtClean="0"/>
              <a:t>21/06/1443</a:t>
            </a:fld>
            <a:endParaRPr lang="ar-EG"/>
          </a:p>
        </p:txBody>
      </p:sp>
      <p:sp>
        <p:nvSpPr>
          <p:cNvPr id="5" name="Footer Placeholder 4">
            <a:extLst>
              <a:ext uri="{FF2B5EF4-FFF2-40B4-BE49-F238E27FC236}">
                <a16:creationId xmlns:a16="http://schemas.microsoft.com/office/drawing/2014/main" id="{EFCA52D6-98B7-49C4-B5C8-B3D4A61EC7B0}"/>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0278F856-6AD8-4088-9E7C-8E362DE4B3DC}"/>
              </a:ext>
            </a:extLst>
          </p:cNvPr>
          <p:cNvSpPr>
            <a:spLocks noGrp="1"/>
          </p:cNvSpPr>
          <p:nvPr>
            <p:ph type="sldNum" sz="quarter" idx="12"/>
          </p:nvPr>
        </p:nvSpPr>
        <p:spPr/>
        <p:txBody>
          <a:bodyPr/>
          <a:lstStyle/>
          <a:p>
            <a:fld id="{51BF73E6-DA73-41E1-A702-AF865565EAFE}" type="slidenum">
              <a:rPr lang="ar-EG" smtClean="0"/>
              <a:t>‹#›</a:t>
            </a:fld>
            <a:endParaRPr lang="ar-EG"/>
          </a:p>
        </p:txBody>
      </p:sp>
    </p:spTree>
    <p:extLst>
      <p:ext uri="{BB962C8B-B14F-4D97-AF65-F5344CB8AC3E}">
        <p14:creationId xmlns:p14="http://schemas.microsoft.com/office/powerpoint/2010/main" val="1935646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2FF3C-7AE8-4D55-8B0C-1643EABCF4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EG"/>
          </a:p>
        </p:txBody>
      </p:sp>
      <p:sp>
        <p:nvSpPr>
          <p:cNvPr id="3" name="Text Placeholder 2">
            <a:extLst>
              <a:ext uri="{FF2B5EF4-FFF2-40B4-BE49-F238E27FC236}">
                <a16:creationId xmlns:a16="http://schemas.microsoft.com/office/drawing/2014/main" id="{17FA3F54-5E93-4326-9DF5-CED5E4ADEF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31991D-7034-49DF-9AB8-DCA2B52B8318}"/>
              </a:ext>
            </a:extLst>
          </p:cNvPr>
          <p:cNvSpPr>
            <a:spLocks noGrp="1"/>
          </p:cNvSpPr>
          <p:nvPr>
            <p:ph type="dt" sz="half" idx="10"/>
          </p:nvPr>
        </p:nvSpPr>
        <p:spPr/>
        <p:txBody>
          <a:bodyPr/>
          <a:lstStyle/>
          <a:p>
            <a:fld id="{AA56B250-CA32-4D64-9644-60164C10990A}" type="datetimeFigureOut">
              <a:rPr lang="ar-EG" smtClean="0"/>
              <a:t>21/06/1443</a:t>
            </a:fld>
            <a:endParaRPr lang="ar-EG"/>
          </a:p>
        </p:txBody>
      </p:sp>
      <p:sp>
        <p:nvSpPr>
          <p:cNvPr id="5" name="Footer Placeholder 4">
            <a:extLst>
              <a:ext uri="{FF2B5EF4-FFF2-40B4-BE49-F238E27FC236}">
                <a16:creationId xmlns:a16="http://schemas.microsoft.com/office/drawing/2014/main" id="{A1FC6B0F-51D8-4D81-8AD8-56ABCAE46CD7}"/>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018745F9-92E9-4554-9905-A0EB0FF1CAF1}"/>
              </a:ext>
            </a:extLst>
          </p:cNvPr>
          <p:cNvSpPr>
            <a:spLocks noGrp="1"/>
          </p:cNvSpPr>
          <p:nvPr>
            <p:ph type="sldNum" sz="quarter" idx="12"/>
          </p:nvPr>
        </p:nvSpPr>
        <p:spPr/>
        <p:txBody>
          <a:bodyPr/>
          <a:lstStyle/>
          <a:p>
            <a:fld id="{51BF73E6-DA73-41E1-A702-AF865565EAFE}" type="slidenum">
              <a:rPr lang="ar-EG" smtClean="0"/>
              <a:t>‹#›</a:t>
            </a:fld>
            <a:endParaRPr lang="ar-EG"/>
          </a:p>
        </p:txBody>
      </p:sp>
    </p:spTree>
    <p:extLst>
      <p:ext uri="{BB962C8B-B14F-4D97-AF65-F5344CB8AC3E}">
        <p14:creationId xmlns:p14="http://schemas.microsoft.com/office/powerpoint/2010/main" val="3281080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ABF17-A2F9-4BBC-A152-1EEC3DC55B0F}"/>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2EB25AC2-C7AD-48AC-9204-6673315C4B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Content Placeholder 3">
            <a:extLst>
              <a:ext uri="{FF2B5EF4-FFF2-40B4-BE49-F238E27FC236}">
                <a16:creationId xmlns:a16="http://schemas.microsoft.com/office/drawing/2014/main" id="{AD1D4F15-4E0A-4AB4-8372-4551DB46BF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Date Placeholder 4">
            <a:extLst>
              <a:ext uri="{FF2B5EF4-FFF2-40B4-BE49-F238E27FC236}">
                <a16:creationId xmlns:a16="http://schemas.microsoft.com/office/drawing/2014/main" id="{87C30F58-85B2-4187-A3A6-E2C68A3020E2}"/>
              </a:ext>
            </a:extLst>
          </p:cNvPr>
          <p:cNvSpPr>
            <a:spLocks noGrp="1"/>
          </p:cNvSpPr>
          <p:nvPr>
            <p:ph type="dt" sz="half" idx="10"/>
          </p:nvPr>
        </p:nvSpPr>
        <p:spPr/>
        <p:txBody>
          <a:bodyPr/>
          <a:lstStyle/>
          <a:p>
            <a:fld id="{AA56B250-CA32-4D64-9644-60164C10990A}" type="datetimeFigureOut">
              <a:rPr lang="ar-EG" smtClean="0"/>
              <a:t>21/06/1443</a:t>
            </a:fld>
            <a:endParaRPr lang="ar-EG"/>
          </a:p>
        </p:txBody>
      </p:sp>
      <p:sp>
        <p:nvSpPr>
          <p:cNvPr id="6" name="Footer Placeholder 5">
            <a:extLst>
              <a:ext uri="{FF2B5EF4-FFF2-40B4-BE49-F238E27FC236}">
                <a16:creationId xmlns:a16="http://schemas.microsoft.com/office/drawing/2014/main" id="{0E762CCE-A1F5-4496-A133-DBADFB52A6E5}"/>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7D10CFE2-F7D7-4125-8179-24D02D2DDEA5}"/>
              </a:ext>
            </a:extLst>
          </p:cNvPr>
          <p:cNvSpPr>
            <a:spLocks noGrp="1"/>
          </p:cNvSpPr>
          <p:nvPr>
            <p:ph type="sldNum" sz="quarter" idx="12"/>
          </p:nvPr>
        </p:nvSpPr>
        <p:spPr/>
        <p:txBody>
          <a:bodyPr/>
          <a:lstStyle/>
          <a:p>
            <a:fld id="{51BF73E6-DA73-41E1-A702-AF865565EAFE}" type="slidenum">
              <a:rPr lang="ar-EG" smtClean="0"/>
              <a:t>‹#›</a:t>
            </a:fld>
            <a:endParaRPr lang="ar-EG"/>
          </a:p>
        </p:txBody>
      </p:sp>
    </p:spTree>
    <p:extLst>
      <p:ext uri="{BB962C8B-B14F-4D97-AF65-F5344CB8AC3E}">
        <p14:creationId xmlns:p14="http://schemas.microsoft.com/office/powerpoint/2010/main" val="1727344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AF331-B617-499C-BEB5-B6AD6BBDEA2C}"/>
              </a:ext>
            </a:extLst>
          </p:cNvPr>
          <p:cNvSpPr>
            <a:spLocks noGrp="1"/>
          </p:cNvSpPr>
          <p:nvPr>
            <p:ph type="title"/>
          </p:nvPr>
        </p:nvSpPr>
        <p:spPr>
          <a:xfrm>
            <a:off x="839788" y="365125"/>
            <a:ext cx="10515600" cy="1325563"/>
          </a:xfrm>
        </p:spPr>
        <p:txBody>
          <a:bodyPr/>
          <a:lstStyle/>
          <a:p>
            <a:r>
              <a:rPr lang="en-US"/>
              <a:t>Click to edit Master title style</a:t>
            </a:r>
            <a:endParaRPr lang="ar-EG"/>
          </a:p>
        </p:txBody>
      </p:sp>
      <p:sp>
        <p:nvSpPr>
          <p:cNvPr id="3" name="Text Placeholder 2">
            <a:extLst>
              <a:ext uri="{FF2B5EF4-FFF2-40B4-BE49-F238E27FC236}">
                <a16:creationId xmlns:a16="http://schemas.microsoft.com/office/drawing/2014/main" id="{B9AD5E6E-F6FC-4635-8CAF-EFAE2C09C9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973B32-F89F-4CB6-B9AC-E72F82FC07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Text Placeholder 4">
            <a:extLst>
              <a:ext uri="{FF2B5EF4-FFF2-40B4-BE49-F238E27FC236}">
                <a16:creationId xmlns:a16="http://schemas.microsoft.com/office/drawing/2014/main" id="{00DACC4C-116C-43F1-9D71-D97FA6EBF1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B43687-4CA8-40A8-A3DF-8E03020FAF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7" name="Date Placeholder 6">
            <a:extLst>
              <a:ext uri="{FF2B5EF4-FFF2-40B4-BE49-F238E27FC236}">
                <a16:creationId xmlns:a16="http://schemas.microsoft.com/office/drawing/2014/main" id="{381BC03A-49C1-4030-9E0B-4C486572A8EB}"/>
              </a:ext>
            </a:extLst>
          </p:cNvPr>
          <p:cNvSpPr>
            <a:spLocks noGrp="1"/>
          </p:cNvSpPr>
          <p:nvPr>
            <p:ph type="dt" sz="half" idx="10"/>
          </p:nvPr>
        </p:nvSpPr>
        <p:spPr/>
        <p:txBody>
          <a:bodyPr/>
          <a:lstStyle/>
          <a:p>
            <a:fld id="{AA56B250-CA32-4D64-9644-60164C10990A}" type="datetimeFigureOut">
              <a:rPr lang="ar-EG" smtClean="0"/>
              <a:t>21/06/1443</a:t>
            </a:fld>
            <a:endParaRPr lang="ar-EG"/>
          </a:p>
        </p:txBody>
      </p:sp>
      <p:sp>
        <p:nvSpPr>
          <p:cNvPr id="8" name="Footer Placeholder 7">
            <a:extLst>
              <a:ext uri="{FF2B5EF4-FFF2-40B4-BE49-F238E27FC236}">
                <a16:creationId xmlns:a16="http://schemas.microsoft.com/office/drawing/2014/main" id="{D616DE72-4C6B-4DD2-8C7D-C0B39E40B6D6}"/>
              </a:ext>
            </a:extLst>
          </p:cNvPr>
          <p:cNvSpPr>
            <a:spLocks noGrp="1"/>
          </p:cNvSpPr>
          <p:nvPr>
            <p:ph type="ftr" sz="quarter" idx="11"/>
          </p:nvPr>
        </p:nvSpPr>
        <p:spPr/>
        <p:txBody>
          <a:bodyPr/>
          <a:lstStyle/>
          <a:p>
            <a:endParaRPr lang="ar-EG"/>
          </a:p>
        </p:txBody>
      </p:sp>
      <p:sp>
        <p:nvSpPr>
          <p:cNvPr id="9" name="Slide Number Placeholder 8">
            <a:extLst>
              <a:ext uri="{FF2B5EF4-FFF2-40B4-BE49-F238E27FC236}">
                <a16:creationId xmlns:a16="http://schemas.microsoft.com/office/drawing/2014/main" id="{A3D961B8-89F1-4098-8AE9-696C0D1D155E}"/>
              </a:ext>
            </a:extLst>
          </p:cNvPr>
          <p:cNvSpPr>
            <a:spLocks noGrp="1"/>
          </p:cNvSpPr>
          <p:nvPr>
            <p:ph type="sldNum" sz="quarter" idx="12"/>
          </p:nvPr>
        </p:nvSpPr>
        <p:spPr/>
        <p:txBody>
          <a:bodyPr/>
          <a:lstStyle/>
          <a:p>
            <a:fld id="{51BF73E6-DA73-41E1-A702-AF865565EAFE}" type="slidenum">
              <a:rPr lang="ar-EG" smtClean="0"/>
              <a:t>‹#›</a:t>
            </a:fld>
            <a:endParaRPr lang="ar-EG"/>
          </a:p>
        </p:txBody>
      </p:sp>
    </p:spTree>
    <p:extLst>
      <p:ext uri="{BB962C8B-B14F-4D97-AF65-F5344CB8AC3E}">
        <p14:creationId xmlns:p14="http://schemas.microsoft.com/office/powerpoint/2010/main" val="305178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152B8-2085-4352-82FB-ED1CA760D800}"/>
              </a:ext>
            </a:extLst>
          </p:cNvPr>
          <p:cNvSpPr>
            <a:spLocks noGrp="1"/>
          </p:cNvSpPr>
          <p:nvPr>
            <p:ph type="title"/>
          </p:nvPr>
        </p:nvSpPr>
        <p:spPr/>
        <p:txBody>
          <a:bodyPr/>
          <a:lstStyle/>
          <a:p>
            <a:r>
              <a:rPr lang="en-US"/>
              <a:t>Click to edit Master title style</a:t>
            </a:r>
            <a:endParaRPr lang="ar-EG"/>
          </a:p>
        </p:txBody>
      </p:sp>
      <p:sp>
        <p:nvSpPr>
          <p:cNvPr id="3" name="Date Placeholder 2">
            <a:extLst>
              <a:ext uri="{FF2B5EF4-FFF2-40B4-BE49-F238E27FC236}">
                <a16:creationId xmlns:a16="http://schemas.microsoft.com/office/drawing/2014/main" id="{738D32A1-9BAC-4A75-A333-2C4344F1E7E0}"/>
              </a:ext>
            </a:extLst>
          </p:cNvPr>
          <p:cNvSpPr>
            <a:spLocks noGrp="1"/>
          </p:cNvSpPr>
          <p:nvPr>
            <p:ph type="dt" sz="half" idx="10"/>
          </p:nvPr>
        </p:nvSpPr>
        <p:spPr/>
        <p:txBody>
          <a:bodyPr/>
          <a:lstStyle/>
          <a:p>
            <a:fld id="{AA56B250-CA32-4D64-9644-60164C10990A}" type="datetimeFigureOut">
              <a:rPr lang="ar-EG" smtClean="0"/>
              <a:t>21/06/1443</a:t>
            </a:fld>
            <a:endParaRPr lang="ar-EG"/>
          </a:p>
        </p:txBody>
      </p:sp>
      <p:sp>
        <p:nvSpPr>
          <p:cNvPr id="4" name="Footer Placeholder 3">
            <a:extLst>
              <a:ext uri="{FF2B5EF4-FFF2-40B4-BE49-F238E27FC236}">
                <a16:creationId xmlns:a16="http://schemas.microsoft.com/office/drawing/2014/main" id="{AB27F483-E516-4BD9-934F-8E827E999461}"/>
              </a:ext>
            </a:extLst>
          </p:cNvPr>
          <p:cNvSpPr>
            <a:spLocks noGrp="1"/>
          </p:cNvSpPr>
          <p:nvPr>
            <p:ph type="ftr" sz="quarter" idx="11"/>
          </p:nvPr>
        </p:nvSpPr>
        <p:spPr/>
        <p:txBody>
          <a:bodyPr/>
          <a:lstStyle/>
          <a:p>
            <a:endParaRPr lang="ar-EG"/>
          </a:p>
        </p:txBody>
      </p:sp>
      <p:sp>
        <p:nvSpPr>
          <p:cNvPr id="5" name="Slide Number Placeholder 4">
            <a:extLst>
              <a:ext uri="{FF2B5EF4-FFF2-40B4-BE49-F238E27FC236}">
                <a16:creationId xmlns:a16="http://schemas.microsoft.com/office/drawing/2014/main" id="{67898055-71FD-47B8-92CA-2BDB04C53416}"/>
              </a:ext>
            </a:extLst>
          </p:cNvPr>
          <p:cNvSpPr>
            <a:spLocks noGrp="1"/>
          </p:cNvSpPr>
          <p:nvPr>
            <p:ph type="sldNum" sz="quarter" idx="12"/>
          </p:nvPr>
        </p:nvSpPr>
        <p:spPr/>
        <p:txBody>
          <a:bodyPr/>
          <a:lstStyle/>
          <a:p>
            <a:fld id="{51BF73E6-DA73-41E1-A702-AF865565EAFE}" type="slidenum">
              <a:rPr lang="ar-EG" smtClean="0"/>
              <a:t>‹#›</a:t>
            </a:fld>
            <a:endParaRPr lang="ar-EG"/>
          </a:p>
        </p:txBody>
      </p:sp>
    </p:spTree>
    <p:extLst>
      <p:ext uri="{BB962C8B-B14F-4D97-AF65-F5344CB8AC3E}">
        <p14:creationId xmlns:p14="http://schemas.microsoft.com/office/powerpoint/2010/main" val="1985283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609F51-7604-4B9B-8EC5-2374DFEE7BC0}"/>
              </a:ext>
            </a:extLst>
          </p:cNvPr>
          <p:cNvSpPr>
            <a:spLocks noGrp="1"/>
          </p:cNvSpPr>
          <p:nvPr>
            <p:ph type="dt" sz="half" idx="10"/>
          </p:nvPr>
        </p:nvSpPr>
        <p:spPr/>
        <p:txBody>
          <a:bodyPr/>
          <a:lstStyle/>
          <a:p>
            <a:fld id="{AA56B250-CA32-4D64-9644-60164C10990A}" type="datetimeFigureOut">
              <a:rPr lang="ar-EG" smtClean="0"/>
              <a:t>21/06/1443</a:t>
            </a:fld>
            <a:endParaRPr lang="ar-EG"/>
          </a:p>
        </p:txBody>
      </p:sp>
      <p:sp>
        <p:nvSpPr>
          <p:cNvPr id="3" name="Footer Placeholder 2">
            <a:extLst>
              <a:ext uri="{FF2B5EF4-FFF2-40B4-BE49-F238E27FC236}">
                <a16:creationId xmlns:a16="http://schemas.microsoft.com/office/drawing/2014/main" id="{1286114C-F172-4CA5-BBB2-D10F9EA4B893}"/>
              </a:ext>
            </a:extLst>
          </p:cNvPr>
          <p:cNvSpPr>
            <a:spLocks noGrp="1"/>
          </p:cNvSpPr>
          <p:nvPr>
            <p:ph type="ftr" sz="quarter" idx="11"/>
          </p:nvPr>
        </p:nvSpPr>
        <p:spPr/>
        <p:txBody>
          <a:bodyPr/>
          <a:lstStyle/>
          <a:p>
            <a:endParaRPr lang="ar-EG"/>
          </a:p>
        </p:txBody>
      </p:sp>
      <p:sp>
        <p:nvSpPr>
          <p:cNvPr id="4" name="Slide Number Placeholder 3">
            <a:extLst>
              <a:ext uri="{FF2B5EF4-FFF2-40B4-BE49-F238E27FC236}">
                <a16:creationId xmlns:a16="http://schemas.microsoft.com/office/drawing/2014/main" id="{AEE10670-0BAA-44B4-BFA2-AA88546AB361}"/>
              </a:ext>
            </a:extLst>
          </p:cNvPr>
          <p:cNvSpPr>
            <a:spLocks noGrp="1"/>
          </p:cNvSpPr>
          <p:nvPr>
            <p:ph type="sldNum" sz="quarter" idx="12"/>
          </p:nvPr>
        </p:nvSpPr>
        <p:spPr/>
        <p:txBody>
          <a:bodyPr/>
          <a:lstStyle/>
          <a:p>
            <a:fld id="{51BF73E6-DA73-41E1-A702-AF865565EAFE}" type="slidenum">
              <a:rPr lang="ar-EG" smtClean="0"/>
              <a:t>‹#›</a:t>
            </a:fld>
            <a:endParaRPr lang="ar-EG"/>
          </a:p>
        </p:txBody>
      </p:sp>
    </p:spTree>
    <p:extLst>
      <p:ext uri="{BB962C8B-B14F-4D97-AF65-F5344CB8AC3E}">
        <p14:creationId xmlns:p14="http://schemas.microsoft.com/office/powerpoint/2010/main" val="1333376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DB3E4-73C9-4692-B42B-F9C12CCC79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Content Placeholder 2">
            <a:extLst>
              <a:ext uri="{FF2B5EF4-FFF2-40B4-BE49-F238E27FC236}">
                <a16:creationId xmlns:a16="http://schemas.microsoft.com/office/drawing/2014/main" id="{CEF7E370-4DCB-4C80-B3B0-C4D9E7A0A3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Text Placeholder 3">
            <a:extLst>
              <a:ext uri="{FF2B5EF4-FFF2-40B4-BE49-F238E27FC236}">
                <a16:creationId xmlns:a16="http://schemas.microsoft.com/office/drawing/2014/main" id="{4B1DE694-5A02-4833-B909-8D9E4350C3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B860AC-2F13-4CE6-BC21-5ED10146EB3A}"/>
              </a:ext>
            </a:extLst>
          </p:cNvPr>
          <p:cNvSpPr>
            <a:spLocks noGrp="1"/>
          </p:cNvSpPr>
          <p:nvPr>
            <p:ph type="dt" sz="half" idx="10"/>
          </p:nvPr>
        </p:nvSpPr>
        <p:spPr/>
        <p:txBody>
          <a:bodyPr/>
          <a:lstStyle/>
          <a:p>
            <a:fld id="{AA56B250-CA32-4D64-9644-60164C10990A}" type="datetimeFigureOut">
              <a:rPr lang="ar-EG" smtClean="0"/>
              <a:t>21/06/1443</a:t>
            </a:fld>
            <a:endParaRPr lang="ar-EG"/>
          </a:p>
        </p:txBody>
      </p:sp>
      <p:sp>
        <p:nvSpPr>
          <p:cNvPr id="6" name="Footer Placeholder 5">
            <a:extLst>
              <a:ext uri="{FF2B5EF4-FFF2-40B4-BE49-F238E27FC236}">
                <a16:creationId xmlns:a16="http://schemas.microsoft.com/office/drawing/2014/main" id="{07F62AB3-EC27-43A8-A072-642DAE4792F8}"/>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51EBBB8B-1C93-4CE0-B3EA-F04DB0563749}"/>
              </a:ext>
            </a:extLst>
          </p:cNvPr>
          <p:cNvSpPr>
            <a:spLocks noGrp="1"/>
          </p:cNvSpPr>
          <p:nvPr>
            <p:ph type="sldNum" sz="quarter" idx="12"/>
          </p:nvPr>
        </p:nvSpPr>
        <p:spPr/>
        <p:txBody>
          <a:bodyPr/>
          <a:lstStyle/>
          <a:p>
            <a:fld id="{51BF73E6-DA73-41E1-A702-AF865565EAFE}" type="slidenum">
              <a:rPr lang="ar-EG" smtClean="0"/>
              <a:t>‹#›</a:t>
            </a:fld>
            <a:endParaRPr lang="ar-EG"/>
          </a:p>
        </p:txBody>
      </p:sp>
    </p:spTree>
    <p:extLst>
      <p:ext uri="{BB962C8B-B14F-4D97-AF65-F5344CB8AC3E}">
        <p14:creationId xmlns:p14="http://schemas.microsoft.com/office/powerpoint/2010/main" val="1061074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C7246-D430-40F2-9322-7406F494E0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Picture Placeholder 2">
            <a:extLst>
              <a:ext uri="{FF2B5EF4-FFF2-40B4-BE49-F238E27FC236}">
                <a16:creationId xmlns:a16="http://schemas.microsoft.com/office/drawing/2014/main" id="{F5062937-D43F-48CD-9663-97BF1F7874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Text Placeholder 3">
            <a:extLst>
              <a:ext uri="{FF2B5EF4-FFF2-40B4-BE49-F238E27FC236}">
                <a16:creationId xmlns:a16="http://schemas.microsoft.com/office/drawing/2014/main" id="{EB4552F1-AB94-48A0-8CE6-4B9C78CD9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9CFD7D-D78B-4886-A52F-9F837DB1D938}"/>
              </a:ext>
            </a:extLst>
          </p:cNvPr>
          <p:cNvSpPr>
            <a:spLocks noGrp="1"/>
          </p:cNvSpPr>
          <p:nvPr>
            <p:ph type="dt" sz="half" idx="10"/>
          </p:nvPr>
        </p:nvSpPr>
        <p:spPr/>
        <p:txBody>
          <a:bodyPr/>
          <a:lstStyle/>
          <a:p>
            <a:fld id="{AA56B250-CA32-4D64-9644-60164C10990A}" type="datetimeFigureOut">
              <a:rPr lang="ar-EG" smtClean="0"/>
              <a:t>21/06/1443</a:t>
            </a:fld>
            <a:endParaRPr lang="ar-EG"/>
          </a:p>
        </p:txBody>
      </p:sp>
      <p:sp>
        <p:nvSpPr>
          <p:cNvPr id="6" name="Footer Placeholder 5">
            <a:extLst>
              <a:ext uri="{FF2B5EF4-FFF2-40B4-BE49-F238E27FC236}">
                <a16:creationId xmlns:a16="http://schemas.microsoft.com/office/drawing/2014/main" id="{288E1386-AC25-4216-A859-EDA4040953ED}"/>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F6604E3E-B73F-423F-A000-5B624B4EF928}"/>
              </a:ext>
            </a:extLst>
          </p:cNvPr>
          <p:cNvSpPr>
            <a:spLocks noGrp="1"/>
          </p:cNvSpPr>
          <p:nvPr>
            <p:ph type="sldNum" sz="quarter" idx="12"/>
          </p:nvPr>
        </p:nvSpPr>
        <p:spPr/>
        <p:txBody>
          <a:bodyPr/>
          <a:lstStyle/>
          <a:p>
            <a:fld id="{51BF73E6-DA73-41E1-A702-AF865565EAFE}" type="slidenum">
              <a:rPr lang="ar-EG" smtClean="0"/>
              <a:t>‹#›</a:t>
            </a:fld>
            <a:endParaRPr lang="ar-EG"/>
          </a:p>
        </p:txBody>
      </p:sp>
    </p:spTree>
    <p:extLst>
      <p:ext uri="{BB962C8B-B14F-4D97-AF65-F5344CB8AC3E}">
        <p14:creationId xmlns:p14="http://schemas.microsoft.com/office/powerpoint/2010/main" val="128300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5A8BF6-240F-4A02-8079-A8C8528E06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EG"/>
          </a:p>
        </p:txBody>
      </p:sp>
      <p:sp>
        <p:nvSpPr>
          <p:cNvPr id="3" name="Text Placeholder 2">
            <a:extLst>
              <a:ext uri="{FF2B5EF4-FFF2-40B4-BE49-F238E27FC236}">
                <a16:creationId xmlns:a16="http://schemas.microsoft.com/office/drawing/2014/main" id="{0C9DB5C0-7475-4454-8AB4-290B37C819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3500D515-4DF7-4139-AE66-D67F280BAE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56B250-CA32-4D64-9644-60164C10990A}" type="datetimeFigureOut">
              <a:rPr lang="ar-EG" smtClean="0"/>
              <a:t>21/06/1443</a:t>
            </a:fld>
            <a:endParaRPr lang="ar-EG"/>
          </a:p>
        </p:txBody>
      </p:sp>
      <p:sp>
        <p:nvSpPr>
          <p:cNvPr id="5" name="Footer Placeholder 4">
            <a:extLst>
              <a:ext uri="{FF2B5EF4-FFF2-40B4-BE49-F238E27FC236}">
                <a16:creationId xmlns:a16="http://schemas.microsoft.com/office/drawing/2014/main" id="{713C9FE7-27A3-498A-8222-89503C9FA3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EG"/>
          </a:p>
        </p:txBody>
      </p:sp>
      <p:sp>
        <p:nvSpPr>
          <p:cNvPr id="6" name="Slide Number Placeholder 5">
            <a:extLst>
              <a:ext uri="{FF2B5EF4-FFF2-40B4-BE49-F238E27FC236}">
                <a16:creationId xmlns:a16="http://schemas.microsoft.com/office/drawing/2014/main" id="{3504AE47-819A-4CAF-861F-5D89968F97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BF73E6-DA73-41E1-A702-AF865565EAFE}" type="slidenum">
              <a:rPr lang="ar-EG" smtClean="0"/>
              <a:t>‹#›</a:t>
            </a:fld>
            <a:endParaRPr lang="ar-EG"/>
          </a:p>
        </p:txBody>
      </p:sp>
    </p:spTree>
    <p:extLst>
      <p:ext uri="{BB962C8B-B14F-4D97-AF65-F5344CB8AC3E}">
        <p14:creationId xmlns:p14="http://schemas.microsoft.com/office/powerpoint/2010/main" val="1307845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11.png"/><Relationship Id="rId5" Type="http://schemas.microsoft.com/office/2007/relationships/hdphoto" Target="../media/hdphoto2.wdp"/><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7A4D-F3F2-41CF-B579-D3939918DE8A}"/>
              </a:ext>
            </a:extLst>
          </p:cNvPr>
          <p:cNvSpPr>
            <a:spLocks noGrp="1"/>
          </p:cNvSpPr>
          <p:nvPr>
            <p:ph type="ctrTitle"/>
          </p:nvPr>
        </p:nvSpPr>
        <p:spPr>
          <a:xfrm>
            <a:off x="1524000" y="1122363"/>
            <a:ext cx="9570098" cy="62625"/>
          </a:xfrm>
        </p:spPr>
        <p:txBody>
          <a:bodyPr>
            <a:normAutofit fontScale="90000"/>
          </a:bodyPr>
          <a:lstStyle/>
          <a:p>
            <a:r>
              <a:rPr lang="en-US" dirty="0">
                <a:solidFill>
                  <a:srgbClr val="FF0000"/>
                </a:solidFill>
              </a:rPr>
              <a:t>What is OOP ?</a:t>
            </a:r>
            <a:endParaRPr lang="ar-EG" dirty="0">
              <a:solidFill>
                <a:srgbClr val="FF0000"/>
              </a:solidFill>
            </a:endParaRPr>
          </a:p>
        </p:txBody>
      </p:sp>
      <p:sp>
        <p:nvSpPr>
          <p:cNvPr id="3" name="Subtitle 2">
            <a:extLst>
              <a:ext uri="{FF2B5EF4-FFF2-40B4-BE49-F238E27FC236}">
                <a16:creationId xmlns:a16="http://schemas.microsoft.com/office/drawing/2014/main" id="{582B41BC-7490-49E9-8E2E-FAB7B414CFF8}"/>
              </a:ext>
            </a:extLst>
          </p:cNvPr>
          <p:cNvSpPr>
            <a:spLocks noGrp="1"/>
          </p:cNvSpPr>
          <p:nvPr>
            <p:ph type="subTitle" idx="1"/>
          </p:nvPr>
        </p:nvSpPr>
        <p:spPr>
          <a:xfrm>
            <a:off x="1523999" y="1642188"/>
            <a:ext cx="9458131" cy="3615612"/>
          </a:xfrm>
        </p:spPr>
        <p:txBody>
          <a:bodyPr>
            <a:normAutofit/>
          </a:bodyPr>
          <a:lstStyle/>
          <a:p>
            <a:r>
              <a:rPr lang="en-US" b="0" i="0" dirty="0">
                <a:solidFill>
                  <a:srgbClr val="222222"/>
                </a:solidFill>
                <a:effectLst/>
                <a:latin typeface="Lato" panose="020B0604020202020204" pitchFamily="34" charset="0"/>
              </a:rPr>
              <a:t>Object-Oriented Programming(OOP), </a:t>
            </a:r>
            <a:r>
              <a:rPr lang="en-US" b="0" i="0" dirty="0">
                <a:solidFill>
                  <a:srgbClr val="222222"/>
                </a:solidFill>
                <a:effectLst/>
                <a:highlight>
                  <a:srgbClr val="FFFF00"/>
                </a:highlight>
                <a:latin typeface="Lato" panose="020B0604020202020204" pitchFamily="34" charset="0"/>
              </a:rPr>
              <a:t>is all about creating “objects”. </a:t>
            </a:r>
            <a:r>
              <a:rPr lang="en-US" b="0" i="0" dirty="0">
                <a:solidFill>
                  <a:srgbClr val="222222"/>
                </a:solidFill>
                <a:effectLst/>
                <a:latin typeface="Lato" panose="020B0604020202020204" pitchFamily="34" charset="0"/>
              </a:rPr>
              <a:t>An object is a group of interrelated variables and functions. These variables are often referred to as properties of the object and functions are referred to as the behavior of the objects. These objects provide a better and clear structure for the program.</a:t>
            </a:r>
            <a:endParaRPr lang="ar-EG" dirty="0"/>
          </a:p>
        </p:txBody>
      </p:sp>
      <p:sp>
        <p:nvSpPr>
          <p:cNvPr id="5" name="TextBox 4">
            <a:extLst>
              <a:ext uri="{FF2B5EF4-FFF2-40B4-BE49-F238E27FC236}">
                <a16:creationId xmlns:a16="http://schemas.microsoft.com/office/drawing/2014/main" id="{7A101885-51FB-47C8-BF01-26B3CE1DFA5D}"/>
              </a:ext>
            </a:extLst>
          </p:cNvPr>
          <p:cNvSpPr txBox="1"/>
          <p:nvPr/>
        </p:nvSpPr>
        <p:spPr>
          <a:xfrm>
            <a:off x="1523999" y="3683675"/>
            <a:ext cx="6097554" cy="2031325"/>
          </a:xfrm>
          <a:prstGeom prst="rect">
            <a:avLst/>
          </a:prstGeom>
          <a:noFill/>
        </p:spPr>
        <p:txBody>
          <a:bodyPr wrap="square">
            <a:spAutoFit/>
          </a:bodyPr>
          <a:lstStyle/>
          <a:p>
            <a:r>
              <a:rPr lang="en-US" b="0" i="0" dirty="0">
                <a:effectLst/>
                <a:latin typeface="Consolas" panose="020B0609020204030204" pitchFamily="49" charset="0"/>
              </a:rPr>
              <a:t>OOP focuses on the objects that are required to be manipulated instead of logic. </a:t>
            </a:r>
          </a:p>
          <a:p>
            <a:pPr marL="285750" indent="-285750">
              <a:buFontTx/>
              <a:buChar char="-"/>
            </a:pPr>
            <a:r>
              <a:rPr lang="en-US" b="0" i="0" dirty="0">
                <a:effectLst/>
                <a:latin typeface="Consolas" panose="020B0609020204030204" pitchFamily="49" charset="0"/>
              </a:rPr>
              <a:t>It makes development and maintenance easier </a:t>
            </a:r>
          </a:p>
          <a:p>
            <a:pPr marL="285750" indent="-285750">
              <a:buFontTx/>
              <a:buChar char="-"/>
            </a:pPr>
            <a:r>
              <a:rPr lang="en-US" b="0" i="0" dirty="0">
                <a:effectLst/>
                <a:latin typeface="Consolas" panose="020B0609020204030204" pitchFamily="49" charset="0"/>
              </a:rPr>
              <a:t>It provides data hiding (By Encapsulation)</a:t>
            </a:r>
          </a:p>
          <a:p>
            <a:pPr marL="285750" indent="-285750">
              <a:buFontTx/>
              <a:buChar char="-"/>
            </a:pPr>
            <a:r>
              <a:rPr lang="en-US" b="0" i="0" dirty="0">
                <a:effectLst/>
                <a:latin typeface="Consolas" panose="020B0609020204030204" pitchFamily="49" charset="0"/>
              </a:rPr>
              <a:t>It provides ability to simulate real-world </a:t>
            </a:r>
          </a:p>
          <a:p>
            <a:pPr marL="285750" indent="-285750">
              <a:buFontTx/>
              <a:buChar char="-"/>
            </a:pPr>
            <a:r>
              <a:rPr lang="en-US" b="0" i="0" dirty="0">
                <a:effectLst/>
                <a:latin typeface="Consolas" panose="020B0609020204030204" pitchFamily="49" charset="0"/>
              </a:rPr>
              <a:t>Less memory Usage and organized </a:t>
            </a:r>
          </a:p>
          <a:p>
            <a:r>
              <a:rPr lang="en-US" b="0" i="0" dirty="0">
                <a:effectLst/>
                <a:latin typeface="Consolas" panose="020B0609020204030204" pitchFamily="49" charset="0"/>
              </a:rPr>
              <a:t>- Reusable</a:t>
            </a:r>
            <a:r>
              <a:rPr lang="ar-EG" b="0" i="0" dirty="0">
                <a:effectLst/>
                <a:latin typeface="Consolas" panose="020B0609020204030204" pitchFamily="49" charset="0"/>
              </a:rPr>
              <a:t> ) </a:t>
            </a:r>
            <a:r>
              <a:rPr lang="en-US" b="0" i="0" dirty="0">
                <a:effectLst/>
                <a:latin typeface="Consolas" panose="020B0609020204030204" pitchFamily="49" charset="0"/>
              </a:rPr>
              <a:t>By Inheritance / Composition)</a:t>
            </a:r>
            <a:endParaRPr lang="ar-EG" dirty="0"/>
          </a:p>
        </p:txBody>
      </p:sp>
      <p:pic>
        <p:nvPicPr>
          <p:cNvPr id="3074" name="Picture 2" descr="Java OOPs Concepts">
            <a:extLst>
              <a:ext uri="{FF2B5EF4-FFF2-40B4-BE49-F238E27FC236}">
                <a16:creationId xmlns:a16="http://schemas.microsoft.com/office/drawing/2014/main" id="{88005CA6-63FD-498A-9924-38369E7D48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4897" y="3429000"/>
            <a:ext cx="4173089" cy="3214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040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112722-6116-40CC-B13D-E6FA68340C14}"/>
              </a:ext>
            </a:extLst>
          </p:cNvPr>
          <p:cNvSpPr txBox="1"/>
          <p:nvPr/>
        </p:nvSpPr>
        <p:spPr>
          <a:xfrm>
            <a:off x="1256910" y="474345"/>
            <a:ext cx="10191751" cy="3416320"/>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chemeClr val="accent1"/>
                </a:solidFill>
                <a:effectLst/>
                <a:latin typeface="erdana"/>
              </a:rPr>
              <a:t>Aggregation</a:t>
            </a:r>
          </a:p>
          <a:p>
            <a:pPr algn="just"/>
            <a:r>
              <a:rPr lang="en-US" b="0" i="0" dirty="0">
                <a:effectLst/>
                <a:highlight>
                  <a:srgbClr val="FFFF00"/>
                </a:highlight>
                <a:latin typeface="Open Sans" panose="020B0606030504020204" pitchFamily="34" charset="0"/>
              </a:rPr>
              <a:t>It implies a relationship where the child can exist independently of the parent</a:t>
            </a:r>
            <a:r>
              <a:rPr lang="en-US" b="0" i="0" dirty="0">
                <a:effectLst/>
                <a:latin typeface="inter-regular"/>
              </a:rPr>
              <a:t>.</a:t>
            </a:r>
            <a:r>
              <a:rPr lang="en-US" b="0" i="0" dirty="0">
                <a:solidFill>
                  <a:srgbClr val="333333"/>
                </a:solidFill>
                <a:effectLst/>
                <a:latin typeface="inter-regular"/>
              </a:rPr>
              <a:t> represents the </a:t>
            </a:r>
            <a:r>
              <a:rPr lang="en-US" b="0" i="0" dirty="0">
                <a:solidFill>
                  <a:srgbClr val="333333"/>
                </a:solidFill>
                <a:effectLst/>
                <a:highlight>
                  <a:srgbClr val="00FF00"/>
                </a:highlight>
                <a:latin typeface="inter-regular"/>
              </a:rPr>
              <a:t>weak</a:t>
            </a:r>
            <a:r>
              <a:rPr lang="en-US" b="0" i="0" dirty="0">
                <a:solidFill>
                  <a:srgbClr val="333333"/>
                </a:solidFill>
                <a:effectLst/>
                <a:latin typeface="inter-regular"/>
              </a:rPr>
              <a:t> relationship between objects. It is also termed as a </a:t>
            </a:r>
            <a:r>
              <a:rPr lang="en-US" b="1" i="0" dirty="0">
                <a:solidFill>
                  <a:srgbClr val="333333"/>
                </a:solidFill>
                <a:latin typeface="inter-regular"/>
              </a:rPr>
              <a:t>H</a:t>
            </a:r>
            <a:r>
              <a:rPr lang="en-US" b="1" dirty="0">
                <a:solidFill>
                  <a:srgbClr val="333333"/>
                </a:solidFill>
                <a:effectLst/>
                <a:latin typeface="inter-regular"/>
              </a:rPr>
              <a:t>as-a</a:t>
            </a:r>
            <a:r>
              <a:rPr lang="en-US" b="0" i="0" dirty="0">
                <a:solidFill>
                  <a:srgbClr val="333333"/>
                </a:solidFill>
                <a:effectLst/>
                <a:latin typeface="inter-regular"/>
              </a:rPr>
              <a:t> relationship in Java. Like, inheritance represents the </a:t>
            </a:r>
            <a:r>
              <a:rPr lang="en-US" b="1" dirty="0">
                <a:solidFill>
                  <a:srgbClr val="333333"/>
                </a:solidFill>
                <a:effectLst/>
                <a:latin typeface="inter-regular"/>
              </a:rPr>
              <a:t>is-a</a:t>
            </a:r>
            <a:r>
              <a:rPr lang="en-US" b="0" i="0" dirty="0">
                <a:solidFill>
                  <a:srgbClr val="333333"/>
                </a:solidFill>
                <a:effectLst/>
                <a:latin typeface="inter-regular"/>
              </a:rPr>
              <a:t> relationship. It is another way to reuse objects. </a:t>
            </a:r>
            <a:r>
              <a:rPr lang="en-US" b="0" i="0" dirty="0">
                <a:solidFill>
                  <a:srgbClr val="333333"/>
                </a:solidFill>
                <a:effectLst/>
                <a:highlight>
                  <a:srgbClr val="00FFFF"/>
                </a:highlight>
                <a:latin typeface="inter-regular"/>
              </a:rPr>
              <a:t>If you delete the parent object , the used object will not be deleted</a:t>
            </a:r>
            <a:r>
              <a:rPr lang="en-US" b="0" i="0" dirty="0">
                <a:solidFill>
                  <a:srgbClr val="333333"/>
                </a:solidFill>
                <a:effectLst/>
                <a:latin typeface="inter-regular"/>
              </a:rPr>
              <a:t>. </a:t>
            </a:r>
          </a:p>
          <a:p>
            <a:pPr marL="285750" indent="-285750" algn="just">
              <a:buFont typeface="Arial" panose="020B0604020202020204" pitchFamily="34" charset="0"/>
              <a:buChar char="•"/>
            </a:pPr>
            <a:r>
              <a:rPr lang="en-US" b="0" i="0" dirty="0">
                <a:solidFill>
                  <a:schemeClr val="accent1"/>
                </a:solidFill>
                <a:effectLst/>
                <a:latin typeface="erdana"/>
              </a:rPr>
              <a:t>Composition</a:t>
            </a:r>
          </a:p>
          <a:p>
            <a:pPr algn="just"/>
            <a:r>
              <a:rPr lang="en-US" b="0" i="0" dirty="0">
                <a:effectLst/>
                <a:highlight>
                  <a:srgbClr val="FFFF00"/>
                </a:highlight>
                <a:latin typeface="inter-regular"/>
              </a:rPr>
              <a:t>It </a:t>
            </a:r>
            <a:r>
              <a:rPr lang="en-US" b="0" i="0" dirty="0">
                <a:effectLst/>
                <a:highlight>
                  <a:srgbClr val="FFFF00"/>
                </a:highlight>
                <a:latin typeface="Open Sans" panose="020B0606030504020204" pitchFamily="34" charset="0"/>
              </a:rPr>
              <a:t>implies a relationship where the child cannot exist independent of the parent</a:t>
            </a:r>
            <a:r>
              <a:rPr lang="en-US" b="0" i="0" dirty="0">
                <a:effectLst/>
                <a:latin typeface="Open Sans" panose="020B0606030504020204" pitchFamily="34" charset="0"/>
              </a:rPr>
              <a:t>. </a:t>
            </a:r>
            <a:r>
              <a:rPr lang="en-US" b="0" i="0" dirty="0">
                <a:solidFill>
                  <a:srgbClr val="333333"/>
                </a:solidFill>
                <a:effectLst/>
                <a:latin typeface="inter-regular"/>
              </a:rPr>
              <a:t>There is a </a:t>
            </a:r>
            <a:r>
              <a:rPr lang="en-US" b="0" i="0" dirty="0">
                <a:solidFill>
                  <a:srgbClr val="333333"/>
                </a:solidFill>
                <a:effectLst/>
                <a:highlight>
                  <a:srgbClr val="00FF00"/>
                </a:highlight>
                <a:latin typeface="inter-regular"/>
              </a:rPr>
              <a:t>strong</a:t>
            </a:r>
            <a:r>
              <a:rPr lang="en-US" b="0" i="0" dirty="0">
                <a:solidFill>
                  <a:srgbClr val="333333"/>
                </a:solidFill>
                <a:effectLst/>
                <a:latin typeface="inter-regular"/>
              </a:rPr>
              <a:t> relationship between the containing object and the dependent object . It is also termed as a </a:t>
            </a:r>
            <a:r>
              <a:rPr lang="en-US" b="1" i="0" dirty="0">
                <a:solidFill>
                  <a:srgbClr val="333333"/>
                </a:solidFill>
                <a:effectLst/>
                <a:latin typeface="inter-regular"/>
              </a:rPr>
              <a:t>Part-of</a:t>
            </a:r>
          </a:p>
          <a:p>
            <a:pPr algn="just"/>
            <a:r>
              <a:rPr lang="en-US" b="0" i="0" dirty="0">
                <a:solidFill>
                  <a:srgbClr val="333333"/>
                </a:solidFill>
                <a:effectLst/>
                <a:latin typeface="inter-regular"/>
              </a:rPr>
              <a:t>relationship in Java. </a:t>
            </a:r>
            <a:r>
              <a:rPr lang="en-US" b="0" i="0" dirty="0">
                <a:solidFill>
                  <a:srgbClr val="333333"/>
                </a:solidFill>
                <a:effectLst/>
                <a:highlight>
                  <a:srgbClr val="00FFFF"/>
                </a:highlight>
                <a:latin typeface="inter-regular"/>
              </a:rPr>
              <a:t>If you delete the parent object, all the child objects will be deleted automatically</a:t>
            </a:r>
            <a:r>
              <a:rPr lang="en-US" b="0" i="0" dirty="0">
                <a:solidFill>
                  <a:srgbClr val="333333"/>
                </a:solidFill>
                <a:effectLst/>
                <a:latin typeface="inter-regular"/>
              </a:rPr>
              <a:t>.</a:t>
            </a:r>
          </a:p>
          <a:p>
            <a:pPr algn="just"/>
            <a:r>
              <a:rPr lang="en-US" b="0" i="0" dirty="0">
                <a:solidFill>
                  <a:srgbClr val="273239"/>
                </a:solidFill>
                <a:effectLst/>
                <a:latin typeface="urw-din"/>
              </a:rPr>
              <a:t>When there is a composition between two entities, the composed object </a:t>
            </a:r>
            <a:r>
              <a:rPr lang="en-US" b="1" i="0" dirty="0">
                <a:solidFill>
                  <a:srgbClr val="273239"/>
                </a:solidFill>
                <a:effectLst/>
                <a:latin typeface="urw-din"/>
              </a:rPr>
              <a:t>cannot exist</a:t>
            </a:r>
            <a:r>
              <a:rPr lang="en-US" b="0" i="0" dirty="0">
                <a:solidFill>
                  <a:srgbClr val="273239"/>
                </a:solidFill>
                <a:effectLst/>
                <a:latin typeface="urw-din"/>
              </a:rPr>
              <a:t> without the other entity (an object Declared in the class of another object).</a:t>
            </a:r>
          </a:p>
          <a:p>
            <a:pPr algn="just"/>
            <a:endParaRPr lang="en-US" b="0" i="0" dirty="0">
              <a:solidFill>
                <a:srgbClr val="333333"/>
              </a:solidFill>
              <a:effectLst/>
              <a:latin typeface="inter-regular"/>
            </a:endParaRPr>
          </a:p>
        </p:txBody>
      </p:sp>
      <p:sp>
        <p:nvSpPr>
          <p:cNvPr id="7" name="TextBox 6">
            <a:extLst>
              <a:ext uri="{FF2B5EF4-FFF2-40B4-BE49-F238E27FC236}">
                <a16:creationId xmlns:a16="http://schemas.microsoft.com/office/drawing/2014/main" id="{E058E16E-84FC-4617-B875-749282CE2B98}"/>
              </a:ext>
            </a:extLst>
          </p:cNvPr>
          <p:cNvSpPr txBox="1"/>
          <p:nvPr/>
        </p:nvSpPr>
        <p:spPr>
          <a:xfrm>
            <a:off x="1256910" y="3461576"/>
            <a:ext cx="10191751" cy="1077218"/>
          </a:xfrm>
          <a:prstGeom prst="rect">
            <a:avLst/>
          </a:prstGeom>
          <a:noFill/>
        </p:spPr>
        <p:txBody>
          <a:bodyPr wrap="square">
            <a:spAutoFit/>
          </a:bodyPr>
          <a:lstStyle/>
          <a:p>
            <a:r>
              <a:rPr lang="en-US" sz="1600" b="1" i="0" dirty="0">
                <a:effectLst/>
                <a:latin typeface="Consolas" panose="020B0609020204030204" pitchFamily="49" charset="0"/>
              </a:rPr>
              <a:t>Aggregation and Composition are subsets of association meaning they are specific cases of association; both are a way to achieve Association where they are</a:t>
            </a:r>
            <a:br>
              <a:rPr lang="en-US" sz="1600" b="1" i="0" dirty="0">
                <a:effectLst/>
                <a:latin typeface="Consolas" panose="020B0609020204030204" pitchFamily="49" charset="0"/>
              </a:rPr>
            </a:br>
            <a:r>
              <a:rPr lang="en-US" sz="1600" b="1" i="0" dirty="0">
                <a:effectLst/>
                <a:latin typeface="Consolas" panose="020B0609020204030204" pitchFamily="49" charset="0"/>
              </a:rPr>
              <a:t>represent the relationship in which one object contains other objects as a part of its state(Uses).</a:t>
            </a:r>
          </a:p>
        </p:txBody>
      </p:sp>
      <p:pic>
        <p:nvPicPr>
          <p:cNvPr id="4098" name="Picture 2" descr="UML composition example">
            <a:extLst>
              <a:ext uri="{FF2B5EF4-FFF2-40B4-BE49-F238E27FC236}">
                <a16:creationId xmlns:a16="http://schemas.microsoft.com/office/drawing/2014/main" id="{A7CFC1DB-1602-4391-938E-0022516B20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0583" y="5002530"/>
            <a:ext cx="2886075" cy="13811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4486D04-3A70-47E1-B3FA-7B62F416F45C}"/>
              </a:ext>
            </a:extLst>
          </p:cNvPr>
          <p:cNvSpPr txBox="1"/>
          <p:nvPr/>
        </p:nvSpPr>
        <p:spPr>
          <a:xfrm>
            <a:off x="2604017" y="4585996"/>
            <a:ext cx="1579206" cy="369332"/>
          </a:xfrm>
          <a:prstGeom prst="rect">
            <a:avLst/>
          </a:prstGeom>
          <a:noFill/>
        </p:spPr>
        <p:txBody>
          <a:bodyPr wrap="square">
            <a:spAutoFit/>
          </a:bodyPr>
          <a:lstStyle/>
          <a:p>
            <a:pPr algn="l"/>
            <a:r>
              <a:rPr lang="en-US" b="0" i="0" dirty="0">
                <a:solidFill>
                  <a:srgbClr val="333333"/>
                </a:solidFill>
                <a:effectLst/>
                <a:latin typeface="Open Sans" panose="020B0606030504020204" pitchFamily="34" charset="0"/>
              </a:rPr>
              <a:t>Composition</a:t>
            </a:r>
          </a:p>
        </p:txBody>
      </p:sp>
      <p:sp>
        <p:nvSpPr>
          <p:cNvPr id="13" name="TextBox 12">
            <a:extLst>
              <a:ext uri="{FF2B5EF4-FFF2-40B4-BE49-F238E27FC236}">
                <a16:creationId xmlns:a16="http://schemas.microsoft.com/office/drawing/2014/main" id="{C27D53DD-3A0D-4AEA-A5F1-69365E6FB4E7}"/>
              </a:ext>
            </a:extLst>
          </p:cNvPr>
          <p:cNvSpPr txBox="1"/>
          <p:nvPr/>
        </p:nvSpPr>
        <p:spPr>
          <a:xfrm>
            <a:off x="8026270" y="4585996"/>
            <a:ext cx="1532553" cy="369332"/>
          </a:xfrm>
          <a:prstGeom prst="rect">
            <a:avLst/>
          </a:prstGeom>
          <a:noFill/>
        </p:spPr>
        <p:txBody>
          <a:bodyPr wrap="square">
            <a:spAutoFit/>
          </a:bodyPr>
          <a:lstStyle/>
          <a:p>
            <a:pPr algn="l"/>
            <a:r>
              <a:rPr lang="en-US" b="0" i="0" dirty="0">
                <a:solidFill>
                  <a:srgbClr val="333333"/>
                </a:solidFill>
                <a:effectLst/>
                <a:latin typeface="Open Sans" panose="020B0606030504020204" pitchFamily="34" charset="0"/>
              </a:rPr>
              <a:t>Aggregation </a:t>
            </a:r>
          </a:p>
        </p:txBody>
      </p:sp>
      <p:pic>
        <p:nvPicPr>
          <p:cNvPr id="12" name="Picture 11">
            <a:extLst>
              <a:ext uri="{FF2B5EF4-FFF2-40B4-BE49-F238E27FC236}">
                <a16:creationId xmlns:a16="http://schemas.microsoft.com/office/drawing/2014/main" id="{9A387BA7-B3AC-4327-BDB6-DA7B520FCF6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99599" y="4877951"/>
            <a:ext cx="2985894" cy="1630282"/>
          </a:xfrm>
          <a:prstGeom prst="rect">
            <a:avLst/>
          </a:prstGeom>
        </p:spPr>
      </p:pic>
    </p:spTree>
    <p:extLst>
      <p:ext uri="{BB962C8B-B14F-4D97-AF65-F5344CB8AC3E}">
        <p14:creationId xmlns:p14="http://schemas.microsoft.com/office/powerpoint/2010/main" val="695354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062AE-D6DE-45CB-AFE9-F4DA51301BDD}"/>
              </a:ext>
            </a:extLst>
          </p:cNvPr>
          <p:cNvSpPr>
            <a:spLocks noGrp="1"/>
          </p:cNvSpPr>
          <p:nvPr>
            <p:ph type="title"/>
          </p:nvPr>
        </p:nvSpPr>
        <p:spPr/>
        <p:txBody>
          <a:bodyPr/>
          <a:lstStyle/>
          <a:p>
            <a:r>
              <a:rPr lang="en-US" dirty="0">
                <a:solidFill>
                  <a:srgbClr val="FF0000"/>
                </a:solidFill>
              </a:rPr>
              <a:t>Stack VS Heap</a:t>
            </a:r>
            <a:endParaRPr lang="ar-EG" dirty="0">
              <a:solidFill>
                <a:srgbClr val="FF0000"/>
              </a:solidFill>
            </a:endParaRPr>
          </a:p>
        </p:txBody>
      </p:sp>
      <p:sp>
        <p:nvSpPr>
          <p:cNvPr id="6" name="TextBox 5">
            <a:extLst>
              <a:ext uri="{FF2B5EF4-FFF2-40B4-BE49-F238E27FC236}">
                <a16:creationId xmlns:a16="http://schemas.microsoft.com/office/drawing/2014/main" id="{82087C1D-D6B9-43E8-92EA-69EF46B67990}"/>
              </a:ext>
            </a:extLst>
          </p:cNvPr>
          <p:cNvSpPr txBox="1"/>
          <p:nvPr/>
        </p:nvSpPr>
        <p:spPr>
          <a:xfrm>
            <a:off x="679580" y="1412359"/>
            <a:ext cx="10674220" cy="4801314"/>
          </a:xfrm>
          <a:prstGeom prst="rect">
            <a:avLst/>
          </a:prstGeom>
          <a:noFill/>
        </p:spPr>
        <p:txBody>
          <a:bodyPr wrap="square">
            <a:spAutoFit/>
          </a:bodyPr>
          <a:lstStyle/>
          <a:p>
            <a:pPr marL="342900" indent="-342900">
              <a:buFont typeface="+mj-lt"/>
              <a:buAutoNum type="arabicPeriod"/>
            </a:pPr>
            <a:r>
              <a:rPr lang="en-US" dirty="0">
                <a:latin typeface="Consolas" panose="020B0609020204030204" pitchFamily="49" charset="0"/>
              </a:rPr>
              <a:t>Whenever an </a:t>
            </a:r>
            <a:r>
              <a:rPr lang="en-US" dirty="0">
                <a:highlight>
                  <a:srgbClr val="00FFFF"/>
                </a:highlight>
                <a:latin typeface="Consolas" panose="020B0609020204030204" pitchFamily="49" charset="0"/>
              </a:rPr>
              <a:t>object</a:t>
            </a:r>
            <a:r>
              <a:rPr lang="en-US" dirty="0">
                <a:latin typeface="Consolas" panose="020B0609020204030204" pitchFamily="49" charset="0"/>
              </a:rPr>
              <a:t> is created, </a:t>
            </a:r>
            <a:r>
              <a:rPr lang="en-US" dirty="0">
                <a:highlight>
                  <a:srgbClr val="00FFFF"/>
                </a:highlight>
                <a:latin typeface="Consolas" panose="020B0609020204030204" pitchFamily="49" charset="0"/>
              </a:rPr>
              <a:t>it’s always stored in the Heap space</a:t>
            </a:r>
            <a:r>
              <a:rPr lang="en-US" dirty="0">
                <a:latin typeface="Consolas" panose="020B0609020204030204" pitchFamily="49" charset="0"/>
              </a:rPr>
              <a:t>, and </a:t>
            </a:r>
            <a:r>
              <a:rPr lang="en-US" dirty="0">
                <a:highlight>
                  <a:srgbClr val="00FFFF"/>
                </a:highlight>
                <a:latin typeface="Consolas" panose="020B0609020204030204" pitchFamily="49" charset="0"/>
              </a:rPr>
              <a:t>stack memory contains the reference to it</a:t>
            </a:r>
            <a:r>
              <a:rPr lang="en-US" dirty="0">
                <a:latin typeface="Consolas" panose="020B0609020204030204" pitchFamily="49" charset="0"/>
              </a:rPr>
              <a:t>. </a:t>
            </a:r>
          </a:p>
          <a:p>
            <a:pPr marL="342900" indent="-342900">
              <a:buFont typeface="+mj-lt"/>
              <a:buAutoNum type="arabicPeriod"/>
            </a:pPr>
            <a:r>
              <a:rPr lang="en-US" dirty="0">
                <a:latin typeface="Consolas" panose="020B0609020204030204" pitchFamily="49" charset="0"/>
              </a:rPr>
              <a:t>Stack memory only contains </a:t>
            </a:r>
            <a:r>
              <a:rPr lang="en-US" dirty="0">
                <a:highlight>
                  <a:srgbClr val="00FF00"/>
                </a:highlight>
                <a:latin typeface="Consolas" panose="020B0609020204030204" pitchFamily="49" charset="0"/>
              </a:rPr>
              <a:t>local primitive variables </a:t>
            </a:r>
            <a:r>
              <a:rPr lang="en-US" dirty="0">
                <a:latin typeface="Consolas" panose="020B0609020204030204" pitchFamily="49" charset="0"/>
              </a:rPr>
              <a:t>and </a:t>
            </a:r>
            <a:r>
              <a:rPr lang="en-US" dirty="0">
                <a:highlight>
                  <a:srgbClr val="00FF00"/>
                </a:highlight>
                <a:latin typeface="Consolas" panose="020B0609020204030204" pitchFamily="49" charset="0"/>
              </a:rPr>
              <a:t>reference variables to objects in heap space</a:t>
            </a:r>
            <a:r>
              <a:rPr lang="en-US" dirty="0">
                <a:latin typeface="Consolas" panose="020B0609020204030204" pitchFamily="49" charset="0"/>
              </a:rPr>
              <a:t>.</a:t>
            </a:r>
          </a:p>
          <a:p>
            <a:pPr marL="342900" indent="-342900">
              <a:buFont typeface="+mj-lt"/>
              <a:buAutoNum type="arabicPeriod"/>
            </a:pPr>
            <a:r>
              <a:rPr lang="en-US" dirty="0">
                <a:highlight>
                  <a:srgbClr val="00FFFF"/>
                </a:highlight>
                <a:latin typeface="Consolas" panose="020B0609020204030204" pitchFamily="49" charset="0"/>
              </a:rPr>
              <a:t>Objects stored in the heap are globally accessible </a:t>
            </a:r>
            <a:r>
              <a:rPr lang="en-US" dirty="0">
                <a:latin typeface="Consolas" panose="020B0609020204030204" pitchFamily="49" charset="0"/>
              </a:rPr>
              <a:t>whereas </a:t>
            </a:r>
            <a:r>
              <a:rPr lang="en-US" dirty="0">
                <a:highlight>
                  <a:srgbClr val="00FFFF"/>
                </a:highlight>
                <a:latin typeface="Consolas" panose="020B0609020204030204" pitchFamily="49" charset="0"/>
              </a:rPr>
              <a:t>stack memory can’t be accessed by other threads</a:t>
            </a:r>
            <a:r>
              <a:rPr lang="en-US" dirty="0">
                <a:latin typeface="Consolas" panose="020B0609020204030204" pitchFamily="49" charset="0"/>
              </a:rPr>
              <a:t>.</a:t>
            </a:r>
          </a:p>
          <a:p>
            <a:pPr marL="342900" indent="-342900">
              <a:buFont typeface="+mj-lt"/>
              <a:buAutoNum type="arabicPeriod"/>
            </a:pPr>
            <a:r>
              <a:rPr lang="en-US" dirty="0">
                <a:latin typeface="Consolas" panose="020B0609020204030204" pitchFamily="49" charset="0"/>
              </a:rPr>
              <a:t>Memory management in the </a:t>
            </a:r>
            <a:r>
              <a:rPr lang="en-US" dirty="0">
                <a:highlight>
                  <a:srgbClr val="00FF00"/>
                </a:highlight>
                <a:latin typeface="Consolas" panose="020B0609020204030204" pitchFamily="49" charset="0"/>
              </a:rPr>
              <a:t>stack is done in a LIFO manner</a:t>
            </a:r>
            <a:r>
              <a:rPr lang="en-US" dirty="0">
                <a:latin typeface="Consolas" panose="020B0609020204030204" pitchFamily="49" charset="0"/>
              </a:rPr>
              <a:t>, whereas it’s </a:t>
            </a:r>
            <a:r>
              <a:rPr lang="en-US" dirty="0">
                <a:highlight>
                  <a:srgbClr val="00FF00"/>
                </a:highlight>
                <a:latin typeface="Consolas" panose="020B0609020204030204" pitchFamily="49" charset="0"/>
              </a:rPr>
              <a:t>more complex in Heap memory because it’s used globally</a:t>
            </a:r>
            <a:r>
              <a:rPr lang="en-US" dirty="0">
                <a:latin typeface="Consolas" panose="020B0609020204030204" pitchFamily="49" charset="0"/>
              </a:rPr>
              <a:t>.</a:t>
            </a:r>
          </a:p>
          <a:p>
            <a:pPr marL="342900" indent="-342900">
              <a:buFont typeface="+mj-lt"/>
              <a:buAutoNum type="arabicPeriod"/>
            </a:pPr>
            <a:r>
              <a:rPr lang="en-US" dirty="0">
                <a:latin typeface="Consolas" panose="020B0609020204030204" pitchFamily="49" charset="0"/>
              </a:rPr>
              <a:t> Stack memory is </a:t>
            </a:r>
            <a:r>
              <a:rPr lang="en-US" dirty="0">
                <a:highlight>
                  <a:srgbClr val="00FFFF"/>
                </a:highlight>
                <a:latin typeface="Consolas" panose="020B0609020204030204" pitchFamily="49" charset="0"/>
              </a:rPr>
              <a:t>short-lived</a:t>
            </a:r>
            <a:r>
              <a:rPr lang="en-US" dirty="0">
                <a:latin typeface="Consolas" panose="020B0609020204030204" pitchFamily="49" charset="0"/>
              </a:rPr>
              <a:t> whereas heap memory </a:t>
            </a:r>
            <a:r>
              <a:rPr lang="en-US" dirty="0">
                <a:highlight>
                  <a:srgbClr val="00FFFF"/>
                </a:highlight>
                <a:latin typeface="Consolas" panose="020B0609020204030204" pitchFamily="49" charset="0"/>
              </a:rPr>
              <a:t>lives from the start till the end of application execution</a:t>
            </a:r>
            <a:r>
              <a:rPr lang="en-US" dirty="0">
                <a:latin typeface="Consolas" panose="020B0609020204030204" pitchFamily="49" charset="0"/>
              </a:rPr>
              <a:t>.</a:t>
            </a:r>
          </a:p>
          <a:p>
            <a:pPr marL="342900" indent="-342900">
              <a:buFont typeface="+mj-lt"/>
              <a:buAutoNum type="arabicPeriod"/>
            </a:pPr>
            <a:r>
              <a:rPr lang="en-US" dirty="0">
                <a:latin typeface="Consolas" panose="020B0609020204030204" pitchFamily="49" charset="0"/>
              </a:rPr>
              <a:t> Heap memory is used by </a:t>
            </a:r>
            <a:r>
              <a:rPr lang="en-US" dirty="0">
                <a:highlight>
                  <a:srgbClr val="00FFFF"/>
                </a:highlight>
                <a:latin typeface="Consolas" panose="020B0609020204030204" pitchFamily="49" charset="0"/>
              </a:rPr>
              <a:t>all the parts of the application</a:t>
            </a:r>
            <a:r>
              <a:rPr lang="en-US" dirty="0">
                <a:latin typeface="Consolas" panose="020B0609020204030204" pitchFamily="49" charset="0"/>
              </a:rPr>
              <a:t>, stack memory is used only by </a:t>
            </a:r>
            <a:r>
              <a:rPr lang="en-US" dirty="0">
                <a:highlight>
                  <a:srgbClr val="00FFFF"/>
                </a:highlight>
                <a:latin typeface="Consolas" panose="020B0609020204030204" pitchFamily="49" charset="0"/>
              </a:rPr>
              <a:t>one thread of execution</a:t>
            </a:r>
            <a:r>
              <a:rPr lang="en-US" dirty="0">
                <a:latin typeface="Consolas" panose="020B0609020204030204" pitchFamily="49" charset="0"/>
              </a:rPr>
              <a:t>.</a:t>
            </a:r>
          </a:p>
          <a:p>
            <a:pPr marL="342900" indent="-342900">
              <a:buFont typeface="+mj-lt"/>
              <a:buAutoNum type="arabicPeriod"/>
            </a:pPr>
            <a:r>
              <a:rPr lang="en-US" dirty="0">
                <a:latin typeface="Consolas" panose="020B0609020204030204" pitchFamily="49" charset="0"/>
              </a:rPr>
              <a:t> When stack memory is full, Java runtime throws </a:t>
            </a:r>
            <a:r>
              <a:rPr lang="en-US" dirty="0" err="1">
                <a:highlight>
                  <a:srgbClr val="00FF00"/>
                </a:highlight>
                <a:latin typeface="Consolas" panose="020B0609020204030204" pitchFamily="49" charset="0"/>
              </a:rPr>
              <a:t>java.lang.StackOverFlowError</a:t>
            </a:r>
            <a:r>
              <a:rPr lang="en-US" dirty="0">
                <a:highlight>
                  <a:srgbClr val="00FF00"/>
                </a:highlight>
                <a:latin typeface="Consolas" panose="020B0609020204030204" pitchFamily="49" charset="0"/>
              </a:rPr>
              <a:t> </a:t>
            </a:r>
            <a:r>
              <a:rPr lang="en-US" dirty="0">
                <a:latin typeface="Consolas" panose="020B0609020204030204" pitchFamily="49" charset="0"/>
              </a:rPr>
              <a:t>When heap memory is full, it throws </a:t>
            </a:r>
            <a:r>
              <a:rPr lang="en-US" dirty="0" err="1">
                <a:highlight>
                  <a:srgbClr val="00FF00"/>
                </a:highlight>
                <a:latin typeface="Consolas" panose="020B0609020204030204" pitchFamily="49" charset="0"/>
              </a:rPr>
              <a:t>java.lang.OutOfMemoryError</a:t>
            </a:r>
            <a:r>
              <a:rPr lang="en-US" dirty="0">
                <a:highlight>
                  <a:srgbClr val="00FF00"/>
                </a:highlight>
                <a:latin typeface="Consolas" panose="020B0609020204030204" pitchFamily="49" charset="0"/>
              </a:rPr>
              <a:t>: Java Heap Space error</a:t>
            </a:r>
            <a:r>
              <a:rPr lang="en-US" dirty="0">
                <a:latin typeface="Consolas" panose="020B0609020204030204" pitchFamily="49" charset="0"/>
              </a:rPr>
              <a:t>. </a:t>
            </a:r>
          </a:p>
          <a:p>
            <a:pPr marL="342900" indent="-342900">
              <a:buFont typeface="+mj-lt"/>
              <a:buAutoNum type="arabicPeriod"/>
            </a:pPr>
            <a:r>
              <a:rPr lang="en-US" dirty="0">
                <a:latin typeface="Consolas" panose="020B0609020204030204" pitchFamily="49" charset="0"/>
              </a:rPr>
              <a:t>Stack memory is </a:t>
            </a:r>
            <a:r>
              <a:rPr lang="en-US" dirty="0">
                <a:highlight>
                  <a:srgbClr val="00FF00"/>
                </a:highlight>
                <a:latin typeface="Consolas" panose="020B0609020204030204" pitchFamily="49" charset="0"/>
              </a:rPr>
              <a:t>faster</a:t>
            </a:r>
            <a:r>
              <a:rPr lang="en-US" dirty="0">
                <a:latin typeface="Consolas" panose="020B0609020204030204" pitchFamily="49" charset="0"/>
              </a:rPr>
              <a:t> than heap memory.</a:t>
            </a:r>
            <a:br>
              <a:rPr lang="en-US" dirty="0">
                <a:latin typeface="Consolas" panose="020B0609020204030204" pitchFamily="49" charset="0"/>
              </a:rPr>
            </a:br>
            <a:endParaRPr lang="en-US" dirty="0">
              <a:latin typeface="Consolas" panose="020B0609020204030204" pitchFamily="49" charset="0"/>
            </a:endParaRPr>
          </a:p>
        </p:txBody>
      </p:sp>
    </p:spTree>
    <p:extLst>
      <p:ext uri="{BB962C8B-B14F-4D97-AF65-F5344CB8AC3E}">
        <p14:creationId xmlns:p14="http://schemas.microsoft.com/office/powerpoint/2010/main" val="4198177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71EF-B1EF-45EC-9C79-C93FF5114779}"/>
              </a:ext>
            </a:extLst>
          </p:cNvPr>
          <p:cNvSpPr>
            <a:spLocks noGrp="1"/>
          </p:cNvSpPr>
          <p:nvPr>
            <p:ph type="title"/>
          </p:nvPr>
        </p:nvSpPr>
        <p:spPr>
          <a:xfrm>
            <a:off x="838200" y="365126"/>
            <a:ext cx="10515600" cy="474630"/>
          </a:xfrm>
        </p:spPr>
        <p:txBody>
          <a:bodyPr>
            <a:normAutofit fontScale="90000"/>
          </a:bodyPr>
          <a:lstStyle/>
          <a:p>
            <a:r>
              <a:rPr lang="en-US" dirty="0">
                <a:solidFill>
                  <a:srgbClr val="FF0000"/>
                </a:solidFill>
              </a:rPr>
              <a:t>Some Useful Concepts</a:t>
            </a:r>
            <a:endParaRPr lang="ar-EG" dirty="0">
              <a:solidFill>
                <a:srgbClr val="FF0000"/>
              </a:solidFill>
            </a:endParaRPr>
          </a:p>
        </p:txBody>
      </p:sp>
      <p:sp>
        <p:nvSpPr>
          <p:cNvPr id="3" name="Content Placeholder 2">
            <a:extLst>
              <a:ext uri="{FF2B5EF4-FFF2-40B4-BE49-F238E27FC236}">
                <a16:creationId xmlns:a16="http://schemas.microsoft.com/office/drawing/2014/main" id="{56D0FA61-2D01-4B11-B3B4-356CFE30AE2B}"/>
              </a:ext>
            </a:extLst>
          </p:cNvPr>
          <p:cNvSpPr>
            <a:spLocks noGrp="1"/>
          </p:cNvSpPr>
          <p:nvPr>
            <p:ph idx="1"/>
          </p:nvPr>
        </p:nvSpPr>
        <p:spPr>
          <a:xfrm>
            <a:off x="838200" y="839756"/>
            <a:ext cx="10515600" cy="4351338"/>
          </a:xfrm>
        </p:spPr>
        <p:txBody>
          <a:bodyPr/>
          <a:lstStyle/>
          <a:p>
            <a:pPr algn="l"/>
            <a:r>
              <a:rPr lang="en-US" sz="1800" b="0" i="0" u="none" strike="noStrike" baseline="0" dirty="0">
                <a:solidFill>
                  <a:srgbClr val="0070C0"/>
                </a:solidFill>
                <a:latin typeface="Tw Cen MT" panose="020B0602020104020603" pitchFamily="34" charset="0"/>
              </a:rPr>
              <a:t>GARBAGE COLLECTION</a:t>
            </a:r>
            <a:r>
              <a:rPr lang="en-US" sz="1800" b="0" i="0" u="none" strike="noStrike" baseline="0" dirty="0">
                <a:latin typeface="Tw Cen MT" panose="020B0602020104020603" pitchFamily="34" charset="0"/>
              </a:rPr>
              <a:t>: If an object is not referenced, then The Garbage Collector Automatically frees an object, to prevent memory leaks.</a:t>
            </a:r>
            <a:endParaRPr lang="en-US" sz="1800" b="0" i="0" u="none" strike="noStrike" baseline="0" dirty="0">
              <a:solidFill>
                <a:srgbClr val="0070C0"/>
              </a:solidFill>
              <a:latin typeface="Tw Cen MT" panose="020B0602020104020603" pitchFamily="34" charset="0"/>
            </a:endParaRPr>
          </a:p>
          <a:p>
            <a:pPr algn="l"/>
            <a:r>
              <a:rPr lang="en-US" sz="1800" b="0" i="0" u="none" strike="noStrike" baseline="0" dirty="0">
                <a:solidFill>
                  <a:srgbClr val="0070C0"/>
                </a:solidFill>
                <a:latin typeface="Calibri" panose="020F0502020204030204" pitchFamily="34" charset="0"/>
              </a:rPr>
              <a:t>Inheritance Hell: </a:t>
            </a:r>
            <a:r>
              <a:rPr lang="en-US" sz="1800" b="0" i="0" u="none" strike="noStrike" baseline="0" dirty="0">
                <a:latin typeface="Calibri" panose="020F0502020204030204" pitchFamily="34" charset="0"/>
              </a:rPr>
              <a:t>Bad use of the principle of heredity to achieve reusability with no relation between the inherited classes. </a:t>
            </a:r>
          </a:p>
          <a:p>
            <a:pPr algn="l"/>
            <a:r>
              <a:rPr lang="en-US" sz="1800" b="0" i="0" u="none" strike="noStrike" baseline="0" dirty="0">
                <a:solidFill>
                  <a:srgbClr val="0070C0"/>
                </a:solidFill>
                <a:latin typeface="Calibri" panose="020F0502020204030204" pitchFamily="34" charset="0"/>
              </a:rPr>
              <a:t>Fail Fast principle : </a:t>
            </a:r>
            <a:r>
              <a:rPr lang="en-US" sz="1800" b="0" i="0" u="none" strike="noStrike" baseline="0" dirty="0">
                <a:latin typeface="Calibri" panose="020F0502020204030204" pitchFamily="34" charset="0"/>
              </a:rPr>
              <a:t>stands for stopping the current operation as soon as any unexpected error occurs. </a:t>
            </a:r>
          </a:p>
          <a:p>
            <a:pPr algn="l"/>
            <a:r>
              <a:rPr lang="en-US" sz="1800" b="0" i="0" u="none" strike="noStrike" baseline="0" dirty="0">
                <a:solidFill>
                  <a:srgbClr val="0070C0"/>
                </a:solidFill>
                <a:latin typeface="Calibri" panose="020F0502020204030204" pitchFamily="34" charset="0"/>
              </a:rPr>
              <a:t>Single inheritance : </a:t>
            </a:r>
            <a:r>
              <a:rPr lang="en-US" sz="1800" b="0" i="0" u="none" strike="noStrike" baseline="0" dirty="0">
                <a:latin typeface="Calibri" panose="020F0502020204030204" pitchFamily="34" charset="0"/>
              </a:rPr>
              <a:t>the subclass is derived from a single.</a:t>
            </a:r>
            <a:endParaRPr lang="en-US" sz="1800" dirty="0">
              <a:latin typeface="Calibri" panose="020F0502020204030204" pitchFamily="34" charset="0"/>
            </a:endParaRPr>
          </a:p>
          <a:p>
            <a:pPr algn="l"/>
            <a:r>
              <a:rPr lang="en-US" sz="1800" b="0" i="0" u="none" strike="noStrike" baseline="0" dirty="0">
                <a:solidFill>
                  <a:srgbClr val="0070C0"/>
                </a:solidFill>
                <a:latin typeface="Calibri" panose="020F0502020204030204" pitchFamily="34" charset="0"/>
              </a:rPr>
              <a:t>Multiple inheritance : </a:t>
            </a:r>
            <a:r>
              <a:rPr lang="en-US" sz="1800" b="0" i="0" u="none" strike="noStrike" baseline="0" dirty="0">
                <a:latin typeface="Calibri" panose="020F0502020204030204" pitchFamily="34" charset="0"/>
              </a:rPr>
              <a:t>the subclass is derived from more than one.</a:t>
            </a:r>
          </a:p>
          <a:p>
            <a:pPr algn="l"/>
            <a:r>
              <a:rPr lang="en-US" sz="1800" dirty="0">
                <a:solidFill>
                  <a:srgbClr val="0070C0"/>
                </a:solidFill>
                <a:latin typeface="Calibri" panose="020F0502020204030204" pitchFamily="34" charset="0"/>
              </a:rPr>
              <a:t>Hash Collision: </a:t>
            </a:r>
            <a:r>
              <a:rPr lang="en-US" sz="1600" b="0" i="0" dirty="0">
                <a:effectLst/>
                <a:latin typeface="Raleway" pitchFamily="2" charset="0"/>
              </a:rPr>
              <a:t>is a situation where </a:t>
            </a:r>
            <a:r>
              <a:rPr lang="en-US" sz="1600" b="1" i="0" dirty="0">
                <a:effectLst/>
                <a:latin typeface="Raleway" pitchFamily="2" charset="0"/>
              </a:rPr>
              <a:t>two or more key objects produce the same final hash value</a:t>
            </a:r>
            <a:r>
              <a:rPr lang="en-US" sz="1600" b="0" i="0" dirty="0">
                <a:effectLst/>
                <a:latin typeface="Raleway" pitchFamily="2" charset="0"/>
              </a:rPr>
              <a:t> and hence point to the same bucket location or array index.</a:t>
            </a:r>
          </a:p>
          <a:p>
            <a:pPr algn="l"/>
            <a:r>
              <a:rPr lang="en-US" sz="1800" u="none" strike="noStrike" baseline="0" dirty="0">
                <a:solidFill>
                  <a:srgbClr val="0070C0"/>
                </a:solidFill>
              </a:rPr>
              <a:t>POJO</a:t>
            </a:r>
            <a:r>
              <a:rPr lang="en-US" sz="1800" u="none" strike="noStrike" baseline="0" dirty="0">
                <a:solidFill>
                  <a:srgbClr val="0070C0"/>
                </a:solidFill>
                <a:latin typeface="Raleway" pitchFamily="2" charset="0"/>
              </a:rPr>
              <a:t>:</a:t>
            </a:r>
            <a:r>
              <a:rPr lang="en-US" sz="1600" u="none" strike="noStrike" baseline="0" dirty="0">
                <a:latin typeface="Raleway" pitchFamily="2" charset="0"/>
              </a:rPr>
              <a:t> It stands for Plain old Java Object  and basically, we use it when we need to represent some data as Java object. So, to that we need to  create a Java class to represent its data.</a:t>
            </a:r>
          </a:p>
          <a:p>
            <a:r>
              <a:rPr lang="en-US" sz="1800" i="0" dirty="0">
                <a:solidFill>
                  <a:srgbClr val="0070C0"/>
                </a:solidFill>
                <a:effectLst/>
              </a:rPr>
              <a:t>DRY (Don’t Repeat Yourself) Principle</a:t>
            </a:r>
            <a:r>
              <a:rPr lang="en-US" sz="1800" b="1" i="0" dirty="0">
                <a:solidFill>
                  <a:srgbClr val="0070C0"/>
                </a:solidFill>
                <a:effectLst/>
              </a:rPr>
              <a:t>: </a:t>
            </a:r>
            <a:r>
              <a:rPr lang="en-US" sz="1600" b="0" i="0" dirty="0">
                <a:solidFill>
                  <a:srgbClr val="273239"/>
                </a:solidFill>
                <a:effectLst/>
                <a:latin typeface="urw-din"/>
              </a:rPr>
              <a:t> don’t write the same code repeatedly.</a:t>
            </a:r>
            <a:endParaRPr lang="en-US" sz="1800" b="1" i="0" dirty="0">
              <a:solidFill>
                <a:srgbClr val="0070C0"/>
              </a:solidFill>
              <a:effectLst/>
            </a:endParaRPr>
          </a:p>
          <a:p>
            <a:pPr algn="l"/>
            <a:endParaRPr lang="en-US" sz="1800" b="0" i="0" u="none" strike="noStrike" baseline="0" dirty="0">
              <a:latin typeface="Calibri" panose="020F0502020204030204" pitchFamily="34" charset="0"/>
            </a:endParaRPr>
          </a:p>
        </p:txBody>
      </p:sp>
    </p:spTree>
    <p:extLst>
      <p:ext uri="{BB962C8B-B14F-4D97-AF65-F5344CB8AC3E}">
        <p14:creationId xmlns:p14="http://schemas.microsoft.com/office/powerpoint/2010/main" val="1910307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C375-DDB5-40E4-93D4-11CE91124D9D}"/>
              </a:ext>
            </a:extLst>
          </p:cNvPr>
          <p:cNvSpPr>
            <a:spLocks noGrp="1"/>
          </p:cNvSpPr>
          <p:nvPr>
            <p:ph type="title"/>
          </p:nvPr>
        </p:nvSpPr>
        <p:spPr>
          <a:xfrm>
            <a:off x="838200" y="365126"/>
            <a:ext cx="10515600" cy="474630"/>
          </a:xfrm>
        </p:spPr>
        <p:txBody>
          <a:bodyPr>
            <a:normAutofit fontScale="90000"/>
          </a:bodyPr>
          <a:lstStyle/>
          <a:p>
            <a:r>
              <a:rPr lang="en-US" dirty="0">
                <a:solidFill>
                  <a:srgbClr val="FF0000"/>
                </a:solidFill>
              </a:rPr>
              <a:t>Overloading Vs Overriding</a:t>
            </a:r>
            <a:endParaRPr lang="ar-EG" dirty="0">
              <a:solidFill>
                <a:srgbClr val="FF0000"/>
              </a:solidFill>
            </a:endParaRPr>
          </a:p>
        </p:txBody>
      </p:sp>
      <p:sp>
        <p:nvSpPr>
          <p:cNvPr id="3" name="Content Placeholder 2">
            <a:extLst>
              <a:ext uri="{FF2B5EF4-FFF2-40B4-BE49-F238E27FC236}">
                <a16:creationId xmlns:a16="http://schemas.microsoft.com/office/drawing/2014/main" id="{9B610ACE-1EFE-429C-9246-65350D844233}"/>
              </a:ext>
            </a:extLst>
          </p:cNvPr>
          <p:cNvSpPr>
            <a:spLocks noGrp="1"/>
          </p:cNvSpPr>
          <p:nvPr>
            <p:ph idx="1"/>
          </p:nvPr>
        </p:nvSpPr>
        <p:spPr>
          <a:xfrm>
            <a:off x="838200" y="1069846"/>
            <a:ext cx="10515600" cy="4351338"/>
          </a:xfrm>
        </p:spPr>
        <p:txBody>
          <a:bodyPr/>
          <a:lstStyle/>
          <a:p>
            <a:r>
              <a:rPr lang="en-US" sz="2800" b="0" i="0" u="none" strike="noStrike" baseline="0" dirty="0">
                <a:solidFill>
                  <a:srgbClr val="0070C0"/>
                </a:solidFill>
                <a:latin typeface="Tw Cen MT" panose="020B0602020104020603" pitchFamily="34" charset="0"/>
              </a:rPr>
              <a:t>Method Overloading </a:t>
            </a:r>
            <a:r>
              <a:rPr lang="en-US" sz="2800" b="0" i="0" u="none" strike="noStrike" baseline="0" dirty="0">
                <a:solidFill>
                  <a:srgbClr val="0070C0"/>
                </a:solidFill>
                <a:latin typeface="Calibri" panose="020F0502020204030204" pitchFamily="34" charset="0"/>
              </a:rPr>
              <a:t>: </a:t>
            </a:r>
            <a:r>
              <a:rPr lang="en-US" sz="1800" b="0" i="0" u="none" strike="noStrike" baseline="0" dirty="0">
                <a:solidFill>
                  <a:srgbClr val="000000"/>
                </a:solidFill>
                <a:latin typeface="Calibri" panose="020F0502020204030204" pitchFamily="34" charset="0"/>
              </a:rPr>
              <a:t>Multiple methods share the same method name, but different method signature at the same class (access modifiers don't make a difference).</a:t>
            </a:r>
          </a:p>
          <a:p>
            <a:pPr marL="0" indent="0">
              <a:buNone/>
            </a:pPr>
            <a:r>
              <a:rPr lang="en-US" sz="1800" b="0" i="0" u="none" strike="noStrike" baseline="0" dirty="0">
                <a:latin typeface="Tw Cen MT" panose="020B0602020104020603" pitchFamily="34" charset="0"/>
              </a:rPr>
              <a:t>- is an example of compiler time polymorphism (static binding, early binding).</a:t>
            </a:r>
          </a:p>
          <a:p>
            <a:r>
              <a:rPr lang="en-US" b="0" i="0" u="none" strike="noStrike" baseline="0" dirty="0">
                <a:solidFill>
                  <a:srgbClr val="0070C0"/>
                </a:solidFill>
                <a:latin typeface="Tw Cen MT" panose="020B0602020104020603" pitchFamily="34" charset="0"/>
              </a:rPr>
              <a:t>Method Overriding </a:t>
            </a:r>
            <a:r>
              <a:rPr lang="en-US" sz="2800" b="0" i="0" u="none" strike="noStrike" baseline="0" dirty="0">
                <a:solidFill>
                  <a:srgbClr val="0070C0"/>
                </a:solidFill>
                <a:latin typeface="Calibri" panose="020F0502020204030204" pitchFamily="34" charset="0"/>
              </a:rPr>
              <a:t>: </a:t>
            </a:r>
            <a:r>
              <a:rPr lang="en-US" sz="1800" b="0" i="0" dirty="0">
                <a:effectLst/>
                <a:latin typeface="Consolas" panose="020B0609020204030204" pitchFamily="49" charset="0"/>
              </a:rPr>
              <a:t>same method name and same parameter (same </a:t>
            </a:r>
            <a:r>
              <a:rPr lang="en-US" sz="1800" b="0" i="0" u="none" strike="noStrike" baseline="0" dirty="0">
                <a:solidFill>
                  <a:srgbClr val="000000"/>
                </a:solidFill>
                <a:latin typeface="Calibri" panose="020F0502020204030204" pitchFamily="34" charset="0"/>
              </a:rPr>
              <a:t>signature</a:t>
            </a:r>
            <a:r>
              <a:rPr lang="en-US" sz="1800" b="0" i="0" dirty="0">
                <a:effectLst/>
                <a:latin typeface="Consolas" panose="020B0609020204030204" pitchFamily="49" charset="0"/>
              </a:rPr>
              <a:t>), occur in different class that has inheritance relationship</a:t>
            </a:r>
            <a:r>
              <a:rPr lang="en-US" sz="1800" b="0" i="0" u="none" strike="noStrike" baseline="0" dirty="0">
                <a:solidFill>
                  <a:srgbClr val="000000"/>
                </a:solidFill>
                <a:latin typeface="Calibri" panose="020F0502020204030204" pitchFamily="34" charset="0"/>
              </a:rPr>
              <a:t>.</a:t>
            </a:r>
            <a:endParaRPr lang="en-US" sz="1800" dirty="0"/>
          </a:p>
          <a:p>
            <a:pPr marL="0" indent="0">
              <a:buNone/>
            </a:pPr>
            <a:r>
              <a:rPr lang="en-US" sz="1800" dirty="0"/>
              <a:t>- Access modifiers can only be elevated , must have same return type.</a:t>
            </a:r>
          </a:p>
          <a:p>
            <a:pPr marL="0" indent="0">
              <a:buNone/>
            </a:pPr>
            <a:r>
              <a:rPr lang="en-US" sz="1800" dirty="0"/>
              <a:t>- is an example of run time polymorphism (dynamic binding, late binding).</a:t>
            </a:r>
          </a:p>
          <a:p>
            <a:pPr marL="0" indent="0">
              <a:buNone/>
            </a:pPr>
            <a:endParaRPr lang="ar-EG" sz="1800" dirty="0"/>
          </a:p>
        </p:txBody>
      </p:sp>
      <p:pic>
        <p:nvPicPr>
          <p:cNvPr id="4" name="Picture 3">
            <a:extLst>
              <a:ext uri="{FF2B5EF4-FFF2-40B4-BE49-F238E27FC236}">
                <a16:creationId xmlns:a16="http://schemas.microsoft.com/office/drawing/2014/main" id="{94EE4913-C2CF-4EF6-999B-F90A2EAF6852}"/>
              </a:ext>
            </a:extLst>
          </p:cNvPr>
          <p:cNvPicPr>
            <a:picLocks noChangeAspect="1"/>
          </p:cNvPicPr>
          <p:nvPr/>
        </p:nvPicPr>
        <p:blipFill>
          <a:blip r:embed="rId2"/>
          <a:stretch>
            <a:fillRect/>
          </a:stretch>
        </p:blipFill>
        <p:spPr>
          <a:xfrm>
            <a:off x="897192" y="4170792"/>
            <a:ext cx="5198808" cy="1940702"/>
          </a:xfrm>
          <a:prstGeom prst="rect">
            <a:avLst/>
          </a:prstGeom>
        </p:spPr>
      </p:pic>
      <p:sp>
        <p:nvSpPr>
          <p:cNvPr id="6" name="TextBox 5">
            <a:extLst>
              <a:ext uri="{FF2B5EF4-FFF2-40B4-BE49-F238E27FC236}">
                <a16:creationId xmlns:a16="http://schemas.microsoft.com/office/drawing/2014/main" id="{6D610D74-49A0-4177-8E3D-62A4C744BAD1}"/>
              </a:ext>
            </a:extLst>
          </p:cNvPr>
          <p:cNvSpPr txBox="1"/>
          <p:nvPr/>
        </p:nvSpPr>
        <p:spPr>
          <a:xfrm>
            <a:off x="838200" y="3801460"/>
            <a:ext cx="4787081" cy="369332"/>
          </a:xfrm>
          <a:prstGeom prst="rect">
            <a:avLst/>
          </a:prstGeom>
          <a:noFill/>
        </p:spPr>
        <p:txBody>
          <a:bodyPr wrap="square">
            <a:spAutoFit/>
          </a:bodyPr>
          <a:lstStyle/>
          <a:p>
            <a:r>
              <a:rPr lang="en-US" sz="1800" dirty="0"/>
              <a:t>Static Method can’t be overridden but can hides.</a:t>
            </a:r>
            <a:endParaRPr lang="ar-EG" dirty="0"/>
          </a:p>
        </p:txBody>
      </p:sp>
      <p:pic>
        <p:nvPicPr>
          <p:cNvPr id="7" name="Picture 2" descr="Java Technology - POSTMORTEM on FINAL KEYWORD IN JAVA">
            <a:extLst>
              <a:ext uri="{FF2B5EF4-FFF2-40B4-BE49-F238E27FC236}">
                <a16:creationId xmlns:a16="http://schemas.microsoft.com/office/drawing/2014/main" id="{0E508FEA-5905-441B-B304-73CFF01AF8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5072" y="4303499"/>
            <a:ext cx="4388728" cy="185725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E03CB9B-2CFF-4EED-8C3D-3DB11993DD08}"/>
              </a:ext>
            </a:extLst>
          </p:cNvPr>
          <p:cNvSpPr txBox="1"/>
          <p:nvPr/>
        </p:nvSpPr>
        <p:spPr>
          <a:xfrm>
            <a:off x="897192" y="6160758"/>
            <a:ext cx="6096000" cy="369332"/>
          </a:xfrm>
          <a:prstGeom prst="rect">
            <a:avLst/>
          </a:prstGeom>
          <a:noFill/>
        </p:spPr>
        <p:txBody>
          <a:bodyPr wrap="square">
            <a:spAutoFit/>
          </a:bodyPr>
          <a:lstStyle/>
          <a:p>
            <a:r>
              <a:rPr lang="en-US" sz="1800" dirty="0"/>
              <a:t>Constructor can’t be overridden. </a:t>
            </a:r>
            <a:endParaRPr lang="ar-EG" dirty="0"/>
          </a:p>
        </p:txBody>
      </p:sp>
    </p:spTree>
    <p:extLst>
      <p:ext uri="{BB962C8B-B14F-4D97-AF65-F5344CB8AC3E}">
        <p14:creationId xmlns:p14="http://schemas.microsoft.com/office/powerpoint/2010/main" val="3884170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C8E9E-0850-437D-85D4-51D1710AA01D}"/>
              </a:ext>
            </a:extLst>
          </p:cNvPr>
          <p:cNvSpPr>
            <a:spLocks noGrp="1"/>
          </p:cNvSpPr>
          <p:nvPr>
            <p:ph type="title"/>
          </p:nvPr>
        </p:nvSpPr>
        <p:spPr>
          <a:xfrm>
            <a:off x="838200" y="365126"/>
            <a:ext cx="10515600" cy="383380"/>
          </a:xfrm>
        </p:spPr>
        <p:txBody>
          <a:bodyPr>
            <a:normAutofit fontScale="90000"/>
          </a:bodyPr>
          <a:lstStyle/>
          <a:p>
            <a:r>
              <a:rPr lang="en-US" dirty="0">
                <a:solidFill>
                  <a:srgbClr val="FF0000"/>
                </a:solidFill>
              </a:rPr>
              <a:t>Collection Framework and Map</a:t>
            </a:r>
            <a:endParaRPr lang="ar-EG" dirty="0">
              <a:solidFill>
                <a:srgbClr val="FF0000"/>
              </a:solidFill>
            </a:endParaRPr>
          </a:p>
        </p:txBody>
      </p:sp>
      <p:pic>
        <p:nvPicPr>
          <p:cNvPr id="4" name="Picture 3">
            <a:extLst>
              <a:ext uri="{FF2B5EF4-FFF2-40B4-BE49-F238E27FC236}">
                <a16:creationId xmlns:a16="http://schemas.microsoft.com/office/drawing/2014/main" id="{B283DDFE-7A57-4DF9-BF33-96C9D1A4AD1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1202" y="4370092"/>
            <a:ext cx="4366603" cy="2165979"/>
          </a:xfrm>
          <a:prstGeom prst="rect">
            <a:avLst/>
          </a:prstGeom>
        </p:spPr>
      </p:pic>
      <p:pic>
        <p:nvPicPr>
          <p:cNvPr id="4098" name="Picture 2" descr="Collection framework in java – BytesofGigabytes">
            <a:extLst>
              <a:ext uri="{FF2B5EF4-FFF2-40B4-BE49-F238E27FC236}">
                <a16:creationId xmlns:a16="http://schemas.microsoft.com/office/drawing/2014/main" id="{B3DDB0D6-42D9-4ADA-A794-EE0FD08EFB2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57598" y="748506"/>
            <a:ext cx="8091950" cy="340708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Java Collections Framework Video Tutorial">
            <a:extLst>
              <a:ext uri="{FF2B5EF4-FFF2-40B4-BE49-F238E27FC236}">
                <a16:creationId xmlns:a16="http://schemas.microsoft.com/office/drawing/2014/main" id="{81D325F3-C3D1-477A-8A63-79C30E28C96E}"/>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9583" l="1094" r="90000">
                        <a14:foregroundMark x1="4453" y1="81111" x2="25234" y2="7222"/>
                        <a14:foregroundMark x1="25234" y1="7222" x2="45625" y2="65694"/>
                        <a14:foregroundMark x1="45625" y1="65694" x2="58750" y2="63194"/>
                        <a14:foregroundMark x1="58750" y1="63194" x2="68594" y2="21250"/>
                        <a14:foregroundMark x1="68594" y1="21250" x2="58594" y2="97639"/>
                        <a14:foregroundMark x1="58594" y1="97639" x2="58594" y2="97639"/>
                        <a14:foregroundMark x1="66016" y1="12639" x2="46719" y2="7083"/>
                        <a14:foregroundMark x1="46719" y1="7083" x2="21563" y2="14444"/>
                        <a14:foregroundMark x1="21563" y1="14444" x2="2500" y2="44861"/>
                        <a14:foregroundMark x1="2500" y1="44861" x2="85703" y2="85000"/>
                        <a14:foregroundMark x1="85703" y1="85000" x2="84844" y2="65000"/>
                        <a14:foregroundMark x1="84844" y1="65000" x2="77031" y2="26250"/>
                        <a14:foregroundMark x1="77031" y1="26250" x2="67578" y2="10972"/>
                        <a14:foregroundMark x1="67578" y1="10972" x2="55156" y2="10278"/>
                        <a14:foregroundMark x1="62422" y1="17500" x2="43438" y2="42639"/>
                        <a14:foregroundMark x1="43438" y1="42639" x2="55469" y2="29167"/>
                        <a14:foregroundMark x1="55469" y1="29167" x2="45391" y2="19306"/>
                        <a14:foregroundMark x1="45391" y1="19306" x2="44063" y2="21111"/>
                        <a14:foregroundMark x1="57188" y1="38056" x2="46094" y2="56111"/>
                        <a14:foregroundMark x1="46094" y1="56111" x2="52031" y2="32361"/>
                        <a14:foregroundMark x1="52031" y1="32361" x2="50625" y2="30833"/>
                        <a14:foregroundMark x1="52656" y1="16250" x2="53359" y2="30000"/>
                        <a14:foregroundMark x1="74609" y1="52917" x2="74609" y2="52917"/>
                        <a14:foregroundMark x1="21641" y1="85972" x2="21641" y2="85972"/>
                        <a14:foregroundMark x1="18281" y1="68611" x2="18281" y2="68611"/>
                        <a14:foregroundMark x1="26641" y1="86667" x2="2969" y2="80278"/>
                        <a14:foregroundMark x1="2969" y1="80278" x2="11406" y2="97083"/>
                        <a14:foregroundMark x1="11406" y1="97083" x2="25703" y2="94583"/>
                        <a14:foregroundMark x1="25703" y1="94583" x2="25547" y2="82639"/>
                        <a14:foregroundMark x1="68047" y1="54861" x2="68047" y2="54861"/>
                        <a14:foregroundMark x1="27813" y1="60556" x2="24531" y2="84722"/>
                        <a14:foregroundMark x1="24531" y1="84722" x2="6641" y2="73750"/>
                        <a14:foregroundMark x1="6641" y1="73750" x2="8125" y2="54167"/>
                        <a14:foregroundMark x1="8125" y1="54167" x2="8281" y2="54167"/>
                        <a14:foregroundMark x1="8281" y1="55278" x2="156" y2="70972"/>
                        <a14:foregroundMark x1="156" y1="70972" x2="1094" y2="97917"/>
                        <a14:foregroundMark x1="1094" y1="97917" x2="15078" y2="75139"/>
                        <a14:foregroundMark x1="15078" y1="75139" x2="6953" y2="57361"/>
                        <a14:foregroundMark x1="6953" y1="57361" x2="6953" y2="57361"/>
                        <a14:foregroundMark x1="48125" y1="14306" x2="31172" y2="16667"/>
                        <a14:foregroundMark x1="47031" y1="75833" x2="47031" y2="75833"/>
                        <a14:foregroundMark x1="35703" y1="87917" x2="35703" y2="87917"/>
                        <a14:foregroundMark x1="50156" y1="62222" x2="23438" y2="73472"/>
                        <a14:foregroundMark x1="23438" y1="73472" x2="25938" y2="95000"/>
                        <a14:foregroundMark x1="25938" y1="95000" x2="42500" y2="97778"/>
                        <a14:foregroundMark x1="42500" y1="97778" x2="53047" y2="85000"/>
                        <a14:foregroundMark x1="53047" y1="85000" x2="50156" y2="65000"/>
                        <a14:foregroundMark x1="49922" y1="70278" x2="30156" y2="83333"/>
                        <a14:foregroundMark x1="30156" y1="83333" x2="41406" y2="93333"/>
                        <a14:foregroundMark x1="41406" y1="93333" x2="42969" y2="73889"/>
                        <a14:foregroundMark x1="52656" y1="98333" x2="52656" y2="98333"/>
                        <a14:foregroundMark x1="58359" y1="93889" x2="45547" y2="95278"/>
                        <a14:foregroundMark x1="45547" y1="95278" x2="43359" y2="89583"/>
                        <a14:foregroundMark x1="83672" y1="86250" x2="85234" y2="98333"/>
                        <a14:foregroundMark x1="82734" y1="90278" x2="63047" y2="99583"/>
                        <a14:backgroundMark x1="97266" y1="2222" x2="99688" y2="88611"/>
                        <a14:backgroundMark x1="99688" y1="88611" x2="98594" y2="4444"/>
                        <a14:backgroundMark x1="98594" y1="4444" x2="97266" y2="95000"/>
                        <a14:backgroundMark x1="97266" y1="95000" x2="99297" y2="5556"/>
                        <a14:backgroundMark x1="99297" y1="5556" x2="98906" y2="87639"/>
                        <a14:backgroundMark x1="98906" y1="87639" x2="98984" y2="6528"/>
                        <a14:backgroundMark x1="98984" y1="6528" x2="96875" y2="62361"/>
                        <a14:backgroundMark x1="96875" y1="62361" x2="94453" y2="27222"/>
                        <a14:backgroundMark x1="94453" y1="27222" x2="93594" y2="86528"/>
                        <a14:backgroundMark x1="93594" y1="86528" x2="95000" y2="41250"/>
                        <a14:backgroundMark x1="95000" y1="41250" x2="91250" y2="74861"/>
                        <a14:backgroundMark x1="91250" y1="74861" x2="91406" y2="30694"/>
                        <a14:backgroundMark x1="91406" y1="30694" x2="98125" y2="54583"/>
                        <a14:backgroundMark x1="98125" y1="54583" x2="97266" y2="31250"/>
                        <a14:backgroundMark x1="97266" y1="31250" x2="96797" y2="90694"/>
                        <a14:backgroundMark x1="96797" y1="90694" x2="96797" y2="90694"/>
                      </a14:backgroundRemoval>
                    </a14:imgEffect>
                  </a14:imgLayer>
                </a14:imgProps>
              </a:ext>
              <a:ext uri="{28A0092B-C50C-407E-A947-70E740481C1C}">
                <a14:useLocalDpi xmlns:a14="http://schemas.microsoft.com/office/drawing/2010/main" val="0"/>
              </a:ext>
            </a:extLst>
          </a:blip>
          <a:srcRect/>
          <a:stretch>
            <a:fillRect/>
          </a:stretch>
        </p:blipFill>
        <p:spPr bwMode="auto">
          <a:xfrm>
            <a:off x="0" y="1466054"/>
            <a:ext cx="4344778" cy="24439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4E4DE7D-95EC-4977-9569-BE9307ED60CF}"/>
              </a:ext>
            </a:extLst>
          </p:cNvPr>
          <p:cNvPicPr>
            <a:picLocks noChangeAspect="1"/>
          </p:cNvPicPr>
          <p:nvPr/>
        </p:nvPicPr>
        <p:blipFill>
          <a:blip r:embed="rId6"/>
          <a:stretch>
            <a:fillRect/>
          </a:stretch>
        </p:blipFill>
        <p:spPr>
          <a:xfrm>
            <a:off x="5072523" y="4946088"/>
            <a:ext cx="3173254" cy="1344176"/>
          </a:xfrm>
          <a:prstGeom prst="rect">
            <a:avLst/>
          </a:prstGeom>
        </p:spPr>
      </p:pic>
      <p:sp>
        <p:nvSpPr>
          <p:cNvPr id="11" name="TextBox 10">
            <a:extLst>
              <a:ext uri="{FF2B5EF4-FFF2-40B4-BE49-F238E27FC236}">
                <a16:creationId xmlns:a16="http://schemas.microsoft.com/office/drawing/2014/main" id="{DB4561C5-3109-4125-8D24-865A4E039254}"/>
              </a:ext>
            </a:extLst>
          </p:cNvPr>
          <p:cNvSpPr txBox="1"/>
          <p:nvPr/>
        </p:nvSpPr>
        <p:spPr>
          <a:xfrm>
            <a:off x="5072523" y="4439917"/>
            <a:ext cx="2244213" cy="369332"/>
          </a:xfrm>
          <a:prstGeom prst="rect">
            <a:avLst/>
          </a:prstGeom>
          <a:noFill/>
        </p:spPr>
        <p:txBody>
          <a:bodyPr wrap="square">
            <a:spAutoFit/>
          </a:bodyPr>
          <a:lstStyle/>
          <a:p>
            <a:r>
              <a:rPr lang="en-US" dirty="0">
                <a:solidFill>
                  <a:srgbClr val="FF0000"/>
                </a:solidFill>
              </a:rPr>
              <a:t>Collection Methods</a:t>
            </a:r>
            <a:endParaRPr lang="ar-EG" dirty="0"/>
          </a:p>
        </p:txBody>
      </p:sp>
      <p:pic>
        <p:nvPicPr>
          <p:cNvPr id="9" name="Picture 8">
            <a:extLst>
              <a:ext uri="{FF2B5EF4-FFF2-40B4-BE49-F238E27FC236}">
                <a16:creationId xmlns:a16="http://schemas.microsoft.com/office/drawing/2014/main" id="{AF36E440-7B02-420E-87B2-53AC73675269}"/>
              </a:ext>
            </a:extLst>
          </p:cNvPr>
          <p:cNvPicPr>
            <a:picLocks noChangeAspect="1"/>
          </p:cNvPicPr>
          <p:nvPr/>
        </p:nvPicPr>
        <p:blipFill>
          <a:blip r:embed="rId7"/>
          <a:stretch>
            <a:fillRect/>
          </a:stretch>
        </p:blipFill>
        <p:spPr>
          <a:xfrm>
            <a:off x="8422758" y="4809249"/>
            <a:ext cx="3611926" cy="1808214"/>
          </a:xfrm>
          <a:prstGeom prst="rect">
            <a:avLst/>
          </a:prstGeom>
        </p:spPr>
      </p:pic>
      <p:sp>
        <p:nvSpPr>
          <p:cNvPr id="15" name="TextBox 14">
            <a:extLst>
              <a:ext uri="{FF2B5EF4-FFF2-40B4-BE49-F238E27FC236}">
                <a16:creationId xmlns:a16="http://schemas.microsoft.com/office/drawing/2014/main" id="{6E7407A9-4950-457D-9709-1E16A23564C7}"/>
              </a:ext>
            </a:extLst>
          </p:cNvPr>
          <p:cNvSpPr txBox="1"/>
          <p:nvPr/>
        </p:nvSpPr>
        <p:spPr>
          <a:xfrm>
            <a:off x="9211082" y="4439917"/>
            <a:ext cx="2035277" cy="369332"/>
          </a:xfrm>
          <a:prstGeom prst="rect">
            <a:avLst/>
          </a:prstGeom>
          <a:noFill/>
        </p:spPr>
        <p:txBody>
          <a:bodyPr wrap="square">
            <a:spAutoFit/>
          </a:bodyPr>
          <a:lstStyle/>
          <a:p>
            <a:r>
              <a:rPr lang="en-US" dirty="0">
                <a:solidFill>
                  <a:srgbClr val="FF0000"/>
                </a:solidFill>
              </a:rPr>
              <a:t>Map Methods</a:t>
            </a:r>
            <a:endParaRPr lang="ar-EG" dirty="0"/>
          </a:p>
        </p:txBody>
      </p:sp>
    </p:spTree>
    <p:extLst>
      <p:ext uri="{BB962C8B-B14F-4D97-AF65-F5344CB8AC3E}">
        <p14:creationId xmlns:p14="http://schemas.microsoft.com/office/powerpoint/2010/main" val="446834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A20FA-D0DB-45C0-B309-47E88A034B1D}"/>
              </a:ext>
            </a:extLst>
          </p:cNvPr>
          <p:cNvSpPr>
            <a:spLocks noGrp="1"/>
          </p:cNvSpPr>
          <p:nvPr>
            <p:ph type="title"/>
          </p:nvPr>
        </p:nvSpPr>
        <p:spPr>
          <a:xfrm>
            <a:off x="838200" y="2558165"/>
            <a:ext cx="10515600" cy="369331"/>
          </a:xfrm>
        </p:spPr>
        <p:txBody>
          <a:bodyPr>
            <a:normAutofit fontScale="90000"/>
          </a:bodyPr>
          <a:lstStyle/>
          <a:p>
            <a:r>
              <a:rPr lang="en-US" dirty="0">
                <a:solidFill>
                  <a:srgbClr val="FF0000"/>
                </a:solidFill>
              </a:rPr>
              <a:t>Object Class</a:t>
            </a:r>
            <a:endParaRPr lang="ar-EG" dirty="0">
              <a:solidFill>
                <a:srgbClr val="FF0000"/>
              </a:solidFill>
            </a:endParaRPr>
          </a:p>
        </p:txBody>
      </p:sp>
      <p:sp>
        <p:nvSpPr>
          <p:cNvPr id="3" name="Content Placeholder 2">
            <a:extLst>
              <a:ext uri="{FF2B5EF4-FFF2-40B4-BE49-F238E27FC236}">
                <a16:creationId xmlns:a16="http://schemas.microsoft.com/office/drawing/2014/main" id="{4C549E67-7E4D-47E5-96A2-F76B3473FB4E}"/>
              </a:ext>
            </a:extLst>
          </p:cNvPr>
          <p:cNvSpPr>
            <a:spLocks noGrp="1"/>
          </p:cNvSpPr>
          <p:nvPr>
            <p:ph idx="1"/>
          </p:nvPr>
        </p:nvSpPr>
        <p:spPr>
          <a:xfrm>
            <a:off x="838200" y="3185655"/>
            <a:ext cx="10515600" cy="2340075"/>
          </a:xfrm>
        </p:spPr>
        <p:txBody>
          <a:bodyPr/>
          <a:lstStyle/>
          <a:p>
            <a:r>
              <a:rPr lang="en-US" sz="1800" b="0" i="0" u="none" strike="noStrike" baseline="0" dirty="0">
                <a:solidFill>
                  <a:srgbClr val="000000"/>
                </a:solidFill>
                <a:latin typeface="Candara" panose="020E0502030303020204" pitchFamily="34" charset="0"/>
              </a:rPr>
              <a:t>Object class is the parent of all classes (The Most Super Class).</a:t>
            </a:r>
          </a:p>
          <a:p>
            <a:r>
              <a:rPr lang="en-US" sz="1800" dirty="0">
                <a:solidFill>
                  <a:srgbClr val="000000"/>
                </a:solidFill>
                <a:latin typeface="Candara" panose="020E0502030303020204" pitchFamily="34" charset="0"/>
              </a:rPr>
              <a:t>Object Important Methods to be Overridden:</a:t>
            </a:r>
          </a:p>
          <a:p>
            <a:pPr marL="342900" indent="-342900">
              <a:buFont typeface="+mj-lt"/>
              <a:buAutoNum type="arabicPeriod"/>
            </a:pPr>
            <a:r>
              <a:rPr lang="en-US" sz="1800" b="0" i="0" u="none" strike="noStrike" baseline="0" dirty="0">
                <a:solidFill>
                  <a:srgbClr val="0070C0"/>
                </a:solidFill>
                <a:latin typeface="Candara" panose="020E0502030303020204" pitchFamily="34" charset="0"/>
              </a:rPr>
              <a:t>𝑡𝑜𝑆𝑡𝑟𝑖𝑛𝑔() : </a:t>
            </a:r>
            <a:r>
              <a:rPr lang="en-US" sz="1600" b="0" i="0" dirty="0">
                <a:effectLst/>
                <a:latin typeface="inter-regular"/>
              </a:rPr>
              <a:t>returns the string representation of this object.</a:t>
            </a:r>
            <a:endParaRPr lang="en-US" sz="2400" b="0" i="0" u="none" strike="noStrike" baseline="0" dirty="0">
              <a:latin typeface="Candara" panose="020E0502030303020204" pitchFamily="34" charset="0"/>
            </a:endParaRPr>
          </a:p>
          <a:p>
            <a:pPr marL="342900" indent="-342900">
              <a:buFont typeface="+mj-lt"/>
              <a:buAutoNum type="arabicPeriod"/>
            </a:pPr>
            <a:r>
              <a:rPr lang="en-US" sz="1800" b="0" i="0" u="none" strike="noStrike" baseline="0" dirty="0">
                <a:solidFill>
                  <a:srgbClr val="0070C0"/>
                </a:solidFill>
                <a:latin typeface="Candara" panose="020E0502030303020204" pitchFamily="34" charset="0"/>
              </a:rPr>
              <a:t>ℎ𝑎𝑠ℎ𝐶𝑜𝑑𝑒() : </a:t>
            </a:r>
            <a:r>
              <a:rPr lang="en-US" sz="1600" b="0" i="0" dirty="0">
                <a:effectLst/>
                <a:latin typeface="inter-regular"/>
              </a:rPr>
              <a:t>returns the </a:t>
            </a:r>
            <a:r>
              <a:rPr lang="en-US" sz="1600" b="0" i="0" dirty="0" err="1">
                <a:effectLst/>
                <a:latin typeface="inter-regular"/>
              </a:rPr>
              <a:t>hashcode</a:t>
            </a:r>
            <a:r>
              <a:rPr lang="en-US" sz="1600" b="0" i="0" dirty="0">
                <a:effectLst/>
                <a:latin typeface="inter-regular"/>
              </a:rPr>
              <a:t> number for this object.</a:t>
            </a:r>
            <a:endParaRPr lang="en-US" sz="2400" dirty="0">
              <a:latin typeface="Candara" panose="020E0502030303020204" pitchFamily="34" charset="0"/>
            </a:endParaRPr>
          </a:p>
          <a:p>
            <a:pPr marL="342900" indent="-342900">
              <a:buFont typeface="+mj-lt"/>
              <a:buAutoNum type="arabicPeriod"/>
            </a:pPr>
            <a:r>
              <a:rPr lang="en-US" sz="1800" b="0" i="0" u="none" strike="noStrike" baseline="0" dirty="0">
                <a:solidFill>
                  <a:srgbClr val="0070C0"/>
                </a:solidFill>
                <a:latin typeface="Candara" panose="020E0502030303020204" pitchFamily="34" charset="0"/>
              </a:rPr>
              <a:t>𝐸𝑞𝑢𝑎𝑙𝑠() : </a:t>
            </a:r>
            <a:r>
              <a:rPr lang="en-US" sz="1600" b="0" i="0" dirty="0">
                <a:effectLst/>
                <a:latin typeface="inter-regular"/>
              </a:rPr>
              <a:t>compares the given object to this object.</a:t>
            </a:r>
            <a:endParaRPr lang="en-US" sz="2400" b="0" i="0" u="none" strike="noStrike" baseline="0" dirty="0">
              <a:latin typeface="Candara" panose="020E0502030303020204" pitchFamily="34" charset="0"/>
            </a:endParaRPr>
          </a:p>
          <a:p>
            <a:endParaRPr lang="ar-EG" dirty="0"/>
          </a:p>
        </p:txBody>
      </p:sp>
      <p:pic>
        <p:nvPicPr>
          <p:cNvPr id="13" name="Picture 12">
            <a:extLst>
              <a:ext uri="{FF2B5EF4-FFF2-40B4-BE49-F238E27FC236}">
                <a16:creationId xmlns:a16="http://schemas.microsoft.com/office/drawing/2014/main" id="{1E2D7F83-26DA-45ED-9751-DF66867410C9}"/>
              </a:ext>
            </a:extLst>
          </p:cNvPr>
          <p:cNvPicPr>
            <a:picLocks noChangeAspect="1"/>
          </p:cNvPicPr>
          <p:nvPr/>
        </p:nvPicPr>
        <p:blipFill>
          <a:blip r:embed="rId2"/>
          <a:stretch>
            <a:fillRect/>
          </a:stretch>
        </p:blipFill>
        <p:spPr>
          <a:xfrm>
            <a:off x="840658" y="686112"/>
            <a:ext cx="4265664" cy="1402832"/>
          </a:xfrm>
          <a:prstGeom prst="rect">
            <a:avLst/>
          </a:prstGeom>
        </p:spPr>
      </p:pic>
      <p:sp>
        <p:nvSpPr>
          <p:cNvPr id="16" name="TextBox 15">
            <a:extLst>
              <a:ext uri="{FF2B5EF4-FFF2-40B4-BE49-F238E27FC236}">
                <a16:creationId xmlns:a16="http://schemas.microsoft.com/office/drawing/2014/main" id="{93D7C4C3-7651-40E9-9CA3-60E156B6ACFD}"/>
              </a:ext>
            </a:extLst>
          </p:cNvPr>
          <p:cNvSpPr txBox="1"/>
          <p:nvPr/>
        </p:nvSpPr>
        <p:spPr>
          <a:xfrm>
            <a:off x="838200" y="316780"/>
            <a:ext cx="6096000" cy="369332"/>
          </a:xfrm>
          <a:prstGeom prst="rect">
            <a:avLst/>
          </a:prstGeom>
          <a:noFill/>
        </p:spPr>
        <p:txBody>
          <a:bodyPr wrap="square">
            <a:spAutoFit/>
          </a:bodyPr>
          <a:lstStyle/>
          <a:p>
            <a:r>
              <a:rPr lang="en-US" dirty="0">
                <a:solidFill>
                  <a:srgbClr val="FF0000"/>
                </a:solidFill>
              </a:rPr>
              <a:t>List Methods</a:t>
            </a:r>
            <a:endParaRPr lang="ar-EG" dirty="0"/>
          </a:p>
        </p:txBody>
      </p:sp>
      <p:pic>
        <p:nvPicPr>
          <p:cNvPr id="17" name="Picture 16">
            <a:extLst>
              <a:ext uri="{FF2B5EF4-FFF2-40B4-BE49-F238E27FC236}">
                <a16:creationId xmlns:a16="http://schemas.microsoft.com/office/drawing/2014/main" id="{975E1A69-BA97-4F93-B82F-24F532FE6F43}"/>
              </a:ext>
            </a:extLst>
          </p:cNvPr>
          <p:cNvPicPr>
            <a:picLocks noChangeAspect="1"/>
          </p:cNvPicPr>
          <p:nvPr/>
        </p:nvPicPr>
        <p:blipFill>
          <a:blip r:embed="rId3"/>
          <a:stretch>
            <a:fillRect/>
          </a:stretch>
        </p:blipFill>
        <p:spPr>
          <a:xfrm>
            <a:off x="8004687" y="1858159"/>
            <a:ext cx="3735029" cy="3141682"/>
          </a:xfrm>
          <a:prstGeom prst="rect">
            <a:avLst/>
          </a:prstGeom>
        </p:spPr>
      </p:pic>
      <p:sp>
        <p:nvSpPr>
          <p:cNvPr id="8" name="TextBox 7">
            <a:extLst>
              <a:ext uri="{FF2B5EF4-FFF2-40B4-BE49-F238E27FC236}">
                <a16:creationId xmlns:a16="http://schemas.microsoft.com/office/drawing/2014/main" id="{882F017D-788B-4A60-91F5-12C481EEF217}"/>
              </a:ext>
            </a:extLst>
          </p:cNvPr>
          <p:cNvSpPr txBox="1"/>
          <p:nvPr/>
        </p:nvSpPr>
        <p:spPr>
          <a:xfrm>
            <a:off x="8993135" y="1488827"/>
            <a:ext cx="1758132" cy="369332"/>
          </a:xfrm>
          <a:prstGeom prst="rect">
            <a:avLst/>
          </a:prstGeom>
          <a:noFill/>
        </p:spPr>
        <p:txBody>
          <a:bodyPr wrap="square">
            <a:spAutoFit/>
          </a:bodyPr>
          <a:lstStyle/>
          <a:p>
            <a:r>
              <a:rPr lang="en-US" dirty="0">
                <a:solidFill>
                  <a:srgbClr val="FF0000"/>
                </a:solidFill>
              </a:rPr>
              <a:t>Access Modifiers</a:t>
            </a:r>
            <a:endParaRPr lang="ar-EG" dirty="0"/>
          </a:p>
        </p:txBody>
      </p:sp>
    </p:spTree>
    <p:extLst>
      <p:ext uri="{BB962C8B-B14F-4D97-AF65-F5344CB8AC3E}">
        <p14:creationId xmlns:p14="http://schemas.microsoft.com/office/powerpoint/2010/main" val="689531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8B418-F0DA-4348-B985-C0B4E37267EB}"/>
              </a:ext>
            </a:extLst>
          </p:cNvPr>
          <p:cNvSpPr>
            <a:spLocks noGrp="1"/>
          </p:cNvSpPr>
          <p:nvPr>
            <p:ph type="title"/>
          </p:nvPr>
        </p:nvSpPr>
        <p:spPr>
          <a:xfrm>
            <a:off x="838200" y="237306"/>
            <a:ext cx="10515600" cy="431288"/>
          </a:xfrm>
        </p:spPr>
        <p:txBody>
          <a:bodyPr>
            <a:normAutofit fontScale="90000"/>
          </a:bodyPr>
          <a:lstStyle/>
          <a:p>
            <a:r>
              <a:rPr lang="en-US" dirty="0">
                <a:solidFill>
                  <a:srgbClr val="FF0000"/>
                </a:solidFill>
              </a:rPr>
              <a:t>Generics</a:t>
            </a:r>
            <a:endParaRPr lang="ar-EG" dirty="0">
              <a:solidFill>
                <a:srgbClr val="FF0000"/>
              </a:solidFill>
            </a:endParaRPr>
          </a:p>
        </p:txBody>
      </p:sp>
      <p:sp>
        <p:nvSpPr>
          <p:cNvPr id="3" name="Content Placeholder 2">
            <a:extLst>
              <a:ext uri="{FF2B5EF4-FFF2-40B4-BE49-F238E27FC236}">
                <a16:creationId xmlns:a16="http://schemas.microsoft.com/office/drawing/2014/main" id="{3A0AC319-C4F7-44F6-B36C-10ECB31F9204}"/>
              </a:ext>
            </a:extLst>
          </p:cNvPr>
          <p:cNvSpPr>
            <a:spLocks noGrp="1"/>
          </p:cNvSpPr>
          <p:nvPr>
            <p:ph idx="1"/>
          </p:nvPr>
        </p:nvSpPr>
        <p:spPr>
          <a:xfrm>
            <a:off x="838200" y="668594"/>
            <a:ext cx="10515600" cy="6095591"/>
          </a:xfrm>
        </p:spPr>
        <p:txBody>
          <a:bodyPr>
            <a:normAutofit fontScale="92500" lnSpcReduction="20000"/>
          </a:bodyPr>
          <a:lstStyle/>
          <a:p>
            <a:r>
              <a:rPr lang="en-US" sz="1800" b="0" i="0" u="none" strike="noStrike" baseline="0" dirty="0">
                <a:solidFill>
                  <a:srgbClr val="000000"/>
                </a:solidFill>
                <a:highlight>
                  <a:srgbClr val="FFFF00"/>
                </a:highlight>
                <a:latin typeface="Candara" panose="020E0502030303020204" pitchFamily="34" charset="0"/>
              </a:rPr>
              <a:t>A language feature that enables parameterized type definition.</a:t>
            </a:r>
          </a:p>
          <a:p>
            <a:r>
              <a:rPr lang="en-US" sz="1800" b="0" i="0" u="none" strike="noStrike" baseline="0" dirty="0">
                <a:solidFill>
                  <a:srgbClr val="000000"/>
                </a:solidFill>
                <a:latin typeface="Candara" panose="020E0502030303020204" pitchFamily="34" charset="0"/>
              </a:rPr>
              <a:t>The Java compiler uses a technique called type erasure to translate generic classes into executable code.</a:t>
            </a:r>
          </a:p>
          <a:p>
            <a:r>
              <a:rPr lang="en-US" sz="1800" dirty="0"/>
              <a:t>Type safe checking &amp; fail fast in compile time.</a:t>
            </a:r>
          </a:p>
          <a:p>
            <a:pPr algn="l"/>
            <a:r>
              <a:rPr lang="en-US" sz="1800" b="0" i="0" u="none" strike="noStrike" baseline="0" dirty="0">
                <a:solidFill>
                  <a:srgbClr val="E0371B"/>
                </a:solidFill>
                <a:latin typeface="Calibri" panose="020F0502020204030204" pitchFamily="34" charset="0"/>
              </a:rPr>
              <a:t>Generic programming: </a:t>
            </a:r>
            <a:r>
              <a:rPr lang="en-US" sz="1800" b="0" i="0" u="none" strike="noStrike" baseline="0" dirty="0">
                <a:solidFill>
                  <a:srgbClr val="000000"/>
                </a:solidFill>
                <a:latin typeface="Calibri" panose="020F0502020204030204" pitchFamily="34" charset="0"/>
              </a:rPr>
              <a:t>means writing code that can be reused for object of many different types.</a:t>
            </a:r>
          </a:p>
          <a:p>
            <a:pPr algn="l"/>
            <a:r>
              <a:rPr lang="en-US" sz="1800" b="0" i="0" u="none" strike="noStrike" baseline="0" dirty="0">
                <a:solidFill>
                  <a:srgbClr val="000000"/>
                </a:solidFill>
                <a:latin typeface="Calibri" panose="020F0502020204030204" pitchFamily="34" charset="0"/>
              </a:rPr>
              <a:t>Generics make the code </a:t>
            </a:r>
            <a:r>
              <a:rPr lang="en-US" sz="1800" b="0" i="0" u="none" strike="noStrike" baseline="0" dirty="0">
                <a:highlight>
                  <a:srgbClr val="00FF00"/>
                </a:highlight>
                <a:latin typeface="Calibri" panose="020F0502020204030204" pitchFamily="34" charset="0"/>
              </a:rPr>
              <a:t>safer</a:t>
            </a:r>
            <a:r>
              <a:rPr lang="en-US" sz="1800" b="0" i="0" u="none" strike="noStrike" baseline="0" dirty="0">
                <a:solidFill>
                  <a:srgbClr val="E0371B"/>
                </a:solidFill>
                <a:latin typeface="Calibri" panose="020F0502020204030204" pitchFamily="34" charset="0"/>
              </a:rPr>
              <a:t> </a:t>
            </a:r>
            <a:r>
              <a:rPr lang="en-US" sz="1800" b="0" i="0" u="none" strike="noStrike" baseline="0" dirty="0">
                <a:solidFill>
                  <a:srgbClr val="000000"/>
                </a:solidFill>
                <a:latin typeface="Calibri" panose="020F0502020204030204" pitchFamily="34" charset="0"/>
              </a:rPr>
              <a:t>and </a:t>
            </a:r>
            <a:r>
              <a:rPr lang="en-US" sz="1800" b="0" i="0" u="none" strike="noStrike" baseline="0" dirty="0">
                <a:solidFill>
                  <a:srgbClr val="000000"/>
                </a:solidFill>
                <a:highlight>
                  <a:srgbClr val="00FF00"/>
                </a:highlight>
                <a:latin typeface="Calibri" panose="020F0502020204030204" pitchFamily="34" charset="0"/>
              </a:rPr>
              <a:t>easier to read</a:t>
            </a:r>
            <a:r>
              <a:rPr lang="en-US" sz="1800" dirty="0">
                <a:solidFill>
                  <a:srgbClr val="000000"/>
                </a:solidFill>
                <a:latin typeface="Calibri" panose="020F0502020204030204" pitchFamily="34" charset="0"/>
              </a:rPr>
              <a:t>.</a:t>
            </a:r>
            <a:endParaRPr lang="en-US" sz="1800" b="0" i="0" u="none" strike="noStrike" baseline="0" dirty="0">
              <a:solidFill>
                <a:srgbClr val="000000"/>
              </a:solidFill>
              <a:latin typeface="Calibri" panose="020F0502020204030204" pitchFamily="34" charset="0"/>
            </a:endParaRPr>
          </a:p>
          <a:p>
            <a:pPr algn="l"/>
            <a:r>
              <a:rPr lang="en-US" sz="1800" dirty="0"/>
              <a:t>Type variable are introduced </a:t>
            </a:r>
            <a:r>
              <a:rPr lang="en-US" sz="1800" dirty="0">
                <a:highlight>
                  <a:srgbClr val="00FF00"/>
                </a:highlight>
              </a:rPr>
              <a:t>after</a:t>
            </a:r>
            <a:r>
              <a:rPr lang="en-US" sz="1800" dirty="0"/>
              <a:t> class name, enclosed by angle brackets &lt; &gt; (Can be Any Letter) , </a:t>
            </a:r>
            <a:r>
              <a:rPr lang="en-US" sz="1800" b="0" i="0" u="none" strike="noStrike" baseline="0" dirty="0">
                <a:latin typeface="Calibri" panose="020F0502020204030204" pitchFamily="34" charset="0"/>
              </a:rPr>
              <a:t>It is common to use upper case letters for type variables.</a:t>
            </a:r>
          </a:p>
          <a:p>
            <a:pPr algn="l"/>
            <a:r>
              <a:rPr lang="en-US" sz="1800" dirty="0"/>
              <a:t>A type variables is instantiated by substituting types</a:t>
            </a:r>
            <a:r>
              <a:rPr lang="en-US" sz="1800" dirty="0">
                <a:latin typeface="Calibri" panose="020F0502020204030204" pitchFamily="34" charset="0"/>
              </a:rPr>
              <a:t>.</a:t>
            </a:r>
          </a:p>
          <a:p>
            <a:pPr algn="l"/>
            <a:r>
              <a:rPr lang="en-US" sz="1800" dirty="0"/>
              <a:t>methods can be defined as generics (by stands </a:t>
            </a:r>
            <a:r>
              <a:rPr lang="en-US" sz="1800" dirty="0">
                <a:highlight>
                  <a:srgbClr val="00FF00"/>
                </a:highlight>
              </a:rPr>
              <a:t>behind</a:t>
            </a:r>
            <a:r>
              <a:rPr lang="en-US" sz="1800" dirty="0"/>
              <a:t> method’s return type) and make the return type a generic type or use it in parameters.</a:t>
            </a:r>
            <a:endParaRPr lang="ar-EG" sz="1800" dirty="0"/>
          </a:p>
          <a:p>
            <a:pPr algn="l"/>
            <a:r>
              <a:rPr lang="en-US" sz="1800" dirty="0"/>
              <a:t>You can Restriction of a type variable to a class that is a subtype of another type (By using extends with Type and it can be </a:t>
            </a:r>
            <a:r>
              <a:rPr lang="en-US" sz="1800" b="0" i="0" u="none" strike="noStrike" baseline="0" dirty="0">
                <a:latin typeface="Calibri" panose="020F0502020204030204" pitchFamily="34" charset="0"/>
              </a:rPr>
              <a:t>multiple bounds (</a:t>
            </a:r>
            <a:r>
              <a:rPr lang="en-US" sz="1800" b="0" i="0" u="none" strike="noStrike" baseline="0" dirty="0">
                <a:highlight>
                  <a:srgbClr val="00FFFF"/>
                </a:highlight>
                <a:latin typeface="Calibri" panose="020F0502020204030204" pitchFamily="34" charset="0"/>
              </a:rPr>
              <a:t>At most one bound can be a class</a:t>
            </a:r>
            <a:r>
              <a:rPr lang="en-US" sz="1800" b="0" i="0" u="none" strike="noStrike" baseline="0" dirty="0">
                <a:latin typeface="Calibri" panose="020F0502020204030204" pitchFamily="34" charset="0"/>
              </a:rPr>
              <a:t>)</a:t>
            </a:r>
            <a:r>
              <a:rPr lang="en-US" sz="1800" dirty="0"/>
              <a:t>).</a:t>
            </a:r>
          </a:p>
          <a:p>
            <a:pPr algn="l"/>
            <a:r>
              <a:rPr lang="en-US" sz="1800" dirty="0"/>
              <a:t>Type variables are erased and replaced with bounding variables or Object types if it ain’t any.</a:t>
            </a:r>
          </a:p>
          <a:p>
            <a:pPr algn="l"/>
            <a:r>
              <a:rPr lang="en-US" sz="1800" dirty="0"/>
              <a:t>No new class are created for parametrized types.</a:t>
            </a:r>
          </a:p>
          <a:p>
            <a:pPr algn="l"/>
            <a:r>
              <a:rPr lang="en-US" sz="1800" dirty="0"/>
              <a:t>Type Parameters Cannot Be Instantiated with Primitive Types.</a:t>
            </a:r>
          </a:p>
          <a:p>
            <a:pPr algn="l"/>
            <a:r>
              <a:rPr lang="en-US" sz="1800" dirty="0"/>
              <a:t>You Cannot Create Arrays of Parameterized Types.</a:t>
            </a:r>
          </a:p>
          <a:p>
            <a:pPr algn="l"/>
            <a:r>
              <a:rPr lang="en-US" sz="1800" dirty="0"/>
              <a:t>Type Variables Are Not Valid in Static Contexts of Generic Classes.</a:t>
            </a:r>
          </a:p>
          <a:p>
            <a:pPr algn="l"/>
            <a:r>
              <a:rPr lang="en-US" sz="1800" dirty="0"/>
              <a:t>You Cannot Throw or Catch Instances of a Generic Class.</a:t>
            </a:r>
          </a:p>
          <a:p>
            <a:pPr algn="l"/>
            <a:r>
              <a:rPr lang="en-US" sz="1800" dirty="0"/>
              <a:t>There is No Relation between Generic classes with different types passed </a:t>
            </a:r>
            <a:r>
              <a:rPr lang="en-US" sz="1700" dirty="0"/>
              <a:t>(</a:t>
            </a:r>
            <a:r>
              <a:rPr lang="en-US" sz="1300" dirty="0"/>
              <a:t>even if the types are related each is independent</a:t>
            </a:r>
            <a:r>
              <a:rPr lang="en-US" sz="1700" dirty="0"/>
              <a:t>).</a:t>
            </a:r>
          </a:p>
          <a:p>
            <a:pPr algn="l"/>
            <a:r>
              <a:rPr lang="en-US" sz="1700" dirty="0"/>
              <a:t>The raw type is to scape passing the Type in &lt;&gt;, when you declare a generic class (</a:t>
            </a:r>
            <a:r>
              <a:rPr lang="en-US" sz="1700" dirty="0">
                <a:highlight>
                  <a:srgbClr val="00FF00"/>
                </a:highlight>
              </a:rPr>
              <a:t>Should avoid</a:t>
            </a:r>
            <a:r>
              <a:rPr lang="en-US" sz="1700" dirty="0"/>
              <a:t>).</a:t>
            </a:r>
          </a:p>
          <a:p>
            <a:pPr algn="l"/>
            <a:r>
              <a:rPr lang="en-US" sz="1800" dirty="0"/>
              <a:t>Generic classes can extend or implement other generic types (With the same Type)</a:t>
            </a:r>
          </a:p>
          <a:p>
            <a:pPr algn="l"/>
            <a:endParaRPr lang="en-US" sz="1800" dirty="0"/>
          </a:p>
          <a:p>
            <a:pPr algn="l"/>
            <a:endParaRPr lang="ar-EG" sz="1800" dirty="0"/>
          </a:p>
        </p:txBody>
      </p:sp>
    </p:spTree>
    <p:extLst>
      <p:ext uri="{BB962C8B-B14F-4D97-AF65-F5344CB8AC3E}">
        <p14:creationId xmlns:p14="http://schemas.microsoft.com/office/powerpoint/2010/main" val="1469274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C72E3-731E-4209-9443-24A867348091}"/>
              </a:ext>
            </a:extLst>
          </p:cNvPr>
          <p:cNvSpPr>
            <a:spLocks noGrp="1"/>
          </p:cNvSpPr>
          <p:nvPr>
            <p:ph type="title"/>
          </p:nvPr>
        </p:nvSpPr>
        <p:spPr>
          <a:xfrm>
            <a:off x="572277" y="336419"/>
            <a:ext cx="11047445" cy="857185"/>
          </a:xfrm>
        </p:spPr>
        <p:txBody>
          <a:bodyPr>
            <a:noAutofit/>
          </a:bodyPr>
          <a:lstStyle/>
          <a:p>
            <a:r>
              <a:rPr lang="en-US" sz="2400" b="0" i="0" dirty="0">
                <a:solidFill>
                  <a:srgbClr val="FF0000"/>
                </a:solidFill>
                <a:effectLst/>
                <a:latin typeface="Lato" panose="020F0502020204030203" pitchFamily="34" charset="0"/>
              </a:rPr>
              <a:t>Object-Oriented Programming (OOP) vs Procedure Oriented Programming (POP)</a:t>
            </a:r>
            <a:br>
              <a:rPr lang="en-US" sz="2400" b="0" i="0" dirty="0">
                <a:solidFill>
                  <a:srgbClr val="FF0000"/>
                </a:solidFill>
                <a:effectLst/>
                <a:latin typeface="Lato" panose="020F0502020204030203" pitchFamily="34" charset="0"/>
              </a:rPr>
            </a:br>
            <a:endParaRPr lang="ar-EG" sz="2400" dirty="0">
              <a:solidFill>
                <a:srgbClr val="FF0000"/>
              </a:solidFill>
            </a:endParaRPr>
          </a:p>
        </p:txBody>
      </p:sp>
      <p:sp>
        <p:nvSpPr>
          <p:cNvPr id="3" name="Content Placeholder 2">
            <a:extLst>
              <a:ext uri="{FF2B5EF4-FFF2-40B4-BE49-F238E27FC236}">
                <a16:creationId xmlns:a16="http://schemas.microsoft.com/office/drawing/2014/main" id="{43BBECCD-A27A-4B2E-980A-BB8A19F03EEB}"/>
              </a:ext>
            </a:extLst>
          </p:cNvPr>
          <p:cNvSpPr>
            <a:spLocks noGrp="1"/>
          </p:cNvSpPr>
          <p:nvPr>
            <p:ph idx="1"/>
          </p:nvPr>
        </p:nvSpPr>
        <p:spPr>
          <a:xfrm>
            <a:off x="838199" y="1193604"/>
            <a:ext cx="10515600" cy="5536228"/>
          </a:xfrm>
        </p:spPr>
        <p:txBody>
          <a:bodyPr>
            <a:noAutofit/>
          </a:bodyPr>
          <a:lstStyle/>
          <a:p>
            <a:pPr algn="l">
              <a:buFont typeface="Arial" panose="020B0604020202020204" pitchFamily="34" charset="0"/>
              <a:buChar char="•"/>
            </a:pPr>
            <a:r>
              <a:rPr lang="en-US" sz="1800" b="0" i="0" dirty="0">
                <a:solidFill>
                  <a:srgbClr val="222222"/>
                </a:solidFill>
                <a:effectLst/>
                <a:latin typeface="Lato" panose="020F0502020204030203" pitchFamily="34" charset="0"/>
              </a:rPr>
              <a:t>One way to think about POP is the same way you make lemonade for example. The procedure of making lemonade involves- first taking water according to the need, then adding sugar to the water, then adding lemon juice to the mixture, and finally mixing the whole solution. And your lemonade is ready to serve. In a similar way, POP requires a certain procedure of steps. A procedural program consists of functions. This means that in the POP approach the program is divided into functions, which are specific to different tasks. These functions are arranged in a specific sequence and the control of the program flows sequentially.</a:t>
            </a:r>
            <a:br>
              <a:rPr lang="en-US" sz="1800" b="0" i="0" dirty="0">
                <a:solidFill>
                  <a:srgbClr val="222222"/>
                </a:solidFill>
                <a:effectLst/>
                <a:latin typeface="Lato" panose="020F0502020204030203" pitchFamily="34" charset="0"/>
              </a:rPr>
            </a:br>
            <a:r>
              <a:rPr lang="en-US" sz="1800" b="0" i="0" dirty="0">
                <a:solidFill>
                  <a:srgbClr val="222222"/>
                </a:solidFill>
                <a:effectLst/>
                <a:latin typeface="Lato" panose="020F0502020204030203" pitchFamily="34" charset="0"/>
              </a:rPr>
              <a:t>Whereas an OOP program consists of objects. The object-Oriented approach divides the program into objects. And these objects are the entities that bundle up the properties and the behavior of the real-world objects.</a:t>
            </a:r>
          </a:p>
          <a:p>
            <a:pPr algn="l">
              <a:buFont typeface="Arial" panose="020B0604020202020204" pitchFamily="34" charset="0"/>
              <a:buChar char="•"/>
            </a:pPr>
            <a:r>
              <a:rPr lang="en-US" sz="1800" b="0" i="0" dirty="0">
                <a:solidFill>
                  <a:srgbClr val="222222"/>
                </a:solidFill>
                <a:effectLst/>
                <a:latin typeface="Lato" panose="020F0502020204030203" pitchFamily="34" charset="0"/>
              </a:rPr>
              <a:t>POP is suitable for small tasks only. Because as the length of the program increases, the complexity of the code also increases. And it ends up becoming a web of functions. Also, it becomes hard to debug. OOP solves this problem with the help of a clearer and less complex structure. It allows code re-usability in the form of inheritance.</a:t>
            </a:r>
          </a:p>
          <a:p>
            <a:pPr algn="l">
              <a:buFont typeface="Arial" panose="020B0604020202020204" pitchFamily="34" charset="0"/>
              <a:buChar char="•"/>
            </a:pPr>
            <a:r>
              <a:rPr lang="en-US" sz="1800" b="0" i="0" dirty="0">
                <a:solidFill>
                  <a:srgbClr val="222222"/>
                </a:solidFill>
                <a:effectLst/>
                <a:latin typeface="Lato" panose="020F0502020204030203" pitchFamily="34" charset="0"/>
              </a:rPr>
              <a:t>Another important thing is that in procedure-oriented programming all the functions have access to all the data, which implies a lack of security. Suppose you want to secure the credentials or any other critical information from the world. Then the procedural approach fails to provide you that security. For this OOP helps you with one of its amazing functionality known as </a:t>
            </a:r>
            <a:r>
              <a:rPr lang="en-US" sz="1800" b="1" i="0" dirty="0">
                <a:solidFill>
                  <a:srgbClr val="222222"/>
                </a:solidFill>
                <a:effectLst/>
                <a:latin typeface="Lato" panose="020F0502020204030203" pitchFamily="34" charset="0"/>
              </a:rPr>
              <a:t>Encapsulation</a:t>
            </a:r>
            <a:r>
              <a:rPr lang="en-US" sz="1800" b="0" i="0" dirty="0">
                <a:solidFill>
                  <a:srgbClr val="222222"/>
                </a:solidFill>
                <a:effectLst/>
                <a:latin typeface="Lato" panose="020F0502020204030203" pitchFamily="34" charset="0"/>
              </a:rPr>
              <a:t>, which allows us to hide data. Don’t worry I’ll cover this in detail in the latter part of this article along with other concepts of Object-Oriented Programming. For now, just understand that OOP enables security and POP does not.</a:t>
            </a:r>
          </a:p>
          <a:p>
            <a:endParaRPr lang="ar-EG" sz="1800" dirty="0"/>
          </a:p>
        </p:txBody>
      </p:sp>
    </p:spTree>
    <p:extLst>
      <p:ext uri="{BB962C8B-B14F-4D97-AF65-F5344CB8AC3E}">
        <p14:creationId xmlns:p14="http://schemas.microsoft.com/office/powerpoint/2010/main" val="1052479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1B4F-0BCA-46D3-AFF3-B3E0A8BD7A80}"/>
              </a:ext>
            </a:extLst>
          </p:cNvPr>
          <p:cNvSpPr>
            <a:spLocks noGrp="1"/>
          </p:cNvSpPr>
          <p:nvPr>
            <p:ph type="title"/>
          </p:nvPr>
        </p:nvSpPr>
        <p:spPr>
          <a:xfrm>
            <a:off x="4028492" y="467049"/>
            <a:ext cx="4135016" cy="838524"/>
          </a:xfrm>
        </p:spPr>
        <p:txBody>
          <a:bodyPr>
            <a:normAutofit fontScale="90000"/>
          </a:bodyPr>
          <a:lstStyle/>
          <a:p>
            <a:r>
              <a:rPr lang="en-US" b="0" i="0" u="sng" dirty="0">
                <a:solidFill>
                  <a:srgbClr val="FF0000"/>
                </a:solidFill>
                <a:effectLst/>
                <a:latin typeface="Lato" panose="020F0502020204030203" pitchFamily="34" charset="0"/>
              </a:rPr>
              <a:t> What is a Class?</a:t>
            </a:r>
            <a:br>
              <a:rPr lang="en-US" b="0" i="0" u="sng" dirty="0">
                <a:solidFill>
                  <a:srgbClr val="FF0000"/>
                </a:solidFill>
                <a:effectLst/>
                <a:latin typeface="Lato" panose="020F0502020204030203" pitchFamily="34" charset="0"/>
              </a:rPr>
            </a:br>
            <a:endParaRPr lang="ar-EG" u="sng" dirty="0">
              <a:solidFill>
                <a:srgbClr val="FF0000"/>
              </a:solidFill>
            </a:endParaRPr>
          </a:p>
        </p:txBody>
      </p:sp>
      <p:sp>
        <p:nvSpPr>
          <p:cNvPr id="3" name="Content Placeholder 2">
            <a:extLst>
              <a:ext uri="{FF2B5EF4-FFF2-40B4-BE49-F238E27FC236}">
                <a16:creationId xmlns:a16="http://schemas.microsoft.com/office/drawing/2014/main" id="{26F048F1-384F-46A2-A633-02EB96D4BB6C}"/>
              </a:ext>
            </a:extLst>
          </p:cNvPr>
          <p:cNvSpPr>
            <a:spLocks noGrp="1"/>
          </p:cNvSpPr>
          <p:nvPr>
            <p:ph idx="1"/>
          </p:nvPr>
        </p:nvSpPr>
        <p:spPr>
          <a:xfrm>
            <a:off x="838200" y="1300192"/>
            <a:ext cx="10515600" cy="4351338"/>
          </a:xfrm>
        </p:spPr>
        <p:txBody>
          <a:bodyPr/>
          <a:lstStyle/>
          <a:p>
            <a:r>
              <a:rPr lang="en-US" b="0" i="0" dirty="0">
                <a:solidFill>
                  <a:srgbClr val="222222"/>
                </a:solidFill>
                <a:effectLst/>
                <a:latin typeface="Lato" panose="020F0502020204030203" pitchFamily="34" charset="0"/>
              </a:rPr>
              <a:t> A class </a:t>
            </a:r>
            <a:r>
              <a:rPr lang="en-US" b="0" i="0" dirty="0">
                <a:solidFill>
                  <a:srgbClr val="222222"/>
                </a:solidFill>
                <a:effectLst/>
                <a:highlight>
                  <a:srgbClr val="FFFF00"/>
                </a:highlight>
                <a:latin typeface="Lato" panose="020F0502020204030203" pitchFamily="34" charset="0"/>
              </a:rPr>
              <a:t>is a collection of objects</a:t>
            </a:r>
            <a:r>
              <a:rPr lang="en-US" b="0" i="0" dirty="0">
                <a:solidFill>
                  <a:srgbClr val="333333"/>
                </a:solidFill>
                <a:effectLst/>
                <a:highlight>
                  <a:srgbClr val="FFFF00"/>
                </a:highlight>
                <a:latin typeface="inter-regular"/>
              </a:rPr>
              <a:t> which have common properties</a:t>
            </a:r>
            <a:r>
              <a:rPr lang="en-US" b="0" i="0" dirty="0">
                <a:solidFill>
                  <a:srgbClr val="222222"/>
                </a:solidFill>
                <a:effectLst/>
                <a:latin typeface="Lato" panose="020F0502020204030203" pitchFamily="34" charset="0"/>
              </a:rPr>
              <a:t>.  Unlike the primitive data structures, classes are data structures that the user defines. They make the code more manageable.</a:t>
            </a:r>
            <a:endParaRPr lang="ar-EG" dirty="0"/>
          </a:p>
        </p:txBody>
      </p:sp>
      <p:sp>
        <p:nvSpPr>
          <p:cNvPr id="12" name="TextBox 11">
            <a:extLst>
              <a:ext uri="{FF2B5EF4-FFF2-40B4-BE49-F238E27FC236}">
                <a16:creationId xmlns:a16="http://schemas.microsoft.com/office/drawing/2014/main" id="{B8B8EEC7-D684-4BFB-8524-EE63E90E1A64}"/>
              </a:ext>
            </a:extLst>
          </p:cNvPr>
          <p:cNvSpPr txBox="1"/>
          <p:nvPr/>
        </p:nvSpPr>
        <p:spPr>
          <a:xfrm>
            <a:off x="838200" y="3054518"/>
            <a:ext cx="10582469" cy="646331"/>
          </a:xfrm>
          <a:prstGeom prst="rect">
            <a:avLst/>
          </a:prstGeom>
          <a:noFill/>
        </p:spPr>
        <p:txBody>
          <a:bodyPr wrap="square">
            <a:spAutoFit/>
          </a:bodyPr>
          <a:lstStyle/>
          <a:p>
            <a:pPr algn="just"/>
            <a:r>
              <a:rPr lang="en-US" b="0" i="0" dirty="0">
                <a:solidFill>
                  <a:srgbClr val="333333"/>
                </a:solidFill>
                <a:effectLst/>
                <a:latin typeface="inter-regular"/>
              </a:rPr>
              <a:t>Class </a:t>
            </a:r>
            <a:r>
              <a:rPr lang="en-US" b="0" i="0" dirty="0">
                <a:solidFill>
                  <a:srgbClr val="333333"/>
                </a:solidFill>
                <a:effectLst/>
                <a:highlight>
                  <a:srgbClr val="FFFF00"/>
                </a:highlight>
                <a:latin typeface="inter-regular"/>
              </a:rPr>
              <a:t>is a template or blueprint from which objects are created</a:t>
            </a:r>
            <a:r>
              <a:rPr lang="en-US" b="0" i="0" dirty="0">
                <a:solidFill>
                  <a:srgbClr val="333333"/>
                </a:solidFill>
                <a:effectLst/>
                <a:latin typeface="inter-regular"/>
              </a:rPr>
              <a:t>. It is a logical entity. It can't be physical.</a:t>
            </a:r>
            <a:br>
              <a:rPr lang="en-US" dirty="0"/>
            </a:br>
            <a:r>
              <a:rPr lang="en-US" dirty="0">
                <a:highlight>
                  <a:srgbClr val="FFFF00"/>
                </a:highlight>
              </a:rPr>
              <a:t>It is </a:t>
            </a:r>
            <a:r>
              <a:rPr lang="en-US" sz="1800" b="0" i="0" u="none" strike="noStrike" baseline="0" dirty="0">
                <a:highlight>
                  <a:srgbClr val="FFFF00"/>
                </a:highlight>
                <a:latin typeface="CIDFont+F5"/>
              </a:rPr>
              <a:t>a construct that define objects of the same type</a:t>
            </a:r>
            <a:r>
              <a:rPr lang="en-US" sz="1800" b="0" i="0" u="none" strike="noStrike" baseline="0" dirty="0">
                <a:latin typeface="CIDFont+F5"/>
              </a:rPr>
              <a:t>.</a:t>
            </a:r>
            <a:endParaRPr lang="ar-EG" dirty="0"/>
          </a:p>
        </p:txBody>
      </p:sp>
      <p:pic>
        <p:nvPicPr>
          <p:cNvPr id="1028" name="Picture 4" descr="Class in Java">
            <a:extLst>
              <a:ext uri="{FF2B5EF4-FFF2-40B4-BE49-F238E27FC236}">
                <a16:creationId xmlns:a16="http://schemas.microsoft.com/office/drawing/2014/main" id="{0237DB8A-3486-4FD3-92CB-D4C138FBE8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3792" y="3453755"/>
            <a:ext cx="2216005" cy="324293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4CAB0CC1-F32D-4738-AAE3-FB6F4B8D22E2}"/>
              </a:ext>
            </a:extLst>
          </p:cNvPr>
          <p:cNvSpPr txBox="1"/>
          <p:nvPr/>
        </p:nvSpPr>
        <p:spPr>
          <a:xfrm>
            <a:off x="838200" y="3799026"/>
            <a:ext cx="8595048" cy="1754326"/>
          </a:xfrm>
          <a:prstGeom prst="rect">
            <a:avLst/>
          </a:prstGeom>
          <a:noFill/>
        </p:spPr>
        <p:txBody>
          <a:bodyPr wrap="square">
            <a:spAutoFit/>
          </a:bodyPr>
          <a:lstStyle/>
          <a:p>
            <a:pPr algn="just"/>
            <a:r>
              <a:rPr lang="en-US" b="0" i="0" dirty="0">
                <a:solidFill>
                  <a:srgbClr val="333333"/>
                </a:solidFill>
                <a:effectLst/>
                <a:latin typeface="inter-regular"/>
              </a:rPr>
              <a:t>A variable which is created inside the class but outside the method is known as an </a:t>
            </a:r>
            <a:r>
              <a:rPr lang="en-US" b="0" i="0" dirty="0">
                <a:solidFill>
                  <a:srgbClr val="333333"/>
                </a:solidFill>
                <a:effectLst/>
                <a:highlight>
                  <a:srgbClr val="00FF00"/>
                </a:highlight>
                <a:latin typeface="inter-regular"/>
              </a:rPr>
              <a:t>instance</a:t>
            </a:r>
            <a:r>
              <a:rPr lang="en-US" b="0" i="0" dirty="0">
                <a:solidFill>
                  <a:srgbClr val="333333"/>
                </a:solidFill>
                <a:effectLst/>
                <a:latin typeface="inter-regular"/>
              </a:rPr>
              <a:t> variable. Instance variable doesn't get memory at compile time. It gets memory at runtime when an object or instance is created. That is why it is known as an instance variable.</a:t>
            </a:r>
          </a:p>
          <a:p>
            <a:br>
              <a:rPr lang="en-US" dirty="0"/>
            </a:br>
            <a:endParaRPr lang="ar-EG" dirty="0"/>
          </a:p>
        </p:txBody>
      </p:sp>
      <p:sp>
        <p:nvSpPr>
          <p:cNvPr id="13" name="TextBox 12">
            <a:extLst>
              <a:ext uri="{FF2B5EF4-FFF2-40B4-BE49-F238E27FC236}">
                <a16:creationId xmlns:a16="http://schemas.microsoft.com/office/drawing/2014/main" id="{5BF384B5-C296-44FB-9119-69C30C1EC20D}"/>
              </a:ext>
            </a:extLst>
          </p:cNvPr>
          <p:cNvSpPr txBox="1"/>
          <p:nvPr/>
        </p:nvSpPr>
        <p:spPr>
          <a:xfrm>
            <a:off x="838200" y="4890556"/>
            <a:ext cx="6097554" cy="400110"/>
          </a:xfrm>
          <a:prstGeom prst="rect">
            <a:avLst/>
          </a:prstGeom>
          <a:noFill/>
        </p:spPr>
        <p:txBody>
          <a:bodyPr wrap="square">
            <a:spAutoFit/>
          </a:bodyPr>
          <a:lstStyle/>
          <a:p>
            <a:r>
              <a:rPr lang="en-US" sz="2000" b="0" i="0" u="none" strike="noStrike" baseline="0" dirty="0">
                <a:solidFill>
                  <a:srgbClr val="FF0000"/>
                </a:solidFill>
                <a:latin typeface="Calibri" panose="020F0502020204030204" pitchFamily="34" charset="0"/>
              </a:rPr>
              <a:t>What Is Constructors?</a:t>
            </a:r>
            <a:endParaRPr lang="ar-EG" sz="2000" dirty="0">
              <a:solidFill>
                <a:srgbClr val="FF0000"/>
              </a:solidFill>
            </a:endParaRPr>
          </a:p>
        </p:txBody>
      </p:sp>
      <p:sp>
        <p:nvSpPr>
          <p:cNvPr id="14" name="TextBox 13">
            <a:extLst>
              <a:ext uri="{FF2B5EF4-FFF2-40B4-BE49-F238E27FC236}">
                <a16:creationId xmlns:a16="http://schemas.microsoft.com/office/drawing/2014/main" id="{EC089579-8AF6-4EC9-82EB-6813332EF097}"/>
              </a:ext>
            </a:extLst>
          </p:cNvPr>
          <p:cNvSpPr txBox="1"/>
          <p:nvPr/>
        </p:nvSpPr>
        <p:spPr>
          <a:xfrm>
            <a:off x="838200" y="5195978"/>
            <a:ext cx="8595048" cy="1477328"/>
          </a:xfrm>
          <a:prstGeom prst="rect">
            <a:avLst/>
          </a:prstGeom>
          <a:noFill/>
        </p:spPr>
        <p:txBody>
          <a:bodyPr wrap="square">
            <a:spAutoFit/>
          </a:bodyPr>
          <a:lstStyle/>
          <a:p>
            <a:r>
              <a:rPr lang="en-US" dirty="0">
                <a:highlight>
                  <a:srgbClr val="FFFF00"/>
                </a:highlight>
              </a:rPr>
              <a:t>A special method with no return type used for object creation to initialize object variables</a:t>
            </a:r>
            <a:r>
              <a:rPr lang="en-US" dirty="0"/>
              <a:t>.</a:t>
            </a:r>
          </a:p>
          <a:p>
            <a:r>
              <a:rPr lang="en-US" dirty="0"/>
              <a:t>And It a Code that gets executed when 'new' is called.</a:t>
            </a:r>
          </a:p>
          <a:p>
            <a:r>
              <a:rPr lang="en-US" sz="1800" b="0" i="0" u="none" strike="noStrike" baseline="0" dirty="0">
                <a:solidFill>
                  <a:srgbClr val="000000"/>
                </a:solidFill>
                <a:latin typeface="Calibri" panose="020F0502020204030204" pitchFamily="34" charset="0"/>
              </a:rPr>
              <a:t>Default constructor is a constructor without any parameter ,and if there isn’t any constructor in a class then JRE generates the default automatically at runtime.</a:t>
            </a:r>
          </a:p>
          <a:p>
            <a:endParaRPr lang="en-US" sz="1800" b="0" i="0" u="none" strike="noStrike" baseline="0" dirty="0">
              <a:solidFill>
                <a:srgbClr val="000000"/>
              </a:solidFill>
              <a:latin typeface="Calibri" panose="020F0502020204030204" pitchFamily="34" charset="0"/>
            </a:endParaRPr>
          </a:p>
        </p:txBody>
      </p:sp>
      <p:sp>
        <p:nvSpPr>
          <p:cNvPr id="16" name="TextBox 15">
            <a:extLst>
              <a:ext uri="{FF2B5EF4-FFF2-40B4-BE49-F238E27FC236}">
                <a16:creationId xmlns:a16="http://schemas.microsoft.com/office/drawing/2014/main" id="{159B3A94-FAD2-4A33-835C-482B257B7537}"/>
              </a:ext>
            </a:extLst>
          </p:cNvPr>
          <p:cNvSpPr txBox="1"/>
          <p:nvPr/>
        </p:nvSpPr>
        <p:spPr>
          <a:xfrm>
            <a:off x="838200" y="6293773"/>
            <a:ext cx="10951597" cy="584775"/>
          </a:xfrm>
          <a:prstGeom prst="rect">
            <a:avLst/>
          </a:prstGeom>
          <a:noFill/>
        </p:spPr>
        <p:txBody>
          <a:bodyPr wrap="square">
            <a:spAutoFit/>
          </a:bodyPr>
          <a:lstStyle/>
          <a:p>
            <a:r>
              <a:rPr lang="en-US" sz="1600" dirty="0">
                <a:solidFill>
                  <a:srgbClr val="000000"/>
                </a:solidFill>
                <a:latin typeface="Calibri" panose="020F0502020204030204" pitchFamily="34" charset="0"/>
              </a:rPr>
              <a:t>Its name is same as the class name, Can be any access modifier and takes whatever parameters , but can’t have any return type even void. </a:t>
            </a:r>
            <a:endParaRPr lang="en-US" sz="1600" dirty="0"/>
          </a:p>
        </p:txBody>
      </p:sp>
    </p:spTree>
    <p:extLst>
      <p:ext uri="{BB962C8B-B14F-4D97-AF65-F5344CB8AC3E}">
        <p14:creationId xmlns:p14="http://schemas.microsoft.com/office/powerpoint/2010/main" val="2098895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7F78F3F-A8D5-4D63-85EF-E14128A607CA}"/>
              </a:ext>
            </a:extLst>
          </p:cNvPr>
          <p:cNvSpPr txBox="1"/>
          <p:nvPr/>
        </p:nvSpPr>
        <p:spPr>
          <a:xfrm>
            <a:off x="912843" y="756065"/>
            <a:ext cx="7633997" cy="707886"/>
          </a:xfrm>
          <a:prstGeom prst="rect">
            <a:avLst/>
          </a:prstGeom>
          <a:noFill/>
        </p:spPr>
        <p:txBody>
          <a:bodyPr wrap="square">
            <a:spAutoFit/>
          </a:bodyPr>
          <a:lstStyle/>
          <a:p>
            <a:r>
              <a:rPr lang="en-US" sz="2000" b="0" i="0" dirty="0">
                <a:effectLst/>
                <a:highlight>
                  <a:srgbClr val="FFFF00"/>
                </a:highlight>
                <a:latin typeface="inter-regular"/>
              </a:rPr>
              <a:t>An entity that has state and behavior</a:t>
            </a:r>
            <a:r>
              <a:rPr lang="en-US" sz="2000" b="0" i="0" dirty="0">
                <a:effectLst/>
                <a:latin typeface="inter-regular"/>
              </a:rPr>
              <a:t> is known as an object.</a:t>
            </a:r>
            <a:br>
              <a:rPr lang="en-US" sz="2000" b="0" i="0" dirty="0">
                <a:effectLst/>
                <a:latin typeface="inter-regular"/>
              </a:rPr>
            </a:br>
            <a:r>
              <a:rPr lang="en-US" sz="2000" b="0" i="0" dirty="0">
                <a:solidFill>
                  <a:srgbClr val="333333"/>
                </a:solidFill>
                <a:effectLst/>
                <a:latin typeface="inter-regular"/>
              </a:rPr>
              <a:t>An object has three characteristics as in the figure.</a:t>
            </a:r>
            <a:endParaRPr lang="ar-EG" sz="2000" dirty="0"/>
          </a:p>
        </p:txBody>
      </p:sp>
      <p:sp>
        <p:nvSpPr>
          <p:cNvPr id="7" name="TextBox 6">
            <a:extLst>
              <a:ext uri="{FF2B5EF4-FFF2-40B4-BE49-F238E27FC236}">
                <a16:creationId xmlns:a16="http://schemas.microsoft.com/office/drawing/2014/main" id="{BEBCE0C3-DC62-4CF6-8CC1-C1A91D22547F}"/>
              </a:ext>
            </a:extLst>
          </p:cNvPr>
          <p:cNvSpPr txBox="1"/>
          <p:nvPr/>
        </p:nvSpPr>
        <p:spPr>
          <a:xfrm>
            <a:off x="4457555" y="155901"/>
            <a:ext cx="3276890" cy="954107"/>
          </a:xfrm>
          <a:prstGeom prst="rect">
            <a:avLst/>
          </a:prstGeom>
          <a:noFill/>
        </p:spPr>
        <p:txBody>
          <a:bodyPr wrap="square">
            <a:spAutoFit/>
          </a:bodyPr>
          <a:lstStyle/>
          <a:p>
            <a:r>
              <a:rPr lang="en-US" sz="2800" b="0" i="0" u="sng" dirty="0">
                <a:solidFill>
                  <a:srgbClr val="FF0000"/>
                </a:solidFill>
                <a:effectLst/>
                <a:latin typeface="Lato" panose="020F0502020204030203" pitchFamily="34" charset="0"/>
              </a:rPr>
              <a:t> What is an Object?</a:t>
            </a:r>
            <a:br>
              <a:rPr lang="en-US" sz="2800" b="0" i="0" u="sng" dirty="0">
                <a:solidFill>
                  <a:srgbClr val="FF0000"/>
                </a:solidFill>
                <a:effectLst/>
                <a:latin typeface="Lato" panose="020F0502020204030203" pitchFamily="34" charset="0"/>
              </a:rPr>
            </a:br>
            <a:endParaRPr lang="ar-EG" sz="2800" dirty="0"/>
          </a:p>
        </p:txBody>
      </p:sp>
      <p:pic>
        <p:nvPicPr>
          <p:cNvPr id="8" name="Picture 2" descr="Characteristics of Object in Java">
            <a:extLst>
              <a:ext uri="{FF2B5EF4-FFF2-40B4-BE49-F238E27FC236}">
                <a16:creationId xmlns:a16="http://schemas.microsoft.com/office/drawing/2014/main" id="{9A9A72B6-8B7D-49C7-BF26-0DCAB717D97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8451202" y="756065"/>
            <a:ext cx="3276890" cy="335830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4BDA554-01D6-4C68-A9DD-395E01A94BFB}"/>
              </a:ext>
            </a:extLst>
          </p:cNvPr>
          <p:cNvSpPr txBox="1"/>
          <p:nvPr/>
        </p:nvSpPr>
        <p:spPr>
          <a:xfrm>
            <a:off x="9786697" y="1462996"/>
            <a:ext cx="1046144" cy="307777"/>
          </a:xfrm>
          <a:prstGeom prst="rect">
            <a:avLst/>
          </a:prstGeom>
          <a:noFill/>
        </p:spPr>
        <p:txBody>
          <a:bodyPr wrap="square">
            <a:spAutoFit/>
          </a:bodyPr>
          <a:lstStyle/>
          <a:p>
            <a:r>
              <a:rPr lang="en-US" sz="1400" b="0" i="0" dirty="0">
                <a:solidFill>
                  <a:srgbClr val="333333"/>
                </a:solidFill>
                <a:effectLst/>
                <a:latin typeface="inter-regular"/>
              </a:rPr>
              <a:t>(Attributes)</a:t>
            </a:r>
            <a:endParaRPr lang="ar-EG" sz="1400" dirty="0"/>
          </a:p>
        </p:txBody>
      </p:sp>
      <p:sp>
        <p:nvSpPr>
          <p:cNvPr id="15" name="TextBox 14">
            <a:extLst>
              <a:ext uri="{FF2B5EF4-FFF2-40B4-BE49-F238E27FC236}">
                <a16:creationId xmlns:a16="http://schemas.microsoft.com/office/drawing/2014/main" id="{A72EC1A9-C17F-44B9-BCF9-01A222DB8165}"/>
              </a:ext>
            </a:extLst>
          </p:cNvPr>
          <p:cNvSpPr txBox="1"/>
          <p:nvPr/>
        </p:nvSpPr>
        <p:spPr>
          <a:xfrm>
            <a:off x="912843" y="1496498"/>
            <a:ext cx="7260773" cy="2308324"/>
          </a:xfrm>
          <a:prstGeom prst="rect">
            <a:avLst/>
          </a:prstGeom>
          <a:noFill/>
        </p:spPr>
        <p:txBody>
          <a:bodyPr wrap="square">
            <a:spAutoFit/>
          </a:bodyPr>
          <a:lstStyle/>
          <a:p>
            <a:pPr algn="just">
              <a:buFont typeface="Arial" panose="020B0604020202020204" pitchFamily="34" charset="0"/>
              <a:buChar char="•"/>
            </a:pPr>
            <a:r>
              <a:rPr lang="en-US" b="1" i="0" dirty="0">
                <a:solidFill>
                  <a:srgbClr val="000000"/>
                </a:solidFill>
                <a:effectLst/>
                <a:latin typeface="inter-bold"/>
              </a:rPr>
              <a:t>State </a:t>
            </a:r>
            <a:r>
              <a:rPr lang="en-US" b="0" i="0" dirty="0">
                <a:solidFill>
                  <a:srgbClr val="000000"/>
                </a:solidFill>
                <a:effectLst/>
                <a:latin typeface="inter-regular"/>
              </a:rPr>
              <a:t>(</a:t>
            </a:r>
            <a:r>
              <a:rPr lang="en-US" sz="1800" b="0" i="0" u="none" strike="noStrike" baseline="0" dirty="0">
                <a:latin typeface="CIDFont+F12"/>
              </a:rPr>
              <a:t>properties /</a:t>
            </a:r>
            <a:r>
              <a:rPr lang="en-US" sz="1800" b="0" i="0" dirty="0">
                <a:solidFill>
                  <a:srgbClr val="333333"/>
                </a:solidFill>
                <a:effectLst/>
                <a:latin typeface="inter-regular"/>
              </a:rPr>
              <a:t> Attributes</a:t>
            </a:r>
            <a:r>
              <a:rPr lang="en-US" b="0" i="0" dirty="0">
                <a:solidFill>
                  <a:srgbClr val="000000"/>
                </a:solidFill>
                <a:effectLst/>
                <a:latin typeface="inter-regular"/>
              </a:rPr>
              <a:t>) </a:t>
            </a:r>
            <a:r>
              <a:rPr lang="en-US" b="1" i="0" dirty="0">
                <a:solidFill>
                  <a:srgbClr val="000000"/>
                </a:solidFill>
                <a:effectLst/>
                <a:latin typeface="inter-bold"/>
              </a:rPr>
              <a:t>:</a:t>
            </a:r>
            <a:r>
              <a:rPr lang="en-US" b="0" i="0" dirty="0">
                <a:solidFill>
                  <a:srgbClr val="000000"/>
                </a:solidFill>
                <a:effectLst/>
                <a:latin typeface="inter-regular"/>
              </a:rPr>
              <a:t> represents the data (value) of an object.</a:t>
            </a:r>
          </a:p>
          <a:p>
            <a:pPr algn="just">
              <a:buFont typeface="Arial" panose="020B0604020202020204" pitchFamily="34" charset="0"/>
              <a:buChar char="•"/>
            </a:pPr>
            <a:r>
              <a:rPr lang="en-US" b="1" i="0" dirty="0">
                <a:solidFill>
                  <a:srgbClr val="000000"/>
                </a:solidFill>
                <a:effectLst/>
                <a:latin typeface="inter-bold"/>
              </a:rPr>
              <a:t>Behavior:</a:t>
            </a:r>
            <a:r>
              <a:rPr lang="en-US" b="0" i="0" dirty="0">
                <a:solidFill>
                  <a:srgbClr val="000000"/>
                </a:solidFill>
                <a:effectLst/>
                <a:latin typeface="inter-regular"/>
              </a:rPr>
              <a:t> represents the behavior (functionality) of an object such as deposit, withdraw, etc.</a:t>
            </a:r>
          </a:p>
          <a:p>
            <a:pPr algn="just">
              <a:buFont typeface="Arial" panose="020B0604020202020204" pitchFamily="34" charset="0"/>
              <a:buChar char="•"/>
            </a:pPr>
            <a:r>
              <a:rPr lang="en-US" b="1" i="0" dirty="0">
                <a:solidFill>
                  <a:srgbClr val="000000"/>
                </a:solidFill>
                <a:effectLst/>
                <a:latin typeface="inter-bold"/>
              </a:rPr>
              <a:t>Identity:</a:t>
            </a:r>
            <a:r>
              <a:rPr lang="en-US" b="0" i="0" dirty="0">
                <a:solidFill>
                  <a:srgbClr val="000000"/>
                </a:solidFill>
                <a:effectLst/>
                <a:latin typeface="inter-regular"/>
              </a:rPr>
              <a:t> An object identity is typically implemented via a unique ID. The value of the ID is not visible to the external user. However, it is used internally by the JVM to identify each object uniquely.</a:t>
            </a:r>
          </a:p>
          <a:p>
            <a:br>
              <a:rPr lang="en-US" dirty="0"/>
            </a:br>
            <a:endParaRPr lang="ar-EG" dirty="0"/>
          </a:p>
        </p:txBody>
      </p:sp>
      <p:sp>
        <p:nvSpPr>
          <p:cNvPr id="17" name="TextBox 16">
            <a:extLst>
              <a:ext uri="{FF2B5EF4-FFF2-40B4-BE49-F238E27FC236}">
                <a16:creationId xmlns:a16="http://schemas.microsoft.com/office/drawing/2014/main" id="{514B8E9D-E923-45C2-A965-4C7E15612241}"/>
              </a:ext>
            </a:extLst>
          </p:cNvPr>
          <p:cNvSpPr txBox="1"/>
          <p:nvPr/>
        </p:nvSpPr>
        <p:spPr>
          <a:xfrm>
            <a:off x="912842" y="3343157"/>
            <a:ext cx="7260773" cy="646331"/>
          </a:xfrm>
          <a:prstGeom prst="rect">
            <a:avLst/>
          </a:prstGeom>
          <a:noFill/>
        </p:spPr>
        <p:txBody>
          <a:bodyPr wrap="square">
            <a:spAutoFit/>
          </a:bodyPr>
          <a:lstStyle/>
          <a:p>
            <a:r>
              <a:rPr lang="en-US" b="0" i="0" dirty="0">
                <a:solidFill>
                  <a:srgbClr val="333333"/>
                </a:solidFill>
                <a:effectLst/>
                <a:latin typeface="inter-regular"/>
              </a:rPr>
              <a:t>For Example, Pen is an object. Its name is Reynolds; color is white, known as its state. It is used to write, so writing is its behavior.</a:t>
            </a:r>
            <a:endParaRPr lang="ar-EG" dirty="0"/>
          </a:p>
        </p:txBody>
      </p:sp>
      <p:sp>
        <p:nvSpPr>
          <p:cNvPr id="19" name="TextBox 18">
            <a:extLst>
              <a:ext uri="{FF2B5EF4-FFF2-40B4-BE49-F238E27FC236}">
                <a16:creationId xmlns:a16="http://schemas.microsoft.com/office/drawing/2014/main" id="{CE65E5C6-FBA3-476E-92B0-515AE9034FB6}"/>
              </a:ext>
            </a:extLst>
          </p:cNvPr>
          <p:cNvSpPr txBox="1"/>
          <p:nvPr/>
        </p:nvSpPr>
        <p:spPr>
          <a:xfrm>
            <a:off x="912841" y="4068840"/>
            <a:ext cx="10815251" cy="2585323"/>
          </a:xfrm>
          <a:prstGeom prst="rect">
            <a:avLst/>
          </a:prstGeom>
          <a:noFill/>
        </p:spPr>
        <p:txBody>
          <a:bodyPr wrap="square">
            <a:spAutoFit/>
          </a:bodyPr>
          <a:lstStyle/>
          <a:p>
            <a:pPr algn="just"/>
            <a:r>
              <a:rPr lang="en-US" b="1" i="0" dirty="0">
                <a:solidFill>
                  <a:srgbClr val="333333"/>
                </a:solidFill>
                <a:effectLst/>
                <a:latin typeface="inter-bold"/>
              </a:rPr>
              <a:t>An object is an </a:t>
            </a:r>
            <a:r>
              <a:rPr lang="en-US" b="1" i="0" dirty="0">
                <a:solidFill>
                  <a:srgbClr val="333333"/>
                </a:solidFill>
                <a:effectLst/>
                <a:highlight>
                  <a:srgbClr val="00FF00"/>
                </a:highlight>
                <a:latin typeface="inter-bold"/>
              </a:rPr>
              <a:t>instance</a:t>
            </a:r>
            <a:r>
              <a:rPr lang="en-US" b="1" i="0" dirty="0">
                <a:solidFill>
                  <a:srgbClr val="333333"/>
                </a:solidFill>
                <a:effectLst/>
                <a:latin typeface="inter-bold"/>
              </a:rPr>
              <a:t> of a class.</a:t>
            </a:r>
            <a:r>
              <a:rPr lang="en-US" b="0" i="0" dirty="0">
                <a:solidFill>
                  <a:srgbClr val="333333"/>
                </a:solidFill>
                <a:effectLst/>
                <a:latin typeface="inter-regular"/>
              </a:rPr>
              <a:t> A class is a template or blueprint from which objects are created. So, an object is the instance(result) of a class.</a:t>
            </a:r>
          </a:p>
          <a:p>
            <a:pPr algn="just"/>
            <a:r>
              <a:rPr lang="en-US" b="1" i="0" dirty="0">
                <a:solidFill>
                  <a:srgbClr val="333333"/>
                </a:solidFill>
                <a:effectLst/>
                <a:latin typeface="inter-bold"/>
              </a:rPr>
              <a:t>Object Definitions:</a:t>
            </a:r>
            <a:endParaRPr lang="en-US" b="0" i="0" dirty="0">
              <a:solidFill>
                <a:srgbClr val="333333"/>
              </a:solidFill>
              <a:effectLst/>
              <a:latin typeface="inter-regular"/>
            </a:endParaRPr>
          </a:p>
          <a:p>
            <a:pPr algn="just">
              <a:buFont typeface="Arial" panose="020B0604020202020204" pitchFamily="34" charset="0"/>
              <a:buChar char="•"/>
            </a:pPr>
            <a:r>
              <a:rPr lang="en-US" b="0" dirty="0">
                <a:solidFill>
                  <a:srgbClr val="000000"/>
                </a:solidFill>
                <a:effectLst/>
                <a:latin typeface="inter-regular"/>
              </a:rPr>
              <a:t>An object is a real-world entity.</a:t>
            </a:r>
          </a:p>
          <a:p>
            <a:pPr algn="just">
              <a:buFont typeface="Arial" panose="020B0604020202020204" pitchFamily="34" charset="0"/>
              <a:buChar char="•"/>
            </a:pPr>
            <a:r>
              <a:rPr lang="en-US" b="0" dirty="0">
                <a:solidFill>
                  <a:srgbClr val="000000"/>
                </a:solidFill>
                <a:effectLst/>
                <a:latin typeface="inter-regular"/>
              </a:rPr>
              <a:t>An object is a runtime entity.</a:t>
            </a:r>
          </a:p>
          <a:p>
            <a:pPr algn="just">
              <a:buFont typeface="Arial" panose="020B0604020202020204" pitchFamily="34" charset="0"/>
              <a:buChar char="•"/>
            </a:pPr>
            <a:r>
              <a:rPr lang="en-US" b="0" i="0" dirty="0">
                <a:solidFill>
                  <a:srgbClr val="000000"/>
                </a:solidFill>
                <a:effectLst/>
                <a:latin typeface="inter-regular"/>
              </a:rPr>
              <a:t>The object is </a:t>
            </a:r>
            <a:r>
              <a:rPr lang="en-US" b="0" dirty="0">
                <a:solidFill>
                  <a:srgbClr val="000000"/>
                </a:solidFill>
                <a:effectLst/>
                <a:latin typeface="inter-regular"/>
              </a:rPr>
              <a:t>an entity which has state and behavior.</a:t>
            </a:r>
          </a:p>
          <a:p>
            <a:pPr algn="just">
              <a:buFont typeface="Arial" panose="020B0604020202020204" pitchFamily="34" charset="0"/>
              <a:buChar char="•"/>
            </a:pPr>
            <a:r>
              <a:rPr lang="en-US" b="0" i="0" dirty="0">
                <a:solidFill>
                  <a:srgbClr val="000000"/>
                </a:solidFill>
                <a:effectLst/>
                <a:latin typeface="inter-regular"/>
              </a:rPr>
              <a:t>The object is </a:t>
            </a:r>
            <a:r>
              <a:rPr lang="en-US" b="0" dirty="0">
                <a:solidFill>
                  <a:srgbClr val="000000"/>
                </a:solidFill>
                <a:effectLst/>
                <a:latin typeface="inter-regular"/>
              </a:rPr>
              <a:t>an instance of a class.</a:t>
            </a:r>
          </a:p>
          <a:p>
            <a:br>
              <a:rPr lang="en-US" dirty="0"/>
            </a:br>
            <a:endParaRPr lang="ar-EG" dirty="0"/>
          </a:p>
        </p:txBody>
      </p:sp>
      <p:sp>
        <p:nvSpPr>
          <p:cNvPr id="21" name="TextBox 20">
            <a:extLst>
              <a:ext uri="{FF2B5EF4-FFF2-40B4-BE49-F238E27FC236}">
                <a16:creationId xmlns:a16="http://schemas.microsoft.com/office/drawing/2014/main" id="{0595B30E-6918-43AC-81C0-A9A3D613732C}"/>
              </a:ext>
            </a:extLst>
          </p:cNvPr>
          <p:cNvSpPr txBox="1"/>
          <p:nvPr/>
        </p:nvSpPr>
        <p:spPr>
          <a:xfrm>
            <a:off x="743727" y="6101935"/>
            <a:ext cx="10704545" cy="369332"/>
          </a:xfrm>
          <a:prstGeom prst="rect">
            <a:avLst/>
          </a:prstGeom>
          <a:noFill/>
        </p:spPr>
        <p:txBody>
          <a:bodyPr wrap="square">
            <a:spAutoFit/>
          </a:bodyPr>
          <a:lstStyle/>
          <a:p>
            <a:r>
              <a:rPr lang="en-US" b="0" i="0" dirty="0">
                <a:solidFill>
                  <a:srgbClr val="333333"/>
                </a:solidFill>
                <a:effectLst/>
                <a:latin typeface="inter-regular"/>
              </a:rPr>
              <a:t>The </a:t>
            </a:r>
            <a:r>
              <a:rPr lang="en-US" b="0" i="0" dirty="0">
                <a:solidFill>
                  <a:srgbClr val="333333"/>
                </a:solidFill>
                <a:effectLst/>
                <a:highlight>
                  <a:srgbClr val="00FF00"/>
                </a:highlight>
                <a:latin typeface="inter-regular"/>
              </a:rPr>
              <a:t>new</a:t>
            </a:r>
            <a:r>
              <a:rPr lang="en-US" b="0" i="0" dirty="0">
                <a:solidFill>
                  <a:srgbClr val="333333"/>
                </a:solidFill>
                <a:effectLst/>
                <a:latin typeface="inter-regular"/>
              </a:rPr>
              <a:t> keyword is used to allocate memory at runtime. All objects get memory in </a:t>
            </a:r>
            <a:r>
              <a:rPr lang="en-US" b="0" i="0" dirty="0">
                <a:solidFill>
                  <a:srgbClr val="333333"/>
                </a:solidFill>
                <a:effectLst/>
                <a:highlight>
                  <a:srgbClr val="00FF00"/>
                </a:highlight>
                <a:latin typeface="inter-regular"/>
              </a:rPr>
              <a:t>Heap</a:t>
            </a:r>
            <a:r>
              <a:rPr lang="en-US" b="0" i="0" dirty="0">
                <a:solidFill>
                  <a:srgbClr val="333333"/>
                </a:solidFill>
                <a:effectLst/>
                <a:latin typeface="inter-regular"/>
              </a:rPr>
              <a:t> memory area.</a:t>
            </a:r>
            <a:endParaRPr lang="ar-EG" dirty="0"/>
          </a:p>
        </p:txBody>
      </p:sp>
    </p:spTree>
    <p:extLst>
      <p:ext uri="{BB962C8B-B14F-4D97-AF65-F5344CB8AC3E}">
        <p14:creationId xmlns:p14="http://schemas.microsoft.com/office/powerpoint/2010/main" val="920561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53486-C602-4863-AC02-61F81FA9308B}"/>
              </a:ext>
            </a:extLst>
          </p:cNvPr>
          <p:cNvSpPr>
            <a:spLocks noGrp="1"/>
          </p:cNvSpPr>
          <p:nvPr>
            <p:ph type="title"/>
          </p:nvPr>
        </p:nvSpPr>
        <p:spPr>
          <a:xfrm>
            <a:off x="838200" y="365126"/>
            <a:ext cx="4825482" cy="315912"/>
          </a:xfrm>
        </p:spPr>
        <p:txBody>
          <a:bodyPr>
            <a:normAutofit fontScale="90000"/>
          </a:bodyPr>
          <a:lstStyle/>
          <a:p>
            <a:r>
              <a:rPr lang="en-US" dirty="0">
                <a:solidFill>
                  <a:srgbClr val="FF0000"/>
                </a:solidFill>
              </a:rPr>
              <a:t>What Is Static?</a:t>
            </a:r>
            <a:endParaRPr lang="ar-EG" dirty="0">
              <a:solidFill>
                <a:srgbClr val="FF0000"/>
              </a:solidFill>
            </a:endParaRPr>
          </a:p>
        </p:txBody>
      </p:sp>
      <p:sp>
        <p:nvSpPr>
          <p:cNvPr id="3" name="Content Placeholder 2">
            <a:extLst>
              <a:ext uri="{FF2B5EF4-FFF2-40B4-BE49-F238E27FC236}">
                <a16:creationId xmlns:a16="http://schemas.microsoft.com/office/drawing/2014/main" id="{5109110C-926E-4AB1-9B7B-CE6130FE2F8D}"/>
              </a:ext>
            </a:extLst>
          </p:cNvPr>
          <p:cNvSpPr>
            <a:spLocks noGrp="1"/>
          </p:cNvSpPr>
          <p:nvPr>
            <p:ph idx="1"/>
          </p:nvPr>
        </p:nvSpPr>
        <p:spPr>
          <a:xfrm>
            <a:off x="838200" y="948546"/>
            <a:ext cx="10515600" cy="5704181"/>
          </a:xfrm>
        </p:spPr>
        <p:txBody>
          <a:bodyPr>
            <a:normAutofit/>
          </a:bodyPr>
          <a:lstStyle/>
          <a:p>
            <a:r>
              <a:rPr lang="en-US" sz="1800" b="0" i="0" u="none" strike="noStrike" baseline="0" dirty="0">
                <a:solidFill>
                  <a:srgbClr val="000000"/>
                </a:solidFill>
                <a:latin typeface="Tw Cen MT" panose="020B0602020104020603" pitchFamily="34" charset="0"/>
              </a:rPr>
              <a:t>Static variables are shared by all the instances of the class.</a:t>
            </a:r>
          </a:p>
          <a:p>
            <a:r>
              <a:rPr lang="en-US" sz="1800" b="0" i="0" u="none" strike="noStrike" baseline="0" dirty="0">
                <a:solidFill>
                  <a:srgbClr val="000000"/>
                </a:solidFill>
                <a:latin typeface="Tw Cen MT" panose="020B0602020104020603" pitchFamily="34" charset="0"/>
              </a:rPr>
              <a:t>Static methods are not tied to a specific object.</a:t>
            </a:r>
          </a:p>
          <a:p>
            <a:r>
              <a:rPr lang="en-US" sz="1800" b="0" i="0" u="none" strike="noStrike" baseline="0" dirty="0">
                <a:solidFill>
                  <a:srgbClr val="000000"/>
                </a:solidFill>
                <a:latin typeface="Tw Cen MT" panose="020B0602020104020603" pitchFamily="34" charset="0"/>
              </a:rPr>
              <a:t>Constant variables is static with final keyword which shared by all the instances of the class.</a:t>
            </a:r>
          </a:p>
          <a:p>
            <a:r>
              <a:rPr lang="en-US" sz="1800" b="0" i="0" u="none" strike="noStrike" baseline="0" dirty="0">
                <a:solidFill>
                  <a:srgbClr val="000000"/>
                </a:solidFill>
                <a:latin typeface="Tw Cen MT" panose="020B0602020104020603" pitchFamily="34" charset="0"/>
              </a:rPr>
              <a:t>Preferred to access static variable through static method</a:t>
            </a:r>
            <a:r>
              <a:rPr lang="ar-EG" sz="1800" dirty="0">
                <a:solidFill>
                  <a:srgbClr val="000000"/>
                </a:solidFill>
                <a:latin typeface="Tw Cen MT" panose="020B0602020104020603" pitchFamily="34" charset="0"/>
              </a:rPr>
              <a:t> </a:t>
            </a:r>
            <a:r>
              <a:rPr lang="en-US" sz="1800" dirty="0">
                <a:solidFill>
                  <a:srgbClr val="000000"/>
                </a:solidFill>
                <a:latin typeface="Tw Cen MT" panose="020B0602020104020603" pitchFamily="34" charset="0"/>
              </a:rPr>
              <a:t>.</a:t>
            </a:r>
          </a:p>
          <a:p>
            <a:r>
              <a:rPr lang="en-US" sz="1800" b="0" i="0" u="none" strike="noStrike" baseline="0" dirty="0">
                <a:solidFill>
                  <a:srgbClr val="000000"/>
                </a:solidFill>
                <a:latin typeface="Tw Cen MT" panose="020B0602020104020603" pitchFamily="34" charset="0"/>
              </a:rPr>
              <a:t>It takes a single place in the memory, stored at heap to stay till the end, it is general to be accessible from any object so, it's preferred to make const static and final.</a:t>
            </a:r>
          </a:p>
          <a:p>
            <a:r>
              <a:rPr lang="en-US" sz="1800" b="0" i="0" u="none" strike="noStrike" baseline="0" dirty="0">
                <a:solidFill>
                  <a:srgbClr val="000000"/>
                </a:solidFill>
                <a:latin typeface="Tw Cen MT" panose="020B0602020104020603" pitchFamily="34" charset="0"/>
              </a:rPr>
              <a:t>Static Variables could used in Instance Method in addition to Static Methods ,While Instance Variable Could only used in Instance Method (Because it needs object while static doesn't need object).</a:t>
            </a:r>
          </a:p>
          <a:p>
            <a:r>
              <a:rPr lang="en-US" sz="1800" dirty="0">
                <a:solidFill>
                  <a:srgbClr val="000000"/>
                </a:solidFill>
                <a:latin typeface="Tw Cen MT" panose="020B0602020104020603" pitchFamily="34" charset="0"/>
              </a:rPr>
              <a:t>Static Method can’t call Instance Method While Instance Method can call Static Method </a:t>
            </a:r>
            <a:r>
              <a:rPr lang="en-US" sz="1400" dirty="0">
                <a:solidFill>
                  <a:srgbClr val="000000"/>
                </a:solidFill>
                <a:latin typeface="Tw Cen MT" panose="020B0602020104020603" pitchFamily="34" charset="0"/>
              </a:rPr>
              <a:t>(For the same reason above).</a:t>
            </a:r>
          </a:p>
          <a:p>
            <a:r>
              <a:rPr lang="en-US" sz="1800" b="0" i="0" u="none" strike="noStrike" baseline="0" dirty="0">
                <a:solidFill>
                  <a:srgbClr val="000000"/>
                </a:solidFill>
                <a:latin typeface="Tw Cen MT" panose="020B0602020104020603" pitchFamily="34" charset="0"/>
              </a:rPr>
              <a:t>Remember That the main Method is the type of Static.</a:t>
            </a:r>
          </a:p>
          <a:p>
            <a:r>
              <a:rPr lang="en-US" sz="1800" dirty="0">
                <a:solidFill>
                  <a:srgbClr val="000000"/>
                </a:solidFill>
                <a:latin typeface="Tw Cen MT" panose="020B0602020104020603" pitchFamily="34" charset="0"/>
              </a:rPr>
              <a:t>Any change in static variable affect in all objects related to it.</a:t>
            </a:r>
          </a:p>
          <a:p>
            <a:r>
              <a:rPr lang="en-US" sz="1800" b="0" i="0" u="none" strike="noStrike" baseline="0" dirty="0">
                <a:solidFill>
                  <a:srgbClr val="000000"/>
                </a:solidFill>
                <a:latin typeface="Tw Cen MT" panose="020B0602020104020603" pitchFamily="34" charset="0"/>
              </a:rPr>
              <a:t>The only way to call an Instance Method in a Static Method is by making an object from the class and using the instance method through it.</a:t>
            </a:r>
          </a:p>
          <a:p>
            <a:endParaRPr lang="en-US" sz="1800" b="0" i="0" u="none" strike="noStrike" baseline="0" dirty="0">
              <a:solidFill>
                <a:srgbClr val="000000"/>
              </a:solidFill>
              <a:latin typeface="Tw Cen MT" panose="020B0602020104020603" pitchFamily="34" charset="0"/>
            </a:endParaRPr>
          </a:p>
        </p:txBody>
      </p:sp>
    </p:spTree>
    <p:extLst>
      <p:ext uri="{BB962C8B-B14F-4D97-AF65-F5344CB8AC3E}">
        <p14:creationId xmlns:p14="http://schemas.microsoft.com/office/powerpoint/2010/main" val="668137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594EA-44A4-41C2-B833-BF85AFF1B475}"/>
              </a:ext>
            </a:extLst>
          </p:cNvPr>
          <p:cNvSpPr>
            <a:spLocks noGrp="1"/>
          </p:cNvSpPr>
          <p:nvPr>
            <p:ph type="title"/>
          </p:nvPr>
        </p:nvSpPr>
        <p:spPr>
          <a:xfrm>
            <a:off x="838199" y="209167"/>
            <a:ext cx="4526903" cy="369332"/>
          </a:xfrm>
        </p:spPr>
        <p:txBody>
          <a:bodyPr>
            <a:noAutofit/>
          </a:bodyPr>
          <a:lstStyle/>
          <a:p>
            <a:r>
              <a:rPr lang="en-US" sz="3200" i="0" dirty="0">
                <a:solidFill>
                  <a:srgbClr val="FF0000"/>
                </a:solidFill>
                <a:effectLst/>
                <a:latin typeface="Raleway" pitchFamily="2" charset="0"/>
              </a:rPr>
              <a:t>Concrete  Vs Contract </a:t>
            </a:r>
            <a:endParaRPr lang="ar-EG" sz="3200" dirty="0">
              <a:solidFill>
                <a:srgbClr val="FF0000"/>
              </a:solidFill>
              <a:latin typeface="Raleway" pitchFamily="2" charset="0"/>
            </a:endParaRPr>
          </a:p>
        </p:txBody>
      </p:sp>
      <p:sp>
        <p:nvSpPr>
          <p:cNvPr id="4" name="TextBox 3">
            <a:extLst>
              <a:ext uri="{FF2B5EF4-FFF2-40B4-BE49-F238E27FC236}">
                <a16:creationId xmlns:a16="http://schemas.microsoft.com/office/drawing/2014/main" id="{614AE502-1CCB-4A65-AA3D-4F0B7C18B258}"/>
              </a:ext>
            </a:extLst>
          </p:cNvPr>
          <p:cNvSpPr txBox="1"/>
          <p:nvPr/>
        </p:nvSpPr>
        <p:spPr>
          <a:xfrm>
            <a:off x="838197" y="1208987"/>
            <a:ext cx="8366465" cy="923330"/>
          </a:xfrm>
          <a:prstGeom prst="rect">
            <a:avLst/>
          </a:prstGeom>
          <a:noFill/>
        </p:spPr>
        <p:txBody>
          <a:bodyPr wrap="square">
            <a:spAutoFit/>
          </a:bodyPr>
          <a:lstStyle/>
          <a:p>
            <a:pPr algn="l"/>
            <a:r>
              <a:rPr lang="en-US" b="1" i="0" dirty="0">
                <a:solidFill>
                  <a:srgbClr val="000000"/>
                </a:solidFill>
                <a:effectLst/>
                <a:latin typeface="Raleway" panose="020B0604020202020204" pitchFamily="2" charset="0"/>
              </a:rPr>
              <a:t>A concrete class </a:t>
            </a:r>
            <a:r>
              <a:rPr lang="en-US" b="1" i="0" dirty="0">
                <a:solidFill>
                  <a:srgbClr val="000000"/>
                </a:solidFill>
                <a:effectLst/>
                <a:highlight>
                  <a:srgbClr val="FFFF00"/>
                </a:highlight>
                <a:latin typeface="Raleway" panose="020B0604020202020204" pitchFamily="2" charset="0"/>
              </a:rPr>
              <a:t>is a class that we can create an instance of</a:t>
            </a:r>
            <a:r>
              <a:rPr lang="en-US" b="1" i="0" dirty="0">
                <a:solidFill>
                  <a:srgbClr val="000000"/>
                </a:solidFill>
                <a:effectLst/>
                <a:latin typeface="Raleway" panose="020B0604020202020204" pitchFamily="2" charset="0"/>
              </a:rPr>
              <a:t>, using the </a:t>
            </a:r>
            <a:r>
              <a:rPr lang="en-US" b="1" i="1" dirty="0">
                <a:solidFill>
                  <a:srgbClr val="000000"/>
                </a:solidFill>
                <a:effectLst/>
                <a:latin typeface="Raleway" panose="020B0604020202020204" pitchFamily="2" charset="0"/>
              </a:rPr>
              <a:t>new</a:t>
            </a:r>
            <a:r>
              <a:rPr lang="en-US" b="1" i="0" dirty="0">
                <a:solidFill>
                  <a:srgbClr val="000000"/>
                </a:solidFill>
                <a:effectLst/>
                <a:latin typeface="Raleway" panose="020B0604020202020204" pitchFamily="2" charset="0"/>
              </a:rPr>
              <a:t> keyword</a:t>
            </a:r>
            <a:r>
              <a:rPr lang="en-US" b="0" i="0" dirty="0">
                <a:solidFill>
                  <a:srgbClr val="000000"/>
                </a:solidFill>
                <a:effectLst/>
                <a:latin typeface="Raleway" panose="020B0604020202020204" pitchFamily="2" charset="0"/>
              </a:rPr>
              <a:t>. In other words, </a:t>
            </a:r>
            <a:r>
              <a:rPr lang="en-US" b="0" i="0" dirty="0">
                <a:solidFill>
                  <a:srgbClr val="000000"/>
                </a:solidFill>
                <a:effectLst/>
                <a:highlight>
                  <a:srgbClr val="FFFF00"/>
                </a:highlight>
                <a:latin typeface="Raleway" panose="020B0604020202020204" pitchFamily="2" charset="0"/>
              </a:rPr>
              <a:t>it's a </a:t>
            </a:r>
            <a:r>
              <a:rPr lang="en-US" b="1" i="0" dirty="0">
                <a:solidFill>
                  <a:srgbClr val="000000"/>
                </a:solidFill>
                <a:effectLst/>
                <a:highlight>
                  <a:srgbClr val="FFFF00"/>
                </a:highlight>
                <a:latin typeface="Raleway" panose="020B0604020202020204" pitchFamily="2" charset="0"/>
              </a:rPr>
              <a:t>full implementation of its blueprint</a:t>
            </a:r>
            <a:r>
              <a:rPr lang="en-US" b="1" i="0" dirty="0">
                <a:solidFill>
                  <a:srgbClr val="000000"/>
                </a:solidFill>
                <a:effectLst/>
                <a:latin typeface="Raleway" panose="020B0604020202020204" pitchFamily="2" charset="0"/>
              </a:rPr>
              <a:t>.</a:t>
            </a:r>
            <a:endParaRPr lang="en-US" b="0" i="0" dirty="0">
              <a:solidFill>
                <a:srgbClr val="000000"/>
              </a:solidFill>
              <a:effectLst/>
              <a:latin typeface="Raleway" panose="020B0604020202020204" pitchFamily="2" charset="0"/>
            </a:endParaRPr>
          </a:p>
          <a:p>
            <a:pPr algn="l"/>
            <a:r>
              <a:rPr lang="en-US" b="0" i="0" dirty="0">
                <a:solidFill>
                  <a:srgbClr val="000000"/>
                </a:solidFill>
                <a:effectLst/>
                <a:latin typeface="Raleway" panose="020B0604020202020204" pitchFamily="2" charset="0"/>
              </a:rPr>
              <a:t>So, if it isn’t </a:t>
            </a:r>
            <a:r>
              <a:rPr lang="en-US" b="1" i="0" dirty="0">
                <a:solidFill>
                  <a:srgbClr val="000000"/>
                </a:solidFill>
                <a:effectLst/>
                <a:latin typeface="Raleway" panose="020B0604020202020204" pitchFamily="2" charset="0"/>
              </a:rPr>
              <a:t>full implementation, it is an abstract class.</a:t>
            </a:r>
            <a:endParaRPr lang="en-US" b="0" i="0" dirty="0">
              <a:solidFill>
                <a:srgbClr val="000000"/>
              </a:solidFill>
              <a:effectLst/>
              <a:latin typeface="Raleway" panose="020B0604020202020204" pitchFamily="2" charset="0"/>
            </a:endParaRPr>
          </a:p>
        </p:txBody>
      </p:sp>
      <p:sp>
        <p:nvSpPr>
          <p:cNvPr id="5" name="TextBox 4">
            <a:extLst>
              <a:ext uri="{FF2B5EF4-FFF2-40B4-BE49-F238E27FC236}">
                <a16:creationId xmlns:a16="http://schemas.microsoft.com/office/drawing/2014/main" id="{CFC966F1-B55D-4775-9AA4-E07C6D9AB3C8}"/>
              </a:ext>
            </a:extLst>
          </p:cNvPr>
          <p:cNvSpPr txBox="1"/>
          <p:nvPr/>
        </p:nvSpPr>
        <p:spPr>
          <a:xfrm>
            <a:off x="838197" y="764295"/>
            <a:ext cx="3352022" cy="369332"/>
          </a:xfrm>
          <a:prstGeom prst="rect">
            <a:avLst/>
          </a:prstGeom>
          <a:noFill/>
        </p:spPr>
        <p:txBody>
          <a:bodyPr wrap="square">
            <a:spAutoFit/>
          </a:bodyPr>
          <a:lstStyle/>
          <a:p>
            <a:pPr algn="l"/>
            <a:r>
              <a:rPr lang="en-US" b="1" i="0" dirty="0">
                <a:solidFill>
                  <a:srgbClr val="FF0000"/>
                </a:solidFill>
                <a:effectLst/>
                <a:latin typeface="Raleway" pitchFamily="2" charset="0"/>
              </a:rPr>
              <a:t> What Is a Concrete Class?</a:t>
            </a:r>
          </a:p>
        </p:txBody>
      </p:sp>
      <p:sp>
        <p:nvSpPr>
          <p:cNvPr id="9" name="TextBox 8">
            <a:extLst>
              <a:ext uri="{FF2B5EF4-FFF2-40B4-BE49-F238E27FC236}">
                <a16:creationId xmlns:a16="http://schemas.microsoft.com/office/drawing/2014/main" id="{8C12D813-A544-49CF-92EC-0172C6404C4A}"/>
              </a:ext>
            </a:extLst>
          </p:cNvPr>
          <p:cNvSpPr txBox="1"/>
          <p:nvPr/>
        </p:nvSpPr>
        <p:spPr>
          <a:xfrm>
            <a:off x="838198" y="2321004"/>
            <a:ext cx="2530928" cy="369332"/>
          </a:xfrm>
          <a:prstGeom prst="rect">
            <a:avLst/>
          </a:prstGeom>
          <a:noFill/>
        </p:spPr>
        <p:txBody>
          <a:bodyPr wrap="square">
            <a:spAutoFit/>
          </a:bodyPr>
          <a:lstStyle/>
          <a:p>
            <a:pPr algn="l"/>
            <a:r>
              <a:rPr lang="en-US" b="1" i="0" dirty="0">
                <a:solidFill>
                  <a:srgbClr val="FF0000"/>
                </a:solidFill>
                <a:effectLst/>
                <a:latin typeface="Arial" panose="020B0604020202020204" pitchFamily="34" charset="0"/>
              </a:rPr>
              <a:t>What Is an Interface?</a:t>
            </a:r>
          </a:p>
        </p:txBody>
      </p:sp>
      <p:sp>
        <p:nvSpPr>
          <p:cNvPr id="11" name="TextBox 10">
            <a:extLst>
              <a:ext uri="{FF2B5EF4-FFF2-40B4-BE49-F238E27FC236}">
                <a16:creationId xmlns:a16="http://schemas.microsoft.com/office/drawing/2014/main" id="{23E83DA9-D92D-43EC-8E98-24A0AD4C1398}"/>
              </a:ext>
            </a:extLst>
          </p:cNvPr>
          <p:cNvSpPr txBox="1"/>
          <p:nvPr/>
        </p:nvSpPr>
        <p:spPr>
          <a:xfrm>
            <a:off x="838197" y="2690336"/>
            <a:ext cx="11353802" cy="1477328"/>
          </a:xfrm>
          <a:prstGeom prst="rect">
            <a:avLst/>
          </a:prstGeom>
          <a:noFill/>
        </p:spPr>
        <p:txBody>
          <a:bodyPr wrap="square">
            <a:spAutoFit/>
          </a:bodyPr>
          <a:lstStyle/>
          <a:p>
            <a:r>
              <a:rPr lang="en-US" b="0" i="0" dirty="0">
                <a:solidFill>
                  <a:srgbClr val="000000"/>
                </a:solidFill>
                <a:effectLst/>
                <a:highlight>
                  <a:srgbClr val="FFFF00"/>
                </a:highlight>
                <a:latin typeface="Arial" panose="020B0604020202020204" pitchFamily="34" charset="0"/>
              </a:rPr>
              <a:t>an interface is a group of related methods with empty bodies.</a:t>
            </a:r>
          </a:p>
          <a:p>
            <a:pPr algn="l"/>
            <a:r>
              <a:rPr lang="en-US" b="0" i="0" dirty="0">
                <a:solidFill>
                  <a:srgbClr val="000000"/>
                </a:solidFill>
                <a:effectLst/>
                <a:latin typeface="Arial" panose="020B0604020202020204" pitchFamily="34" charset="0"/>
              </a:rPr>
              <a:t>Interfaces form a </a:t>
            </a:r>
            <a:r>
              <a:rPr lang="en-US" b="0" i="0" dirty="0">
                <a:solidFill>
                  <a:srgbClr val="000000"/>
                </a:solidFill>
                <a:effectLst/>
                <a:highlight>
                  <a:srgbClr val="00FF00"/>
                </a:highlight>
                <a:latin typeface="Arial" panose="020B0604020202020204" pitchFamily="34" charset="0"/>
              </a:rPr>
              <a:t>contract</a:t>
            </a:r>
            <a:r>
              <a:rPr lang="en-US" b="0" i="0" dirty="0">
                <a:solidFill>
                  <a:srgbClr val="000000"/>
                </a:solidFill>
                <a:effectLst/>
                <a:latin typeface="Arial" panose="020B0604020202020204" pitchFamily="34" charset="0"/>
              </a:rPr>
              <a:t> between the class and the outside world, and this contract is enforced at build time by the compiler. If your class claims to implement an interface, all methods defined by that interface must appear in its source code before the class will successfully compile.</a:t>
            </a:r>
          </a:p>
          <a:p>
            <a:r>
              <a:rPr lang="en-US" b="0" i="0" dirty="0">
                <a:solidFill>
                  <a:srgbClr val="000000"/>
                </a:solidFill>
                <a:effectLst/>
                <a:latin typeface="Arial" panose="020B0604020202020204" pitchFamily="34" charset="0"/>
              </a:rPr>
              <a:t>Implementing an interface allows a class to become more formal about the behavior it promises to provide.</a:t>
            </a:r>
            <a:endParaRPr lang="ar-EG" dirty="0"/>
          </a:p>
        </p:txBody>
      </p:sp>
      <p:sp>
        <p:nvSpPr>
          <p:cNvPr id="13" name="TextBox 12">
            <a:extLst>
              <a:ext uri="{FF2B5EF4-FFF2-40B4-BE49-F238E27FC236}">
                <a16:creationId xmlns:a16="http://schemas.microsoft.com/office/drawing/2014/main" id="{8A13EC21-9152-4CBA-B19B-B260071EB397}"/>
              </a:ext>
            </a:extLst>
          </p:cNvPr>
          <p:cNvSpPr txBox="1"/>
          <p:nvPr/>
        </p:nvSpPr>
        <p:spPr>
          <a:xfrm>
            <a:off x="838197" y="4249290"/>
            <a:ext cx="6097554" cy="369332"/>
          </a:xfrm>
          <a:prstGeom prst="rect">
            <a:avLst/>
          </a:prstGeom>
          <a:noFill/>
        </p:spPr>
        <p:txBody>
          <a:bodyPr wrap="square">
            <a:spAutoFit/>
          </a:bodyPr>
          <a:lstStyle/>
          <a:p>
            <a:pPr algn="l"/>
            <a:r>
              <a:rPr lang="en-US" b="1" dirty="0">
                <a:solidFill>
                  <a:srgbClr val="FF0000"/>
                </a:solidFill>
                <a:latin typeface="Arial" panose="020B0604020202020204" pitchFamily="34" charset="0"/>
              </a:rPr>
              <a:t>What Is Abstract Class?</a:t>
            </a:r>
            <a:endParaRPr lang="en-US" b="1" i="0" dirty="0">
              <a:solidFill>
                <a:srgbClr val="FF0000"/>
              </a:solidFill>
              <a:effectLst/>
              <a:latin typeface="Arial" panose="020B0604020202020204" pitchFamily="34" charset="0"/>
            </a:endParaRPr>
          </a:p>
        </p:txBody>
      </p:sp>
      <p:sp>
        <p:nvSpPr>
          <p:cNvPr id="15" name="TextBox 14">
            <a:extLst>
              <a:ext uri="{FF2B5EF4-FFF2-40B4-BE49-F238E27FC236}">
                <a16:creationId xmlns:a16="http://schemas.microsoft.com/office/drawing/2014/main" id="{ACD1A540-FB8D-46CE-9BFC-BA0BFB87BC29}"/>
              </a:ext>
            </a:extLst>
          </p:cNvPr>
          <p:cNvSpPr txBox="1"/>
          <p:nvPr/>
        </p:nvSpPr>
        <p:spPr>
          <a:xfrm>
            <a:off x="838198" y="4652568"/>
            <a:ext cx="11870096" cy="1477328"/>
          </a:xfrm>
          <a:prstGeom prst="rect">
            <a:avLst/>
          </a:prstGeom>
          <a:noFill/>
        </p:spPr>
        <p:txBody>
          <a:bodyPr wrap="square">
            <a:spAutoFit/>
          </a:bodyPr>
          <a:lstStyle/>
          <a:p>
            <a:r>
              <a:rPr lang="en-US" dirty="0">
                <a:highlight>
                  <a:srgbClr val="FFFF00"/>
                </a:highlight>
              </a:rPr>
              <a:t>A Class Doesn’t have a full Implementation</a:t>
            </a:r>
            <a:r>
              <a:rPr lang="en-US" dirty="0"/>
              <a:t>.</a:t>
            </a:r>
          </a:p>
          <a:p>
            <a:r>
              <a:rPr lang="en-US" dirty="0"/>
              <a:t>A method defined abstract must always be redefined in the subclass.</a:t>
            </a:r>
          </a:p>
          <a:p>
            <a:r>
              <a:rPr lang="en-US" dirty="0"/>
              <a:t>An abstract class can have parametrized constructors (default constructor is always present).</a:t>
            </a:r>
          </a:p>
          <a:p>
            <a:r>
              <a:rPr lang="en-US" dirty="0"/>
              <a:t>Abstract class can not be directly instantiated using the new keyword.</a:t>
            </a:r>
          </a:p>
          <a:p>
            <a:r>
              <a:rPr lang="en-US" dirty="0"/>
              <a:t>An abstract method is a method without an implementation.</a:t>
            </a:r>
          </a:p>
        </p:txBody>
      </p:sp>
    </p:spTree>
    <p:extLst>
      <p:ext uri="{BB962C8B-B14F-4D97-AF65-F5344CB8AC3E}">
        <p14:creationId xmlns:p14="http://schemas.microsoft.com/office/powerpoint/2010/main" val="3809467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028F-2D2C-4649-A865-4DAD770F0ACE}"/>
              </a:ext>
            </a:extLst>
          </p:cNvPr>
          <p:cNvSpPr>
            <a:spLocks noGrp="1"/>
          </p:cNvSpPr>
          <p:nvPr>
            <p:ph type="title"/>
          </p:nvPr>
        </p:nvSpPr>
        <p:spPr>
          <a:xfrm>
            <a:off x="2008414" y="703805"/>
            <a:ext cx="8175171" cy="369333"/>
          </a:xfrm>
        </p:spPr>
        <p:txBody>
          <a:bodyPr>
            <a:normAutofit fontScale="90000"/>
          </a:bodyPr>
          <a:lstStyle/>
          <a:p>
            <a:r>
              <a:rPr lang="en-US" b="1" dirty="0">
                <a:solidFill>
                  <a:srgbClr val="FF0000"/>
                </a:solidFill>
              </a:rPr>
              <a:t>When to use Abstract class &amp; Interface?</a:t>
            </a:r>
            <a:br>
              <a:rPr lang="en-US" b="1" dirty="0">
                <a:solidFill>
                  <a:srgbClr val="FF0000"/>
                </a:solidFill>
              </a:rPr>
            </a:br>
            <a:endParaRPr lang="ar-EG" dirty="0"/>
          </a:p>
        </p:txBody>
      </p:sp>
      <p:sp>
        <p:nvSpPr>
          <p:cNvPr id="5" name="TextBox 4">
            <a:extLst>
              <a:ext uri="{FF2B5EF4-FFF2-40B4-BE49-F238E27FC236}">
                <a16:creationId xmlns:a16="http://schemas.microsoft.com/office/drawing/2014/main" id="{88705A96-D63E-43C0-9444-0B3BFF82233A}"/>
              </a:ext>
            </a:extLst>
          </p:cNvPr>
          <p:cNvSpPr txBox="1"/>
          <p:nvPr/>
        </p:nvSpPr>
        <p:spPr>
          <a:xfrm>
            <a:off x="818758" y="1073138"/>
            <a:ext cx="10554482" cy="2369880"/>
          </a:xfrm>
          <a:prstGeom prst="rect">
            <a:avLst/>
          </a:prstGeom>
          <a:noFill/>
        </p:spPr>
        <p:txBody>
          <a:bodyPr wrap="square">
            <a:spAutoFit/>
          </a:bodyPr>
          <a:lstStyle/>
          <a:p>
            <a:pPr marL="285750" indent="-285750" algn="l">
              <a:buFont typeface="Arial" panose="020B0604020202020204" pitchFamily="34" charset="0"/>
              <a:buChar char="•"/>
            </a:pPr>
            <a:r>
              <a:rPr lang="en-US" sz="2800" b="0" i="0" u="none" strike="noStrike" baseline="0" dirty="0">
                <a:solidFill>
                  <a:schemeClr val="accent1"/>
                </a:solidFill>
                <a:latin typeface="Candara" panose="020E0502030303020204" pitchFamily="34" charset="0"/>
              </a:rPr>
              <a:t>Abstract Class :</a:t>
            </a:r>
            <a:r>
              <a:rPr lang="en-US" sz="2800" b="0" i="0" u="none" strike="noStrike" baseline="0" dirty="0">
                <a:solidFill>
                  <a:srgbClr val="000000"/>
                </a:solidFill>
                <a:latin typeface="Candara" panose="020E0502030303020204" pitchFamily="34" charset="0"/>
              </a:rPr>
              <a:t> </a:t>
            </a:r>
          </a:p>
          <a:p>
            <a:pPr marL="285750" indent="-285750" algn="l">
              <a:buFont typeface="Arial" panose="020B0604020202020204" pitchFamily="34" charset="0"/>
              <a:buChar char="•"/>
            </a:pPr>
            <a:r>
              <a:rPr lang="en-US" sz="2400" b="0" i="0" u="none" strike="noStrike" baseline="0" dirty="0">
                <a:solidFill>
                  <a:srgbClr val="000000"/>
                </a:solidFill>
                <a:latin typeface="Consolas" panose="020B0609020204030204" pitchFamily="49" charset="0"/>
              </a:rPr>
              <a:t>You want to share code among several </a:t>
            </a:r>
            <a:r>
              <a:rPr lang="en-US" sz="2400" b="0" i="0" u="none" strike="noStrike" baseline="0" dirty="0">
                <a:solidFill>
                  <a:srgbClr val="000000"/>
                </a:solidFill>
                <a:highlight>
                  <a:srgbClr val="00FFFF"/>
                </a:highlight>
                <a:latin typeface="Consolas" panose="020B0609020204030204" pitchFamily="49" charset="0"/>
              </a:rPr>
              <a:t>closely related</a:t>
            </a:r>
            <a:r>
              <a:rPr lang="en-US" sz="2400" b="0" i="0" u="none" strike="noStrike" baseline="0" dirty="0">
                <a:solidFill>
                  <a:srgbClr val="000000"/>
                </a:solidFill>
                <a:latin typeface="Consolas" panose="020B0609020204030204" pitchFamily="49" charset="0"/>
              </a:rPr>
              <a:t> classes (expect an </a:t>
            </a:r>
            <a:r>
              <a:rPr lang="en-US" sz="2400" b="0" i="0" u="none" strike="noStrike" baseline="0" dirty="0">
                <a:solidFill>
                  <a:srgbClr val="000000"/>
                </a:solidFill>
                <a:highlight>
                  <a:srgbClr val="00FFFF"/>
                </a:highlight>
                <a:latin typeface="Consolas" panose="020B0609020204030204" pitchFamily="49" charset="0"/>
              </a:rPr>
              <a:t>extend</a:t>
            </a:r>
            <a:r>
              <a:rPr lang="en-US" sz="2400" b="0" i="0" u="none" strike="noStrike" baseline="0" dirty="0">
                <a:solidFill>
                  <a:srgbClr val="000000"/>
                </a:solidFill>
                <a:latin typeface="Consolas" panose="020B0609020204030204" pitchFamily="49" charset="0"/>
              </a:rPr>
              <a:t> to the Abstract class).</a:t>
            </a:r>
          </a:p>
          <a:p>
            <a:pPr marL="285750" indent="-285750" algn="l">
              <a:buFont typeface="Arial" panose="020B0604020202020204" pitchFamily="34" charset="0"/>
              <a:buChar char="•"/>
            </a:pPr>
            <a:r>
              <a:rPr lang="en-US" sz="2400" b="0" i="0" u="none" strike="noStrike" baseline="0" dirty="0">
                <a:solidFill>
                  <a:srgbClr val="000000"/>
                </a:solidFill>
                <a:latin typeface="Consolas" panose="020B0609020204030204" pitchFamily="49" charset="0"/>
              </a:rPr>
              <a:t>You want to define </a:t>
            </a:r>
            <a:r>
              <a:rPr lang="en-US" sz="2400" b="0" i="0" u="none" strike="noStrike" baseline="0" dirty="0">
                <a:solidFill>
                  <a:srgbClr val="000000"/>
                </a:solidFill>
                <a:highlight>
                  <a:srgbClr val="00FFFF"/>
                </a:highlight>
                <a:latin typeface="Consolas" panose="020B0609020204030204" pitchFamily="49" charset="0"/>
              </a:rPr>
              <a:t>state that is non static or non final fields.</a:t>
            </a:r>
          </a:p>
          <a:p>
            <a:pPr marL="285750" indent="-285750" algn="l">
              <a:buFont typeface="Arial" panose="020B0604020202020204" pitchFamily="34" charset="0"/>
              <a:buChar char="•"/>
            </a:pPr>
            <a:r>
              <a:rPr lang="en-US" sz="2400" b="0" i="0" u="none" strike="noStrike" baseline="0" dirty="0">
                <a:solidFill>
                  <a:srgbClr val="000000"/>
                </a:solidFill>
                <a:latin typeface="Consolas" panose="020B0609020204030204" pitchFamily="49" charset="0"/>
              </a:rPr>
              <a:t>there are </a:t>
            </a:r>
            <a:r>
              <a:rPr lang="en-US" sz="2400" b="0" i="0" u="none" strike="noStrike" baseline="0" dirty="0">
                <a:solidFill>
                  <a:srgbClr val="000000"/>
                </a:solidFill>
                <a:highlight>
                  <a:srgbClr val="00FFFF"/>
                </a:highlight>
                <a:latin typeface="Consolas" panose="020B0609020204030204" pitchFamily="49" charset="0"/>
              </a:rPr>
              <a:t>large</a:t>
            </a:r>
            <a:r>
              <a:rPr lang="en-US" sz="2400" b="0" i="0" u="none" strike="noStrike" baseline="0" dirty="0">
                <a:solidFill>
                  <a:srgbClr val="000000"/>
                </a:solidFill>
                <a:latin typeface="Consolas" panose="020B0609020204030204" pitchFamily="49" charset="0"/>
              </a:rPr>
              <a:t> functionalities.</a:t>
            </a:r>
          </a:p>
        </p:txBody>
      </p:sp>
      <p:sp>
        <p:nvSpPr>
          <p:cNvPr id="7" name="TextBox 6">
            <a:extLst>
              <a:ext uri="{FF2B5EF4-FFF2-40B4-BE49-F238E27FC236}">
                <a16:creationId xmlns:a16="http://schemas.microsoft.com/office/drawing/2014/main" id="{E8831EC8-5B6D-450E-9A47-0CF7A8ED9280}"/>
              </a:ext>
            </a:extLst>
          </p:cNvPr>
          <p:cNvSpPr txBox="1"/>
          <p:nvPr/>
        </p:nvSpPr>
        <p:spPr>
          <a:xfrm>
            <a:off x="818758" y="3812351"/>
            <a:ext cx="10554482" cy="3108543"/>
          </a:xfrm>
          <a:prstGeom prst="rect">
            <a:avLst/>
          </a:prstGeom>
          <a:noFill/>
        </p:spPr>
        <p:txBody>
          <a:bodyPr wrap="square">
            <a:spAutoFit/>
          </a:bodyPr>
          <a:lstStyle/>
          <a:p>
            <a:pPr marL="285750" indent="-285750">
              <a:buFont typeface="Arial" panose="020B0604020202020204" pitchFamily="34" charset="0"/>
              <a:buChar char="•"/>
            </a:pPr>
            <a:r>
              <a:rPr lang="en-US" sz="2800" dirty="0">
                <a:solidFill>
                  <a:schemeClr val="accent1"/>
                </a:solidFill>
              </a:rPr>
              <a:t>Interfaces</a:t>
            </a:r>
            <a:r>
              <a:rPr lang="en-US" sz="2400" dirty="0">
                <a:solidFill>
                  <a:schemeClr val="accent1"/>
                </a:solidFill>
              </a:rPr>
              <a:t> : </a:t>
            </a:r>
          </a:p>
          <a:p>
            <a:pPr marL="285750" indent="-285750">
              <a:buFont typeface="Arial" panose="020B0604020202020204" pitchFamily="34" charset="0"/>
              <a:buChar char="•"/>
            </a:pPr>
            <a:r>
              <a:rPr lang="en-US" sz="2400" dirty="0"/>
              <a:t>You need to add a dynamic behavior for different </a:t>
            </a:r>
            <a:r>
              <a:rPr lang="en-US" sz="2400" dirty="0">
                <a:highlight>
                  <a:srgbClr val="00FFFF"/>
                </a:highlight>
              </a:rPr>
              <a:t>unrelated</a:t>
            </a:r>
            <a:r>
              <a:rPr lang="en-US" sz="2400" dirty="0"/>
              <a:t> classes.</a:t>
            </a:r>
          </a:p>
          <a:p>
            <a:pPr marL="285750" indent="-285750">
              <a:buFont typeface="Arial" panose="020B0604020202020204" pitchFamily="34" charset="0"/>
              <a:buChar char="•"/>
            </a:pPr>
            <a:r>
              <a:rPr lang="en-US" sz="2400" dirty="0"/>
              <a:t>You want to specify a </a:t>
            </a:r>
            <a:r>
              <a:rPr lang="en-US" sz="2400" dirty="0">
                <a:highlight>
                  <a:srgbClr val="00FFFF"/>
                </a:highlight>
              </a:rPr>
              <a:t>contract</a:t>
            </a:r>
            <a:r>
              <a:rPr lang="en-US" sz="2400" dirty="0"/>
              <a:t>, but not concerned about who implements its behavior.</a:t>
            </a:r>
          </a:p>
          <a:p>
            <a:pPr marL="285750" indent="-285750">
              <a:buFont typeface="Arial" panose="020B0604020202020204" pitchFamily="34" charset="0"/>
              <a:buChar char="•"/>
            </a:pPr>
            <a:r>
              <a:rPr lang="en-US" sz="2400" dirty="0"/>
              <a:t>You want to take advantage of </a:t>
            </a:r>
            <a:r>
              <a:rPr lang="en-US" sz="2400" dirty="0">
                <a:highlight>
                  <a:srgbClr val="00FFFF"/>
                </a:highlight>
              </a:rPr>
              <a:t>multiple inheritances</a:t>
            </a:r>
            <a:r>
              <a:rPr lang="en-US" sz="2400" dirty="0"/>
              <a:t>.</a:t>
            </a:r>
          </a:p>
          <a:p>
            <a:pPr marL="285750" indent="-285750">
              <a:buFont typeface="Arial" panose="020B0604020202020204" pitchFamily="34" charset="0"/>
              <a:buChar char="•"/>
            </a:pPr>
            <a:r>
              <a:rPr lang="en-US" sz="2400" dirty="0"/>
              <a:t>All states (Attributes) are </a:t>
            </a:r>
            <a:r>
              <a:rPr lang="en-US" sz="2400" dirty="0">
                <a:highlight>
                  <a:srgbClr val="00FF00"/>
                </a:highlight>
              </a:rPr>
              <a:t>Public Final Static </a:t>
            </a:r>
            <a:r>
              <a:rPr lang="en-US" sz="2400" dirty="0"/>
              <a:t>(Used for Const Variables).</a:t>
            </a:r>
          </a:p>
          <a:p>
            <a:pPr marL="285750" indent="-285750">
              <a:buFont typeface="Arial" panose="020B0604020202020204" pitchFamily="34" charset="0"/>
              <a:buChar char="•"/>
            </a:pPr>
            <a:r>
              <a:rPr lang="en-US" sz="2400" dirty="0"/>
              <a:t>there are </a:t>
            </a:r>
            <a:r>
              <a:rPr lang="en-US" sz="2400" dirty="0">
                <a:highlight>
                  <a:srgbClr val="00FFFF"/>
                </a:highlight>
              </a:rPr>
              <a:t>small</a:t>
            </a:r>
            <a:r>
              <a:rPr lang="en-US" sz="2400" dirty="0"/>
              <a:t> functionalities.</a:t>
            </a:r>
          </a:p>
          <a:p>
            <a:endParaRPr lang="ar-EG" sz="2400" dirty="0"/>
          </a:p>
        </p:txBody>
      </p:sp>
    </p:spTree>
    <p:extLst>
      <p:ext uri="{BB962C8B-B14F-4D97-AF65-F5344CB8AC3E}">
        <p14:creationId xmlns:p14="http://schemas.microsoft.com/office/powerpoint/2010/main" val="831455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D1317-4CBF-403E-9D69-9FA2A9E75987}"/>
              </a:ext>
            </a:extLst>
          </p:cNvPr>
          <p:cNvSpPr>
            <a:spLocks noGrp="1"/>
          </p:cNvSpPr>
          <p:nvPr>
            <p:ph type="title"/>
          </p:nvPr>
        </p:nvSpPr>
        <p:spPr>
          <a:xfrm>
            <a:off x="1122783" y="365126"/>
            <a:ext cx="10078616" cy="651912"/>
          </a:xfrm>
        </p:spPr>
        <p:txBody>
          <a:bodyPr>
            <a:normAutofit fontScale="90000"/>
          </a:bodyPr>
          <a:lstStyle/>
          <a:p>
            <a:r>
              <a:rPr lang="en-US" b="0" i="0" u="sng" dirty="0">
                <a:solidFill>
                  <a:srgbClr val="FF0000"/>
                </a:solidFill>
                <a:effectLst/>
                <a:latin typeface="Consolas" panose="020B0609020204030204" pitchFamily="49" charset="0"/>
              </a:rPr>
              <a:t>OOP language follows 4 principles: </a:t>
            </a:r>
            <a:br>
              <a:rPr lang="en-US" b="0" i="0" u="sng" dirty="0">
                <a:solidFill>
                  <a:srgbClr val="FF0000"/>
                </a:solidFill>
                <a:effectLst/>
                <a:latin typeface="Consolas" panose="020B0609020204030204" pitchFamily="49" charset="0"/>
              </a:rPr>
            </a:br>
            <a:endParaRPr lang="ar-EG" u="sng" dirty="0">
              <a:solidFill>
                <a:srgbClr val="FF0000"/>
              </a:solidFill>
            </a:endParaRPr>
          </a:p>
        </p:txBody>
      </p:sp>
      <p:sp>
        <p:nvSpPr>
          <p:cNvPr id="3" name="Content Placeholder 2">
            <a:extLst>
              <a:ext uri="{FF2B5EF4-FFF2-40B4-BE49-F238E27FC236}">
                <a16:creationId xmlns:a16="http://schemas.microsoft.com/office/drawing/2014/main" id="{EC61391D-A003-4C9C-87E8-3F9D9B018AD3}"/>
              </a:ext>
            </a:extLst>
          </p:cNvPr>
          <p:cNvSpPr>
            <a:spLocks noGrp="1"/>
          </p:cNvSpPr>
          <p:nvPr>
            <p:ph idx="1"/>
          </p:nvPr>
        </p:nvSpPr>
        <p:spPr>
          <a:xfrm>
            <a:off x="838199" y="1017038"/>
            <a:ext cx="10647785" cy="5570374"/>
          </a:xfrm>
        </p:spPr>
        <p:txBody>
          <a:bodyPr>
            <a:noAutofit/>
          </a:bodyPr>
          <a:lstStyle/>
          <a:p>
            <a:r>
              <a:rPr lang="en-US" sz="1600" b="0" i="0" dirty="0">
                <a:effectLst/>
                <a:latin typeface="Consolas" panose="020B0609020204030204" pitchFamily="49" charset="0"/>
              </a:rPr>
              <a:t>1-</a:t>
            </a:r>
            <a:r>
              <a:rPr lang="en-US" sz="1600" b="0" i="0" dirty="0">
                <a:solidFill>
                  <a:schemeClr val="accent1"/>
                </a:solidFill>
                <a:effectLst/>
                <a:latin typeface="Consolas" panose="020B0609020204030204" pitchFamily="49" charset="0"/>
              </a:rPr>
              <a:t>ENCAPSULATION</a:t>
            </a:r>
            <a:r>
              <a:rPr lang="en-US" sz="1600" b="0" i="0" dirty="0">
                <a:effectLst/>
                <a:latin typeface="Consolas" panose="020B0609020204030204" pitchFamily="49" charset="0"/>
              </a:rPr>
              <a:t>:</a:t>
            </a:r>
            <a:r>
              <a:rPr lang="en-US" sz="1100" b="0" i="1" dirty="0">
                <a:solidFill>
                  <a:srgbClr val="333333"/>
                </a:solidFill>
                <a:effectLst/>
                <a:latin typeface="inter-regular"/>
              </a:rPr>
              <a:t> </a:t>
            </a:r>
            <a:r>
              <a:rPr lang="en-US" sz="1600" b="0" dirty="0">
                <a:effectLst/>
                <a:latin typeface="Consolas" panose="020B0609020204030204" pitchFamily="49" charset="0"/>
              </a:rPr>
              <a:t>Binding (or wrapping) code and data together into a single unit, </a:t>
            </a:r>
            <a:r>
              <a:rPr lang="en-US" sz="1600" b="0" i="0" dirty="0">
                <a:effectLst/>
                <a:latin typeface="Consolas" panose="020B0609020204030204" pitchFamily="49" charset="0"/>
              </a:rPr>
              <a:t>We can </a:t>
            </a:r>
            <a:r>
              <a:rPr lang="en-US" sz="1600" b="0" i="0" dirty="0">
                <a:effectLst/>
                <a:highlight>
                  <a:srgbClr val="FFFF00"/>
                </a:highlight>
                <a:latin typeface="Consolas" panose="020B0609020204030204" pitchFamily="49" charset="0"/>
              </a:rPr>
              <a:t>hide direct access to data</a:t>
            </a:r>
            <a:r>
              <a:rPr lang="en-US" sz="1600" b="0" i="0" dirty="0">
                <a:effectLst/>
                <a:latin typeface="Consolas" panose="020B0609020204030204" pitchFamily="49" charset="0"/>
              </a:rPr>
              <a:t> by using </a:t>
            </a:r>
            <a:r>
              <a:rPr lang="en-US" sz="1600" b="0" i="0" dirty="0">
                <a:effectLst/>
                <a:highlight>
                  <a:srgbClr val="00FF00"/>
                </a:highlight>
                <a:latin typeface="Consolas" panose="020B0609020204030204" pitchFamily="49" charset="0"/>
              </a:rPr>
              <a:t>private</a:t>
            </a:r>
            <a:r>
              <a:rPr lang="en-US" sz="1600" b="0" i="0" dirty="0">
                <a:effectLst/>
                <a:latin typeface="Consolas" panose="020B0609020204030204" pitchFamily="49" charset="0"/>
              </a:rPr>
              <a:t> keyword and we can </a:t>
            </a:r>
            <a:r>
              <a:rPr lang="en-US" sz="1600" b="0" i="0" dirty="0">
                <a:effectLst/>
                <a:highlight>
                  <a:srgbClr val="00FF00"/>
                </a:highlight>
                <a:latin typeface="Consolas" panose="020B0609020204030204" pitchFamily="49" charset="0"/>
              </a:rPr>
              <a:t>access</a:t>
            </a:r>
            <a:r>
              <a:rPr lang="en-US" sz="1600" b="0" i="0" dirty="0">
                <a:effectLst/>
                <a:latin typeface="Consolas" panose="020B0609020204030204" pitchFamily="49" charset="0"/>
              </a:rPr>
              <a:t> private data by using </a:t>
            </a:r>
            <a:r>
              <a:rPr lang="en-US" sz="1600" b="0" i="0" dirty="0">
                <a:effectLst/>
                <a:highlight>
                  <a:srgbClr val="00FF00"/>
                </a:highlight>
                <a:latin typeface="Consolas" panose="020B0609020204030204" pitchFamily="49" charset="0"/>
              </a:rPr>
              <a:t>getter and setter methods</a:t>
            </a:r>
            <a:r>
              <a:rPr lang="en-US" sz="1600" b="0" i="0" dirty="0">
                <a:effectLst/>
                <a:latin typeface="Consolas" panose="020B0609020204030204" pitchFamily="49" charset="0"/>
              </a:rPr>
              <a:t>. in my framework I have POJO class which I use it when we need to represent some data as Java object. So, to that we need to create a Java class to represent it's data. So, in POJO class I use encapsulation and getter setter method to access them. </a:t>
            </a:r>
          </a:p>
          <a:p>
            <a:r>
              <a:rPr lang="en-US" sz="1600" b="0" i="0" dirty="0">
                <a:effectLst/>
                <a:latin typeface="Consolas" panose="020B0609020204030204" pitchFamily="49" charset="0"/>
              </a:rPr>
              <a:t>2-</a:t>
            </a:r>
            <a:r>
              <a:rPr lang="en-US" sz="1600" b="0" i="0" dirty="0">
                <a:solidFill>
                  <a:schemeClr val="accent1"/>
                </a:solidFill>
                <a:effectLst/>
                <a:latin typeface="Consolas" panose="020B0609020204030204" pitchFamily="49" charset="0"/>
              </a:rPr>
              <a:t>ABSTRACTION</a:t>
            </a:r>
            <a:r>
              <a:rPr lang="en-US" sz="1600" b="0" i="0" dirty="0">
                <a:effectLst/>
                <a:latin typeface="Consolas" panose="020B0609020204030204" pitchFamily="49" charset="0"/>
              </a:rPr>
              <a:t>: It is a process of </a:t>
            </a:r>
            <a:r>
              <a:rPr lang="en-US" sz="1600" b="0" i="0" dirty="0">
                <a:effectLst/>
                <a:highlight>
                  <a:srgbClr val="FFFF00"/>
                </a:highlight>
                <a:latin typeface="Consolas" panose="020B0609020204030204" pitchFamily="49" charset="0"/>
              </a:rPr>
              <a:t>hiding implementation details and showing only functionality</a:t>
            </a:r>
            <a:r>
              <a:rPr lang="en-US" sz="1600" b="0" i="0" dirty="0">
                <a:effectLst/>
                <a:latin typeface="Consolas" panose="020B0609020204030204" pitchFamily="49" charset="0"/>
              </a:rPr>
              <a:t> to the user. Abstraction lets you focus on what the object does instead of how it does it. For example, phone call, we don't know the internal processing.</a:t>
            </a:r>
            <a:br>
              <a:rPr lang="en-US" sz="1600" b="0" i="0" dirty="0">
                <a:effectLst/>
                <a:latin typeface="Consolas" panose="020B0609020204030204" pitchFamily="49" charset="0"/>
              </a:rPr>
            </a:br>
            <a:r>
              <a:rPr lang="en-US" sz="1600" b="0" i="0" dirty="0">
                <a:effectLst/>
                <a:latin typeface="Consolas" panose="020B0609020204030204" pitchFamily="49" charset="0"/>
              </a:rPr>
              <a:t>In Java, we use abstract class and interface to achieve abstraction.</a:t>
            </a:r>
          </a:p>
          <a:p>
            <a:r>
              <a:rPr lang="en-US" sz="1600" b="0" i="0" dirty="0">
                <a:effectLst/>
                <a:latin typeface="Consolas" panose="020B0609020204030204" pitchFamily="49" charset="0"/>
              </a:rPr>
              <a:t>3-</a:t>
            </a:r>
            <a:r>
              <a:rPr lang="en-US" sz="1600" b="0" i="0" dirty="0">
                <a:solidFill>
                  <a:schemeClr val="accent1"/>
                </a:solidFill>
                <a:effectLst/>
                <a:latin typeface="Consolas" panose="020B0609020204030204" pitchFamily="49" charset="0"/>
              </a:rPr>
              <a:t>INHERITANCE</a:t>
            </a:r>
            <a:r>
              <a:rPr lang="en-US" sz="1600" b="0" i="0" dirty="0">
                <a:effectLst/>
                <a:latin typeface="Consolas" panose="020B0609020204030204" pitchFamily="49" charset="0"/>
              </a:rPr>
              <a:t>: It is used to define the </a:t>
            </a:r>
            <a:r>
              <a:rPr lang="en-US" sz="1600" b="0" i="0" dirty="0">
                <a:effectLst/>
                <a:highlight>
                  <a:srgbClr val="00FF00"/>
                </a:highlight>
                <a:latin typeface="Consolas" panose="020B0609020204030204" pitchFamily="49" charset="0"/>
              </a:rPr>
              <a:t>relationship</a:t>
            </a:r>
            <a:r>
              <a:rPr lang="en-US" sz="1600" b="0" i="0" dirty="0">
                <a:effectLst/>
                <a:latin typeface="Consolas" panose="020B0609020204030204" pitchFamily="49" charset="0"/>
              </a:rPr>
              <a:t> between two classes (</a:t>
            </a:r>
            <a:r>
              <a:rPr lang="en-US" sz="1600" b="1" i="0" dirty="0">
                <a:effectLst/>
                <a:latin typeface="Consolas" panose="020B0609020204030204" pitchFamily="49" charset="0"/>
              </a:rPr>
              <a:t>is-a</a:t>
            </a:r>
            <a:r>
              <a:rPr lang="en-US" sz="1600" b="0" i="0" dirty="0">
                <a:effectLst/>
                <a:latin typeface="Consolas" panose="020B0609020204030204" pitchFamily="49" charset="0"/>
              </a:rPr>
              <a:t> relation). </a:t>
            </a:r>
            <a:r>
              <a:rPr lang="en-US" sz="1600" b="0" i="0" dirty="0">
                <a:effectLst/>
                <a:highlight>
                  <a:srgbClr val="00FFFF"/>
                </a:highlight>
                <a:latin typeface="Consolas" panose="020B0609020204030204" pitchFamily="49" charset="0"/>
              </a:rPr>
              <a:t>When a child class acquires all properties and behaviors of parent class</a:t>
            </a:r>
            <a:r>
              <a:rPr lang="en-US" sz="1600" b="0" i="0" dirty="0">
                <a:effectLst/>
                <a:latin typeface="Consolas" panose="020B0609020204030204" pitchFamily="49" charset="0"/>
              </a:rPr>
              <a:t> known as inheritance. Child class can reuse all the codes written in parent class. </a:t>
            </a:r>
            <a:r>
              <a:rPr lang="en-US" sz="1600" b="0" i="0" dirty="0">
                <a:effectLst/>
                <a:highlight>
                  <a:srgbClr val="00FF00"/>
                </a:highlight>
                <a:latin typeface="Consolas" panose="020B0609020204030204" pitchFamily="49" charset="0"/>
              </a:rPr>
              <a:t>It provides the code reusability</a:t>
            </a:r>
            <a:r>
              <a:rPr lang="en-US" sz="1600" b="0" i="0" dirty="0">
                <a:effectLst/>
                <a:latin typeface="Consolas" panose="020B0609020204030204" pitchFamily="49" charset="0"/>
              </a:rPr>
              <a:t>, </a:t>
            </a:r>
            <a:r>
              <a:rPr lang="en-US" sz="1600" dirty="0">
                <a:latin typeface="Consolas" panose="020B0609020204030204" pitchFamily="49" charset="0"/>
              </a:rPr>
              <a:t>also</a:t>
            </a:r>
            <a:r>
              <a:rPr lang="en-US" sz="1600" b="0" i="0" dirty="0">
                <a:effectLst/>
                <a:latin typeface="Consolas" panose="020B0609020204030204" pitchFamily="49" charset="0"/>
              </a:rPr>
              <a:t> used to achieve runtime polymorphism (Overriding),</a:t>
            </a:r>
            <a:br>
              <a:rPr lang="en-US" sz="1600" b="0" i="0" dirty="0">
                <a:effectLst/>
                <a:latin typeface="Consolas" panose="020B0609020204030204" pitchFamily="49" charset="0"/>
              </a:rPr>
            </a:br>
            <a:r>
              <a:rPr lang="en-US" sz="1600" b="1" dirty="0">
                <a:highlight>
                  <a:srgbClr val="FFFF00"/>
                </a:highlight>
                <a:latin typeface="sohne"/>
              </a:rPr>
              <a:t>it</a:t>
            </a:r>
            <a:r>
              <a:rPr lang="en-US" sz="1600" b="1" dirty="0">
                <a:solidFill>
                  <a:srgbClr val="757575"/>
                </a:solidFill>
                <a:highlight>
                  <a:srgbClr val="FFFF00"/>
                </a:highlight>
                <a:latin typeface="sohne"/>
              </a:rPr>
              <a:t> </a:t>
            </a:r>
            <a:r>
              <a:rPr lang="en-US" sz="1600" b="1" i="0" dirty="0">
                <a:effectLst/>
                <a:highlight>
                  <a:srgbClr val="FFFF00"/>
                </a:highlight>
                <a:latin typeface="Consolas" panose="020B0609020204030204" pitchFamily="49" charset="0"/>
              </a:rPr>
              <a:t>is a mechanism in which one object acquires all the properties and behaviors of the parent object</a:t>
            </a:r>
            <a:r>
              <a:rPr lang="en-US" sz="1100" b="0" i="0" dirty="0">
                <a:solidFill>
                  <a:srgbClr val="757575"/>
                </a:solidFill>
                <a:effectLst/>
                <a:latin typeface="sohne"/>
              </a:rPr>
              <a:t>.</a:t>
            </a:r>
            <a:r>
              <a:rPr lang="en-US" sz="1600" b="0" i="0" dirty="0">
                <a:effectLst/>
                <a:latin typeface="Consolas" panose="020B0609020204030204" pitchFamily="49" charset="0"/>
              </a:rPr>
              <a:t>. in my framework I have a </a:t>
            </a:r>
            <a:r>
              <a:rPr lang="en-US" sz="1600" b="0" i="0" dirty="0" err="1">
                <a:effectLst/>
                <a:latin typeface="Consolas" panose="020B0609020204030204" pitchFamily="49" charset="0"/>
              </a:rPr>
              <a:t>TestBase</a:t>
            </a:r>
            <a:r>
              <a:rPr lang="en-US" sz="1600" b="0" i="0" dirty="0">
                <a:effectLst/>
                <a:latin typeface="Consolas" panose="020B0609020204030204" pitchFamily="49" charset="0"/>
              </a:rPr>
              <a:t> class which I store all my reusable code and methods. My test execution classes, and elements classes will extend the </a:t>
            </a:r>
            <a:r>
              <a:rPr lang="en-US" sz="1600" b="0" i="0" dirty="0" err="1">
                <a:effectLst/>
                <a:latin typeface="Consolas" panose="020B0609020204030204" pitchFamily="49" charset="0"/>
              </a:rPr>
              <a:t>TestBase</a:t>
            </a:r>
            <a:r>
              <a:rPr lang="en-US" sz="1600" b="0" i="0" dirty="0">
                <a:effectLst/>
                <a:latin typeface="Consolas" panose="020B0609020204030204" pitchFamily="49" charset="0"/>
              </a:rPr>
              <a:t> in order to reuse the code</a:t>
            </a:r>
            <a:r>
              <a:rPr lang="en-US" sz="1600" b="0" i="0" dirty="0">
                <a:solidFill>
                  <a:srgbClr val="333333"/>
                </a:solidFill>
                <a:effectLst/>
                <a:latin typeface="inter-regular"/>
              </a:rPr>
              <a:t>.</a:t>
            </a:r>
            <a:endParaRPr lang="en-US" sz="1600" b="0" i="0" dirty="0">
              <a:effectLst/>
              <a:latin typeface="Consolas" panose="020B0609020204030204" pitchFamily="49" charset="0"/>
            </a:endParaRPr>
          </a:p>
          <a:p>
            <a:r>
              <a:rPr lang="en-US" sz="1600" b="0" i="0" dirty="0">
                <a:effectLst/>
                <a:latin typeface="Consolas" panose="020B0609020204030204" pitchFamily="49" charset="0"/>
              </a:rPr>
              <a:t>4-</a:t>
            </a:r>
            <a:r>
              <a:rPr lang="en-US" sz="1600" b="0" i="0" dirty="0">
                <a:solidFill>
                  <a:schemeClr val="accent1"/>
                </a:solidFill>
                <a:effectLst/>
                <a:latin typeface="Consolas" panose="020B0609020204030204" pitchFamily="49" charset="0"/>
              </a:rPr>
              <a:t>POLYMORPHISM</a:t>
            </a:r>
            <a:r>
              <a:rPr lang="en-US" sz="1600" b="0" i="0" dirty="0">
                <a:effectLst/>
                <a:latin typeface="Consolas" panose="020B0609020204030204" pitchFamily="49" charset="0"/>
              </a:rPr>
              <a:t>: </a:t>
            </a:r>
            <a:r>
              <a:rPr lang="en-US" sz="1600" b="0" i="0" dirty="0">
                <a:effectLst/>
                <a:highlight>
                  <a:srgbClr val="FFFF00"/>
                </a:highlight>
                <a:latin typeface="Consolas" panose="020B0609020204030204" pitchFamily="49" charset="0"/>
              </a:rPr>
              <a:t>It is an ability of object to behave in multiple form Based on the current context</a:t>
            </a:r>
            <a:r>
              <a:rPr lang="en-US" sz="1600" b="0" i="0" dirty="0">
                <a:effectLst/>
                <a:latin typeface="Consolas" panose="020B0609020204030204" pitchFamily="49" charset="0"/>
              </a:rPr>
              <a:t>. The most common use of polymorphism is Java, when a parent class reference type of variable is used to refer to a child class object. I use polymorphism almost everywhere. For example, if we have Animal class Contains speak method, we inherit them to Dog, Cat classes, the dog object will return the "woof" to the speak method and the cat will "meow" in the same method we call. </a:t>
            </a:r>
            <a:r>
              <a:rPr lang="en-US" sz="1600" b="0" i="0" dirty="0">
                <a:effectLst/>
                <a:highlight>
                  <a:srgbClr val="00FFFF"/>
                </a:highlight>
                <a:latin typeface="Consolas" panose="020B0609020204030204" pitchFamily="49" charset="0"/>
              </a:rPr>
              <a:t>It Achieves by applying Method Overloading and Overriding</a:t>
            </a:r>
            <a:r>
              <a:rPr lang="en-US" sz="1600" b="0" i="0" dirty="0">
                <a:effectLst/>
                <a:latin typeface="Consolas" panose="020B0609020204030204" pitchFamily="49" charset="0"/>
              </a:rPr>
              <a:t>.</a:t>
            </a:r>
          </a:p>
        </p:txBody>
      </p:sp>
    </p:spTree>
    <p:extLst>
      <p:ext uri="{BB962C8B-B14F-4D97-AF65-F5344CB8AC3E}">
        <p14:creationId xmlns:p14="http://schemas.microsoft.com/office/powerpoint/2010/main" val="714808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EE2D2-2F33-4478-B4DB-20C1E3A418A8}"/>
              </a:ext>
            </a:extLst>
          </p:cNvPr>
          <p:cNvSpPr>
            <a:spLocks noGrp="1"/>
          </p:cNvSpPr>
          <p:nvPr>
            <p:ph type="title"/>
          </p:nvPr>
        </p:nvSpPr>
        <p:spPr>
          <a:xfrm>
            <a:off x="838200" y="365126"/>
            <a:ext cx="10685106" cy="437308"/>
          </a:xfrm>
        </p:spPr>
        <p:txBody>
          <a:bodyPr>
            <a:normAutofit fontScale="90000"/>
          </a:bodyPr>
          <a:lstStyle/>
          <a:p>
            <a:r>
              <a:rPr lang="en-US" sz="3200" b="0" i="0" u="sng" dirty="0">
                <a:solidFill>
                  <a:srgbClr val="FF0000"/>
                </a:solidFill>
                <a:effectLst/>
                <a:latin typeface="inter-regular"/>
              </a:rPr>
              <a:t>some other concepts which are used in Object-Oriented design</a:t>
            </a:r>
            <a:endParaRPr lang="ar-EG" sz="3200" u="sng" dirty="0">
              <a:solidFill>
                <a:srgbClr val="FF0000"/>
              </a:solidFill>
            </a:endParaRPr>
          </a:p>
        </p:txBody>
      </p:sp>
      <p:sp>
        <p:nvSpPr>
          <p:cNvPr id="3" name="Content Placeholder 2">
            <a:extLst>
              <a:ext uri="{FF2B5EF4-FFF2-40B4-BE49-F238E27FC236}">
                <a16:creationId xmlns:a16="http://schemas.microsoft.com/office/drawing/2014/main" id="{BE04A001-B078-4CF8-90FC-79AC24EBA9D6}"/>
              </a:ext>
            </a:extLst>
          </p:cNvPr>
          <p:cNvSpPr>
            <a:spLocks noGrp="1"/>
          </p:cNvSpPr>
          <p:nvPr>
            <p:ph idx="1"/>
          </p:nvPr>
        </p:nvSpPr>
        <p:spPr>
          <a:xfrm>
            <a:off x="311020" y="802434"/>
            <a:ext cx="11739465" cy="4180113"/>
          </a:xfrm>
        </p:spPr>
        <p:txBody>
          <a:bodyPr>
            <a:normAutofit fontScale="70000" lnSpcReduction="20000"/>
          </a:bodyPr>
          <a:lstStyle/>
          <a:p>
            <a:pPr algn="just"/>
            <a:r>
              <a:rPr lang="en-US" b="0" i="0" dirty="0">
                <a:solidFill>
                  <a:schemeClr val="accent1"/>
                </a:solidFill>
                <a:effectLst/>
                <a:latin typeface="erdana"/>
              </a:rPr>
              <a:t>Coupling:</a:t>
            </a:r>
          </a:p>
          <a:p>
            <a:pPr algn="just"/>
            <a:r>
              <a:rPr lang="en-US" b="0" i="0" dirty="0">
                <a:solidFill>
                  <a:srgbClr val="333333"/>
                </a:solidFill>
                <a:effectLst/>
                <a:highlight>
                  <a:srgbClr val="FFFF00"/>
                </a:highlight>
                <a:latin typeface="inter-regular"/>
              </a:rPr>
              <a:t>It refers to the knowledge or information or dependency of another class</a:t>
            </a:r>
            <a:r>
              <a:rPr lang="en-US" b="0" i="0" dirty="0">
                <a:solidFill>
                  <a:srgbClr val="333333"/>
                </a:solidFill>
                <a:effectLst/>
                <a:latin typeface="inter-regular"/>
              </a:rPr>
              <a:t>. It arises when classes are aware of each other. If a class has the details information of another class, there is strong coupling. In Java, we use private, protected, and public modifiers to display the visibility level of a class, method, and field. You can use interfaces for the weaker coupling because there is no concrete implementation.</a:t>
            </a:r>
          </a:p>
          <a:p>
            <a:pPr algn="just"/>
            <a:r>
              <a:rPr lang="en-US" b="0" i="0" dirty="0">
                <a:solidFill>
                  <a:schemeClr val="accent1"/>
                </a:solidFill>
                <a:effectLst/>
                <a:latin typeface="erdana"/>
              </a:rPr>
              <a:t>Cohesion</a:t>
            </a:r>
          </a:p>
          <a:p>
            <a:pPr algn="just"/>
            <a:r>
              <a:rPr lang="en-US" b="0" i="0" dirty="0">
                <a:solidFill>
                  <a:srgbClr val="333333"/>
                </a:solidFill>
                <a:effectLst/>
                <a:highlight>
                  <a:srgbClr val="FFFF00"/>
                </a:highlight>
                <a:latin typeface="inter-regular"/>
              </a:rPr>
              <a:t>It refers to the level of a component which performs a single well-defined task</a:t>
            </a:r>
            <a:r>
              <a:rPr lang="en-US" b="0" i="0" dirty="0">
                <a:solidFill>
                  <a:srgbClr val="333333"/>
                </a:solidFill>
                <a:effectLst/>
                <a:latin typeface="inter-regular"/>
              </a:rPr>
              <a:t>. A single well-defined task is done by a highly cohesive method. The weakly cohesive method will split the task into separate parts. The java.io package is a highly cohesive package because it has I/O related classes and interface. However, the </a:t>
            </a:r>
            <a:r>
              <a:rPr lang="en-US" b="0" i="0" dirty="0" err="1">
                <a:solidFill>
                  <a:srgbClr val="333333"/>
                </a:solidFill>
                <a:effectLst/>
                <a:latin typeface="inter-regular"/>
              </a:rPr>
              <a:t>java.util</a:t>
            </a:r>
            <a:r>
              <a:rPr lang="en-US" b="0" i="0" dirty="0">
                <a:solidFill>
                  <a:srgbClr val="333333"/>
                </a:solidFill>
                <a:effectLst/>
                <a:latin typeface="inter-regular"/>
              </a:rPr>
              <a:t> package is a weakly cohesive package because it has unrelated classes and interfaces.</a:t>
            </a:r>
          </a:p>
          <a:p>
            <a:pPr algn="just"/>
            <a:r>
              <a:rPr lang="en-US" b="0" i="0" dirty="0">
                <a:solidFill>
                  <a:schemeClr val="accent1"/>
                </a:solidFill>
                <a:effectLst/>
                <a:latin typeface="erdana"/>
              </a:rPr>
              <a:t>Association</a:t>
            </a:r>
          </a:p>
          <a:p>
            <a:pPr algn="just"/>
            <a:r>
              <a:rPr lang="en-US" b="0" i="0" dirty="0">
                <a:solidFill>
                  <a:srgbClr val="333333"/>
                </a:solidFill>
                <a:effectLst/>
                <a:highlight>
                  <a:srgbClr val="FFFF00"/>
                </a:highlight>
                <a:latin typeface="inter-regular"/>
              </a:rPr>
              <a:t>It represents the relationship between the objects (</a:t>
            </a:r>
            <a:r>
              <a:rPr lang="en-US" b="0" i="0" dirty="0">
                <a:solidFill>
                  <a:srgbClr val="273239"/>
                </a:solidFill>
                <a:effectLst/>
                <a:highlight>
                  <a:srgbClr val="FFFF00"/>
                </a:highlight>
                <a:latin typeface="urw-din"/>
              </a:rPr>
              <a:t>two separate classes</a:t>
            </a:r>
            <a:r>
              <a:rPr lang="en-US" b="0" i="0" dirty="0">
                <a:solidFill>
                  <a:srgbClr val="333333"/>
                </a:solidFill>
                <a:effectLst/>
                <a:highlight>
                  <a:srgbClr val="FFFF00"/>
                </a:highlight>
                <a:latin typeface="inter-regular"/>
              </a:rPr>
              <a:t>)</a:t>
            </a:r>
            <a:r>
              <a:rPr lang="en-US" b="0" i="0" dirty="0">
                <a:solidFill>
                  <a:srgbClr val="333333"/>
                </a:solidFill>
                <a:effectLst/>
                <a:latin typeface="inter-regular"/>
              </a:rPr>
              <a:t>. Here, one object can be associated with one object or many objects. There can be four types of association between the objects:</a:t>
            </a:r>
          </a:p>
          <a:p>
            <a:pPr marL="0" indent="0">
              <a:buNone/>
            </a:pPr>
            <a:endParaRPr lang="ar-EG" dirty="0"/>
          </a:p>
        </p:txBody>
      </p:sp>
      <p:sp>
        <p:nvSpPr>
          <p:cNvPr id="5" name="TextBox 4">
            <a:extLst>
              <a:ext uri="{FF2B5EF4-FFF2-40B4-BE49-F238E27FC236}">
                <a16:creationId xmlns:a16="http://schemas.microsoft.com/office/drawing/2014/main" id="{3256ADA0-E91F-4967-8D39-2DA9A6655D6E}"/>
              </a:ext>
            </a:extLst>
          </p:cNvPr>
          <p:cNvSpPr txBox="1"/>
          <p:nvPr/>
        </p:nvSpPr>
        <p:spPr>
          <a:xfrm>
            <a:off x="1506116" y="4336215"/>
            <a:ext cx="1657350" cy="646331"/>
          </a:xfrm>
          <a:prstGeom prst="rect">
            <a:avLst/>
          </a:prstGeom>
          <a:noFill/>
        </p:spPr>
        <p:txBody>
          <a:bodyPr wrap="square">
            <a:spAutoFit/>
          </a:bodyPr>
          <a:lstStyle/>
          <a:p>
            <a:pPr algn="just">
              <a:buFont typeface="Arial" panose="020B0604020202020204" pitchFamily="34" charset="0"/>
              <a:buChar char="•"/>
            </a:pPr>
            <a:r>
              <a:rPr lang="en-US" b="0" i="0" dirty="0">
                <a:solidFill>
                  <a:srgbClr val="000000"/>
                </a:solidFill>
                <a:effectLst/>
                <a:latin typeface="inter-regular"/>
              </a:rPr>
              <a:t>One to One</a:t>
            </a:r>
          </a:p>
          <a:p>
            <a:pPr algn="just">
              <a:buFont typeface="Arial" panose="020B0604020202020204" pitchFamily="34" charset="0"/>
              <a:buChar char="•"/>
            </a:pPr>
            <a:r>
              <a:rPr lang="en-US" b="0" i="0" dirty="0">
                <a:solidFill>
                  <a:srgbClr val="000000"/>
                </a:solidFill>
                <a:effectLst/>
                <a:latin typeface="inter-regular"/>
              </a:rPr>
              <a:t>One to Many</a:t>
            </a:r>
          </a:p>
        </p:txBody>
      </p:sp>
      <p:sp>
        <p:nvSpPr>
          <p:cNvPr id="9" name="TextBox 8">
            <a:extLst>
              <a:ext uri="{FF2B5EF4-FFF2-40B4-BE49-F238E27FC236}">
                <a16:creationId xmlns:a16="http://schemas.microsoft.com/office/drawing/2014/main" id="{8606336C-395A-4F5B-B9F4-5A992B6CDDC7}"/>
              </a:ext>
            </a:extLst>
          </p:cNvPr>
          <p:cNvSpPr txBox="1"/>
          <p:nvPr/>
        </p:nvSpPr>
        <p:spPr>
          <a:xfrm>
            <a:off x="8173616" y="4336216"/>
            <a:ext cx="1895475" cy="646331"/>
          </a:xfrm>
          <a:prstGeom prst="rect">
            <a:avLst/>
          </a:prstGeom>
          <a:noFill/>
        </p:spPr>
        <p:txBody>
          <a:bodyPr wrap="square">
            <a:spAutoFit/>
          </a:bodyPr>
          <a:lstStyle/>
          <a:p>
            <a:pPr algn="just">
              <a:buFont typeface="Arial" panose="020B0604020202020204" pitchFamily="34" charset="0"/>
              <a:buChar char="•"/>
            </a:pPr>
            <a:r>
              <a:rPr lang="en-US" b="0" i="0" dirty="0">
                <a:solidFill>
                  <a:srgbClr val="000000"/>
                </a:solidFill>
                <a:effectLst/>
                <a:latin typeface="inter-regular"/>
              </a:rPr>
              <a:t>Many to One</a:t>
            </a:r>
          </a:p>
          <a:p>
            <a:pPr algn="just">
              <a:buFont typeface="Arial" panose="020B0604020202020204" pitchFamily="34" charset="0"/>
              <a:buChar char="•"/>
            </a:pPr>
            <a:r>
              <a:rPr lang="en-US" b="0" i="0" dirty="0">
                <a:solidFill>
                  <a:srgbClr val="000000"/>
                </a:solidFill>
                <a:effectLst/>
                <a:latin typeface="inter-regular"/>
              </a:rPr>
              <a:t>Many to Many</a:t>
            </a:r>
          </a:p>
        </p:txBody>
      </p:sp>
      <p:sp>
        <p:nvSpPr>
          <p:cNvPr id="11" name="TextBox 10">
            <a:extLst>
              <a:ext uri="{FF2B5EF4-FFF2-40B4-BE49-F238E27FC236}">
                <a16:creationId xmlns:a16="http://schemas.microsoft.com/office/drawing/2014/main" id="{6FAA450D-C9E6-4D42-8E41-43D352B2CDFF}"/>
              </a:ext>
            </a:extLst>
          </p:cNvPr>
          <p:cNvSpPr txBox="1"/>
          <p:nvPr/>
        </p:nvSpPr>
        <p:spPr>
          <a:xfrm>
            <a:off x="804377" y="4982546"/>
            <a:ext cx="10583246" cy="1200329"/>
          </a:xfrm>
          <a:prstGeom prst="rect">
            <a:avLst/>
          </a:prstGeom>
          <a:noFill/>
        </p:spPr>
        <p:txBody>
          <a:bodyPr wrap="square">
            <a:spAutoFit/>
          </a:bodyPr>
          <a:lstStyle/>
          <a:p>
            <a:pPr algn="just"/>
            <a:r>
              <a:rPr lang="en-US" b="0" i="0" dirty="0">
                <a:solidFill>
                  <a:srgbClr val="333333"/>
                </a:solidFill>
                <a:effectLst/>
                <a:latin typeface="inter-regular"/>
              </a:rPr>
              <a:t>Let's understand the relationship with real-time examples. For example, One country can have one prime minister (one to one), and a prime minister can have many ministers (one to many). Also, many MP's can have one prime minister (many to one), and many ministers can have many departments (many to many).</a:t>
            </a:r>
          </a:p>
          <a:p>
            <a:pPr algn="just"/>
            <a:r>
              <a:rPr lang="en-US" b="0" i="0" dirty="0">
                <a:solidFill>
                  <a:srgbClr val="333333"/>
                </a:solidFill>
                <a:effectLst/>
                <a:latin typeface="inter-regular"/>
              </a:rPr>
              <a:t>Association can be unidirectional or bidirectional.</a:t>
            </a:r>
          </a:p>
        </p:txBody>
      </p:sp>
    </p:spTree>
    <p:extLst>
      <p:ext uri="{BB962C8B-B14F-4D97-AF65-F5344CB8AC3E}">
        <p14:creationId xmlns:p14="http://schemas.microsoft.com/office/powerpoint/2010/main" val="1858801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1011</TotalTime>
  <Words>3153</Words>
  <Application>Microsoft Office PowerPoint</Application>
  <PresentationFormat>Widescreen</PresentationFormat>
  <Paragraphs>164</Paragraphs>
  <Slides>16</Slides>
  <Notes>3</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16</vt:i4>
      </vt:variant>
    </vt:vector>
  </HeadingPairs>
  <TitlesOfParts>
    <vt:vector size="33" baseType="lpstr">
      <vt:lpstr>Arial</vt:lpstr>
      <vt:lpstr>Calibri</vt:lpstr>
      <vt:lpstr>Calibri Light</vt:lpstr>
      <vt:lpstr>Candara</vt:lpstr>
      <vt:lpstr>CIDFont+F12</vt:lpstr>
      <vt:lpstr>CIDFont+F5</vt:lpstr>
      <vt:lpstr>Consolas</vt:lpstr>
      <vt:lpstr>erdana</vt:lpstr>
      <vt:lpstr>inter-bold</vt:lpstr>
      <vt:lpstr>inter-regular</vt:lpstr>
      <vt:lpstr>Lato</vt:lpstr>
      <vt:lpstr>Open Sans</vt:lpstr>
      <vt:lpstr>Raleway</vt:lpstr>
      <vt:lpstr>sohne</vt:lpstr>
      <vt:lpstr>Tw Cen MT</vt:lpstr>
      <vt:lpstr>urw-din</vt:lpstr>
      <vt:lpstr>Office Theme</vt:lpstr>
      <vt:lpstr>What is OOP ?</vt:lpstr>
      <vt:lpstr>Object-Oriented Programming (OOP) vs Procedure Oriented Programming (POP) </vt:lpstr>
      <vt:lpstr> What is a Class? </vt:lpstr>
      <vt:lpstr>PowerPoint Presentation</vt:lpstr>
      <vt:lpstr>What Is Static?</vt:lpstr>
      <vt:lpstr>Concrete  Vs Contract </vt:lpstr>
      <vt:lpstr>When to use Abstract class &amp; Interface? </vt:lpstr>
      <vt:lpstr>OOP language follows 4 principles:  </vt:lpstr>
      <vt:lpstr>some other concepts which are used in Object-Oriented design</vt:lpstr>
      <vt:lpstr>PowerPoint Presentation</vt:lpstr>
      <vt:lpstr>Stack VS Heap</vt:lpstr>
      <vt:lpstr>Some Useful Concepts</vt:lpstr>
      <vt:lpstr>Overloading Vs Overriding</vt:lpstr>
      <vt:lpstr>Collection Framework and Map</vt:lpstr>
      <vt:lpstr>Object Class</vt:lpstr>
      <vt:lpstr>Generics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OOP ?</dc:title>
  <dc:creator>abdalrhman mostafa</dc:creator>
  <cp:lastModifiedBy>abdalrhman mostafa</cp:lastModifiedBy>
  <cp:revision>138</cp:revision>
  <dcterms:created xsi:type="dcterms:W3CDTF">2022-01-22T18:20:51Z</dcterms:created>
  <dcterms:modified xsi:type="dcterms:W3CDTF">2022-01-24T06:48:36Z</dcterms:modified>
</cp:coreProperties>
</file>