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03" r:id="rId3"/>
    <p:sldId id="306" r:id="rId4"/>
    <p:sldId id="304" r:id="rId5"/>
    <p:sldId id="305"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748" r:id="rId39"/>
    <p:sldId id="750" r:id="rId40"/>
    <p:sldId id="751" r:id="rId41"/>
    <p:sldId id="752" r:id="rId42"/>
    <p:sldId id="753" r:id="rId43"/>
    <p:sldId id="754" r:id="rId44"/>
    <p:sldId id="755" r:id="rId45"/>
    <p:sldId id="756" r:id="rId46"/>
    <p:sldId id="757" r:id="rId47"/>
    <p:sldId id="758" r:id="rId48"/>
    <p:sldId id="759" r:id="rId49"/>
    <p:sldId id="760" r:id="rId50"/>
    <p:sldId id="761" r:id="rId51"/>
    <p:sldId id="762" r:id="rId52"/>
    <p:sldId id="763" r:id="rId53"/>
    <p:sldId id="764" r:id="rId54"/>
    <p:sldId id="765" r:id="rId55"/>
    <p:sldId id="766" r:id="rId56"/>
    <p:sldId id="767" r:id="rId57"/>
    <p:sldId id="768" r:id="rId58"/>
    <p:sldId id="769" r:id="rId59"/>
    <p:sldId id="770" r:id="rId60"/>
    <p:sldId id="771" r:id="rId61"/>
    <p:sldId id="772" r:id="rId62"/>
    <p:sldId id="773" r:id="rId63"/>
    <p:sldId id="774" r:id="rId64"/>
    <p:sldId id="775" r:id="rId65"/>
    <p:sldId id="776" r:id="rId66"/>
    <p:sldId id="777" r:id="rId67"/>
    <p:sldId id="778" r:id="rId68"/>
    <p:sldId id="779" r:id="rId69"/>
    <p:sldId id="780" r:id="rId70"/>
    <p:sldId id="781" r:id="rId71"/>
    <p:sldId id="782" r:id="rId72"/>
    <p:sldId id="783" r:id="rId73"/>
    <p:sldId id="784" r:id="rId74"/>
    <p:sldId id="785" r:id="rId75"/>
    <p:sldId id="786" r:id="rId76"/>
    <p:sldId id="787" r:id="rId77"/>
    <p:sldId id="788" r:id="rId78"/>
    <p:sldId id="789" r:id="rId79"/>
    <p:sldId id="790" r:id="rId80"/>
    <p:sldId id="791" r:id="rId81"/>
    <p:sldId id="792" r:id="rId82"/>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47D00-48D9-405E-BFBD-5BDB7110721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768210D-E8CC-4C37-9A4D-5D4898F3E363}">
      <dgm:prSet/>
      <dgm:spPr/>
      <dgm:t>
        <a:bodyPr/>
        <a:lstStyle/>
        <a:p>
          <a:r>
            <a:rPr lang="en-US" dirty="0"/>
            <a:t>Encapsulation </a:t>
          </a:r>
          <a:r>
            <a:rPr lang="en-US" dirty="0">
              <a:solidFill>
                <a:schemeClr val="accent1"/>
              </a:solidFill>
            </a:rPr>
            <a:t>: is a top-down process. The level above does its process and then passes it down to the next level of the model. This process is repeated by each layer until it is sent out as a bit stream.</a:t>
          </a:r>
        </a:p>
      </dgm:t>
    </dgm:pt>
    <dgm:pt modelId="{AC698A17-24C0-4BA1-8159-2774B1DDD039}" type="parTrans" cxnId="{1AFED24C-7E1C-4AA7-A2EE-26FA92FA772D}">
      <dgm:prSet/>
      <dgm:spPr/>
      <dgm:t>
        <a:bodyPr/>
        <a:lstStyle/>
        <a:p>
          <a:endParaRPr lang="en-US"/>
        </a:p>
      </dgm:t>
    </dgm:pt>
    <dgm:pt modelId="{F5436E6A-C637-4759-A8F0-BBEA2CE09FB0}" type="sibTrans" cxnId="{1AFED24C-7E1C-4AA7-A2EE-26FA92FA772D}">
      <dgm:prSet/>
      <dgm:spPr/>
      <dgm:t>
        <a:bodyPr/>
        <a:lstStyle/>
        <a:p>
          <a:endParaRPr lang="en-US"/>
        </a:p>
      </dgm:t>
    </dgm:pt>
    <dgm:pt modelId="{9B190FE9-F399-48D8-8B80-0F723EA7FBCB}">
      <dgm:prSet/>
      <dgm:spPr/>
      <dgm:t>
        <a:bodyPr/>
        <a:lstStyle/>
        <a:p>
          <a:r>
            <a:rPr lang="en-US" dirty="0"/>
            <a:t>De-encapsulation </a:t>
          </a:r>
          <a:r>
            <a:rPr lang="en-US" dirty="0">
              <a:solidFill>
                <a:schemeClr val="accent1"/>
              </a:solidFill>
            </a:rPr>
            <a:t>: Data is de-encapsulated as it moves up the stack. When a layer completes its process, that layer strips off its header and passes it up to the next level to be processed. This is repeated at each layer until it is a data stream that the application can process.</a:t>
          </a:r>
        </a:p>
      </dgm:t>
    </dgm:pt>
    <dgm:pt modelId="{22E59400-AB1F-46B7-9934-350476B93279}" type="parTrans" cxnId="{0BDDCC1F-8823-47A2-BFA9-D0B441BF45C6}">
      <dgm:prSet/>
      <dgm:spPr/>
      <dgm:t>
        <a:bodyPr/>
        <a:lstStyle/>
        <a:p>
          <a:endParaRPr lang="en-US"/>
        </a:p>
      </dgm:t>
    </dgm:pt>
    <dgm:pt modelId="{4CA2F7D5-67AC-4041-A75D-15FAD6825424}" type="sibTrans" cxnId="{0BDDCC1F-8823-47A2-BFA9-D0B441BF45C6}">
      <dgm:prSet/>
      <dgm:spPr/>
      <dgm:t>
        <a:bodyPr/>
        <a:lstStyle/>
        <a:p>
          <a:endParaRPr lang="en-US"/>
        </a:p>
      </dgm:t>
    </dgm:pt>
    <dgm:pt modelId="{FE76F813-95D5-4BF3-9BF4-38B70EB5CB25}" type="pres">
      <dgm:prSet presAssocID="{70847D00-48D9-405E-BFBD-5BDB71107210}" presName="hierChild1" presStyleCnt="0">
        <dgm:presLayoutVars>
          <dgm:chPref val="1"/>
          <dgm:dir/>
          <dgm:animOne val="branch"/>
          <dgm:animLvl val="lvl"/>
          <dgm:resizeHandles/>
        </dgm:presLayoutVars>
      </dgm:prSet>
      <dgm:spPr/>
    </dgm:pt>
    <dgm:pt modelId="{355CCA76-13A3-4134-B195-E428625EF4F2}" type="pres">
      <dgm:prSet presAssocID="{0768210D-E8CC-4C37-9A4D-5D4898F3E363}" presName="hierRoot1" presStyleCnt="0"/>
      <dgm:spPr/>
    </dgm:pt>
    <dgm:pt modelId="{CACFC2A9-AB5D-4C40-9007-0685CD82B414}" type="pres">
      <dgm:prSet presAssocID="{0768210D-E8CC-4C37-9A4D-5D4898F3E363}" presName="composite" presStyleCnt="0"/>
      <dgm:spPr/>
    </dgm:pt>
    <dgm:pt modelId="{9FCD6A6C-835C-4DF0-A04C-92BA72157A9F}" type="pres">
      <dgm:prSet presAssocID="{0768210D-E8CC-4C37-9A4D-5D4898F3E363}" presName="background" presStyleLbl="node0" presStyleIdx="0" presStyleCnt="2"/>
      <dgm:spPr/>
    </dgm:pt>
    <dgm:pt modelId="{794F520B-7584-49AC-9934-DBE056D2DC00}" type="pres">
      <dgm:prSet presAssocID="{0768210D-E8CC-4C37-9A4D-5D4898F3E363}" presName="text" presStyleLbl="fgAcc0" presStyleIdx="0" presStyleCnt="2">
        <dgm:presLayoutVars>
          <dgm:chPref val="3"/>
        </dgm:presLayoutVars>
      </dgm:prSet>
      <dgm:spPr/>
    </dgm:pt>
    <dgm:pt modelId="{F008BBFD-9468-4F2A-A953-79CB780B9D75}" type="pres">
      <dgm:prSet presAssocID="{0768210D-E8CC-4C37-9A4D-5D4898F3E363}" presName="hierChild2" presStyleCnt="0"/>
      <dgm:spPr/>
    </dgm:pt>
    <dgm:pt modelId="{1B8EB764-D93A-4430-8FD9-855F9FC794E3}" type="pres">
      <dgm:prSet presAssocID="{9B190FE9-F399-48D8-8B80-0F723EA7FBCB}" presName="hierRoot1" presStyleCnt="0"/>
      <dgm:spPr/>
    </dgm:pt>
    <dgm:pt modelId="{18869523-0F53-4B9B-A3B3-6FD619F982A3}" type="pres">
      <dgm:prSet presAssocID="{9B190FE9-F399-48D8-8B80-0F723EA7FBCB}" presName="composite" presStyleCnt="0"/>
      <dgm:spPr/>
    </dgm:pt>
    <dgm:pt modelId="{EDA3A967-112B-4551-A600-88083059413A}" type="pres">
      <dgm:prSet presAssocID="{9B190FE9-F399-48D8-8B80-0F723EA7FBCB}" presName="background" presStyleLbl="node0" presStyleIdx="1" presStyleCnt="2"/>
      <dgm:spPr/>
    </dgm:pt>
    <dgm:pt modelId="{2F3D5C59-D7C8-4900-93B4-28FE0A2BA486}" type="pres">
      <dgm:prSet presAssocID="{9B190FE9-F399-48D8-8B80-0F723EA7FBCB}" presName="text" presStyleLbl="fgAcc0" presStyleIdx="1" presStyleCnt="2">
        <dgm:presLayoutVars>
          <dgm:chPref val="3"/>
        </dgm:presLayoutVars>
      </dgm:prSet>
      <dgm:spPr/>
    </dgm:pt>
    <dgm:pt modelId="{6EB27272-3864-4663-9104-EDFCC4F260AE}" type="pres">
      <dgm:prSet presAssocID="{9B190FE9-F399-48D8-8B80-0F723EA7FBCB}" presName="hierChild2" presStyleCnt="0"/>
      <dgm:spPr/>
    </dgm:pt>
  </dgm:ptLst>
  <dgm:cxnLst>
    <dgm:cxn modelId="{0BDDCC1F-8823-47A2-BFA9-D0B441BF45C6}" srcId="{70847D00-48D9-405E-BFBD-5BDB71107210}" destId="{9B190FE9-F399-48D8-8B80-0F723EA7FBCB}" srcOrd="1" destOrd="0" parTransId="{22E59400-AB1F-46B7-9934-350476B93279}" sibTransId="{4CA2F7D5-67AC-4041-A75D-15FAD6825424}"/>
    <dgm:cxn modelId="{1AFED24C-7E1C-4AA7-A2EE-26FA92FA772D}" srcId="{70847D00-48D9-405E-BFBD-5BDB71107210}" destId="{0768210D-E8CC-4C37-9A4D-5D4898F3E363}" srcOrd="0" destOrd="0" parTransId="{AC698A17-24C0-4BA1-8159-2774B1DDD039}" sibTransId="{F5436E6A-C637-4759-A8F0-BBEA2CE09FB0}"/>
    <dgm:cxn modelId="{AE6402AA-5088-4C2F-83F1-C49D7F67CC32}" type="presOf" srcId="{0768210D-E8CC-4C37-9A4D-5D4898F3E363}" destId="{794F520B-7584-49AC-9934-DBE056D2DC00}" srcOrd="0" destOrd="0" presId="urn:microsoft.com/office/officeart/2005/8/layout/hierarchy1"/>
    <dgm:cxn modelId="{0840B1E7-C298-4A4A-80B4-DBF09057F337}" type="presOf" srcId="{9B190FE9-F399-48D8-8B80-0F723EA7FBCB}" destId="{2F3D5C59-D7C8-4900-93B4-28FE0A2BA486}" srcOrd="0" destOrd="0" presId="urn:microsoft.com/office/officeart/2005/8/layout/hierarchy1"/>
    <dgm:cxn modelId="{9965B5F9-15D4-44CE-B0D9-51FD5370F94A}" type="presOf" srcId="{70847D00-48D9-405E-BFBD-5BDB71107210}" destId="{FE76F813-95D5-4BF3-9BF4-38B70EB5CB25}" srcOrd="0" destOrd="0" presId="urn:microsoft.com/office/officeart/2005/8/layout/hierarchy1"/>
    <dgm:cxn modelId="{FBD437FB-CE80-4369-9E85-6575A502A37E}" type="presParOf" srcId="{FE76F813-95D5-4BF3-9BF4-38B70EB5CB25}" destId="{355CCA76-13A3-4134-B195-E428625EF4F2}" srcOrd="0" destOrd="0" presId="urn:microsoft.com/office/officeart/2005/8/layout/hierarchy1"/>
    <dgm:cxn modelId="{B536B393-1086-4FF9-B9D5-BCB23BF406E1}" type="presParOf" srcId="{355CCA76-13A3-4134-B195-E428625EF4F2}" destId="{CACFC2A9-AB5D-4C40-9007-0685CD82B414}" srcOrd="0" destOrd="0" presId="urn:microsoft.com/office/officeart/2005/8/layout/hierarchy1"/>
    <dgm:cxn modelId="{E4C1A22A-539E-4691-BBB5-37B0E6FC44E3}" type="presParOf" srcId="{CACFC2A9-AB5D-4C40-9007-0685CD82B414}" destId="{9FCD6A6C-835C-4DF0-A04C-92BA72157A9F}" srcOrd="0" destOrd="0" presId="urn:microsoft.com/office/officeart/2005/8/layout/hierarchy1"/>
    <dgm:cxn modelId="{782EA822-0045-46F7-B3DD-7382BDC22B31}" type="presParOf" srcId="{CACFC2A9-AB5D-4C40-9007-0685CD82B414}" destId="{794F520B-7584-49AC-9934-DBE056D2DC00}" srcOrd="1" destOrd="0" presId="urn:microsoft.com/office/officeart/2005/8/layout/hierarchy1"/>
    <dgm:cxn modelId="{CCCAF96E-984C-455E-9936-715DA25AD6A9}" type="presParOf" srcId="{355CCA76-13A3-4134-B195-E428625EF4F2}" destId="{F008BBFD-9468-4F2A-A953-79CB780B9D75}" srcOrd="1" destOrd="0" presId="urn:microsoft.com/office/officeart/2005/8/layout/hierarchy1"/>
    <dgm:cxn modelId="{3CCF00E8-81AB-4914-89A0-E92F57FAF207}" type="presParOf" srcId="{FE76F813-95D5-4BF3-9BF4-38B70EB5CB25}" destId="{1B8EB764-D93A-4430-8FD9-855F9FC794E3}" srcOrd="1" destOrd="0" presId="urn:microsoft.com/office/officeart/2005/8/layout/hierarchy1"/>
    <dgm:cxn modelId="{C5CA7AF8-696C-4E07-B0F4-2FBC88EBC1DF}" type="presParOf" srcId="{1B8EB764-D93A-4430-8FD9-855F9FC794E3}" destId="{18869523-0F53-4B9B-A3B3-6FD619F982A3}" srcOrd="0" destOrd="0" presId="urn:microsoft.com/office/officeart/2005/8/layout/hierarchy1"/>
    <dgm:cxn modelId="{6C1C53B8-65C1-425A-9505-58AD7A0EA5D7}" type="presParOf" srcId="{18869523-0F53-4B9B-A3B3-6FD619F982A3}" destId="{EDA3A967-112B-4551-A600-88083059413A}" srcOrd="0" destOrd="0" presId="urn:microsoft.com/office/officeart/2005/8/layout/hierarchy1"/>
    <dgm:cxn modelId="{CABA5A5A-6111-490E-86D0-52CE50214244}" type="presParOf" srcId="{18869523-0F53-4B9B-A3B3-6FD619F982A3}" destId="{2F3D5C59-D7C8-4900-93B4-28FE0A2BA486}" srcOrd="1" destOrd="0" presId="urn:microsoft.com/office/officeart/2005/8/layout/hierarchy1"/>
    <dgm:cxn modelId="{7682E516-B8BE-452F-A695-0205E190CD1D}" type="presParOf" srcId="{1B8EB764-D93A-4430-8FD9-855F9FC794E3}" destId="{6EB27272-3864-4663-9104-EDFCC4F260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D6A6C-835C-4DF0-A04C-92BA72157A9F}">
      <dsp:nvSpPr>
        <dsp:cNvPr id="0" name=""/>
        <dsp:cNvSpPr/>
      </dsp:nvSpPr>
      <dsp:spPr>
        <a:xfrm>
          <a:off x="1273630" y="1385"/>
          <a:ext cx="3415002" cy="21685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F520B-7584-49AC-9934-DBE056D2DC00}">
      <dsp:nvSpPr>
        <dsp:cNvPr id="0" name=""/>
        <dsp:cNvSpPr/>
      </dsp:nvSpPr>
      <dsp:spPr>
        <a:xfrm>
          <a:off x="1653074" y="361858"/>
          <a:ext cx="3415002" cy="21685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Encapsulation </a:t>
          </a:r>
          <a:r>
            <a:rPr lang="en-US" sz="1600" kern="1200" dirty="0">
              <a:solidFill>
                <a:schemeClr val="accent1"/>
              </a:solidFill>
            </a:rPr>
            <a:t>: is a top-down process. The level above does its process and then passes it down to the next level of the model. This process is repeated by each layer until it is sent out as a bit stream.</a:t>
          </a:r>
        </a:p>
      </dsp:txBody>
      <dsp:txXfrm>
        <a:off x="1716588" y="425372"/>
        <a:ext cx="3287974" cy="2041498"/>
      </dsp:txXfrm>
    </dsp:sp>
    <dsp:sp modelId="{EDA3A967-112B-4551-A600-88083059413A}">
      <dsp:nvSpPr>
        <dsp:cNvPr id="0" name=""/>
        <dsp:cNvSpPr/>
      </dsp:nvSpPr>
      <dsp:spPr>
        <a:xfrm>
          <a:off x="5447522" y="1385"/>
          <a:ext cx="3415002" cy="21685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D5C59-D7C8-4900-93B4-28FE0A2BA486}">
      <dsp:nvSpPr>
        <dsp:cNvPr id="0" name=""/>
        <dsp:cNvSpPr/>
      </dsp:nvSpPr>
      <dsp:spPr>
        <a:xfrm>
          <a:off x="5826967" y="361858"/>
          <a:ext cx="3415002" cy="21685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De-encapsulation </a:t>
          </a:r>
          <a:r>
            <a:rPr lang="en-US" sz="1600" kern="1200" dirty="0">
              <a:solidFill>
                <a:schemeClr val="accent1"/>
              </a:solidFill>
            </a:rPr>
            <a:t>: Data is de-encapsulated as it moves up the stack. When a layer completes its process, that layer strips off its header and passes it up to the next level to be processed. This is repeated at each layer until it is a data stream that the application can process.</a:t>
          </a:r>
        </a:p>
      </dsp:txBody>
      <dsp:txXfrm>
        <a:off x="5890481" y="425372"/>
        <a:ext cx="3287974" cy="20414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0CE9335-204B-4F6B-BDA9-E8855595AE51}" type="datetimeFigureOut">
              <a:rPr lang="ar-EG" smtClean="0"/>
              <a:t>09/06/1444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37CEF2E-9286-4C5F-9C65-9EBA4CA1F6B5}" type="slidenum">
              <a:rPr lang="ar-EG" smtClean="0"/>
              <a:t>‹#›</a:t>
            </a:fld>
            <a:endParaRPr lang="ar-EG"/>
          </a:p>
        </p:txBody>
      </p:sp>
    </p:spTree>
    <p:extLst>
      <p:ext uri="{BB962C8B-B14F-4D97-AF65-F5344CB8AC3E}">
        <p14:creationId xmlns:p14="http://schemas.microsoft.com/office/powerpoint/2010/main" val="399925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1F2C61E-A12A-BC4D-A021-286076011CB6}" type="slidenum">
              <a:rPr lang="en-US"/>
              <a:pPr/>
              <a:t>2</a:t>
            </a:fld>
            <a:endParaRPr lang="en-US" dirty="0"/>
          </a:p>
        </p:txBody>
      </p:sp>
      <p:sp>
        <p:nvSpPr>
          <p:cNvPr id="33795" name="Rectangle 2"/>
          <p:cNvSpPr>
            <a:spLocks noGrp="1" noRot="1" noChangeAspect="1" noChangeArrowheads="1" noTextEdit="1"/>
          </p:cNvSpPr>
          <p:nvPr>
            <p:ph type="sldImg"/>
          </p:nvPr>
        </p:nvSpPr>
        <p:spPr>
          <a:xfrm>
            <a:off x="685800" y="1143000"/>
            <a:ext cx="5486400" cy="3086100"/>
          </a:xfrm>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Three different forces have consistently driven the architecture and evolution of</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data communications and networking facilities: traffic growth, development of new</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services, and advances in technology.</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Communication traffic , both local (within a building or business campus) and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long distance, has been growing at a high and steady rate for decades. Network traffic</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is no longer limited to voice and data and increasingly includes image and video.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Increasing business emphasis on web services, remote access, online transactions,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and social networking means that this trend is likely to continue. Thus, business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managers are constantly pressured to increase communication capacity in cost-effective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ways.</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As businesses rely more and more on information technology, the range of</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services  that business users desire to consume is expanding. For example, mobile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broadband traffic growth is exploding as is the amount of data being pushed over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mobile networks by business users’ smart phones and tablets. In addition, over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time, mobile users are increasingly demanding high-quality services to support their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high-resolution camera phones, favorite video streams, and high-end audio. Similar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demand growth is seen in landline access to the Internet and private networks. To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keep up with mushrooming traffic generated by both consumers and business users,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mobile service providers have to keep investing in high-capacity networking and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transmission facilities. In turn, the growth in high-speed network offerings at competitive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price points encourages the expansion of mobile applications and services.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Thus, growth in services and in traffic capacity go hand in hand.</a:t>
            </a:r>
            <a:endParaRPr lang="en-US" dirty="0">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8</a:t>
            </a:fld>
            <a:endParaRPr lang="ar-EG"/>
          </a:p>
        </p:txBody>
      </p:sp>
    </p:spTree>
    <p:extLst>
      <p:ext uri="{BB962C8B-B14F-4D97-AF65-F5344CB8AC3E}">
        <p14:creationId xmlns:p14="http://schemas.microsoft.com/office/powerpoint/2010/main" val="398019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8F9083-5C32-45BA-88D5-DB4B9E3C99E7}"/>
              </a:ext>
            </a:extLst>
          </p:cNvPr>
          <p:cNvSpPr>
            <a:spLocks noGrp="1" noChangeArrowheads="1"/>
          </p:cNvSpPr>
          <p:nvPr>
            <p:ph type="sldNum" sz="quarter" idx="5"/>
          </p:nvPr>
        </p:nvSpPr>
        <p:spPr>
          <a:ln/>
        </p:spPr>
        <p:txBody>
          <a:bodyPr/>
          <a:lstStyle/>
          <a:p>
            <a:fld id="{52C3DD42-D21E-4FFE-BFE2-809E7F78ED36}" type="slidenum">
              <a:rPr lang="en-US" altLang="en-US"/>
              <a:pPr/>
              <a:t>38</a:t>
            </a:fld>
            <a:endParaRPr lang="en-US" altLang="en-US"/>
          </a:p>
        </p:txBody>
      </p:sp>
      <p:sp>
        <p:nvSpPr>
          <p:cNvPr id="891906" name="Rectangle 2">
            <a:extLst>
              <a:ext uri="{FF2B5EF4-FFF2-40B4-BE49-F238E27FC236}">
                <a16:creationId xmlns:a16="http://schemas.microsoft.com/office/drawing/2014/main" id="{7300D2FB-A74E-4D1C-869D-4C978AB6586B}"/>
              </a:ext>
            </a:extLst>
          </p:cNvPr>
          <p:cNvSpPr>
            <a:spLocks noGrp="1" noRot="1" noChangeAspect="1" noChangeArrowheads="1" noTextEdit="1"/>
          </p:cNvSpPr>
          <p:nvPr>
            <p:ph type="sldImg"/>
          </p:nvPr>
        </p:nvSpPr>
        <p:spPr>
          <a:ln/>
        </p:spPr>
      </p:sp>
      <p:sp>
        <p:nvSpPr>
          <p:cNvPr id="891907" name="Rectangle 3">
            <a:extLst>
              <a:ext uri="{FF2B5EF4-FFF2-40B4-BE49-F238E27FC236}">
                <a16:creationId xmlns:a16="http://schemas.microsoft.com/office/drawing/2014/main" id="{42F6BB9C-C569-4ECC-A8DC-D8A7EE149B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solidFill>
                <a:schemeClr val="accent1"/>
              </a:solidFill>
            </a:endParaRPr>
          </a:p>
        </p:txBody>
      </p:sp>
      <p:sp>
        <p:nvSpPr>
          <p:cNvPr id="4" name="Slide Number Placeholder 3"/>
          <p:cNvSpPr>
            <a:spLocks noGrp="1"/>
          </p:cNvSpPr>
          <p:nvPr>
            <p:ph type="sldNum" sz="quarter" idx="5"/>
          </p:nvPr>
        </p:nvSpPr>
        <p:spPr/>
        <p:txBody>
          <a:bodyPr/>
          <a:lstStyle/>
          <a:p>
            <a:fld id="{337CEF2E-9286-4C5F-9C65-9EBA4CA1F6B5}" type="slidenum">
              <a:rPr lang="ar-EG" smtClean="0"/>
              <a:t>39</a:t>
            </a:fld>
            <a:endParaRPr lang="ar-EG"/>
          </a:p>
        </p:txBody>
      </p:sp>
    </p:spTree>
    <p:extLst>
      <p:ext uri="{BB962C8B-B14F-4D97-AF65-F5344CB8AC3E}">
        <p14:creationId xmlns:p14="http://schemas.microsoft.com/office/powerpoint/2010/main" val="200799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47</a:t>
            </a:fld>
            <a:endParaRPr lang="ar-EG"/>
          </a:p>
        </p:txBody>
      </p:sp>
    </p:spTree>
    <p:extLst>
      <p:ext uri="{BB962C8B-B14F-4D97-AF65-F5344CB8AC3E}">
        <p14:creationId xmlns:p14="http://schemas.microsoft.com/office/powerpoint/2010/main" val="83798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50</a:t>
            </a:fld>
            <a:endParaRPr lang="ar-EG"/>
          </a:p>
        </p:txBody>
      </p:sp>
    </p:spTree>
    <p:extLst>
      <p:ext uri="{BB962C8B-B14F-4D97-AF65-F5344CB8AC3E}">
        <p14:creationId xmlns:p14="http://schemas.microsoft.com/office/powerpoint/2010/main" val="2752581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kumimoji="1" lang="en-GB" sz="5400" dirty="0">
                <a:ea typeface="+mj-ea"/>
                <a:cs typeface="+mj-cs"/>
              </a:rPr>
              <a:t>Line-of-Sight Transmission :</a:t>
            </a:r>
            <a:endParaRPr kumimoji="1" lang="en-US" sz="2000" b="0" i="0" dirty="0">
              <a:solidFill>
                <a:schemeClr val="tx1"/>
              </a:solidFill>
              <a:latin typeface="Times New Roman" panose="02020603050405020304" pitchFamily="18" charset="0"/>
              <a:cs typeface="Times New Roman" panose="02020603050405020304" pitchFamily="18" charset="0"/>
            </a:endParaRPr>
          </a:p>
          <a:p>
            <a:pPr lvl="0" rtl="0"/>
            <a:r>
              <a:rPr kumimoji="1" lang="en-US" sz="2000" b="0" i="0" dirty="0">
                <a:solidFill>
                  <a:schemeClr val="tx1"/>
                </a:solidFill>
                <a:latin typeface="Times New Roman" panose="02020603050405020304" pitchFamily="18" charset="0"/>
                <a:cs typeface="Times New Roman" panose="02020603050405020304" pitchFamily="18" charset="0"/>
              </a:rPr>
              <a:t>Free space loss</a:t>
            </a:r>
            <a:endParaRPr lang="en-US" sz="20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Loss of signal with distance</a:t>
            </a:r>
            <a:endParaRPr lang="en-US" sz="2000" b="0" i="0" dirty="0">
              <a:latin typeface="Times New Roman" panose="02020603050405020304" pitchFamily="18" charset="0"/>
              <a:cs typeface="Times New Roman" panose="02020603050405020304" pitchFamily="18" charset="0"/>
            </a:endParaRPr>
          </a:p>
          <a:p>
            <a:pPr lvl="0" rtl="0"/>
            <a:r>
              <a:rPr kumimoji="1" lang="en-US" sz="2000" b="0" i="0" dirty="0">
                <a:solidFill>
                  <a:schemeClr val="tx1"/>
                </a:solidFill>
                <a:latin typeface="Times New Roman" panose="02020603050405020304" pitchFamily="18" charset="0"/>
                <a:cs typeface="Times New Roman" panose="02020603050405020304" pitchFamily="18" charset="0"/>
              </a:rPr>
              <a:t>Atmospheric Absorption</a:t>
            </a:r>
            <a:endParaRPr lang="en-US" sz="20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From water vapor and oxygen absorption</a:t>
            </a:r>
          </a:p>
          <a:p>
            <a:pPr lvl="0" rtl="0"/>
            <a:r>
              <a:rPr kumimoji="1" lang="en-US" sz="2400" b="0" i="0" dirty="0">
                <a:solidFill>
                  <a:schemeClr val="tx1"/>
                </a:solidFill>
                <a:latin typeface="Times New Roman" panose="02020603050405020304" pitchFamily="18" charset="0"/>
                <a:cs typeface="Times New Roman" panose="02020603050405020304" pitchFamily="18" charset="0"/>
              </a:rPr>
              <a:t>Multipath</a:t>
            </a:r>
            <a:endParaRPr lang="en-US" sz="24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Multiple interfering signals from reflections</a:t>
            </a:r>
          </a:p>
          <a:p>
            <a:pPr lvl="0" rtl="0"/>
            <a:r>
              <a:rPr kumimoji="1" lang="en-US" sz="2400" b="0" i="0" dirty="0">
                <a:solidFill>
                  <a:schemeClr val="tx1"/>
                </a:solidFill>
                <a:latin typeface="Times New Roman" panose="02020603050405020304" pitchFamily="18" charset="0"/>
                <a:cs typeface="Times New Roman" panose="02020603050405020304" pitchFamily="18" charset="0"/>
              </a:rPr>
              <a:t>Refraction</a:t>
            </a:r>
            <a:endParaRPr lang="en-US" sz="2400" b="0" i="0" dirty="0">
              <a:solidFill>
                <a:schemeClr val="tx1"/>
              </a:solidFill>
              <a:latin typeface="Times New Roman" panose="02020603050405020304" pitchFamily="18" charset="0"/>
              <a:cs typeface="Times New Roman" panose="02020603050405020304" pitchFamily="18" charset="0"/>
            </a:endParaRPr>
          </a:p>
          <a:p>
            <a:pPr lvl="1" rtl="0"/>
            <a:r>
              <a:rPr kumimoji="1" lang="en-US" sz="2000" b="0" i="0" dirty="0">
                <a:latin typeface="Times New Roman" panose="02020603050405020304" pitchFamily="18" charset="0"/>
                <a:cs typeface="Times New Roman" panose="02020603050405020304" pitchFamily="18" charset="0"/>
              </a:rPr>
              <a:t>Bending signal away from receiver</a:t>
            </a:r>
          </a:p>
          <a:p>
            <a:endParaRPr lang="ar-EG" b="0" dirty="0"/>
          </a:p>
        </p:txBody>
      </p:sp>
      <p:sp>
        <p:nvSpPr>
          <p:cNvPr id="4" name="Slide Number Placeholder 3"/>
          <p:cNvSpPr>
            <a:spLocks noGrp="1"/>
          </p:cNvSpPr>
          <p:nvPr>
            <p:ph type="sldNum" sz="quarter" idx="5"/>
          </p:nvPr>
        </p:nvSpPr>
        <p:spPr/>
        <p:txBody>
          <a:bodyPr/>
          <a:lstStyle/>
          <a:p>
            <a:fld id="{337CEF2E-9286-4C5F-9C65-9EBA4CA1F6B5}" type="slidenum">
              <a:rPr lang="ar-EG" smtClean="0"/>
              <a:t>54</a:t>
            </a:fld>
            <a:endParaRPr lang="ar-EG"/>
          </a:p>
        </p:txBody>
      </p:sp>
    </p:spTree>
    <p:extLst>
      <p:ext uri="{BB962C8B-B14F-4D97-AF65-F5344CB8AC3E}">
        <p14:creationId xmlns:p14="http://schemas.microsoft.com/office/powerpoint/2010/main" val="330411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we Start from High.</a:t>
            </a:r>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57</a:t>
            </a:fld>
            <a:endParaRPr lang="ar-EG"/>
          </a:p>
        </p:txBody>
      </p:sp>
    </p:spTree>
    <p:extLst>
      <p:ext uri="{BB962C8B-B14F-4D97-AF65-F5344CB8AC3E}">
        <p14:creationId xmlns:p14="http://schemas.microsoft.com/office/powerpoint/2010/main" val="178577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337CEF2E-9286-4C5F-9C65-9EBA4CA1F6B5}" type="slidenum">
              <a:rPr lang="ar-EG" smtClean="0"/>
              <a:t>71</a:t>
            </a:fld>
            <a:endParaRPr lang="ar-EG"/>
          </a:p>
        </p:txBody>
      </p:sp>
    </p:spTree>
    <p:extLst>
      <p:ext uri="{BB962C8B-B14F-4D97-AF65-F5344CB8AC3E}">
        <p14:creationId xmlns:p14="http://schemas.microsoft.com/office/powerpoint/2010/main" val="194085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590D-B29F-E29E-CE4E-3F1186EF16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AFBA7B90-516D-99A8-6116-DD1A3C962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4F1E2009-76BB-9794-30F0-97C0DD2FDDD7}"/>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5" name="Footer Placeholder 4">
            <a:extLst>
              <a:ext uri="{FF2B5EF4-FFF2-40B4-BE49-F238E27FC236}">
                <a16:creationId xmlns:a16="http://schemas.microsoft.com/office/drawing/2014/main" id="{8E179043-8C66-7583-DD30-DE873772CFE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81CE5A3-D7BB-D713-079E-AA23E5B884BC}"/>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16085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1532-8E4E-52D4-E3C5-8FA7A80EB6A8}"/>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D6E0ADFB-42C4-BEA6-B218-85172582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F0503DBD-8306-A89B-36C6-746F49101E54}"/>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5" name="Footer Placeholder 4">
            <a:extLst>
              <a:ext uri="{FF2B5EF4-FFF2-40B4-BE49-F238E27FC236}">
                <a16:creationId xmlns:a16="http://schemas.microsoft.com/office/drawing/2014/main" id="{6D1B019D-5FFF-BE6C-6109-2FF9C20B1213}"/>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59383F6-B8AA-E401-2C34-BD7725C1255A}"/>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215130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F508A-BD5D-8778-380D-D6E25A6C97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EFEE9D9E-0B6C-D5E2-EA03-66EEF486F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917F302-CD90-683C-546B-15C0695BE420}"/>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5" name="Footer Placeholder 4">
            <a:extLst>
              <a:ext uri="{FF2B5EF4-FFF2-40B4-BE49-F238E27FC236}">
                <a16:creationId xmlns:a16="http://schemas.microsoft.com/office/drawing/2014/main" id="{33396BE0-7779-07B9-AAE6-AB5A89EA2C7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A159570-4CED-C33D-339E-7FCDBE147C10}"/>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181634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F70A-1918-FDD6-AB9C-E247DB931026}"/>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72FD2700-0B3B-009E-AC94-C6D44E281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0EEBEBBE-FFCF-C339-988D-6A38C51FB9CC}"/>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5" name="Footer Placeholder 4">
            <a:extLst>
              <a:ext uri="{FF2B5EF4-FFF2-40B4-BE49-F238E27FC236}">
                <a16:creationId xmlns:a16="http://schemas.microsoft.com/office/drawing/2014/main" id="{B96BC902-0CC4-225A-85C9-5AD613F1E21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5EB7350-6333-08BA-6A5D-3D8F3B637DD6}"/>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51112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E0B9-DE5D-C9D9-5E8E-A9F50B77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C2CEC371-77EB-893C-2F6A-FA7E444D1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BCEB7-550D-5DCF-6A44-3E4C565EEBB2}"/>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5" name="Footer Placeholder 4">
            <a:extLst>
              <a:ext uri="{FF2B5EF4-FFF2-40B4-BE49-F238E27FC236}">
                <a16:creationId xmlns:a16="http://schemas.microsoft.com/office/drawing/2014/main" id="{C8FD5D94-79E3-085A-40C5-0C39E64E9D5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F8FABD8-39AC-D12A-98C3-F7AFF1691918}"/>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4665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8B7D-27FC-DC35-7958-C90172AB4BB5}"/>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1E96054F-7A9A-A749-F680-488680A18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B742D106-9AF0-6814-1FA4-23D22DD15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B77BEC33-CE0A-1629-CD71-74FB333FADB9}"/>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6" name="Footer Placeholder 5">
            <a:extLst>
              <a:ext uri="{FF2B5EF4-FFF2-40B4-BE49-F238E27FC236}">
                <a16:creationId xmlns:a16="http://schemas.microsoft.com/office/drawing/2014/main" id="{841FBC1F-E87C-52EA-1BB5-8F785AB1C58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EC25CE22-1FA0-766B-BA04-6A73D98C13E5}"/>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15037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746D-52E9-D84A-92C1-584B4DBECF95}"/>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5EC8E366-A300-AC65-358C-43D643EAF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879A8-EEF3-9C08-3BDD-1B92C91F9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AEEBEBC3-991F-D0C4-3572-0D252F38E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E1A78-467C-BDCC-40BC-EAFCCCA6C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CFB5BD9D-E7CC-F317-E6AB-DE3081ACD026}"/>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8" name="Footer Placeholder 7">
            <a:extLst>
              <a:ext uri="{FF2B5EF4-FFF2-40B4-BE49-F238E27FC236}">
                <a16:creationId xmlns:a16="http://schemas.microsoft.com/office/drawing/2014/main" id="{6027C0C7-BC4A-8EDC-80BC-CD5D8CCF7D95}"/>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63F826F5-781D-C65D-7FDC-15217006BCEE}"/>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425792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A21F-29B4-2CFF-33B1-4C3965369BC7}"/>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B7682347-828D-F70D-C05E-92E3937E4BE6}"/>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4" name="Footer Placeholder 3">
            <a:extLst>
              <a:ext uri="{FF2B5EF4-FFF2-40B4-BE49-F238E27FC236}">
                <a16:creationId xmlns:a16="http://schemas.microsoft.com/office/drawing/2014/main" id="{AB114A90-1EE1-DA4E-ACE4-0D90826A5EAF}"/>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B41657AE-BF3A-4BF6-E980-F92E479A388C}"/>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17297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4CC4C-2B1B-87B0-9263-527D5AE56B1F}"/>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3" name="Footer Placeholder 2">
            <a:extLst>
              <a:ext uri="{FF2B5EF4-FFF2-40B4-BE49-F238E27FC236}">
                <a16:creationId xmlns:a16="http://schemas.microsoft.com/office/drawing/2014/main" id="{68BE1D70-F255-850C-6A8C-EFC775364176}"/>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F83CE5B4-A1D2-9278-C9FC-BB6EE57E04D4}"/>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329651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50FA-06E4-91C9-3FE8-08CD1B69F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59E7F0E3-9F8D-A62D-2C8E-53F80F77D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3A08734D-8113-1DB6-A4B2-ADC0DF007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7D8C9-16DD-14D1-01F9-EEF5B1F1B99F}"/>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6" name="Footer Placeholder 5">
            <a:extLst>
              <a:ext uri="{FF2B5EF4-FFF2-40B4-BE49-F238E27FC236}">
                <a16:creationId xmlns:a16="http://schemas.microsoft.com/office/drawing/2014/main" id="{28F237B1-0FC8-0AE6-AF40-519EE677C56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20166424-5264-37F6-F5D4-3F1E21EB8690}"/>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77493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A3D4-6A7C-9E4C-15DA-D075AF0DD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505A773A-9C80-CD54-0BC5-ADE29A14F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A0AE3FAC-F0AE-854C-E3EC-60ECF27AD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51D04-5C39-4E96-5068-7625EF69E3DD}"/>
              </a:ext>
            </a:extLst>
          </p:cNvPr>
          <p:cNvSpPr>
            <a:spLocks noGrp="1"/>
          </p:cNvSpPr>
          <p:nvPr>
            <p:ph type="dt" sz="half" idx="10"/>
          </p:nvPr>
        </p:nvSpPr>
        <p:spPr/>
        <p:txBody>
          <a:bodyPr/>
          <a:lstStyle/>
          <a:p>
            <a:fld id="{275EEA73-F3FD-4AB5-9F58-3E10F6D4A633}" type="datetimeFigureOut">
              <a:rPr lang="ar-EG" smtClean="0"/>
              <a:t>09/06/1444</a:t>
            </a:fld>
            <a:endParaRPr lang="ar-EG"/>
          </a:p>
        </p:txBody>
      </p:sp>
      <p:sp>
        <p:nvSpPr>
          <p:cNvPr id="6" name="Footer Placeholder 5">
            <a:extLst>
              <a:ext uri="{FF2B5EF4-FFF2-40B4-BE49-F238E27FC236}">
                <a16:creationId xmlns:a16="http://schemas.microsoft.com/office/drawing/2014/main" id="{C9421044-DF93-DD1D-0B42-582FA2AB975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B4DC117-48D0-B4DC-F928-9FEF70DE5DD2}"/>
              </a:ext>
            </a:extLst>
          </p:cNvPr>
          <p:cNvSpPr>
            <a:spLocks noGrp="1"/>
          </p:cNvSpPr>
          <p:nvPr>
            <p:ph type="sldNum" sz="quarter" idx="12"/>
          </p:nvPr>
        </p:nvSpPr>
        <p:spPr/>
        <p:txBody>
          <a:bodyPr/>
          <a:lstStyle/>
          <a:p>
            <a:fld id="{0076CC87-FEA4-4DEA-94D4-E832E23C5C25}" type="slidenum">
              <a:rPr lang="ar-EG" smtClean="0"/>
              <a:t>‹#›</a:t>
            </a:fld>
            <a:endParaRPr lang="ar-EG"/>
          </a:p>
        </p:txBody>
      </p:sp>
    </p:spTree>
    <p:extLst>
      <p:ext uri="{BB962C8B-B14F-4D97-AF65-F5344CB8AC3E}">
        <p14:creationId xmlns:p14="http://schemas.microsoft.com/office/powerpoint/2010/main" val="63892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4D730-B85D-1FE1-3664-FFCCD58CC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AFDB5758-BD1A-9158-C448-C7F519FE0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0124B50-07D8-0081-A6C2-228D5FD7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EEA73-F3FD-4AB5-9F58-3E10F6D4A633}" type="datetimeFigureOut">
              <a:rPr lang="ar-EG" smtClean="0"/>
              <a:t>09/06/1444</a:t>
            </a:fld>
            <a:endParaRPr lang="ar-EG"/>
          </a:p>
        </p:txBody>
      </p:sp>
      <p:sp>
        <p:nvSpPr>
          <p:cNvPr id="5" name="Footer Placeholder 4">
            <a:extLst>
              <a:ext uri="{FF2B5EF4-FFF2-40B4-BE49-F238E27FC236}">
                <a16:creationId xmlns:a16="http://schemas.microsoft.com/office/drawing/2014/main" id="{14A23268-821D-A3F3-AACE-2744D7243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80D404D5-72DE-41FF-E69D-66067482E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6CC87-FEA4-4DEA-94D4-E832E23C5C25}" type="slidenum">
              <a:rPr lang="ar-EG" smtClean="0"/>
              <a:t>‹#›</a:t>
            </a:fld>
            <a:endParaRPr lang="ar-EG"/>
          </a:p>
        </p:txBody>
      </p:sp>
    </p:spTree>
    <p:extLst>
      <p:ext uri="{BB962C8B-B14F-4D97-AF65-F5344CB8AC3E}">
        <p14:creationId xmlns:p14="http://schemas.microsoft.com/office/powerpoint/2010/main" val="60379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4ACA-415A-6BD7-675E-AC790A1587BA}"/>
              </a:ext>
            </a:extLst>
          </p:cNvPr>
          <p:cNvSpPr>
            <a:spLocks noGrp="1"/>
          </p:cNvSpPr>
          <p:nvPr>
            <p:ph type="ctrTitle"/>
          </p:nvPr>
        </p:nvSpPr>
        <p:spPr>
          <a:xfrm>
            <a:off x="1524000" y="1122363"/>
            <a:ext cx="9144000" cy="790413"/>
          </a:xfrm>
        </p:spPr>
        <p:txBody>
          <a:bodyPr>
            <a:normAutofit fontScale="90000"/>
          </a:bodyPr>
          <a:lstStyle/>
          <a:p>
            <a:r>
              <a:rPr lang="en-US" dirty="0"/>
              <a:t>Communication Summary</a:t>
            </a:r>
            <a:endParaRPr lang="ar-EG" dirty="0"/>
          </a:p>
        </p:txBody>
      </p:sp>
      <p:sp>
        <p:nvSpPr>
          <p:cNvPr id="3" name="Subtitle 2">
            <a:extLst>
              <a:ext uri="{FF2B5EF4-FFF2-40B4-BE49-F238E27FC236}">
                <a16:creationId xmlns:a16="http://schemas.microsoft.com/office/drawing/2014/main" id="{61523104-E42C-DFEC-4EC5-48790F7C1FA8}"/>
              </a:ext>
            </a:extLst>
          </p:cNvPr>
          <p:cNvSpPr>
            <a:spLocks noGrp="1"/>
          </p:cNvSpPr>
          <p:nvPr>
            <p:ph type="subTitle" idx="1"/>
          </p:nvPr>
        </p:nvSpPr>
        <p:spPr>
          <a:xfrm>
            <a:off x="1524000" y="2043403"/>
            <a:ext cx="9144000" cy="3853543"/>
          </a:xfrm>
        </p:spPr>
        <p:txBody>
          <a:bodyPr>
            <a:normAutofit lnSpcReduction="10000"/>
          </a:bodyPr>
          <a:lstStyle/>
          <a:p>
            <a:pPr marL="990600" lvl="1" indent="-533400" algn="l" eaLnBrk="1" hangingPunct="1">
              <a:buFont typeface="Wingdings" panose="05000000000000000000" pitchFamily="2" charset="2"/>
              <a:buNone/>
            </a:pPr>
            <a:r>
              <a:rPr lang="en-US" altLang="en-US" sz="3600" dirty="0"/>
              <a:t>Communication: </a:t>
            </a:r>
            <a:r>
              <a:rPr lang="en-US" altLang="en-US" sz="3200" dirty="0">
                <a:solidFill>
                  <a:srgbClr val="3333FF"/>
                </a:solidFill>
              </a:rPr>
              <a:t>sharing information </a:t>
            </a:r>
            <a:r>
              <a:rPr lang="en-US" altLang="en-US" sz="3200" dirty="0"/>
              <a:t>Local or remotely.</a:t>
            </a:r>
            <a:endParaRPr lang="en-US" altLang="en-US" sz="3200" dirty="0">
              <a:solidFill>
                <a:srgbClr val="3333FF"/>
              </a:solidFill>
            </a:endParaRPr>
          </a:p>
          <a:p>
            <a:pPr marL="990600" lvl="1" indent="-533400" algn="l" eaLnBrk="1" hangingPunct="1">
              <a:buFont typeface="Wingdings" panose="05000000000000000000" pitchFamily="2" charset="2"/>
              <a:buNone/>
            </a:pPr>
            <a:endParaRPr lang="en-US" altLang="en-US" sz="3200" dirty="0"/>
          </a:p>
          <a:p>
            <a:pPr marL="990600" lvl="1" indent="-533400" algn="l" eaLnBrk="1" hangingPunct="1">
              <a:buFont typeface="Wingdings" panose="05000000000000000000" pitchFamily="2" charset="2"/>
              <a:buNone/>
            </a:pPr>
            <a:r>
              <a:rPr lang="en-US" altLang="en-US" sz="3200" dirty="0"/>
              <a:t>Telecommunication</a:t>
            </a:r>
            <a:r>
              <a:rPr lang="en-US" altLang="en-US" sz="3200" dirty="0">
                <a:solidFill>
                  <a:srgbClr val="3333FF"/>
                </a:solidFill>
              </a:rPr>
              <a:t>: </a:t>
            </a:r>
            <a:r>
              <a:rPr lang="en-US" altLang="en-US" sz="3200" dirty="0"/>
              <a:t>communication at a distance.</a:t>
            </a:r>
            <a:endParaRPr lang="en-US" altLang="en-US" sz="3200" dirty="0">
              <a:solidFill>
                <a:srgbClr val="3333FF"/>
              </a:solidFill>
            </a:endParaRPr>
          </a:p>
          <a:p>
            <a:pPr marL="990600" lvl="1" indent="-533400" algn="l"/>
            <a:endParaRPr lang="en-US" altLang="en-US" sz="3200" dirty="0">
              <a:solidFill>
                <a:srgbClr val="3333FF"/>
              </a:solidFill>
            </a:endParaRPr>
          </a:p>
          <a:p>
            <a:pPr marL="990600" lvl="1" indent="-533400" algn="l"/>
            <a:r>
              <a:rPr lang="en-US" altLang="en-US" sz="3200" dirty="0">
                <a:solidFill>
                  <a:srgbClr val="3333FF"/>
                </a:solidFill>
              </a:rPr>
              <a:t>Data communication</a:t>
            </a:r>
            <a:r>
              <a:rPr lang="en-US" altLang="en-US" sz="3200" dirty="0"/>
              <a:t> : is the exchange of data between different devices via some form of transmission medium. </a:t>
            </a:r>
          </a:p>
          <a:p>
            <a:pPr marL="990600" lvl="1" indent="-533400" algn="l" eaLnBrk="1" hangingPunct="1">
              <a:buFont typeface="Wingdings" panose="05000000000000000000" pitchFamily="2" charset="2"/>
              <a:buNone/>
            </a:pPr>
            <a:endParaRPr lang="en-US" altLang="en-US" sz="3200" dirty="0">
              <a:solidFill>
                <a:srgbClr val="3333FF"/>
              </a:solidFill>
            </a:endParaRPr>
          </a:p>
          <a:p>
            <a:pPr algn="l"/>
            <a:endParaRPr lang="ar-EG" dirty="0"/>
          </a:p>
        </p:txBody>
      </p:sp>
    </p:spTree>
    <p:extLst>
      <p:ext uri="{BB962C8B-B14F-4D97-AF65-F5344CB8AC3E}">
        <p14:creationId xmlns:p14="http://schemas.microsoft.com/office/powerpoint/2010/main" val="422858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6E0B-C025-18CD-B5DA-6EA7A1DFD019}"/>
              </a:ext>
            </a:extLst>
          </p:cNvPr>
          <p:cNvSpPr>
            <a:spLocks noGrp="1"/>
          </p:cNvSpPr>
          <p:nvPr>
            <p:ph type="title"/>
          </p:nvPr>
        </p:nvSpPr>
        <p:spPr>
          <a:xfrm>
            <a:off x="838200" y="365126"/>
            <a:ext cx="10515600" cy="717226"/>
          </a:xfrm>
        </p:spPr>
        <p:txBody>
          <a:bodyPr/>
          <a:lstStyle/>
          <a:p>
            <a:r>
              <a:rPr kumimoji="1" lang="en-US" dirty="0"/>
              <a:t>Alternative technologies for </a:t>
            </a:r>
            <a:r>
              <a:rPr lang="en-US" dirty="0"/>
              <a:t>WANs</a:t>
            </a:r>
            <a:endParaRPr lang="ar-EG" dirty="0"/>
          </a:p>
        </p:txBody>
      </p:sp>
      <p:sp>
        <p:nvSpPr>
          <p:cNvPr id="3" name="Content Placeholder 2">
            <a:extLst>
              <a:ext uri="{FF2B5EF4-FFF2-40B4-BE49-F238E27FC236}">
                <a16:creationId xmlns:a16="http://schemas.microsoft.com/office/drawing/2014/main" id="{51733889-8084-417A-C524-ABA58DF3E8C6}"/>
              </a:ext>
            </a:extLst>
          </p:cNvPr>
          <p:cNvSpPr>
            <a:spLocks noGrp="1"/>
          </p:cNvSpPr>
          <p:nvPr>
            <p:ph idx="1"/>
          </p:nvPr>
        </p:nvSpPr>
        <p:spPr>
          <a:xfrm>
            <a:off x="838200" y="961054"/>
            <a:ext cx="10515600" cy="5896946"/>
          </a:xfrm>
        </p:spPr>
        <p:txBody>
          <a:bodyPr>
            <a:normAutofit fontScale="70000" lnSpcReduction="20000"/>
          </a:bodyPr>
          <a:lstStyle/>
          <a:p>
            <a:pPr lvl="1" eaLnBrk="1" hangingPunct="1">
              <a:lnSpc>
                <a:spcPct val="150000"/>
              </a:lnSpc>
            </a:pPr>
            <a:r>
              <a:rPr kumimoji="1" lang="en-US" dirty="0"/>
              <a:t>Circuit switching : </a:t>
            </a:r>
          </a:p>
          <a:p>
            <a:pPr lvl="2">
              <a:lnSpc>
                <a:spcPct val="150000"/>
              </a:lnSpc>
            </a:pPr>
            <a:r>
              <a:rPr kumimoji="1" lang="en-US" dirty="0">
                <a:solidFill>
                  <a:srgbClr val="0070C0"/>
                </a:solidFill>
              </a:rPr>
              <a:t>Uses a dedicated communications path</a:t>
            </a:r>
          </a:p>
          <a:p>
            <a:pPr lvl="2">
              <a:lnSpc>
                <a:spcPct val="150000"/>
              </a:lnSpc>
            </a:pPr>
            <a:r>
              <a:rPr kumimoji="1" lang="en-US" dirty="0">
                <a:solidFill>
                  <a:srgbClr val="0070C0"/>
                </a:solidFill>
              </a:rPr>
              <a:t>Connected sequence of physical links between nodes</a:t>
            </a:r>
          </a:p>
          <a:p>
            <a:pPr lvl="2">
              <a:lnSpc>
                <a:spcPct val="150000"/>
              </a:lnSpc>
            </a:pPr>
            <a:r>
              <a:rPr kumimoji="1" lang="en-US" dirty="0">
                <a:solidFill>
                  <a:srgbClr val="0070C0"/>
                </a:solidFill>
              </a:rPr>
              <a:t>Logical channel dedicated on each link</a:t>
            </a:r>
          </a:p>
          <a:p>
            <a:pPr lvl="2">
              <a:lnSpc>
                <a:spcPct val="150000"/>
              </a:lnSpc>
            </a:pPr>
            <a:r>
              <a:rPr kumimoji="1" lang="en-US" dirty="0">
                <a:solidFill>
                  <a:srgbClr val="0070C0"/>
                </a:solidFill>
              </a:rPr>
              <a:t>Rapid transmission</a:t>
            </a:r>
          </a:p>
          <a:p>
            <a:pPr lvl="1" eaLnBrk="1" hangingPunct="1">
              <a:lnSpc>
                <a:spcPct val="150000"/>
              </a:lnSpc>
            </a:pPr>
            <a:r>
              <a:rPr kumimoji="1" lang="en-US" dirty="0"/>
              <a:t>Packet switching : </a:t>
            </a:r>
          </a:p>
          <a:p>
            <a:pPr lvl="2">
              <a:lnSpc>
                <a:spcPct val="150000"/>
              </a:lnSpc>
            </a:pPr>
            <a:r>
              <a:rPr kumimoji="1" lang="en-US" dirty="0">
                <a:solidFill>
                  <a:srgbClr val="0070C0"/>
                </a:solidFill>
              </a:rPr>
              <a:t>Data are sent out in a sequence of small chunks called packets</a:t>
            </a:r>
          </a:p>
          <a:p>
            <a:pPr lvl="2">
              <a:lnSpc>
                <a:spcPct val="150000"/>
              </a:lnSpc>
            </a:pPr>
            <a:r>
              <a:rPr kumimoji="1" lang="en-US" dirty="0">
                <a:solidFill>
                  <a:srgbClr val="0070C0"/>
                </a:solidFill>
              </a:rPr>
              <a:t>Packets are passed from node to node along a path leading from source to destination</a:t>
            </a:r>
          </a:p>
          <a:p>
            <a:pPr lvl="1" eaLnBrk="1" hangingPunct="1">
              <a:lnSpc>
                <a:spcPct val="150000"/>
              </a:lnSpc>
            </a:pPr>
            <a:r>
              <a:rPr kumimoji="1" lang="en-US" dirty="0"/>
              <a:t>Frame relay :</a:t>
            </a:r>
          </a:p>
          <a:p>
            <a:pPr lvl="2">
              <a:lnSpc>
                <a:spcPct val="150000"/>
              </a:lnSpc>
            </a:pPr>
            <a:r>
              <a:rPr kumimoji="1" lang="en-US" dirty="0">
                <a:solidFill>
                  <a:srgbClr val="0070C0"/>
                </a:solidFill>
              </a:rPr>
              <a:t> Developed to take advantage of high data rates and low error rates</a:t>
            </a:r>
          </a:p>
          <a:p>
            <a:pPr lvl="2">
              <a:lnSpc>
                <a:spcPct val="150000"/>
              </a:lnSpc>
            </a:pPr>
            <a:r>
              <a:rPr kumimoji="1" lang="en-US" dirty="0">
                <a:solidFill>
                  <a:srgbClr val="0070C0"/>
                </a:solidFill>
              </a:rPr>
              <a:t>Key to achieving high data rates is to strip out most of the overhead involved with error control</a:t>
            </a:r>
          </a:p>
          <a:p>
            <a:pPr lvl="1" eaLnBrk="1" hangingPunct="1">
              <a:lnSpc>
                <a:spcPct val="150000"/>
              </a:lnSpc>
            </a:pPr>
            <a:r>
              <a:rPr kumimoji="1" lang="en-US" dirty="0"/>
              <a:t>Asynchronous Transfer Mode (ATM) or cell relay:</a:t>
            </a:r>
          </a:p>
          <a:p>
            <a:pPr lvl="2">
              <a:lnSpc>
                <a:spcPct val="150000"/>
              </a:lnSpc>
            </a:pPr>
            <a:r>
              <a:rPr kumimoji="1" lang="en-US" dirty="0">
                <a:solidFill>
                  <a:srgbClr val="0070C0"/>
                </a:solidFill>
              </a:rPr>
              <a:t>Culmination of developments in circuit switching and packet switching</a:t>
            </a:r>
          </a:p>
          <a:p>
            <a:pPr lvl="2">
              <a:lnSpc>
                <a:spcPct val="150000"/>
              </a:lnSpc>
            </a:pPr>
            <a:r>
              <a:rPr kumimoji="1" lang="en-US" dirty="0">
                <a:solidFill>
                  <a:srgbClr val="0070C0"/>
                </a:solidFill>
              </a:rPr>
              <a:t>Uses fixed-length packets called cells</a:t>
            </a:r>
          </a:p>
          <a:p>
            <a:pPr lvl="2">
              <a:lnSpc>
                <a:spcPct val="150000"/>
              </a:lnSpc>
            </a:pPr>
            <a:r>
              <a:rPr kumimoji="1" lang="en-US" dirty="0">
                <a:solidFill>
                  <a:srgbClr val="0070C0"/>
                </a:solidFill>
              </a:rPr>
              <a:t>Works in range of 10s and 100s of Mbps and in the Gbps range</a:t>
            </a:r>
          </a:p>
          <a:p>
            <a:pPr lvl="2">
              <a:lnSpc>
                <a:spcPct val="150000"/>
              </a:lnSpc>
            </a:pPr>
            <a:r>
              <a:rPr kumimoji="1" lang="en-US" dirty="0">
                <a:solidFill>
                  <a:srgbClr val="0070C0"/>
                </a:solidFill>
              </a:rPr>
              <a:t>Allows multiple channels with the data rate on each channel dynamically set on demand</a:t>
            </a:r>
          </a:p>
          <a:p>
            <a:pPr lvl="1" eaLnBrk="1" hangingPunct="1">
              <a:lnSpc>
                <a:spcPct val="150000"/>
              </a:lnSpc>
            </a:pPr>
            <a:endParaRPr kumimoji="1" lang="en-US" dirty="0"/>
          </a:p>
          <a:p>
            <a:endParaRPr lang="ar-EG" dirty="0"/>
          </a:p>
        </p:txBody>
      </p:sp>
    </p:spTree>
    <p:extLst>
      <p:ext uri="{BB962C8B-B14F-4D97-AF65-F5344CB8AC3E}">
        <p14:creationId xmlns:p14="http://schemas.microsoft.com/office/powerpoint/2010/main" val="137676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12CE-FFDE-F21D-F1F5-5A3204652684}"/>
              </a:ext>
            </a:extLst>
          </p:cNvPr>
          <p:cNvSpPr>
            <a:spLocks noGrp="1"/>
          </p:cNvSpPr>
          <p:nvPr>
            <p:ph type="title"/>
          </p:nvPr>
        </p:nvSpPr>
        <p:spPr/>
        <p:txBody>
          <a:bodyPr/>
          <a:lstStyle/>
          <a:p>
            <a:r>
              <a:rPr lang="en-US" altLang="en-US" dirty="0"/>
              <a:t>The Internet</a:t>
            </a:r>
            <a:endParaRPr lang="ar-EG" dirty="0"/>
          </a:p>
        </p:txBody>
      </p:sp>
      <p:sp>
        <p:nvSpPr>
          <p:cNvPr id="3" name="Content Placeholder 2">
            <a:extLst>
              <a:ext uri="{FF2B5EF4-FFF2-40B4-BE49-F238E27FC236}">
                <a16:creationId xmlns:a16="http://schemas.microsoft.com/office/drawing/2014/main" id="{CAADB8FB-237B-4010-A879-68A27139E753}"/>
              </a:ext>
            </a:extLst>
          </p:cNvPr>
          <p:cNvSpPr>
            <a:spLocks noGrp="1"/>
          </p:cNvSpPr>
          <p:nvPr>
            <p:ph idx="1"/>
          </p:nvPr>
        </p:nvSpPr>
        <p:spPr/>
        <p:txBody>
          <a:bodyPr>
            <a:normAutofit lnSpcReduction="10000"/>
          </a:bodyPr>
          <a:lstStyle/>
          <a:p>
            <a:r>
              <a:rPr lang="en-US" altLang="en-US" sz="2800" dirty="0">
                <a:solidFill>
                  <a:srgbClr val="0070C0"/>
                </a:solidFill>
              </a:rPr>
              <a:t>The internet is a worldwide collection of interconnected LANs and WANs </a:t>
            </a:r>
            <a:r>
              <a:rPr lang="en-US" altLang="en-US" sz="2800" dirty="0">
                <a:solidFill>
                  <a:srgbClr val="FF0000"/>
                </a:solidFill>
              </a:rPr>
              <a:t>(</a:t>
            </a:r>
            <a:r>
              <a:rPr kumimoji="1" lang="en-US" sz="2800" dirty="0">
                <a:solidFill>
                  <a:srgbClr val="FF0000"/>
                </a:solidFill>
              </a:rPr>
              <a:t>Network of networks)</a:t>
            </a:r>
            <a:r>
              <a:rPr lang="en-US" altLang="en-US" sz="2800" dirty="0">
                <a:solidFill>
                  <a:srgbClr val="FF0000"/>
                </a:solidFill>
              </a:rPr>
              <a:t> </a:t>
            </a:r>
          </a:p>
          <a:p>
            <a:pPr>
              <a:lnSpc>
                <a:spcPct val="110000"/>
              </a:lnSpc>
              <a:buFont typeface="Arial" panose="020B0604020202020204" pitchFamily="34" charset="0"/>
              <a:buChar char="•"/>
            </a:pPr>
            <a:r>
              <a:rPr lang="en-US" altLang="en-US" sz="2000" dirty="0">
                <a:solidFill>
                  <a:srgbClr val="0070C0"/>
                </a:solidFill>
              </a:rPr>
              <a:t>LANs are connected to each other using WANs.</a:t>
            </a:r>
          </a:p>
          <a:p>
            <a:pPr>
              <a:lnSpc>
                <a:spcPct val="110000"/>
              </a:lnSpc>
              <a:buFont typeface="Arial" panose="020B0604020202020204" pitchFamily="34" charset="0"/>
              <a:buChar char="•"/>
            </a:pPr>
            <a:r>
              <a:rPr lang="en-US" altLang="en-US" sz="2000" dirty="0">
                <a:solidFill>
                  <a:srgbClr val="0070C0"/>
                </a:solidFill>
              </a:rPr>
              <a:t>WANs may use copper wires, fiber optic cables, and wireless transmissions.</a:t>
            </a:r>
          </a:p>
          <a:p>
            <a:pPr marL="0" indent="0">
              <a:lnSpc>
                <a:spcPct val="110000"/>
              </a:lnSpc>
              <a:buNone/>
            </a:pPr>
            <a:r>
              <a:rPr lang="en-US" altLang="en-US" sz="2000" dirty="0"/>
              <a:t>-   </a:t>
            </a:r>
            <a:r>
              <a:rPr lang="en-US" altLang="en-US" sz="2000" dirty="0">
                <a:solidFill>
                  <a:srgbClr val="0070C0"/>
                </a:solidFill>
              </a:rPr>
              <a:t>The internet is not owned by any individual or group. The following groups were developed to help maintain structure on the internet:</a:t>
            </a:r>
          </a:p>
          <a:p>
            <a:pPr lvl="1">
              <a:lnSpc>
                <a:spcPct val="110000"/>
              </a:lnSpc>
            </a:pPr>
            <a:r>
              <a:rPr lang="en-US" altLang="en-US" sz="2000" dirty="0">
                <a:solidFill>
                  <a:srgbClr val="FF0000"/>
                </a:solidFill>
              </a:rPr>
              <a:t>IETF</a:t>
            </a:r>
          </a:p>
          <a:p>
            <a:pPr lvl="1">
              <a:lnSpc>
                <a:spcPct val="110000"/>
              </a:lnSpc>
            </a:pPr>
            <a:r>
              <a:rPr lang="en-US" altLang="en-US" sz="2000" dirty="0">
                <a:solidFill>
                  <a:srgbClr val="FF0000"/>
                </a:solidFill>
              </a:rPr>
              <a:t>ICANN</a:t>
            </a:r>
          </a:p>
          <a:p>
            <a:pPr lvl="1">
              <a:lnSpc>
                <a:spcPct val="110000"/>
              </a:lnSpc>
            </a:pPr>
            <a:r>
              <a:rPr lang="en-US" altLang="en-US" sz="2000" dirty="0">
                <a:solidFill>
                  <a:srgbClr val="FF0000"/>
                </a:solidFill>
              </a:rPr>
              <a:t>IAB</a:t>
            </a:r>
          </a:p>
          <a:p>
            <a:r>
              <a:rPr lang="en-US" sz="2800" kern="1200" baseline="0" dirty="0">
                <a:solidFill>
                  <a:schemeClr val="tx1"/>
                </a:solidFill>
                <a:latin typeface="Times New Roman" pitchFamily="-110" charset="0"/>
                <a:ea typeface="ＭＳ Ｐゴシック" pitchFamily="-110" charset="-128"/>
                <a:cs typeface="ＭＳ Ｐゴシック" pitchFamily="-110" charset="-128"/>
              </a:rPr>
              <a:t>The purpose of the Internet, is to interconnect end systems, called hosts.</a:t>
            </a:r>
            <a:endParaRPr lang="ar-EG" dirty="0"/>
          </a:p>
        </p:txBody>
      </p:sp>
    </p:spTree>
    <p:extLst>
      <p:ext uri="{BB962C8B-B14F-4D97-AF65-F5344CB8AC3E}">
        <p14:creationId xmlns:p14="http://schemas.microsoft.com/office/powerpoint/2010/main" val="301369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3AA6-45D5-5B64-6BFD-538F49EF0F20}"/>
              </a:ext>
            </a:extLst>
          </p:cNvPr>
          <p:cNvSpPr>
            <a:spLocks noGrp="1"/>
          </p:cNvSpPr>
          <p:nvPr>
            <p:ph type="title"/>
          </p:nvPr>
        </p:nvSpPr>
        <p:spPr/>
        <p:txBody>
          <a:bodyPr/>
          <a:lstStyle/>
          <a:p>
            <a:r>
              <a:rPr lang="en-US" altLang="en-US" dirty="0"/>
              <a:t>The Internet</a:t>
            </a:r>
            <a:endParaRPr lang="ar-EG" dirty="0"/>
          </a:p>
        </p:txBody>
      </p:sp>
      <p:sp>
        <p:nvSpPr>
          <p:cNvPr id="3" name="Content Placeholder 2">
            <a:extLst>
              <a:ext uri="{FF2B5EF4-FFF2-40B4-BE49-F238E27FC236}">
                <a16:creationId xmlns:a16="http://schemas.microsoft.com/office/drawing/2014/main" id="{439909DC-7C9D-6571-B302-94BFD5366A97}"/>
              </a:ext>
            </a:extLst>
          </p:cNvPr>
          <p:cNvSpPr>
            <a:spLocks noGrp="1"/>
          </p:cNvSpPr>
          <p:nvPr>
            <p:ph idx="1"/>
          </p:nvPr>
        </p:nvSpPr>
        <p:spPr/>
        <p:txBody>
          <a:bodyPr/>
          <a:lstStyle/>
          <a:p>
            <a:pPr>
              <a:lnSpc>
                <a:spcPct val="100000"/>
              </a:lnSpc>
            </a:pPr>
            <a:r>
              <a:rPr lang="en-US" sz="1600" dirty="0"/>
              <a:t>Central Office (CO)</a:t>
            </a:r>
          </a:p>
          <a:p>
            <a:pPr lvl="1">
              <a:lnSpc>
                <a:spcPct val="100000"/>
              </a:lnSpc>
            </a:pPr>
            <a:r>
              <a:rPr lang="en-US" sz="1600" dirty="0">
                <a:solidFill>
                  <a:schemeClr val="accent1"/>
                </a:solidFill>
              </a:rPr>
              <a:t>The place where telephone companies terminate customer lines and locate switching equipment to interconnect those lines with other networks</a:t>
            </a:r>
          </a:p>
          <a:p>
            <a:pPr>
              <a:lnSpc>
                <a:spcPct val="100000"/>
              </a:lnSpc>
            </a:pPr>
            <a:r>
              <a:rPr lang="en-US" sz="1600" dirty="0"/>
              <a:t>Customer Premises Equipment (CPE)</a:t>
            </a:r>
          </a:p>
          <a:p>
            <a:pPr lvl="1">
              <a:lnSpc>
                <a:spcPct val="100000"/>
              </a:lnSpc>
            </a:pPr>
            <a:r>
              <a:rPr lang="en-US" sz="1600" dirty="0">
                <a:solidFill>
                  <a:schemeClr val="accent1"/>
                </a:solidFill>
              </a:rPr>
              <a:t>Telecommunications equipment that is located on the customer’s premises</a:t>
            </a:r>
          </a:p>
          <a:p>
            <a:pPr>
              <a:lnSpc>
                <a:spcPct val="100000"/>
              </a:lnSpc>
            </a:pPr>
            <a:r>
              <a:rPr lang="en-US" sz="1600" dirty="0"/>
              <a:t>Internet Service Provider (ISP)</a:t>
            </a:r>
          </a:p>
          <a:p>
            <a:pPr lvl="1">
              <a:lnSpc>
                <a:spcPct val="100000"/>
              </a:lnSpc>
            </a:pPr>
            <a:r>
              <a:rPr lang="en-US" sz="1600" dirty="0">
                <a:solidFill>
                  <a:schemeClr val="accent1"/>
                </a:solidFill>
              </a:rPr>
              <a:t>A company that provides the Internet</a:t>
            </a:r>
          </a:p>
          <a:p>
            <a:pPr>
              <a:lnSpc>
                <a:spcPct val="100000"/>
              </a:lnSpc>
            </a:pPr>
            <a:r>
              <a:rPr lang="en-US" sz="1600" dirty="0"/>
              <a:t>Network Access Point (NAP)</a:t>
            </a:r>
          </a:p>
          <a:p>
            <a:pPr lvl="1">
              <a:lnSpc>
                <a:spcPct val="100000"/>
              </a:lnSpc>
            </a:pPr>
            <a:r>
              <a:rPr lang="en-US" sz="1600" dirty="0">
                <a:solidFill>
                  <a:schemeClr val="accent1"/>
                </a:solidFill>
              </a:rPr>
              <a:t>One of several major Internet interconnection points that serve to tie all the ISPs together</a:t>
            </a:r>
          </a:p>
          <a:p>
            <a:pPr>
              <a:lnSpc>
                <a:spcPct val="100000"/>
              </a:lnSpc>
            </a:pPr>
            <a:r>
              <a:rPr lang="en-US" sz="1600" dirty="0"/>
              <a:t>Network Service Provider (NSP)</a:t>
            </a:r>
          </a:p>
          <a:p>
            <a:pPr lvl="1">
              <a:lnSpc>
                <a:spcPct val="100000"/>
              </a:lnSpc>
            </a:pPr>
            <a:r>
              <a:rPr lang="en-US" sz="1600" dirty="0">
                <a:solidFill>
                  <a:schemeClr val="accent1"/>
                </a:solidFill>
              </a:rPr>
              <a:t>A company that provides backbone services to an Internet service provider (ISP)</a:t>
            </a:r>
          </a:p>
          <a:p>
            <a:pPr>
              <a:lnSpc>
                <a:spcPct val="100000"/>
              </a:lnSpc>
            </a:pPr>
            <a:r>
              <a:rPr lang="en-US" sz="1600" dirty="0"/>
              <a:t>Point of Presence (POP)</a:t>
            </a:r>
          </a:p>
          <a:p>
            <a:pPr lvl="1">
              <a:lnSpc>
                <a:spcPct val="100000"/>
              </a:lnSpc>
            </a:pPr>
            <a:r>
              <a:rPr lang="en-US" sz="1600" dirty="0">
                <a:solidFill>
                  <a:schemeClr val="accent1"/>
                </a:solidFill>
              </a:rPr>
              <a:t>A site that has a collection of telecommunications equipment, usually refers to ISP or telephone company sites</a:t>
            </a:r>
          </a:p>
          <a:p>
            <a:pPr lvl="1">
              <a:lnSpc>
                <a:spcPct val="100000"/>
              </a:lnSpc>
            </a:pPr>
            <a:endParaRPr lang="en-US" sz="1600" dirty="0">
              <a:solidFill>
                <a:schemeClr val="accent1"/>
              </a:solidFill>
            </a:endParaRPr>
          </a:p>
          <a:p>
            <a:endParaRPr lang="ar-EG" dirty="0"/>
          </a:p>
        </p:txBody>
      </p:sp>
    </p:spTree>
    <p:extLst>
      <p:ext uri="{BB962C8B-B14F-4D97-AF65-F5344CB8AC3E}">
        <p14:creationId xmlns:p14="http://schemas.microsoft.com/office/powerpoint/2010/main" val="166963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B267B-7F70-6CFE-FE63-2767DFF7DFE3}"/>
              </a:ext>
            </a:extLst>
          </p:cNvPr>
          <p:cNvSpPr>
            <a:spLocks noGrp="1"/>
          </p:cNvSpPr>
          <p:nvPr>
            <p:ph idx="1"/>
          </p:nvPr>
        </p:nvSpPr>
        <p:spPr>
          <a:xfrm>
            <a:off x="838200" y="612646"/>
            <a:ext cx="10515600" cy="1603375"/>
          </a:xfrm>
        </p:spPr>
        <p:txBody>
          <a:bodyPr/>
          <a:lstStyle/>
          <a:p>
            <a:r>
              <a:rPr lang="en-US" dirty="0"/>
              <a:t>Internet : </a:t>
            </a:r>
            <a:r>
              <a:rPr lang="en-US" dirty="0">
                <a:solidFill>
                  <a:schemeClr val="accent1"/>
                </a:solidFill>
              </a:rPr>
              <a:t>create connections between end device and the world.</a:t>
            </a:r>
          </a:p>
          <a:p>
            <a:r>
              <a:rPr lang="en-US" dirty="0"/>
              <a:t>Extranet :  </a:t>
            </a:r>
            <a:r>
              <a:rPr lang="en-US" dirty="0">
                <a:solidFill>
                  <a:schemeClr val="accent1"/>
                </a:solidFill>
              </a:rPr>
              <a:t>create connections outside and organization.</a:t>
            </a:r>
          </a:p>
          <a:p>
            <a:r>
              <a:rPr lang="en-US" dirty="0"/>
              <a:t>Intranet : </a:t>
            </a:r>
            <a:r>
              <a:rPr lang="en-US" dirty="0">
                <a:solidFill>
                  <a:schemeClr val="accent1"/>
                </a:solidFill>
              </a:rPr>
              <a:t>create connections inside an organization.</a:t>
            </a:r>
          </a:p>
          <a:p>
            <a:endParaRPr lang="ar-EG" dirty="0"/>
          </a:p>
        </p:txBody>
      </p:sp>
      <p:sp>
        <p:nvSpPr>
          <p:cNvPr id="5" name="TextBox 4">
            <a:extLst>
              <a:ext uri="{FF2B5EF4-FFF2-40B4-BE49-F238E27FC236}">
                <a16:creationId xmlns:a16="http://schemas.microsoft.com/office/drawing/2014/main" id="{BCCC5D5A-17DA-8152-425D-FBC3AC895CE0}"/>
              </a:ext>
            </a:extLst>
          </p:cNvPr>
          <p:cNvSpPr txBox="1"/>
          <p:nvPr/>
        </p:nvSpPr>
        <p:spPr>
          <a:xfrm>
            <a:off x="838200" y="2216021"/>
            <a:ext cx="6097554" cy="400110"/>
          </a:xfrm>
          <a:prstGeom prst="rect">
            <a:avLst/>
          </a:prstGeom>
          <a:noFill/>
        </p:spPr>
        <p:txBody>
          <a:bodyPr wrap="square">
            <a:spAutoFit/>
          </a:bodyPr>
          <a:lstStyle/>
          <a:p>
            <a:r>
              <a:rPr lang="en-US" altLang="en-US" sz="2000" dirty="0"/>
              <a:t>Network Architecture (Reliable networks)</a:t>
            </a:r>
            <a:endParaRPr lang="ar-EG" sz="2000" dirty="0"/>
          </a:p>
        </p:txBody>
      </p:sp>
      <p:sp>
        <p:nvSpPr>
          <p:cNvPr id="7" name="TextBox 6">
            <a:extLst>
              <a:ext uri="{FF2B5EF4-FFF2-40B4-BE49-F238E27FC236}">
                <a16:creationId xmlns:a16="http://schemas.microsoft.com/office/drawing/2014/main" id="{D488A2CC-AE63-5D55-B648-1E229C402845}"/>
              </a:ext>
            </a:extLst>
          </p:cNvPr>
          <p:cNvSpPr txBox="1"/>
          <p:nvPr/>
        </p:nvSpPr>
        <p:spPr>
          <a:xfrm>
            <a:off x="838200" y="2621546"/>
            <a:ext cx="10515599" cy="3416320"/>
          </a:xfrm>
          <a:prstGeom prst="rect">
            <a:avLst/>
          </a:prstGeom>
          <a:noFill/>
        </p:spPr>
        <p:txBody>
          <a:bodyPr wrap="square">
            <a:spAutoFit/>
          </a:bodyPr>
          <a:lstStyle/>
          <a:p>
            <a:r>
              <a:rPr lang="en-US" altLang="en-US" dirty="0"/>
              <a:t>Fault Tolerance : </a:t>
            </a:r>
            <a:r>
              <a:rPr lang="en-CA" altLang="en-US" dirty="0">
                <a:solidFill>
                  <a:schemeClr val="accent1"/>
                </a:solidFill>
                <a:latin typeface="Times New Roman" panose="02020603050405020304" pitchFamily="18" charset="0"/>
                <a:cs typeface="Times New Roman" panose="02020603050405020304" pitchFamily="18" charset="0"/>
              </a:rPr>
              <a:t>limits the impact of a failure by limiting the number of affected devices. Multiple paths are required for fault tolerance.</a:t>
            </a:r>
          </a:p>
          <a:p>
            <a:r>
              <a:rPr lang="en-US" altLang="en-US" dirty="0"/>
              <a:t>Scalability</a:t>
            </a:r>
            <a:r>
              <a:rPr lang="en-CA" altLang="en-US" dirty="0">
                <a:latin typeface="Times New Roman" panose="02020603050405020304" pitchFamily="18" charset="0"/>
                <a:cs typeface="Times New Roman" panose="02020603050405020304" pitchFamily="18" charset="0"/>
              </a:rPr>
              <a:t> : </a:t>
            </a:r>
            <a:r>
              <a:rPr lang="en-CA" altLang="en-US" dirty="0">
                <a:solidFill>
                  <a:schemeClr val="accent1"/>
                </a:solidFill>
                <a:latin typeface="Times New Roman" panose="02020603050405020304" pitchFamily="18" charset="0"/>
                <a:cs typeface="Times New Roman" panose="02020603050405020304" pitchFamily="18" charset="0"/>
              </a:rPr>
              <a:t>A scalable network can expand quickly and easily to support new users and applications without impacting the performance of services to existing users.</a:t>
            </a:r>
          </a:p>
          <a:p>
            <a:r>
              <a:rPr lang="en-US" altLang="en-US" dirty="0"/>
              <a:t>Quality of Service</a:t>
            </a:r>
            <a:r>
              <a:rPr lang="en-CA" altLang="en-US" dirty="0">
                <a:latin typeface="Times New Roman" panose="02020603050405020304" pitchFamily="18" charset="0"/>
                <a:cs typeface="Times New Roman" panose="02020603050405020304" pitchFamily="18" charset="0"/>
              </a:rPr>
              <a:t> </a:t>
            </a:r>
            <a:r>
              <a:rPr lang="en-CA" altLang="en-US" sz="1800" dirty="0"/>
              <a:t>(QoS) </a:t>
            </a:r>
            <a:r>
              <a:rPr lang="en-CA" altLang="en-US" dirty="0">
                <a:latin typeface="Times New Roman" panose="02020603050405020304" pitchFamily="18" charset="0"/>
                <a:cs typeface="Times New Roman" panose="02020603050405020304" pitchFamily="18" charset="0"/>
              </a:rPr>
              <a:t>: </a:t>
            </a:r>
            <a:r>
              <a:rPr lang="en-CA" altLang="en-US" sz="1800" dirty="0">
                <a:solidFill>
                  <a:schemeClr val="accent1"/>
                </a:solidFill>
              </a:rPr>
              <a:t>is the primary mechanism used to ensure reliable delivery of content for all users.</a:t>
            </a:r>
          </a:p>
          <a:p>
            <a:r>
              <a:rPr lang="en-US" altLang="en-US" dirty="0"/>
              <a:t>Network Security</a:t>
            </a:r>
            <a:r>
              <a:rPr lang="en-CA" altLang="en-US" dirty="0"/>
              <a:t> :</a:t>
            </a:r>
          </a:p>
          <a:p>
            <a:pPr marL="285750" indent="-285750">
              <a:buFont typeface="Arial" panose="020B0604020202020204" pitchFamily="34" charset="0"/>
              <a:buChar char="•"/>
            </a:pPr>
            <a:r>
              <a:rPr lang="en-US" altLang="en-US" sz="1800" dirty="0">
                <a:solidFill>
                  <a:schemeClr val="accent1"/>
                </a:solidFill>
              </a:rPr>
              <a:t>Network infrastructure security</a:t>
            </a:r>
            <a:r>
              <a:rPr lang="en-US" altLang="en-US" sz="1800" dirty="0"/>
              <a:t>:</a:t>
            </a:r>
          </a:p>
          <a:p>
            <a:pPr marL="742950" lvl="1" indent="-285750">
              <a:buFont typeface="Arial" panose="020B0604020202020204" pitchFamily="34" charset="0"/>
              <a:buChar char="•"/>
            </a:pPr>
            <a:r>
              <a:rPr lang="en-US" altLang="en-US" dirty="0">
                <a:solidFill>
                  <a:srgbClr val="FF0000"/>
                </a:solidFill>
              </a:rPr>
              <a:t>Physical security of network devices.</a:t>
            </a:r>
          </a:p>
          <a:p>
            <a:pPr marL="742950" lvl="1" indent="-285750">
              <a:buFont typeface="Arial" panose="020B0604020202020204" pitchFamily="34" charset="0"/>
              <a:buChar char="•"/>
            </a:pPr>
            <a:r>
              <a:rPr lang="en-US" altLang="en-US" dirty="0">
                <a:solidFill>
                  <a:srgbClr val="FF0000"/>
                </a:solidFill>
              </a:rPr>
              <a:t>Preventing unauthorized access to the devices.</a:t>
            </a:r>
          </a:p>
          <a:p>
            <a:pPr marL="285750" indent="-285750">
              <a:buFont typeface="Arial" panose="020B0604020202020204" pitchFamily="34" charset="0"/>
              <a:buChar char="•"/>
            </a:pPr>
            <a:r>
              <a:rPr lang="en-US" altLang="en-US" sz="1800" dirty="0">
                <a:solidFill>
                  <a:schemeClr val="accent1"/>
                </a:solidFill>
              </a:rPr>
              <a:t>Information Security</a:t>
            </a:r>
            <a:r>
              <a:rPr lang="en-US" altLang="en-US" sz="1800" dirty="0"/>
              <a:t>:</a:t>
            </a:r>
          </a:p>
          <a:p>
            <a:pPr marL="742950" lvl="1" indent="-285750">
              <a:buFont typeface="Arial" panose="020B0604020202020204" pitchFamily="34" charset="0"/>
              <a:buChar char="•"/>
            </a:pPr>
            <a:r>
              <a:rPr lang="en-US" altLang="en-US" dirty="0">
                <a:solidFill>
                  <a:srgbClr val="FF0000"/>
                </a:solidFill>
              </a:rPr>
              <a:t>Protection of the information or data transmitted over the network.</a:t>
            </a:r>
            <a:endParaRPr lang="en-CA" altLang="en-US" dirty="0">
              <a:solidFill>
                <a:srgbClr val="FF0000"/>
              </a:solidFill>
              <a:latin typeface="Times New Roman" panose="02020603050405020304" pitchFamily="18" charset="0"/>
              <a:cs typeface="Times New Roman" panose="02020603050405020304" pitchFamily="18" charset="0"/>
            </a:endParaRPr>
          </a:p>
          <a:p>
            <a:endParaRPr lang="ar-EG" dirty="0"/>
          </a:p>
        </p:txBody>
      </p:sp>
    </p:spTree>
    <p:extLst>
      <p:ext uri="{BB962C8B-B14F-4D97-AF65-F5344CB8AC3E}">
        <p14:creationId xmlns:p14="http://schemas.microsoft.com/office/powerpoint/2010/main" val="48889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DC1B9-A3A1-96BD-BF64-64D0017A96A3}"/>
              </a:ext>
            </a:extLst>
          </p:cNvPr>
          <p:cNvSpPr>
            <a:spLocks noGrp="1"/>
          </p:cNvSpPr>
          <p:nvPr>
            <p:ph idx="1"/>
          </p:nvPr>
        </p:nvSpPr>
        <p:spPr>
          <a:xfrm>
            <a:off x="838200" y="1125828"/>
            <a:ext cx="10515600" cy="5433591"/>
          </a:xfrm>
        </p:spPr>
        <p:txBody>
          <a:bodyPr>
            <a:normAutofit/>
          </a:bodyPr>
          <a:lstStyle/>
          <a:p>
            <a:pPr lvl="1">
              <a:lnSpc>
                <a:spcPct val="120000"/>
              </a:lnSpc>
              <a:buFont typeface="Arial" panose="020B0604020202020204" pitchFamily="34" charset="0"/>
              <a:buChar char="•"/>
            </a:pPr>
            <a:r>
              <a:rPr lang="en-CA" altLang="en-US" dirty="0"/>
              <a:t>Bring Your Own Device (BYOD) : </a:t>
            </a:r>
            <a:r>
              <a:rPr lang="en-US" dirty="0">
                <a:solidFill>
                  <a:schemeClr val="accent1"/>
                </a:solidFill>
              </a:rPr>
              <a:t>means any device, with any ownership, used anywhere.</a:t>
            </a:r>
            <a:endParaRPr lang="en-CA" altLang="en-US" dirty="0">
              <a:solidFill>
                <a:schemeClr val="accent1"/>
              </a:solidFill>
            </a:endParaRPr>
          </a:p>
          <a:p>
            <a:pPr lvl="1">
              <a:lnSpc>
                <a:spcPct val="120000"/>
              </a:lnSpc>
            </a:pPr>
            <a:r>
              <a:rPr lang="en-CA" altLang="en-US" dirty="0"/>
              <a:t>Online collaboration : </a:t>
            </a:r>
            <a:r>
              <a:rPr lang="en-CA" altLang="en-US" dirty="0">
                <a:solidFill>
                  <a:schemeClr val="accent1"/>
                </a:solidFill>
              </a:rPr>
              <a:t>Collaborate and work with others over the network on joint projects.</a:t>
            </a:r>
          </a:p>
          <a:p>
            <a:pPr lvl="1">
              <a:lnSpc>
                <a:spcPct val="120000"/>
              </a:lnSpc>
            </a:pPr>
            <a:r>
              <a:rPr lang="en-CA" altLang="en-US" dirty="0"/>
              <a:t>Video communications : </a:t>
            </a:r>
            <a:r>
              <a:rPr lang="en-US" sz="2400" dirty="0">
                <a:solidFill>
                  <a:schemeClr val="accent1"/>
                </a:solidFill>
              </a:rPr>
              <a:t>made to anyone, regardless of where they are located.</a:t>
            </a:r>
            <a:endParaRPr lang="en-CA" altLang="en-US" dirty="0">
              <a:solidFill>
                <a:schemeClr val="accent1"/>
              </a:solidFill>
            </a:endParaRPr>
          </a:p>
          <a:p>
            <a:pPr lvl="1">
              <a:lnSpc>
                <a:spcPct val="120000"/>
              </a:lnSpc>
            </a:pPr>
            <a:r>
              <a:rPr lang="en-CA" altLang="en-US" dirty="0"/>
              <a:t>Cloud computing : </a:t>
            </a:r>
            <a:r>
              <a:rPr lang="en-CA" altLang="en-US" sz="2400" dirty="0">
                <a:solidFill>
                  <a:schemeClr val="accent1"/>
                </a:solidFill>
              </a:rPr>
              <a:t>allows us to store personal files or backup our data on servers over the internet.  It is made possible by data centers. </a:t>
            </a:r>
          </a:p>
          <a:p>
            <a:pPr lvl="1">
              <a:lnSpc>
                <a:spcPct val="120000"/>
              </a:lnSpc>
            </a:pPr>
            <a:r>
              <a:rPr lang="en-US" altLang="en-US" dirty="0"/>
              <a:t>Trends in the Home : </a:t>
            </a:r>
            <a:r>
              <a:rPr lang="en-CA" altLang="en-US" sz="2400" dirty="0">
                <a:solidFill>
                  <a:schemeClr val="accent1"/>
                </a:solidFill>
              </a:rPr>
              <a:t>Smart home technology is a growing trend that allows technology to be integrated into every-day appliances which allows them to interconnect with other devices.</a:t>
            </a:r>
          </a:p>
          <a:p>
            <a:pPr lvl="1">
              <a:lnSpc>
                <a:spcPct val="120000"/>
              </a:lnSpc>
              <a:buFont typeface="Arial" panose="020B0604020202020204" pitchFamily="34" charset="0"/>
              <a:buChar char="•"/>
            </a:pPr>
            <a:endParaRPr lang="en-CA" altLang="en-US" dirty="0">
              <a:solidFill>
                <a:schemeClr val="accent1"/>
              </a:solidFill>
            </a:endParaRPr>
          </a:p>
          <a:p>
            <a:endParaRPr lang="ar-EG" dirty="0"/>
          </a:p>
        </p:txBody>
      </p:sp>
      <p:sp>
        <p:nvSpPr>
          <p:cNvPr id="4" name="Title 1">
            <a:extLst>
              <a:ext uri="{FF2B5EF4-FFF2-40B4-BE49-F238E27FC236}">
                <a16:creationId xmlns:a16="http://schemas.microsoft.com/office/drawing/2014/main" id="{0D2B6501-B1F6-9E6D-B4F8-F38AAEE21E4E}"/>
              </a:ext>
            </a:extLst>
          </p:cNvPr>
          <p:cNvSpPr>
            <a:spLocks noGrp="1"/>
          </p:cNvSpPr>
          <p:nvPr>
            <p:ph type="title"/>
          </p:nvPr>
        </p:nvSpPr>
        <p:spPr>
          <a:xfrm>
            <a:off x="838200" y="365126"/>
            <a:ext cx="10515600" cy="987814"/>
          </a:xfrm>
        </p:spPr>
        <p:txBody>
          <a:bodyPr>
            <a:normAutofit/>
          </a:bodyPr>
          <a:lstStyle/>
          <a:p>
            <a:r>
              <a:rPr lang="en-US" altLang="en-US" dirty="0"/>
              <a:t>Network Trends</a:t>
            </a:r>
            <a:endParaRPr lang="en-CA" altLang="en-US" dirty="0"/>
          </a:p>
        </p:txBody>
      </p:sp>
    </p:spTree>
    <p:extLst>
      <p:ext uri="{BB962C8B-B14F-4D97-AF65-F5344CB8AC3E}">
        <p14:creationId xmlns:p14="http://schemas.microsoft.com/office/powerpoint/2010/main" val="4986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FE032-E117-B932-1E99-8E854F965CA3}"/>
              </a:ext>
            </a:extLst>
          </p:cNvPr>
          <p:cNvSpPr>
            <a:spLocks noGrp="1"/>
          </p:cNvSpPr>
          <p:nvPr>
            <p:ph idx="1"/>
          </p:nvPr>
        </p:nvSpPr>
        <p:spPr>
          <a:xfrm>
            <a:off x="838200" y="587829"/>
            <a:ext cx="10515600" cy="5589134"/>
          </a:xfrm>
        </p:spPr>
        <p:txBody>
          <a:bodyPr/>
          <a:lstStyle/>
          <a:p>
            <a:pPr lvl="1">
              <a:lnSpc>
                <a:spcPct val="100000"/>
              </a:lnSpc>
            </a:pPr>
            <a:r>
              <a:rPr lang="en-US" altLang="en-US" dirty="0"/>
              <a:t>Powerline Networking : </a:t>
            </a:r>
            <a:r>
              <a:rPr lang="en-CA" altLang="en-US" sz="2800" dirty="0">
                <a:solidFill>
                  <a:schemeClr val="accent1"/>
                </a:solidFill>
              </a:rPr>
              <a:t>can allow devices to connect to a LAN where data network cables or wireless communications are not available option. Using a standard powerline adapter.</a:t>
            </a:r>
          </a:p>
          <a:p>
            <a:pPr lvl="1"/>
            <a:r>
              <a:rPr lang="en-US" altLang="en-US" dirty="0"/>
              <a:t>Wireless Broadband</a:t>
            </a:r>
            <a:r>
              <a:rPr lang="en-CA" altLang="en-US" sz="3200" dirty="0">
                <a:solidFill>
                  <a:schemeClr val="accent1"/>
                </a:solidFill>
              </a:rPr>
              <a:t> </a:t>
            </a:r>
            <a:r>
              <a:rPr lang="en-CA" altLang="en-US" sz="3200" dirty="0"/>
              <a:t>:</a:t>
            </a:r>
            <a:r>
              <a:rPr lang="en-CA" altLang="en-US" sz="3200" dirty="0">
                <a:solidFill>
                  <a:schemeClr val="accent1"/>
                </a:solidFill>
              </a:rPr>
              <a:t> </a:t>
            </a:r>
            <a:r>
              <a:rPr lang="en-US" altLang="en-US" sz="2800" dirty="0">
                <a:solidFill>
                  <a:schemeClr val="accent1"/>
                </a:solidFill>
              </a:rPr>
              <a:t>In addition to DSL and cable, wireless is another option used to connect homes and small businesses to the internet.</a:t>
            </a:r>
            <a:endParaRPr lang="en-CA" altLang="en-US" sz="2800" dirty="0">
              <a:solidFill>
                <a:schemeClr val="accent1"/>
              </a:solidFill>
            </a:endParaRPr>
          </a:p>
          <a:p>
            <a:pPr lvl="2">
              <a:buFont typeface="Arial" panose="020B0604020202020204" pitchFamily="34" charset="0"/>
              <a:buChar char="•"/>
            </a:pPr>
            <a:r>
              <a:rPr lang="en-CA" altLang="en-US" dirty="0">
                <a:solidFill>
                  <a:srgbClr val="FF0000"/>
                </a:solidFill>
              </a:rPr>
              <a:t>Wireless Internet Service Provider (WISP) is an ISP that connects subscribers to designated access points or hotspots.  </a:t>
            </a:r>
          </a:p>
          <a:p>
            <a:pPr lvl="2">
              <a:buFont typeface="Arial" panose="020B0604020202020204" pitchFamily="34" charset="0"/>
              <a:buChar char="•"/>
            </a:pPr>
            <a:r>
              <a:rPr lang="en-CA" altLang="en-US" dirty="0">
                <a:solidFill>
                  <a:srgbClr val="FF0000"/>
                </a:solidFill>
              </a:rPr>
              <a:t>Wireless broadband is another solution for the home and small businesses.</a:t>
            </a:r>
          </a:p>
          <a:p>
            <a:pPr lvl="1">
              <a:lnSpc>
                <a:spcPct val="100000"/>
              </a:lnSpc>
            </a:pPr>
            <a:endParaRPr lang="ar-EG" dirty="0">
              <a:solidFill>
                <a:schemeClr val="accent1"/>
              </a:solidFill>
            </a:endParaRPr>
          </a:p>
        </p:txBody>
      </p:sp>
    </p:spTree>
    <p:extLst>
      <p:ext uri="{BB962C8B-B14F-4D97-AF65-F5344CB8AC3E}">
        <p14:creationId xmlns:p14="http://schemas.microsoft.com/office/powerpoint/2010/main" val="162340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DD08-8526-382A-5FAD-BC531C600771}"/>
              </a:ext>
            </a:extLst>
          </p:cNvPr>
          <p:cNvSpPr>
            <a:spLocks noGrp="1"/>
          </p:cNvSpPr>
          <p:nvPr>
            <p:ph type="title"/>
          </p:nvPr>
        </p:nvSpPr>
        <p:spPr>
          <a:xfrm>
            <a:off x="838200" y="365126"/>
            <a:ext cx="10515600" cy="567078"/>
          </a:xfrm>
        </p:spPr>
        <p:txBody>
          <a:bodyPr>
            <a:normAutofit fontScale="90000"/>
          </a:bodyPr>
          <a:lstStyle/>
          <a:p>
            <a:r>
              <a:rPr kumimoji="1" lang="en-GB" dirty="0"/>
              <a:t>The Need for a </a:t>
            </a:r>
            <a:r>
              <a:rPr kumimoji="1" lang="en-US" dirty="0"/>
              <a:t>Protocol</a:t>
            </a:r>
            <a:r>
              <a:rPr kumimoji="1" lang="en-GB" dirty="0"/>
              <a:t> Architecture</a:t>
            </a:r>
            <a:endParaRPr lang="ar-EG" dirty="0"/>
          </a:p>
        </p:txBody>
      </p:sp>
      <p:sp>
        <p:nvSpPr>
          <p:cNvPr id="3" name="Content Placeholder 2">
            <a:extLst>
              <a:ext uri="{FF2B5EF4-FFF2-40B4-BE49-F238E27FC236}">
                <a16:creationId xmlns:a16="http://schemas.microsoft.com/office/drawing/2014/main" id="{E94A5A44-2C4B-59A5-68E7-42A033F539DB}"/>
              </a:ext>
            </a:extLst>
          </p:cNvPr>
          <p:cNvSpPr>
            <a:spLocks noGrp="1"/>
          </p:cNvSpPr>
          <p:nvPr>
            <p:ph idx="1"/>
          </p:nvPr>
        </p:nvSpPr>
        <p:spPr>
          <a:xfrm>
            <a:off x="838198" y="973806"/>
            <a:ext cx="10666445" cy="2223861"/>
          </a:xfrm>
        </p:spPr>
        <p:txBody>
          <a:bodyPr/>
          <a:lstStyle/>
          <a:p>
            <a:pPr lvl="0" rtl="0"/>
            <a:r>
              <a:rPr lang="en-US" sz="2400" b="1" dirty="0">
                <a:latin typeface="Times New Roman" panose="02020603050405020304" pitchFamily="18" charset="0"/>
                <a:cs typeface="Times New Roman" panose="02020603050405020304" pitchFamily="18" charset="0"/>
              </a:rPr>
              <a:t>To transfer data several tasks must be performed:</a:t>
            </a:r>
          </a:p>
          <a:p>
            <a:pPr lvl="1" rtl="0">
              <a:buFont typeface="+mj-lt"/>
              <a:buAutoNum type="arabicPeriod"/>
            </a:pPr>
            <a:r>
              <a:rPr lang="en-US" sz="2200" dirty="0"/>
              <a:t> The source must activate communications path or inform the network of destination.</a:t>
            </a:r>
          </a:p>
          <a:p>
            <a:pPr lvl="1">
              <a:buFont typeface="+mj-lt"/>
              <a:buAutoNum type="arabicPeriod"/>
            </a:pPr>
            <a:r>
              <a:rPr lang="en-US" sz="2200" dirty="0"/>
              <a:t>The source system must check the destination is prepared to receive data.</a:t>
            </a:r>
          </a:p>
          <a:p>
            <a:pPr lvl="1">
              <a:buFont typeface="+mj-lt"/>
              <a:buAutoNum type="arabicPeriod"/>
            </a:pPr>
            <a:r>
              <a:rPr lang="en-US" sz="2200" dirty="0"/>
              <a:t> The file transfer application on the source must check destination file management system is prepared to accept and store the file for this user.</a:t>
            </a:r>
          </a:p>
          <a:p>
            <a:pPr lvl="1">
              <a:buFont typeface="+mj-lt"/>
              <a:buAutoNum type="arabicPeriod"/>
            </a:pPr>
            <a:r>
              <a:rPr lang="en-US" sz="2200" dirty="0"/>
              <a:t> May need file format translation.</a:t>
            </a:r>
          </a:p>
          <a:p>
            <a:endParaRPr lang="ar-EG" dirty="0"/>
          </a:p>
        </p:txBody>
      </p:sp>
      <p:sp>
        <p:nvSpPr>
          <p:cNvPr id="5" name="TextBox 4">
            <a:extLst>
              <a:ext uri="{FF2B5EF4-FFF2-40B4-BE49-F238E27FC236}">
                <a16:creationId xmlns:a16="http://schemas.microsoft.com/office/drawing/2014/main" id="{54F0C2C7-DCF3-086E-42F6-8F5370A5FCF9}"/>
              </a:ext>
            </a:extLst>
          </p:cNvPr>
          <p:cNvSpPr txBox="1"/>
          <p:nvPr/>
        </p:nvSpPr>
        <p:spPr>
          <a:xfrm>
            <a:off x="838198" y="3197667"/>
            <a:ext cx="6097554" cy="369332"/>
          </a:xfrm>
          <a:prstGeom prst="rect">
            <a:avLst/>
          </a:prstGeom>
          <a:noFill/>
        </p:spPr>
        <p:txBody>
          <a:bodyPr wrap="square">
            <a:spAutoFit/>
          </a:bodyPr>
          <a:lstStyle/>
          <a:p>
            <a:r>
              <a:rPr lang="en-US" altLang="en-US" dirty="0"/>
              <a:t>Communications Protocols</a:t>
            </a:r>
            <a:endParaRPr lang="ar-EG" dirty="0"/>
          </a:p>
        </p:txBody>
      </p:sp>
      <p:sp>
        <p:nvSpPr>
          <p:cNvPr id="7" name="TextBox 6">
            <a:extLst>
              <a:ext uri="{FF2B5EF4-FFF2-40B4-BE49-F238E27FC236}">
                <a16:creationId xmlns:a16="http://schemas.microsoft.com/office/drawing/2014/main" id="{350DF987-E922-2899-388B-4BE89B2B4A13}"/>
              </a:ext>
            </a:extLst>
          </p:cNvPr>
          <p:cNvSpPr txBox="1"/>
          <p:nvPr/>
        </p:nvSpPr>
        <p:spPr>
          <a:xfrm>
            <a:off x="838197" y="3566999"/>
            <a:ext cx="10442511" cy="1372042"/>
          </a:xfrm>
          <a:prstGeom prst="rect">
            <a:avLst/>
          </a:prstGeom>
          <a:noFill/>
        </p:spPr>
        <p:txBody>
          <a:bodyPr wrap="square">
            <a:spAutoFit/>
          </a:bodyPr>
          <a:lstStyle/>
          <a:p>
            <a:pPr>
              <a:lnSpc>
                <a:spcPct val="160000"/>
              </a:lnSpc>
              <a:buFont typeface="Arial" panose="020B0604020202020204" pitchFamily="34" charset="0"/>
              <a:buChar char="•"/>
            </a:pPr>
            <a:r>
              <a:rPr lang="en-US" sz="1800" dirty="0"/>
              <a:t>All communications are governed by protocols.</a:t>
            </a:r>
          </a:p>
          <a:p>
            <a:pPr>
              <a:lnSpc>
                <a:spcPct val="160000"/>
              </a:lnSpc>
              <a:buFont typeface="Arial" panose="020B0604020202020204" pitchFamily="34" charset="0"/>
              <a:buChar char="•"/>
            </a:pPr>
            <a:r>
              <a:rPr lang="en-US" sz="1800" dirty="0"/>
              <a:t>Protocols are the rules that communications will follow.</a:t>
            </a:r>
          </a:p>
          <a:p>
            <a:pPr>
              <a:lnSpc>
                <a:spcPct val="160000"/>
              </a:lnSpc>
              <a:buFont typeface="Arial" panose="020B0604020202020204" pitchFamily="34" charset="0"/>
              <a:buChar char="•"/>
            </a:pPr>
            <a:r>
              <a:rPr lang="en-US" sz="1800" dirty="0"/>
              <a:t>These rules will vary depending on the protocol.</a:t>
            </a:r>
          </a:p>
        </p:txBody>
      </p:sp>
      <p:sp>
        <p:nvSpPr>
          <p:cNvPr id="9" name="TextBox 8">
            <a:extLst>
              <a:ext uri="{FF2B5EF4-FFF2-40B4-BE49-F238E27FC236}">
                <a16:creationId xmlns:a16="http://schemas.microsoft.com/office/drawing/2014/main" id="{D181F78B-1CD7-6C34-22AC-ECE36E1422E3}"/>
              </a:ext>
            </a:extLst>
          </p:cNvPr>
          <p:cNvSpPr txBox="1"/>
          <p:nvPr/>
        </p:nvSpPr>
        <p:spPr>
          <a:xfrm>
            <a:off x="911292" y="4939041"/>
            <a:ext cx="6097554" cy="369332"/>
          </a:xfrm>
          <a:prstGeom prst="rect">
            <a:avLst/>
          </a:prstGeom>
          <a:noFill/>
        </p:spPr>
        <p:txBody>
          <a:bodyPr wrap="square">
            <a:spAutoFit/>
          </a:bodyPr>
          <a:lstStyle/>
          <a:p>
            <a:r>
              <a:rPr lang="en-US" altLang="en-US" dirty="0"/>
              <a:t>Rule Establishment</a:t>
            </a:r>
            <a:endParaRPr lang="ar-EG" dirty="0"/>
          </a:p>
        </p:txBody>
      </p:sp>
      <p:sp>
        <p:nvSpPr>
          <p:cNvPr id="11" name="TextBox 10">
            <a:extLst>
              <a:ext uri="{FF2B5EF4-FFF2-40B4-BE49-F238E27FC236}">
                <a16:creationId xmlns:a16="http://schemas.microsoft.com/office/drawing/2014/main" id="{46EB9681-7D1E-48E3-E746-F5CD3DEBCE23}"/>
              </a:ext>
            </a:extLst>
          </p:cNvPr>
          <p:cNvSpPr txBox="1"/>
          <p:nvPr/>
        </p:nvSpPr>
        <p:spPr>
          <a:xfrm>
            <a:off x="838197" y="5308373"/>
            <a:ext cx="10759754" cy="369332"/>
          </a:xfrm>
          <a:prstGeom prst="rect">
            <a:avLst/>
          </a:prstGeom>
          <a:noFill/>
        </p:spPr>
        <p:txBody>
          <a:bodyPr wrap="square">
            <a:spAutoFit/>
          </a:bodyPr>
          <a:lstStyle/>
          <a:p>
            <a:pPr>
              <a:buFont typeface="Arial" panose="020B0604020202020204" pitchFamily="34" charset="0"/>
              <a:buChar char="•"/>
            </a:pPr>
            <a:r>
              <a:rPr lang="en-US" sz="1800" dirty="0"/>
              <a:t>Individuals must use established rules or agreements to govern the conversation.</a:t>
            </a:r>
          </a:p>
        </p:txBody>
      </p:sp>
    </p:spTree>
    <p:extLst>
      <p:ext uri="{BB962C8B-B14F-4D97-AF65-F5344CB8AC3E}">
        <p14:creationId xmlns:p14="http://schemas.microsoft.com/office/powerpoint/2010/main" val="325286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C63424-76D4-381B-FF8E-8B8647092927}"/>
              </a:ext>
            </a:extLst>
          </p:cNvPr>
          <p:cNvSpPr txBox="1">
            <a:spLocks noGrp="1"/>
          </p:cNvSpPr>
          <p:nvPr>
            <p:ph idx="1"/>
          </p:nvPr>
        </p:nvSpPr>
        <p:spPr>
          <a:xfrm>
            <a:off x="698240" y="416703"/>
            <a:ext cx="10515600" cy="2739724"/>
          </a:xfrm>
          <a:prstGeom prst="rect">
            <a:avLst/>
          </a:prstGeom>
          <a:noFill/>
        </p:spPr>
        <p:txBody>
          <a:bodyPr wrap="square">
            <a:spAutoFit/>
          </a:bodyPr>
          <a:lstStyle/>
          <a:p>
            <a:pPr marL="0" indent="0">
              <a:buNone/>
            </a:pPr>
            <a:r>
              <a:rPr lang="en-US" sz="2800" dirty="0"/>
              <a:t>Protocols must account for the following requirements:</a:t>
            </a:r>
          </a:p>
          <a:p>
            <a:pPr lvl="1"/>
            <a:r>
              <a:rPr lang="en-US" sz="2800" dirty="0"/>
              <a:t>An identified sender and receiver</a:t>
            </a:r>
          </a:p>
          <a:p>
            <a:pPr lvl="1"/>
            <a:r>
              <a:rPr lang="en-US" sz="2800" dirty="0"/>
              <a:t>Common language and grammar</a:t>
            </a:r>
          </a:p>
          <a:p>
            <a:pPr lvl="1"/>
            <a:r>
              <a:rPr lang="en-US" sz="2800" dirty="0"/>
              <a:t>Speed and timing of delivery</a:t>
            </a:r>
          </a:p>
          <a:p>
            <a:pPr lvl="1"/>
            <a:r>
              <a:rPr lang="en-US" sz="2800" dirty="0"/>
              <a:t>Confirmation or acknowledgment requirements</a:t>
            </a:r>
          </a:p>
          <a:p>
            <a:pPr marL="457200" lvl="1" indent="0">
              <a:buNone/>
            </a:pPr>
            <a:endParaRPr lang="en-US" sz="2800" dirty="0"/>
          </a:p>
        </p:txBody>
      </p:sp>
      <p:sp>
        <p:nvSpPr>
          <p:cNvPr id="6" name="TextBox 5">
            <a:extLst>
              <a:ext uri="{FF2B5EF4-FFF2-40B4-BE49-F238E27FC236}">
                <a16:creationId xmlns:a16="http://schemas.microsoft.com/office/drawing/2014/main" id="{1BAD5764-CB17-CEF2-AEE3-03D554782AA4}"/>
              </a:ext>
            </a:extLst>
          </p:cNvPr>
          <p:cNvSpPr txBox="1"/>
          <p:nvPr/>
        </p:nvSpPr>
        <p:spPr>
          <a:xfrm>
            <a:off x="698240" y="2905780"/>
            <a:ext cx="6097554" cy="523220"/>
          </a:xfrm>
          <a:prstGeom prst="rect">
            <a:avLst/>
          </a:prstGeom>
          <a:noFill/>
        </p:spPr>
        <p:txBody>
          <a:bodyPr wrap="square">
            <a:spAutoFit/>
          </a:bodyPr>
          <a:lstStyle/>
          <a:p>
            <a:r>
              <a:rPr lang="en-US" altLang="en-US" sz="2800" dirty="0"/>
              <a:t>Network Protocol Requirements</a:t>
            </a:r>
            <a:endParaRPr lang="ar-EG" sz="2800" dirty="0"/>
          </a:p>
        </p:txBody>
      </p:sp>
      <p:sp>
        <p:nvSpPr>
          <p:cNvPr id="8" name="TextBox 7">
            <a:extLst>
              <a:ext uri="{FF2B5EF4-FFF2-40B4-BE49-F238E27FC236}">
                <a16:creationId xmlns:a16="http://schemas.microsoft.com/office/drawing/2014/main" id="{EF71E826-B1D3-4727-830C-3A16BB387E91}"/>
              </a:ext>
            </a:extLst>
          </p:cNvPr>
          <p:cNvSpPr txBox="1"/>
          <p:nvPr/>
        </p:nvSpPr>
        <p:spPr>
          <a:xfrm>
            <a:off x="1156995" y="3270638"/>
            <a:ext cx="8378889"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Message encoding</a:t>
            </a:r>
          </a:p>
          <a:p>
            <a:pPr marL="285750" indent="-285750">
              <a:lnSpc>
                <a:spcPct val="150000"/>
              </a:lnSpc>
              <a:buFont typeface="Arial" panose="020B0604020202020204" pitchFamily="34" charset="0"/>
              <a:buChar char="•"/>
            </a:pPr>
            <a:r>
              <a:rPr lang="en-US" dirty="0"/>
              <a:t>Message formatting and encapsulation</a:t>
            </a:r>
          </a:p>
          <a:p>
            <a:pPr marL="285750" indent="-285750">
              <a:lnSpc>
                <a:spcPct val="150000"/>
              </a:lnSpc>
              <a:buFont typeface="Arial" panose="020B0604020202020204" pitchFamily="34" charset="0"/>
              <a:buChar char="•"/>
            </a:pPr>
            <a:r>
              <a:rPr lang="en-US" dirty="0"/>
              <a:t>Message size</a:t>
            </a:r>
          </a:p>
          <a:p>
            <a:pPr marL="285750" indent="-285750">
              <a:lnSpc>
                <a:spcPct val="150000"/>
              </a:lnSpc>
              <a:buFont typeface="Arial" panose="020B0604020202020204" pitchFamily="34" charset="0"/>
              <a:buChar char="•"/>
            </a:pPr>
            <a:r>
              <a:rPr lang="en-US" dirty="0"/>
              <a:t>Message timing</a:t>
            </a:r>
          </a:p>
          <a:p>
            <a:pPr marL="285750" indent="-285750">
              <a:lnSpc>
                <a:spcPct val="150000"/>
              </a:lnSpc>
              <a:buFont typeface="Arial" panose="020B0604020202020204" pitchFamily="34" charset="0"/>
              <a:buChar char="•"/>
            </a:pPr>
            <a:r>
              <a:rPr lang="en-US" dirty="0"/>
              <a:t>Message delivery options:</a:t>
            </a:r>
          </a:p>
          <a:p>
            <a:pPr marL="742950" lvl="1" indent="-285750">
              <a:lnSpc>
                <a:spcPct val="150000"/>
              </a:lnSpc>
              <a:buFont typeface="Arial" panose="020B0604020202020204" pitchFamily="34" charset="0"/>
              <a:buChar char="•"/>
            </a:pPr>
            <a:r>
              <a:rPr lang="en-US" dirty="0"/>
              <a:t>Unicast : </a:t>
            </a:r>
            <a:r>
              <a:rPr lang="en-US" dirty="0">
                <a:solidFill>
                  <a:schemeClr val="accent1"/>
                </a:solidFill>
              </a:rPr>
              <a:t>one to one communication.</a:t>
            </a:r>
          </a:p>
          <a:p>
            <a:pPr marL="742950" lvl="1" indent="-285750">
              <a:lnSpc>
                <a:spcPct val="150000"/>
              </a:lnSpc>
              <a:buFont typeface="Arial" panose="020B0604020202020204" pitchFamily="34" charset="0"/>
              <a:buChar char="•"/>
            </a:pPr>
            <a:r>
              <a:rPr lang="en-US" dirty="0"/>
              <a:t>Multicast : </a:t>
            </a:r>
            <a:r>
              <a:rPr lang="en-US" dirty="0">
                <a:solidFill>
                  <a:schemeClr val="accent1"/>
                </a:solidFill>
              </a:rPr>
              <a:t>one to many, typically not all.</a:t>
            </a:r>
          </a:p>
          <a:p>
            <a:pPr marL="742950" lvl="1" indent="-285750">
              <a:lnSpc>
                <a:spcPct val="150000"/>
              </a:lnSpc>
              <a:buFont typeface="Arial" panose="020B0604020202020204" pitchFamily="34" charset="0"/>
              <a:buChar char="•"/>
            </a:pPr>
            <a:r>
              <a:rPr lang="en-US" dirty="0"/>
              <a:t>Broadcast : </a:t>
            </a:r>
            <a:r>
              <a:rPr lang="en-US" dirty="0">
                <a:solidFill>
                  <a:schemeClr val="accent1"/>
                </a:solidFill>
              </a:rPr>
              <a:t>one to all.</a:t>
            </a:r>
          </a:p>
        </p:txBody>
      </p:sp>
    </p:spTree>
    <p:extLst>
      <p:ext uri="{BB962C8B-B14F-4D97-AF65-F5344CB8AC3E}">
        <p14:creationId xmlns:p14="http://schemas.microsoft.com/office/powerpoint/2010/main" val="215937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686D7-9D08-31C1-0D56-1D6A5B03EEEA}"/>
              </a:ext>
            </a:extLst>
          </p:cNvPr>
          <p:cNvSpPr>
            <a:spLocks noGrp="1"/>
          </p:cNvSpPr>
          <p:nvPr>
            <p:ph idx="1"/>
          </p:nvPr>
        </p:nvSpPr>
        <p:spPr>
          <a:xfrm>
            <a:off x="838200" y="211428"/>
            <a:ext cx="10515600" cy="6646571"/>
          </a:xfrm>
        </p:spPr>
        <p:txBody>
          <a:bodyPr>
            <a:normAutofit fontScale="92500" lnSpcReduction="20000"/>
          </a:bodyPr>
          <a:lstStyle/>
          <a:p>
            <a:pPr marL="0" indent="0">
              <a:buNone/>
            </a:pPr>
            <a:r>
              <a:rPr lang="en-US" altLang="en-US" sz="2800" dirty="0"/>
              <a:t>- Network protocols define a common set of rules.</a:t>
            </a:r>
          </a:p>
          <a:p>
            <a:pPr>
              <a:buFont typeface="Arial" panose="020B0604020202020204" pitchFamily="34" charset="0"/>
              <a:buChar char="•"/>
            </a:pPr>
            <a:r>
              <a:rPr lang="en-US" altLang="en-US" sz="2800" dirty="0"/>
              <a:t>Can be implemented on devices in:</a:t>
            </a:r>
          </a:p>
          <a:p>
            <a:pPr lvl="1"/>
            <a:r>
              <a:rPr lang="en-US" altLang="en-US" sz="2800" dirty="0"/>
              <a:t>Software</a:t>
            </a:r>
          </a:p>
          <a:p>
            <a:pPr lvl="1"/>
            <a:r>
              <a:rPr lang="en-US" altLang="en-US" sz="2800" dirty="0"/>
              <a:t>Hardware</a:t>
            </a:r>
          </a:p>
          <a:p>
            <a:pPr lvl="1"/>
            <a:r>
              <a:rPr lang="en-US" altLang="en-US" sz="2800" dirty="0"/>
              <a:t>Both</a:t>
            </a:r>
          </a:p>
          <a:p>
            <a:pPr>
              <a:buFont typeface="Arial" panose="020B0604020202020204" pitchFamily="34" charset="0"/>
              <a:buChar char="•"/>
            </a:pPr>
            <a:r>
              <a:rPr lang="en-US" altLang="en-US" sz="2800" dirty="0"/>
              <a:t>Protocols have their own:</a:t>
            </a:r>
          </a:p>
          <a:p>
            <a:pPr lvl="1"/>
            <a:r>
              <a:rPr lang="en-US" altLang="en-US" sz="2800" dirty="0"/>
              <a:t>Function :</a:t>
            </a:r>
          </a:p>
          <a:p>
            <a:pPr lvl="2"/>
            <a:r>
              <a:rPr lang="en-US" sz="2400" dirty="0"/>
              <a:t>Addressing : </a:t>
            </a:r>
            <a:r>
              <a:rPr lang="en-US" sz="2400" dirty="0">
                <a:solidFill>
                  <a:schemeClr val="accent1"/>
                </a:solidFill>
              </a:rPr>
              <a:t>Identifies</a:t>
            </a:r>
            <a:r>
              <a:rPr lang="en-US" sz="2400" baseline="0" dirty="0">
                <a:solidFill>
                  <a:schemeClr val="accent1"/>
                </a:solidFill>
              </a:rPr>
              <a:t> sender and receiver.</a:t>
            </a:r>
            <a:endParaRPr lang="en-US" sz="2400" dirty="0">
              <a:solidFill>
                <a:schemeClr val="accent1"/>
              </a:solidFill>
            </a:endParaRPr>
          </a:p>
          <a:p>
            <a:pPr lvl="2"/>
            <a:r>
              <a:rPr lang="en-US" sz="2400" dirty="0"/>
              <a:t>Reliability : </a:t>
            </a:r>
            <a:r>
              <a:rPr lang="en-US" sz="2400" dirty="0">
                <a:solidFill>
                  <a:schemeClr val="accent1"/>
                </a:solidFill>
              </a:rPr>
              <a:t>Provides guaranteed delivery.</a:t>
            </a:r>
          </a:p>
          <a:p>
            <a:pPr lvl="2"/>
            <a:r>
              <a:rPr lang="en-US" sz="2400" dirty="0"/>
              <a:t>Flow Control : </a:t>
            </a:r>
            <a:r>
              <a:rPr lang="en-US" sz="2400" dirty="0">
                <a:solidFill>
                  <a:schemeClr val="accent1"/>
                </a:solidFill>
              </a:rPr>
              <a:t>Ensures data flows at an efficient</a:t>
            </a:r>
            <a:r>
              <a:rPr lang="en-US" sz="2400" baseline="0" dirty="0">
                <a:solidFill>
                  <a:schemeClr val="accent1"/>
                </a:solidFill>
              </a:rPr>
              <a:t> rate.</a:t>
            </a:r>
            <a:endParaRPr lang="en-US" sz="2400" dirty="0">
              <a:solidFill>
                <a:schemeClr val="accent1"/>
              </a:solidFill>
            </a:endParaRPr>
          </a:p>
          <a:p>
            <a:pPr lvl="2"/>
            <a:r>
              <a:rPr lang="en-US" sz="2400" dirty="0"/>
              <a:t>Sequencing : </a:t>
            </a:r>
            <a:r>
              <a:rPr lang="en-US" sz="2400" dirty="0">
                <a:solidFill>
                  <a:schemeClr val="accent1"/>
                </a:solidFill>
              </a:rPr>
              <a:t>Uniquely labels each transmitted segment of data.</a:t>
            </a:r>
          </a:p>
          <a:p>
            <a:pPr lvl="2"/>
            <a:r>
              <a:rPr lang="en-US" sz="2400" dirty="0"/>
              <a:t>Error Detection : </a:t>
            </a:r>
            <a:r>
              <a:rPr lang="en-US" sz="2400" dirty="0">
                <a:solidFill>
                  <a:schemeClr val="accent1"/>
                </a:solidFill>
              </a:rPr>
              <a:t>Determines if data became corrupted during transmission.</a:t>
            </a:r>
          </a:p>
          <a:p>
            <a:pPr lvl="2"/>
            <a:r>
              <a:rPr lang="en-US" sz="2400" dirty="0"/>
              <a:t>Application Interface : </a:t>
            </a:r>
            <a:r>
              <a:rPr lang="en-US" sz="2400" dirty="0">
                <a:solidFill>
                  <a:schemeClr val="accent1"/>
                </a:solidFill>
              </a:rPr>
              <a:t>Process-to-process communications between network applications.</a:t>
            </a:r>
            <a:endParaRPr lang="en-US" altLang="en-US" sz="2400" dirty="0">
              <a:solidFill>
                <a:schemeClr val="accent1"/>
              </a:solidFill>
            </a:endParaRPr>
          </a:p>
          <a:p>
            <a:pPr lvl="1"/>
            <a:r>
              <a:rPr lang="en-US" altLang="en-US" sz="2800" dirty="0"/>
              <a:t>Format</a:t>
            </a:r>
          </a:p>
          <a:p>
            <a:pPr lvl="1"/>
            <a:r>
              <a:rPr lang="en-US" altLang="en-US" sz="2800" dirty="0"/>
              <a:t>Rules</a:t>
            </a:r>
          </a:p>
          <a:p>
            <a:pPr marL="457200" lvl="1" indent="0">
              <a:buNone/>
            </a:pPr>
            <a:endParaRPr lang="en-US" altLang="en-US" sz="2800" dirty="0"/>
          </a:p>
          <a:p>
            <a:pPr marL="0" indent="0">
              <a:buNone/>
            </a:pPr>
            <a:r>
              <a:rPr lang="en-US" sz="3200" dirty="0"/>
              <a:t>- Networks require the use of several protocols.</a:t>
            </a:r>
            <a:endParaRPr lang="en-US" altLang="ja-JP" sz="3200" dirty="0"/>
          </a:p>
          <a:p>
            <a:pPr marL="0" indent="0">
              <a:buNone/>
            </a:pPr>
            <a:r>
              <a:rPr lang="en-US" altLang="ja-JP" sz="3200" dirty="0"/>
              <a:t>- Each protocol has its own function and format.</a:t>
            </a:r>
            <a:endParaRPr lang="en-US" altLang="en-US" sz="3200" dirty="0"/>
          </a:p>
        </p:txBody>
      </p:sp>
    </p:spTree>
    <p:extLst>
      <p:ext uri="{BB962C8B-B14F-4D97-AF65-F5344CB8AC3E}">
        <p14:creationId xmlns:p14="http://schemas.microsoft.com/office/powerpoint/2010/main" val="12984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54E37-F72D-F7EA-C7D0-E0882DD81722}"/>
              </a:ext>
            </a:extLst>
          </p:cNvPr>
          <p:cNvSpPr>
            <a:spLocks noGrp="1"/>
          </p:cNvSpPr>
          <p:nvPr>
            <p:ph idx="1"/>
          </p:nvPr>
        </p:nvSpPr>
        <p:spPr>
          <a:xfrm>
            <a:off x="838200" y="538000"/>
            <a:ext cx="10515600" cy="2261183"/>
          </a:xfrm>
        </p:spPr>
        <p:txBody>
          <a:bodyPr/>
          <a:lstStyle/>
          <a:p>
            <a:r>
              <a:rPr lang="en-US" altLang="en-US" dirty="0">
                <a:latin typeface="Times New Roman" panose="02020603050405020304" pitchFamily="18" charset="0"/>
              </a:rPr>
              <a:t>Elements of a Protocol (</a:t>
            </a:r>
            <a:r>
              <a:rPr kumimoji="1" lang="en-US" sz="2800" dirty="0">
                <a:ea typeface="+mn-ea"/>
                <a:cs typeface="+mn-cs"/>
              </a:rPr>
              <a:t>The key features of a protocol</a:t>
            </a:r>
            <a:r>
              <a:rPr lang="en-US" altLang="en-US" dirty="0">
                <a:latin typeface="Times New Roman" panose="02020603050405020304" pitchFamily="18" charset="0"/>
              </a:rPr>
              <a:t>) :</a:t>
            </a:r>
          </a:p>
          <a:p>
            <a:pPr lvl="1">
              <a:lnSpc>
                <a:spcPct val="100000"/>
              </a:lnSpc>
            </a:pPr>
            <a:r>
              <a:rPr kumimoji="1" lang="en-US" kern="1200" baseline="0" dirty="0">
                <a:solidFill>
                  <a:schemeClr val="tx1"/>
                </a:solidFill>
                <a:latin typeface="Times New Roman" pitchFamily="-110" charset="0"/>
                <a:ea typeface="ＭＳ Ｐゴシック" pitchFamily="-110" charset="-128"/>
                <a:cs typeface="ＭＳ Ｐゴシック" pitchFamily="-110" charset="-128"/>
              </a:rPr>
              <a:t>Syntax : </a:t>
            </a:r>
            <a:r>
              <a:rPr lang="en-US" altLang="en-US" sz="2400" dirty="0">
                <a:solidFill>
                  <a:schemeClr val="accent1"/>
                </a:solidFill>
              </a:rPr>
              <a:t>structure or format of data.</a:t>
            </a:r>
            <a:endParaRPr kumimoji="1" lang="en-US" kern="1200" baseline="0" dirty="0">
              <a:solidFill>
                <a:schemeClr val="accent1"/>
              </a:solidFill>
              <a:latin typeface="Times New Roman" pitchFamily="-110" charset="0"/>
              <a:ea typeface="ＭＳ Ｐゴシック" pitchFamily="-110" charset="-128"/>
              <a:cs typeface="ＭＳ Ｐゴシック" pitchFamily="-110" charset="-128"/>
            </a:endParaRPr>
          </a:p>
          <a:p>
            <a:pPr lvl="1">
              <a:lnSpc>
                <a:spcPct val="100000"/>
              </a:lnSpc>
            </a:pPr>
            <a:r>
              <a:rPr kumimoji="1" lang="en-US" kern="1200" baseline="0" dirty="0">
                <a:solidFill>
                  <a:schemeClr val="tx1"/>
                </a:solidFill>
                <a:latin typeface="Times New Roman" pitchFamily="-110" charset="0"/>
                <a:ea typeface="ＭＳ Ｐゴシック" pitchFamily="-110" charset="-128"/>
                <a:cs typeface="ＭＳ Ｐゴシック" pitchFamily="-110" charset="-128"/>
              </a:rPr>
              <a:t>Semantics : </a:t>
            </a:r>
            <a:r>
              <a:rPr kumimoji="1" lang="en-US" kern="1200" baseline="0" dirty="0">
                <a:solidFill>
                  <a:schemeClr val="accent1"/>
                </a:solidFill>
                <a:latin typeface="Times New Roman" pitchFamily="-110" charset="0"/>
                <a:ea typeface="ＭＳ Ｐゴシック" pitchFamily="-110" charset="-128"/>
                <a:cs typeface="ＭＳ Ｐゴシック" pitchFamily="-110" charset="-128"/>
              </a:rPr>
              <a:t>Includes control information for coordination and error handling (</a:t>
            </a:r>
            <a:r>
              <a:rPr lang="en-US" altLang="en-US" sz="2400" dirty="0">
                <a:solidFill>
                  <a:schemeClr val="accent1"/>
                </a:solidFill>
              </a:rPr>
              <a:t>meaning of each section of bits</a:t>
            </a:r>
            <a:r>
              <a:rPr kumimoji="1" lang="en-US" kern="1200" baseline="0" dirty="0">
                <a:solidFill>
                  <a:schemeClr val="accent1"/>
                </a:solidFill>
                <a:latin typeface="Times New Roman" pitchFamily="-110" charset="0"/>
                <a:ea typeface="ＭＳ Ｐゴシック" pitchFamily="-110" charset="-128"/>
                <a:cs typeface="ＭＳ Ｐゴシック" pitchFamily="-110" charset="-128"/>
              </a:rPr>
              <a:t>).</a:t>
            </a:r>
          </a:p>
          <a:p>
            <a:pPr lvl="1">
              <a:lnSpc>
                <a:spcPct val="100000"/>
              </a:lnSpc>
            </a:pPr>
            <a:r>
              <a:rPr kumimoji="1" lang="en-US" kern="1200" baseline="0" dirty="0">
                <a:solidFill>
                  <a:schemeClr val="tx1"/>
                </a:solidFill>
                <a:latin typeface="Times New Roman" pitchFamily="-110" charset="0"/>
                <a:ea typeface="ＭＳ Ｐゴシック" pitchFamily="-110" charset="-128"/>
                <a:cs typeface="ＭＳ Ｐゴシック" pitchFamily="-110" charset="-128"/>
              </a:rPr>
              <a:t>Timing : </a:t>
            </a:r>
            <a:r>
              <a:rPr kumimoji="1" lang="en-US" kern="1200" baseline="0" dirty="0">
                <a:solidFill>
                  <a:schemeClr val="accent1"/>
                </a:solidFill>
                <a:latin typeface="Times New Roman" pitchFamily="-110" charset="0"/>
                <a:ea typeface="ＭＳ Ｐゴシック" pitchFamily="-110" charset="-128"/>
                <a:cs typeface="ＭＳ Ｐゴシック" pitchFamily="-110" charset="-128"/>
              </a:rPr>
              <a:t>Includes speed matching and sequencing.</a:t>
            </a:r>
          </a:p>
          <a:p>
            <a:endParaRPr lang="ar-EG" dirty="0"/>
          </a:p>
        </p:txBody>
      </p:sp>
      <p:sp>
        <p:nvSpPr>
          <p:cNvPr id="68" name="TextBox 67">
            <a:extLst>
              <a:ext uri="{FF2B5EF4-FFF2-40B4-BE49-F238E27FC236}">
                <a16:creationId xmlns:a16="http://schemas.microsoft.com/office/drawing/2014/main" id="{0F9C1C34-42E1-7E41-B4EB-ADE4665E9C39}"/>
              </a:ext>
            </a:extLst>
          </p:cNvPr>
          <p:cNvSpPr txBox="1"/>
          <p:nvPr/>
        </p:nvSpPr>
        <p:spPr>
          <a:xfrm>
            <a:off x="1210646" y="2799183"/>
            <a:ext cx="10143153" cy="2677656"/>
          </a:xfrm>
          <a:prstGeom prst="rect">
            <a:avLst/>
          </a:prstGeom>
          <a:noFill/>
        </p:spPr>
        <p:txBody>
          <a:bodyPr wrap="square">
            <a:spAutoFit/>
          </a:bodyPr>
          <a:lstStyle/>
          <a:p>
            <a:pPr marL="342900" lvl="0" indent="-342900" rtl="0">
              <a:buFont typeface="Arial" panose="020B0604020202020204" pitchFamily="34" charset="0"/>
              <a:buChar char="•"/>
            </a:pPr>
            <a:r>
              <a:rPr kumimoji="1" lang="en-US" sz="2400" dirty="0"/>
              <a:t>Communication tasks are organized into three</a:t>
            </a:r>
            <a:r>
              <a:rPr kumimoji="1" lang="ar-SA" sz="2400" dirty="0"/>
              <a:t> </a:t>
            </a:r>
            <a:r>
              <a:rPr kumimoji="1" lang="en-US" sz="2400" dirty="0"/>
              <a:t>layers:</a:t>
            </a:r>
            <a:endParaRPr lang="en-US" sz="2400" dirty="0"/>
          </a:p>
          <a:p>
            <a:pPr marL="742950" lvl="1" indent="-285750">
              <a:buFont typeface="Arial" panose="020B0604020202020204" pitchFamily="34" charset="0"/>
              <a:buChar char="•"/>
            </a:pPr>
            <a:r>
              <a:rPr kumimoji="1" lang="en-US" sz="2400" dirty="0"/>
              <a:t>Network access layer</a:t>
            </a:r>
            <a:endParaRPr lang="en-US" sz="2400" dirty="0"/>
          </a:p>
          <a:p>
            <a:pPr marL="1200150" lvl="2" indent="-285750">
              <a:buFont typeface="Arial" panose="020B0604020202020204" pitchFamily="34" charset="0"/>
              <a:buChar char="•"/>
            </a:pPr>
            <a:r>
              <a:rPr kumimoji="1" lang="en-US" sz="2400" dirty="0">
                <a:solidFill>
                  <a:schemeClr val="accent1"/>
                </a:solidFill>
              </a:rPr>
              <a:t>Concerned with the exchange of data between terminals.</a:t>
            </a:r>
            <a:endParaRPr lang="en-US" sz="2400" dirty="0">
              <a:solidFill>
                <a:schemeClr val="accent1"/>
              </a:solidFill>
            </a:endParaRPr>
          </a:p>
          <a:p>
            <a:pPr marL="742950" lvl="1" indent="-285750">
              <a:buFont typeface="Arial" panose="020B0604020202020204" pitchFamily="34" charset="0"/>
              <a:buChar char="•"/>
            </a:pPr>
            <a:r>
              <a:rPr kumimoji="1" lang="en-US" sz="2400" dirty="0"/>
              <a:t>Transport layer</a:t>
            </a:r>
            <a:endParaRPr lang="en-US" sz="2400" dirty="0"/>
          </a:p>
          <a:p>
            <a:pPr marL="1200150" lvl="2" indent="-285750">
              <a:buFont typeface="Arial" panose="020B0604020202020204" pitchFamily="34" charset="0"/>
              <a:buChar char="•"/>
            </a:pPr>
            <a:r>
              <a:rPr kumimoji="1" lang="en-US" sz="2400" dirty="0">
                <a:solidFill>
                  <a:schemeClr val="accent1"/>
                </a:solidFill>
              </a:rPr>
              <a:t>Collects mechanisms in a common layer shared by all applications.</a:t>
            </a:r>
            <a:endParaRPr lang="en-US" sz="2400" dirty="0">
              <a:solidFill>
                <a:schemeClr val="accent1"/>
              </a:solidFill>
            </a:endParaRPr>
          </a:p>
          <a:p>
            <a:pPr marL="742950" lvl="1" indent="-285750">
              <a:buFont typeface="Arial" panose="020B0604020202020204" pitchFamily="34" charset="0"/>
              <a:buChar char="•"/>
            </a:pPr>
            <a:r>
              <a:rPr lang="ar-EG" sz="2400" dirty="0"/>
              <a:t>Application layer</a:t>
            </a:r>
          </a:p>
          <a:p>
            <a:pPr marL="1200150" lvl="2" indent="-285750">
              <a:buFont typeface="Arial" panose="020B0604020202020204" pitchFamily="34" charset="0"/>
              <a:buChar char="•"/>
            </a:pPr>
            <a:r>
              <a:rPr lang="ar-EG" sz="2400" dirty="0">
                <a:solidFill>
                  <a:schemeClr val="accent1"/>
                </a:solidFill>
              </a:rPr>
              <a:t>Contains logic to support applications</a:t>
            </a:r>
            <a:r>
              <a:rPr lang="en-US" sz="2400" dirty="0">
                <a:solidFill>
                  <a:schemeClr val="accent1"/>
                </a:solidFill>
              </a:rPr>
              <a:t>.</a:t>
            </a:r>
            <a:endParaRPr lang="ar-EG" sz="2400" dirty="0">
              <a:solidFill>
                <a:schemeClr val="accent1"/>
              </a:solidFill>
            </a:endParaRPr>
          </a:p>
        </p:txBody>
      </p:sp>
    </p:spTree>
    <p:extLst>
      <p:ext uri="{BB962C8B-B14F-4D97-AF65-F5344CB8AC3E}">
        <p14:creationId xmlns:p14="http://schemas.microsoft.com/office/powerpoint/2010/main" val="370932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81200" y="277817"/>
            <a:ext cx="8229600" cy="1322387"/>
          </a:xfrm>
        </p:spPr>
        <p:txBody>
          <a:bodyPr>
            <a:normAutofit/>
          </a:bodyPr>
          <a:lstStyle/>
          <a:p>
            <a:pPr eaLnBrk="1" hangingPunct="1">
              <a:defRPr/>
            </a:pPr>
            <a:r>
              <a:rPr lang="en-US" sz="2800" b="1" dirty="0">
                <a:ea typeface="ＭＳ Ｐゴシック" pitchFamily="-106" charset="-128"/>
              </a:rPr>
              <a:t> * Technological Advancement Driving Forces</a:t>
            </a:r>
          </a:p>
        </p:txBody>
      </p:sp>
      <p:sp>
        <p:nvSpPr>
          <p:cNvPr id="65539" name="Rectangle 3"/>
          <p:cNvSpPr>
            <a:spLocks noGrp="1" noChangeArrowheads="1"/>
          </p:cNvSpPr>
          <p:nvPr>
            <p:ph type="body" idx="1"/>
          </p:nvPr>
        </p:nvSpPr>
        <p:spPr>
          <a:xfrm>
            <a:off x="1981200" y="1676400"/>
            <a:ext cx="8229600" cy="1371600"/>
          </a:xfrm>
        </p:spPr>
        <p:txBody>
          <a:bodyPr/>
          <a:lstStyle/>
          <a:p>
            <a:pPr eaLnBrk="1" hangingPunct="1"/>
            <a:endParaRPr lang="en-US" dirty="0"/>
          </a:p>
          <a:p>
            <a:pPr lvl="1" eaLnBrk="1" hangingPunct="1">
              <a:buFont typeface="Wingdings" pitchFamily="-110" charset="2"/>
              <a:buNone/>
            </a:pPr>
            <a:endParaRPr lang="en-US" sz="4400" dirty="0"/>
          </a:p>
          <a:p>
            <a:pPr lvl="1" eaLnBrk="1" hangingPunct="1">
              <a:buFont typeface="Wingdings" pitchFamily="-110" charset="2"/>
              <a:buNone/>
            </a:pPr>
            <a:endParaRPr lang="en-US" sz="3000" b="1" dirty="0">
              <a:solidFill>
                <a:schemeClr val="tx2"/>
              </a:solidFill>
            </a:endParaRPr>
          </a:p>
        </p:txBody>
      </p:sp>
      <p:sp>
        <p:nvSpPr>
          <p:cNvPr id="24" name="TextBox 23">
            <a:extLst>
              <a:ext uri="{FF2B5EF4-FFF2-40B4-BE49-F238E27FC236}">
                <a16:creationId xmlns:a16="http://schemas.microsoft.com/office/drawing/2014/main" id="{18AFE49C-2C23-D610-C0C6-40207CD6D1BF}"/>
              </a:ext>
            </a:extLst>
          </p:cNvPr>
          <p:cNvSpPr txBox="1"/>
          <p:nvPr/>
        </p:nvSpPr>
        <p:spPr>
          <a:xfrm>
            <a:off x="1981199" y="1810388"/>
            <a:ext cx="7731967" cy="1380378"/>
          </a:xfrm>
          <a:prstGeom prst="rect">
            <a:avLst/>
          </a:prstGeom>
          <a:noFill/>
        </p:spPr>
        <p:txBody>
          <a:bodyPr wrap="square">
            <a:spAutoFit/>
          </a:bodyPr>
          <a:lstStyle/>
          <a:p>
            <a:pPr marL="285750" lvl="0" indent="-285750" defTabSz="1244600">
              <a:lnSpc>
                <a:spcPct val="90000"/>
              </a:lnSpc>
              <a:spcBef>
                <a:spcPct val="0"/>
              </a:spcBef>
              <a:spcAft>
                <a:spcPct val="35000"/>
              </a:spcAft>
              <a:buFont typeface="Arial" panose="020B0604020202020204" pitchFamily="34" charset="0"/>
              <a:buChar char="•"/>
            </a:pPr>
            <a:r>
              <a:rPr lang="en-US" sz="1800" kern="1200" dirty="0">
                <a:solidFill>
                  <a:srgbClr val="0070C0"/>
                </a:solidFill>
                <a:effectLst>
                  <a:outerShdw blurRad="38100" dist="38100" dir="2700000" algn="tl">
                    <a:srgbClr val="000000"/>
                  </a:outerShdw>
                </a:effectLst>
                <a:latin typeface="+mj-lt"/>
                <a:ea typeface="+mj-ea"/>
                <a:cs typeface="+mj-cs"/>
              </a:rPr>
              <a:t>Traffic growth at a high and steady rate</a:t>
            </a:r>
          </a:p>
          <a:p>
            <a:pPr marL="285750" indent="-285750" defTabSz="1244600">
              <a:lnSpc>
                <a:spcPct val="90000"/>
              </a:lnSpc>
              <a:spcBef>
                <a:spcPct val="0"/>
              </a:spcBef>
              <a:spcAft>
                <a:spcPct val="35000"/>
              </a:spcAft>
              <a:buFont typeface="Arial" panose="020B0604020202020204" pitchFamily="34" charset="0"/>
              <a:buChar char="•"/>
            </a:pPr>
            <a:r>
              <a:rPr lang="en-US" sz="1800" kern="1200" dirty="0">
                <a:solidFill>
                  <a:srgbClr val="0070C0"/>
                </a:solidFill>
                <a:effectLst>
                  <a:outerShdw blurRad="38100" dist="38100" dir="2700000" algn="tl">
                    <a:srgbClr val="000000"/>
                  </a:outerShdw>
                </a:effectLst>
                <a:latin typeface="+mj-lt"/>
                <a:ea typeface="+mj-ea"/>
                <a:cs typeface="+mj-cs"/>
              </a:rPr>
              <a:t>Development of new services</a:t>
            </a:r>
          </a:p>
          <a:p>
            <a:pPr marL="285750" indent="-285750" defTabSz="1244600">
              <a:lnSpc>
                <a:spcPct val="90000"/>
              </a:lnSpc>
              <a:spcBef>
                <a:spcPct val="0"/>
              </a:spcBef>
              <a:spcAft>
                <a:spcPct val="35000"/>
              </a:spcAft>
              <a:buFont typeface="Arial" panose="020B0604020202020204" pitchFamily="34" charset="0"/>
              <a:buChar char="•"/>
            </a:pPr>
            <a:r>
              <a:rPr lang="en-US" sz="1800" kern="1200" dirty="0">
                <a:solidFill>
                  <a:srgbClr val="0070C0"/>
                </a:solidFill>
                <a:effectLst>
                  <a:outerShdw blurRad="38100" dist="38100" dir="2700000" algn="tl">
                    <a:srgbClr val="000000"/>
                  </a:outerShdw>
                </a:effectLst>
                <a:latin typeface="+mj-lt"/>
                <a:ea typeface="+mj-ea"/>
                <a:cs typeface="+mj-cs"/>
              </a:rPr>
              <a:t>Advances in technology</a:t>
            </a:r>
          </a:p>
          <a:p>
            <a:pPr marL="285750" lvl="0" indent="-285750" defTabSz="1244600">
              <a:lnSpc>
                <a:spcPct val="90000"/>
              </a:lnSpc>
              <a:spcBef>
                <a:spcPct val="0"/>
              </a:spcBef>
              <a:spcAft>
                <a:spcPct val="35000"/>
              </a:spcAft>
              <a:buFont typeface="Arial" panose="020B0604020202020204" pitchFamily="34" charset="0"/>
              <a:buChar char="•"/>
            </a:pPr>
            <a:endParaRPr lang="en-US" sz="1800" kern="1200" dirty="0">
              <a:effectLst>
                <a:outerShdw blurRad="38100" dist="38100" dir="2700000" algn="tl">
                  <a:srgbClr val="000000"/>
                </a:outerShdw>
              </a:effectLst>
              <a:latin typeface="+mj-lt"/>
              <a:ea typeface="+mj-ea"/>
              <a:cs typeface="+mj-cs"/>
            </a:endParaRPr>
          </a:p>
        </p:txBody>
      </p:sp>
      <p:sp>
        <p:nvSpPr>
          <p:cNvPr id="28" name="TextBox 27">
            <a:extLst>
              <a:ext uri="{FF2B5EF4-FFF2-40B4-BE49-F238E27FC236}">
                <a16:creationId xmlns:a16="http://schemas.microsoft.com/office/drawing/2014/main" id="{17FAE58D-A677-6CA9-59D3-E448C4CEBACA}"/>
              </a:ext>
            </a:extLst>
          </p:cNvPr>
          <p:cNvSpPr txBox="1"/>
          <p:nvPr/>
        </p:nvSpPr>
        <p:spPr>
          <a:xfrm>
            <a:off x="1981199" y="3244334"/>
            <a:ext cx="6097554" cy="461665"/>
          </a:xfrm>
          <a:prstGeom prst="rect">
            <a:avLst/>
          </a:prstGeom>
          <a:noFill/>
        </p:spPr>
        <p:txBody>
          <a:bodyPr wrap="square">
            <a:spAutoFit/>
          </a:bodyPr>
          <a:lstStyle/>
          <a:p>
            <a:r>
              <a:rPr lang="en-US" sz="2400" b="1" dirty="0"/>
              <a:t>* Notable Trends</a:t>
            </a:r>
            <a:endParaRPr lang="ar-EG" sz="2400" dirty="0"/>
          </a:p>
        </p:txBody>
      </p:sp>
      <p:sp>
        <p:nvSpPr>
          <p:cNvPr id="30" name="TextBox 29">
            <a:extLst>
              <a:ext uri="{FF2B5EF4-FFF2-40B4-BE49-F238E27FC236}">
                <a16:creationId xmlns:a16="http://schemas.microsoft.com/office/drawing/2014/main" id="{3A615A33-A3C3-EEAE-8E2C-8BC494459CFC}"/>
              </a:ext>
            </a:extLst>
          </p:cNvPr>
          <p:cNvSpPr txBox="1"/>
          <p:nvPr/>
        </p:nvSpPr>
        <p:spPr>
          <a:xfrm>
            <a:off x="1981199" y="3667234"/>
            <a:ext cx="6097554" cy="1477328"/>
          </a:xfrm>
          <a:prstGeom prst="rect">
            <a:avLst/>
          </a:prstGeom>
          <a:noFill/>
        </p:spPr>
        <p:txBody>
          <a:bodyPr wrap="square">
            <a:spAutoFit/>
          </a:bodyPr>
          <a:lstStyle/>
          <a:p>
            <a:pPr marL="285750" lvl="0" indent="-285750" rtl="0">
              <a:buFont typeface="Arial" panose="020B0604020202020204" pitchFamily="34" charset="0"/>
              <a:buChar char="•"/>
            </a:pPr>
            <a:r>
              <a:rPr lang="en-US" dirty="0">
                <a:solidFill>
                  <a:srgbClr val="0070C0"/>
                </a:solidFill>
              </a:rPr>
              <a:t>Faster and cheaper, in both computing and communication</a:t>
            </a:r>
          </a:p>
          <a:p>
            <a:pPr marL="285750" indent="-285750">
              <a:buFont typeface="Arial" panose="020B0604020202020204" pitchFamily="34" charset="0"/>
              <a:buChar char="•"/>
            </a:pPr>
            <a:r>
              <a:rPr lang="en-US" dirty="0">
                <a:solidFill>
                  <a:srgbClr val="0070C0"/>
                </a:solidFill>
              </a:rPr>
              <a:t>Today’s networks are more “intelligent”</a:t>
            </a:r>
          </a:p>
          <a:p>
            <a:pPr marL="285750" indent="-285750">
              <a:buFont typeface="Arial" panose="020B0604020202020204" pitchFamily="34" charset="0"/>
              <a:buChar char="•"/>
            </a:pPr>
            <a:r>
              <a:rPr lang="en-US" dirty="0">
                <a:solidFill>
                  <a:srgbClr val="0070C0"/>
                </a:solidFill>
              </a:rPr>
              <a:t>The Internet</a:t>
            </a:r>
          </a:p>
          <a:p>
            <a:pPr marL="285750" indent="-285750">
              <a:buFont typeface="Arial" panose="020B0604020202020204" pitchFamily="34" charset="0"/>
              <a:buChar char="•"/>
            </a:pPr>
            <a:r>
              <a:rPr lang="en-US" dirty="0">
                <a:solidFill>
                  <a:srgbClr val="0070C0"/>
                </a:solidFill>
              </a:rPr>
              <a:t>Mobility</a:t>
            </a:r>
          </a:p>
          <a:p>
            <a:pPr marL="285750" lvl="0" indent="-285750" rtl="0">
              <a:buFont typeface="Arial" panose="020B0604020202020204" pitchFamily="34" charset="0"/>
              <a:buChar char="•"/>
            </a:pPr>
            <a:endParaRPr lang="en-US" dirty="0"/>
          </a:p>
        </p:txBody>
      </p:sp>
      <p:sp>
        <p:nvSpPr>
          <p:cNvPr id="32" name="TextBox 31">
            <a:extLst>
              <a:ext uri="{FF2B5EF4-FFF2-40B4-BE49-F238E27FC236}">
                <a16:creationId xmlns:a16="http://schemas.microsoft.com/office/drawing/2014/main" id="{41D159AF-F992-566B-1E45-65679C8B11D7}"/>
              </a:ext>
            </a:extLst>
          </p:cNvPr>
          <p:cNvSpPr txBox="1"/>
          <p:nvPr/>
        </p:nvSpPr>
        <p:spPr>
          <a:xfrm>
            <a:off x="1863790" y="5445787"/>
            <a:ext cx="609755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0070C0"/>
                </a:solidFill>
                <a:latin typeface="Calibri (Body)"/>
              </a:rPr>
              <a:t>Emergence of high-speed LANs</a:t>
            </a:r>
            <a:endParaRPr lang="en-US" dirty="0">
              <a:solidFill>
                <a:srgbClr val="0070C0"/>
              </a:solidFill>
              <a:latin typeface="Calibri (Body)"/>
            </a:endParaRPr>
          </a:p>
          <a:p>
            <a:pPr marL="285750" indent="-285750">
              <a:buFont typeface="Arial" panose="020B0604020202020204" pitchFamily="34" charset="0"/>
              <a:buChar char="•"/>
            </a:pPr>
            <a:r>
              <a:rPr lang="en-US" sz="1800" b="1" dirty="0">
                <a:solidFill>
                  <a:srgbClr val="0070C0"/>
                </a:solidFill>
                <a:latin typeface="Calibri (Body)"/>
              </a:rPr>
              <a:t>Corporate WAN needs</a:t>
            </a:r>
          </a:p>
          <a:p>
            <a:pPr marL="285750" indent="-285750">
              <a:buFont typeface="Arial" panose="020B0604020202020204" pitchFamily="34" charset="0"/>
              <a:buChar char="•"/>
            </a:pPr>
            <a:r>
              <a:rPr lang="en-US" sz="1800" b="1" dirty="0">
                <a:solidFill>
                  <a:srgbClr val="0070C0"/>
                </a:solidFill>
                <a:latin typeface="Calibri (Body)"/>
              </a:rPr>
              <a:t>Digital electronics</a:t>
            </a:r>
          </a:p>
        </p:txBody>
      </p:sp>
      <p:sp>
        <p:nvSpPr>
          <p:cNvPr id="34" name="TextBox 33">
            <a:extLst>
              <a:ext uri="{FF2B5EF4-FFF2-40B4-BE49-F238E27FC236}">
                <a16:creationId xmlns:a16="http://schemas.microsoft.com/office/drawing/2014/main" id="{4BA79233-AAB3-0CDD-1D18-51576333067A}"/>
              </a:ext>
            </a:extLst>
          </p:cNvPr>
          <p:cNvSpPr txBox="1"/>
          <p:nvPr/>
        </p:nvSpPr>
        <p:spPr>
          <a:xfrm>
            <a:off x="1863790" y="4959896"/>
            <a:ext cx="6097554" cy="461665"/>
          </a:xfrm>
          <a:prstGeom prst="rect">
            <a:avLst/>
          </a:prstGeom>
          <a:noFill/>
        </p:spPr>
        <p:txBody>
          <a:bodyPr wrap="square">
            <a:spAutoFit/>
          </a:bodyPr>
          <a:lstStyle/>
          <a:p>
            <a:r>
              <a:rPr lang="en-US" sz="2400" b="1" dirty="0">
                <a:ea typeface="+mj-ea"/>
                <a:cs typeface="+mj-cs"/>
              </a:rPr>
              <a:t>* Changes in Networking Technology</a:t>
            </a:r>
            <a:endParaRPr lang="ar-EG"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C757-608F-2264-78B4-9489511D4E54}"/>
              </a:ext>
            </a:extLst>
          </p:cNvPr>
          <p:cNvSpPr>
            <a:spLocks noGrp="1"/>
          </p:cNvSpPr>
          <p:nvPr>
            <p:ph type="title"/>
          </p:nvPr>
        </p:nvSpPr>
        <p:spPr/>
        <p:txBody>
          <a:bodyPr>
            <a:normAutofit/>
          </a:bodyPr>
          <a:lstStyle/>
          <a:p>
            <a:r>
              <a:rPr lang="en-US" altLang="en-US" sz="3600" dirty="0">
                <a:effectLst>
                  <a:outerShdw blurRad="38100" dist="38100" dir="2700000" algn="tl">
                    <a:srgbClr val="C0C0C0"/>
                  </a:outerShdw>
                </a:effectLst>
                <a:latin typeface="Times" panose="02020603050405020304" pitchFamily="18" charset="0"/>
              </a:rPr>
              <a:t>THE OSI MODEL (</a:t>
            </a:r>
            <a:r>
              <a:rPr lang="en-US" altLang="en-US" sz="3600" dirty="0"/>
              <a:t>Open Systems Interconnection </a:t>
            </a:r>
            <a:r>
              <a:rPr lang="en-US" altLang="en-US" sz="3600" dirty="0">
                <a:effectLst>
                  <a:outerShdw blurRad="38100" dist="38100" dir="2700000" algn="tl">
                    <a:srgbClr val="C0C0C0"/>
                  </a:outerShdw>
                </a:effectLst>
                <a:latin typeface="Times" panose="02020603050405020304" pitchFamily="18" charset="0"/>
              </a:rPr>
              <a:t>)</a:t>
            </a:r>
            <a:endParaRPr lang="ar-EG" sz="3600" dirty="0"/>
          </a:p>
        </p:txBody>
      </p:sp>
      <p:sp>
        <p:nvSpPr>
          <p:cNvPr id="3" name="Content Placeholder 2">
            <a:extLst>
              <a:ext uri="{FF2B5EF4-FFF2-40B4-BE49-F238E27FC236}">
                <a16:creationId xmlns:a16="http://schemas.microsoft.com/office/drawing/2014/main" id="{7C7A324E-284F-4F6B-C163-DC2029E6ADAC}"/>
              </a:ext>
            </a:extLst>
          </p:cNvPr>
          <p:cNvSpPr>
            <a:spLocks noGrp="1"/>
          </p:cNvSpPr>
          <p:nvPr>
            <p:ph idx="1"/>
          </p:nvPr>
        </p:nvSpPr>
        <p:spPr/>
        <p:txBody>
          <a:bodyPr>
            <a:normAutofit fontScale="77500" lnSpcReduction="20000"/>
          </a:bodyPr>
          <a:lstStyle/>
          <a:p>
            <a:r>
              <a:rPr lang="en-US" dirty="0"/>
              <a:t>7. Application Layer : </a:t>
            </a:r>
            <a:r>
              <a:rPr lang="en-US" sz="2400" b="0" i="0" dirty="0">
                <a:solidFill>
                  <a:schemeClr val="accent1"/>
                </a:solidFill>
                <a:effectLst/>
                <a:latin typeface="Inter"/>
              </a:rPr>
              <a:t>It provides protocols that allow software to send and receive information and present meaningful data to users. (responsible for providing services to the user.)</a:t>
            </a:r>
            <a:endParaRPr lang="en-US" sz="2400" dirty="0">
              <a:solidFill>
                <a:schemeClr val="accent1"/>
              </a:solidFill>
            </a:endParaRPr>
          </a:p>
          <a:p>
            <a:r>
              <a:rPr lang="en-US" dirty="0"/>
              <a:t>6. Presentation Layer : </a:t>
            </a:r>
            <a:r>
              <a:rPr lang="en-US" sz="2400" b="0" i="0" dirty="0">
                <a:solidFill>
                  <a:schemeClr val="accent1"/>
                </a:solidFill>
                <a:effectLst/>
                <a:latin typeface="Inter"/>
              </a:rPr>
              <a:t>prepares data for the application layer. It defines how two devices should encode, encrypt, and compress data so it is received correctly on the other end. </a:t>
            </a:r>
            <a:endParaRPr lang="en-US" sz="2400" dirty="0">
              <a:solidFill>
                <a:schemeClr val="accent1"/>
              </a:solidFill>
            </a:endParaRPr>
          </a:p>
          <a:p>
            <a:r>
              <a:rPr lang="en-US" dirty="0"/>
              <a:t>5. Session Layer : </a:t>
            </a:r>
            <a:r>
              <a:rPr lang="en-US" sz="2600" b="0" i="0" dirty="0">
                <a:solidFill>
                  <a:schemeClr val="accent1"/>
                </a:solidFill>
                <a:effectLst/>
                <a:latin typeface="Inter"/>
              </a:rPr>
              <a:t>creates communication channels, called sessions, between devices.</a:t>
            </a:r>
            <a:endParaRPr lang="en-US" sz="2600" dirty="0">
              <a:solidFill>
                <a:schemeClr val="accent1"/>
              </a:solidFill>
            </a:endParaRPr>
          </a:p>
          <a:p>
            <a:r>
              <a:rPr lang="en-US" dirty="0"/>
              <a:t>4. Transport Layer : </a:t>
            </a:r>
            <a:r>
              <a:rPr lang="en-US" sz="2600" b="0" i="0" dirty="0">
                <a:solidFill>
                  <a:schemeClr val="accent1"/>
                </a:solidFill>
                <a:effectLst/>
                <a:latin typeface="Inter"/>
              </a:rPr>
              <a:t>takes data transferred in the session layer and breaks it into (segments</a:t>
            </a:r>
            <a:r>
              <a:rPr lang="en-US" sz="2600" dirty="0">
                <a:solidFill>
                  <a:schemeClr val="accent1"/>
                </a:solidFill>
                <a:latin typeface="Inter"/>
              </a:rPr>
              <a:t>/</a:t>
            </a:r>
            <a:r>
              <a:rPr lang="en-US" altLang="en-US" sz="2800" dirty="0"/>
              <a:t> </a:t>
            </a:r>
            <a:r>
              <a:rPr lang="en-US" altLang="en-US" sz="2800" dirty="0">
                <a:solidFill>
                  <a:schemeClr val="accent1"/>
                </a:solidFill>
              </a:rPr>
              <a:t>message</a:t>
            </a:r>
            <a:r>
              <a:rPr lang="en-US" altLang="en-US" sz="2600" dirty="0">
                <a:solidFill>
                  <a:schemeClr val="accent1"/>
                </a:solidFill>
                <a:latin typeface="Inter"/>
              </a:rPr>
              <a:t>)</a:t>
            </a:r>
            <a:r>
              <a:rPr lang="en-US" sz="2600" b="0" i="0" dirty="0">
                <a:solidFill>
                  <a:schemeClr val="accent1"/>
                </a:solidFill>
                <a:effectLst/>
                <a:latin typeface="Inter"/>
              </a:rPr>
              <a:t> on the transmitting end. </a:t>
            </a:r>
            <a:endParaRPr lang="en-US" dirty="0">
              <a:solidFill>
                <a:schemeClr val="accent1"/>
              </a:solidFill>
            </a:endParaRPr>
          </a:p>
          <a:p>
            <a:r>
              <a:rPr lang="en-US" dirty="0"/>
              <a:t>3. Network Layer : </a:t>
            </a:r>
            <a:r>
              <a:rPr lang="en-US" sz="2600" b="0" i="0" dirty="0">
                <a:solidFill>
                  <a:schemeClr val="accent1"/>
                </a:solidFill>
                <a:effectLst/>
                <a:latin typeface="Inter"/>
              </a:rPr>
              <a:t>breaking up segments into network packets and reassembling the packets on the receiving end. The other is routing packets by discovering the best path across a physical network. </a:t>
            </a:r>
            <a:endParaRPr lang="en-US" dirty="0">
              <a:solidFill>
                <a:schemeClr val="accent1"/>
              </a:solidFill>
            </a:endParaRPr>
          </a:p>
          <a:p>
            <a:r>
              <a:rPr lang="en-US" dirty="0"/>
              <a:t>2. Data Link Layer : </a:t>
            </a:r>
            <a:r>
              <a:rPr lang="en-US" sz="2600" b="0" i="0" dirty="0">
                <a:solidFill>
                  <a:schemeClr val="accent1"/>
                </a:solidFill>
                <a:effectLst/>
                <a:latin typeface="Inter"/>
              </a:rPr>
              <a:t>establishes and terminates a connection between two physically-connected nodes on a network. It breaks up packets into frames and sends them from source to destination. </a:t>
            </a:r>
            <a:endParaRPr lang="en-US" sz="2600" dirty="0">
              <a:solidFill>
                <a:schemeClr val="accent1"/>
              </a:solidFill>
            </a:endParaRPr>
          </a:p>
          <a:p>
            <a:r>
              <a:rPr lang="en-US" dirty="0"/>
              <a:t>1. Physical Layer </a:t>
            </a:r>
            <a:r>
              <a:rPr lang="en-US" sz="2600" dirty="0">
                <a:solidFill>
                  <a:schemeClr val="accent1"/>
                </a:solidFill>
              </a:rPr>
              <a:t>: </a:t>
            </a:r>
            <a:r>
              <a:rPr lang="en-US" sz="2600" b="0" i="0" dirty="0">
                <a:solidFill>
                  <a:schemeClr val="accent1"/>
                </a:solidFill>
                <a:effectLst/>
                <a:latin typeface="Inter"/>
              </a:rPr>
              <a:t>responsible for the physical cable or wireless connection between network nodes. (movements of individual bits from one hop (node) to the next).</a:t>
            </a:r>
            <a:endParaRPr lang="en-US" dirty="0">
              <a:solidFill>
                <a:schemeClr val="accent1"/>
              </a:solidFill>
            </a:endParaRPr>
          </a:p>
        </p:txBody>
      </p:sp>
    </p:spTree>
    <p:extLst>
      <p:ext uri="{BB962C8B-B14F-4D97-AF65-F5344CB8AC3E}">
        <p14:creationId xmlns:p14="http://schemas.microsoft.com/office/powerpoint/2010/main" val="2265124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504995-A6FA-BAE2-1FE0-D4F561A02992}"/>
              </a:ext>
            </a:extLst>
          </p:cNvPr>
          <p:cNvSpPr>
            <a:spLocks noGrp="1"/>
          </p:cNvSpPr>
          <p:nvPr>
            <p:ph type="title"/>
          </p:nvPr>
        </p:nvSpPr>
        <p:spPr>
          <a:xfrm>
            <a:off x="643467" y="321734"/>
            <a:ext cx="10905066" cy="1135737"/>
          </a:xfrm>
        </p:spPr>
        <p:txBody>
          <a:bodyPr>
            <a:normAutofit/>
          </a:bodyPr>
          <a:lstStyle/>
          <a:p>
            <a:r>
              <a:rPr lang="en-US" altLang="en-US" sz="3600"/>
              <a:t>TCP/IP Model Comparison</a:t>
            </a:r>
            <a:endParaRPr lang="ar-EG" sz="3600"/>
          </a:p>
        </p:txBody>
      </p:sp>
      <p:sp>
        <p:nvSpPr>
          <p:cNvPr id="3" name="Content Placeholder 2">
            <a:extLst>
              <a:ext uri="{FF2B5EF4-FFF2-40B4-BE49-F238E27FC236}">
                <a16:creationId xmlns:a16="http://schemas.microsoft.com/office/drawing/2014/main" id="{0DACE4D0-859C-D46D-B9FD-3CEF23F6CFB1}"/>
              </a:ext>
            </a:extLst>
          </p:cNvPr>
          <p:cNvSpPr>
            <a:spLocks noGrp="1"/>
          </p:cNvSpPr>
          <p:nvPr>
            <p:ph idx="1"/>
          </p:nvPr>
        </p:nvSpPr>
        <p:spPr>
          <a:xfrm>
            <a:off x="643469" y="1782981"/>
            <a:ext cx="4008384" cy="4393982"/>
          </a:xfrm>
        </p:spPr>
        <p:txBody>
          <a:bodyPr>
            <a:normAutofit/>
          </a:bodyPr>
          <a:lstStyle/>
          <a:p>
            <a:pPr lvl="0" rtl="0"/>
            <a:r>
              <a:rPr kumimoji="1" lang="en-US" sz="2000" dirty="0"/>
              <a:t>Result of protocol research and development conducted on ARPANET</a:t>
            </a:r>
            <a:endParaRPr lang="en-US" sz="2000" dirty="0"/>
          </a:p>
          <a:p>
            <a:pPr lvl="0" rtl="0"/>
            <a:r>
              <a:rPr kumimoji="1" lang="en-US" sz="2000" dirty="0"/>
              <a:t>Referred to as TCP/IP protocol suite</a:t>
            </a:r>
            <a:endParaRPr lang="en-US" sz="2000" dirty="0"/>
          </a:p>
          <a:p>
            <a:pPr lvl="0" rtl="0"/>
            <a:r>
              <a:rPr kumimoji="1" lang="en-US" sz="2000" dirty="0"/>
              <a:t>TCP/IP comprises a large collection of protocols that are Internet standards</a:t>
            </a:r>
          </a:p>
          <a:p>
            <a:pPr lvl="0" rtl="0"/>
            <a:r>
              <a:rPr kumimoji="1" lang="en-US" sz="2000" dirty="0"/>
              <a:t>Data link layer and Physical may be separated.</a:t>
            </a:r>
            <a:endParaRPr lang="en-US" sz="2000" dirty="0"/>
          </a:p>
          <a:p>
            <a:endParaRPr lang="ar-EG"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560315BD-C8BB-911F-85C5-2AD95A307F69}"/>
              </a:ext>
            </a:extLst>
          </p:cNvPr>
          <p:cNvPicPr>
            <a:picLocks noChangeAspect="1"/>
          </p:cNvPicPr>
          <p:nvPr/>
        </p:nvPicPr>
        <p:blipFill>
          <a:blip r:embed="rId2"/>
          <a:stretch>
            <a:fillRect/>
          </a:stretch>
        </p:blipFill>
        <p:spPr>
          <a:xfrm>
            <a:off x="5321539" y="1670241"/>
            <a:ext cx="6200775" cy="4171950"/>
          </a:xfrm>
          <a:prstGeom prst="rect">
            <a:avLst/>
          </a:prstGeom>
        </p:spPr>
      </p:pic>
    </p:spTree>
    <p:extLst>
      <p:ext uri="{BB962C8B-B14F-4D97-AF65-F5344CB8AC3E}">
        <p14:creationId xmlns:p14="http://schemas.microsoft.com/office/powerpoint/2010/main" val="99198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C53E8-44D9-3AEC-C4A5-1EBDB99BF8CB}"/>
              </a:ext>
            </a:extLst>
          </p:cNvPr>
          <p:cNvSpPr>
            <a:spLocks noGrp="1"/>
          </p:cNvSpPr>
          <p:nvPr>
            <p:ph idx="1"/>
          </p:nvPr>
        </p:nvSpPr>
        <p:spPr>
          <a:xfrm>
            <a:off x="838200" y="270588"/>
            <a:ext cx="10515600" cy="6494106"/>
          </a:xfrm>
        </p:spPr>
        <p:txBody>
          <a:bodyPr>
            <a:normAutofit fontScale="77500" lnSpcReduction="20000"/>
          </a:bodyPr>
          <a:lstStyle/>
          <a:p>
            <a:pPr eaLnBrk="1" hangingPunct="1">
              <a:defRPr/>
            </a:pPr>
            <a:r>
              <a:rPr kumimoji="1" lang="en-US" dirty="0">
                <a:ea typeface="+mj-ea"/>
                <a:cs typeface="+mj-cs"/>
              </a:rPr>
              <a:t>Physical Layer : </a:t>
            </a:r>
          </a:p>
          <a:p>
            <a:pPr lvl="1">
              <a:defRPr/>
            </a:pPr>
            <a:r>
              <a:rPr kumimoji="1" lang="en-US" dirty="0">
                <a:solidFill>
                  <a:schemeClr val="accent1"/>
                </a:solidFill>
              </a:rPr>
              <a:t>Covers the physical interface between computer and network</a:t>
            </a:r>
          </a:p>
          <a:p>
            <a:pPr lvl="1">
              <a:defRPr/>
            </a:pPr>
            <a:r>
              <a:rPr kumimoji="1" lang="en-US" dirty="0">
                <a:solidFill>
                  <a:schemeClr val="accent1"/>
                </a:solidFill>
              </a:rPr>
              <a:t>Concerned with issues like:</a:t>
            </a:r>
          </a:p>
          <a:p>
            <a:pPr lvl="2">
              <a:defRPr/>
            </a:pPr>
            <a:r>
              <a:rPr kumimoji="1" lang="en-US" dirty="0">
                <a:solidFill>
                  <a:schemeClr val="accent1"/>
                </a:solidFill>
              </a:rPr>
              <a:t>Characteristics of transmission medium</a:t>
            </a:r>
          </a:p>
          <a:p>
            <a:pPr lvl="2">
              <a:defRPr/>
            </a:pPr>
            <a:r>
              <a:rPr kumimoji="1" lang="en-US" dirty="0">
                <a:solidFill>
                  <a:schemeClr val="accent1"/>
                </a:solidFill>
              </a:rPr>
              <a:t>Nature of the signals</a:t>
            </a:r>
          </a:p>
          <a:p>
            <a:pPr lvl="2">
              <a:defRPr/>
            </a:pPr>
            <a:r>
              <a:rPr kumimoji="1" lang="en-US" dirty="0">
                <a:solidFill>
                  <a:schemeClr val="accent1"/>
                </a:solidFill>
              </a:rPr>
              <a:t>Data rates</a:t>
            </a:r>
          </a:p>
          <a:p>
            <a:pPr>
              <a:defRPr/>
            </a:pPr>
            <a:r>
              <a:rPr kumimoji="1" lang="en-US" dirty="0">
                <a:ea typeface="+mj-ea"/>
                <a:cs typeface="+mj-cs"/>
              </a:rPr>
              <a:t>Data Link Layer</a:t>
            </a:r>
            <a:r>
              <a:rPr kumimoji="1" lang="en-US" dirty="0">
                <a:solidFill>
                  <a:schemeClr val="accent1"/>
                </a:solidFill>
                <a:ea typeface="+mj-ea"/>
                <a:cs typeface="+mj-cs"/>
              </a:rPr>
              <a:t> : </a:t>
            </a:r>
          </a:p>
          <a:p>
            <a:pPr lvl="1">
              <a:defRPr/>
            </a:pPr>
            <a:r>
              <a:rPr kumimoji="1" lang="en-US" dirty="0">
                <a:solidFill>
                  <a:schemeClr val="accent1"/>
                </a:solidFill>
              </a:rPr>
              <a:t>Covers the exchange of data between an end system and the network that it is attached to.</a:t>
            </a:r>
          </a:p>
          <a:p>
            <a:pPr lvl="1">
              <a:defRPr/>
            </a:pPr>
            <a:r>
              <a:rPr kumimoji="1" lang="en-US" dirty="0">
                <a:solidFill>
                  <a:schemeClr val="accent1"/>
                </a:solidFill>
              </a:rPr>
              <a:t>Concerned with:</a:t>
            </a:r>
          </a:p>
          <a:p>
            <a:pPr lvl="2">
              <a:defRPr/>
            </a:pPr>
            <a:r>
              <a:rPr kumimoji="1" lang="en-US" dirty="0">
                <a:solidFill>
                  <a:schemeClr val="accent1"/>
                </a:solidFill>
              </a:rPr>
              <a:t>Access to and routing data across a network for two end systems attached to the same network.</a:t>
            </a:r>
          </a:p>
          <a:p>
            <a:pPr lvl="0" rtl="0"/>
            <a:r>
              <a:rPr kumimoji="1" lang="en-US" dirty="0">
                <a:latin typeface="Calibri (Body)"/>
                <a:ea typeface="+mj-ea"/>
                <a:cs typeface="Times New Roman" panose="02020603050405020304" pitchFamily="18" charset="0"/>
              </a:rPr>
              <a:t>Network Layer : </a:t>
            </a:r>
            <a:endParaRPr lang="en-US" i="0" dirty="0">
              <a:latin typeface="Calibri (Body)"/>
              <a:cs typeface="Times New Roman" panose="02020603050405020304" pitchFamily="18" charset="0"/>
            </a:endParaRPr>
          </a:p>
          <a:p>
            <a:pPr lvl="1" rtl="0"/>
            <a:r>
              <a:rPr kumimoji="1" lang="en-US" sz="1700" b="1" i="0" dirty="0">
                <a:solidFill>
                  <a:schemeClr val="accent1"/>
                </a:solidFill>
                <a:latin typeface="Times New Roman" panose="02020603050405020304" pitchFamily="18" charset="0"/>
                <a:cs typeface="Times New Roman" panose="02020603050405020304" pitchFamily="18" charset="0"/>
              </a:rPr>
              <a:t>Implements procedures needed to allow data to travel across multiple interconnected networks.</a:t>
            </a:r>
            <a:endParaRPr lang="en-US" sz="1700" b="1" i="0" dirty="0">
              <a:solidFill>
                <a:schemeClr val="accent1"/>
              </a:solidFill>
              <a:latin typeface="Times New Roman" panose="02020603050405020304" pitchFamily="18" charset="0"/>
              <a:cs typeface="Times New Roman" panose="02020603050405020304" pitchFamily="18" charset="0"/>
            </a:endParaRPr>
          </a:p>
          <a:p>
            <a:pPr lvl="1" rtl="0"/>
            <a:r>
              <a:rPr kumimoji="1" lang="en-US" sz="1700" b="1" i="0" dirty="0">
                <a:solidFill>
                  <a:schemeClr val="accent1"/>
                </a:solidFill>
                <a:latin typeface="Times New Roman" panose="02020603050405020304" pitchFamily="18" charset="0"/>
                <a:cs typeface="Times New Roman" panose="02020603050405020304" pitchFamily="18" charset="0"/>
              </a:rPr>
              <a:t>Uses the Internet Protocol (IP) to provide routing function.</a:t>
            </a:r>
          </a:p>
          <a:p>
            <a:pPr lvl="1"/>
            <a:r>
              <a:rPr kumimoji="1" lang="en-US" sz="1700" b="1" i="0" dirty="0">
                <a:solidFill>
                  <a:schemeClr val="accent1"/>
                </a:solidFill>
                <a:latin typeface="Times New Roman" panose="02020603050405020304" pitchFamily="18" charset="0"/>
                <a:cs typeface="Times New Roman" panose="02020603050405020304" pitchFamily="18" charset="0"/>
              </a:rPr>
              <a:t>Implemented in end systems and routers.</a:t>
            </a:r>
            <a:endParaRPr lang="en-US" sz="1700" b="1" i="0" dirty="0">
              <a:solidFill>
                <a:schemeClr val="accent1"/>
              </a:solidFill>
              <a:latin typeface="Times New Roman" panose="02020603050405020304" pitchFamily="18" charset="0"/>
              <a:cs typeface="Times New Roman" panose="02020603050405020304" pitchFamily="18" charset="0"/>
            </a:endParaRPr>
          </a:p>
          <a:p>
            <a:r>
              <a:rPr kumimoji="1" lang="en-US" sz="2800" dirty="0">
                <a:ea typeface="+mj-ea"/>
                <a:cs typeface="+mj-cs"/>
              </a:rPr>
              <a:t>Transport Layer :</a:t>
            </a:r>
          </a:p>
          <a:p>
            <a:pPr lvl="1"/>
            <a:r>
              <a:rPr lang="en-US" b="1" i="0" dirty="0">
                <a:solidFill>
                  <a:schemeClr val="accent1"/>
                </a:solidFill>
              </a:rPr>
              <a:t>Transmission Control Protocol (TCP)</a:t>
            </a:r>
          </a:p>
          <a:p>
            <a:pPr lvl="2"/>
            <a:r>
              <a:rPr kumimoji="1" lang="en-US" b="1" i="0" dirty="0">
                <a:solidFill>
                  <a:schemeClr val="accent1"/>
                </a:solidFill>
              </a:rPr>
              <a:t>May provide reliable end-to-end service.</a:t>
            </a:r>
          </a:p>
          <a:p>
            <a:pPr lvl="2"/>
            <a:r>
              <a:rPr kumimoji="1" lang="en-US" b="1" i="0" dirty="0">
                <a:solidFill>
                  <a:schemeClr val="accent1"/>
                </a:solidFill>
              </a:rPr>
              <a:t>Most used protocol to provide this functionality.</a:t>
            </a:r>
          </a:p>
          <a:p>
            <a:r>
              <a:rPr lang="en-US" dirty="0"/>
              <a:t>Application Layer : </a:t>
            </a:r>
          </a:p>
          <a:p>
            <a:pPr lvl="1" algn="just"/>
            <a:r>
              <a:rPr lang="en-US" sz="2000" dirty="0">
                <a:solidFill>
                  <a:schemeClr val="accent1"/>
                </a:solidFill>
              </a:rPr>
              <a:t>Contains the logic needed to support the various user applications.</a:t>
            </a:r>
          </a:p>
          <a:p>
            <a:pPr lvl="1" algn="just"/>
            <a:r>
              <a:rPr lang="en-US" sz="2000" dirty="0">
                <a:solidFill>
                  <a:schemeClr val="accent1"/>
                </a:solidFill>
              </a:rPr>
              <a:t>A separate module is needed for each different type of application.</a:t>
            </a:r>
          </a:p>
          <a:p>
            <a:pPr algn="just"/>
            <a:r>
              <a:rPr lang="en-US" dirty="0"/>
              <a:t>PROTOCOL DATA UNITS (PDUS) IN TCP/IP :</a:t>
            </a:r>
          </a:p>
          <a:p>
            <a:pPr lvl="1" algn="just"/>
            <a:r>
              <a:rPr lang="en-US" dirty="0">
                <a:solidFill>
                  <a:srgbClr val="FF0000"/>
                </a:solidFill>
              </a:rPr>
              <a:t>DATA -&gt; TCP SEGMENT -&gt; IP DATAGRAM -&gt; NETWORK PACKET</a:t>
            </a:r>
          </a:p>
          <a:p>
            <a:pPr lvl="2"/>
            <a:endParaRPr lang="en-US" sz="1200" b="1" i="0" dirty="0">
              <a:solidFill>
                <a:schemeClr val="accent1"/>
              </a:solidFill>
              <a:latin typeface="Times New Roman" panose="02020603050405020304" pitchFamily="18" charset="0"/>
              <a:cs typeface="Times New Roman" panose="02020603050405020304" pitchFamily="18" charset="0"/>
            </a:endParaRPr>
          </a:p>
          <a:p>
            <a:pPr>
              <a:defRPr/>
            </a:pPr>
            <a:endParaRPr kumimoji="1" lang="en-US" dirty="0">
              <a:solidFill>
                <a:schemeClr val="accent1"/>
              </a:solidFill>
            </a:endParaRPr>
          </a:p>
          <a:p>
            <a:pPr>
              <a:defRPr/>
            </a:pPr>
            <a:endParaRPr kumimoji="1" lang="en-US" dirty="0">
              <a:solidFill>
                <a:schemeClr val="accent1"/>
              </a:solidFill>
            </a:endParaRPr>
          </a:p>
        </p:txBody>
      </p:sp>
    </p:spTree>
    <p:extLst>
      <p:ext uri="{BB962C8B-B14F-4D97-AF65-F5344CB8AC3E}">
        <p14:creationId xmlns:p14="http://schemas.microsoft.com/office/powerpoint/2010/main" val="3817716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EA41-B4E3-CA93-034B-7C7D876DD0AE}"/>
              </a:ext>
            </a:extLst>
          </p:cNvPr>
          <p:cNvSpPr>
            <a:spLocks noGrp="1"/>
          </p:cNvSpPr>
          <p:nvPr>
            <p:ph type="title"/>
          </p:nvPr>
        </p:nvSpPr>
        <p:spPr>
          <a:xfrm>
            <a:off x="838200" y="365126"/>
            <a:ext cx="10515600" cy="502622"/>
          </a:xfrm>
        </p:spPr>
        <p:txBody>
          <a:bodyPr>
            <a:noAutofit/>
          </a:bodyPr>
          <a:lstStyle/>
          <a:p>
            <a:r>
              <a:rPr lang="en-US" sz="3600" dirty="0"/>
              <a:t>Traditional Internet-Based Applications</a:t>
            </a:r>
            <a:endParaRPr lang="ar-EG" sz="3600" dirty="0"/>
          </a:p>
        </p:txBody>
      </p:sp>
      <p:sp>
        <p:nvSpPr>
          <p:cNvPr id="3" name="Content Placeholder 2">
            <a:extLst>
              <a:ext uri="{FF2B5EF4-FFF2-40B4-BE49-F238E27FC236}">
                <a16:creationId xmlns:a16="http://schemas.microsoft.com/office/drawing/2014/main" id="{DFE1D6B8-BC82-1BFC-95CE-440E4AE11ABB}"/>
              </a:ext>
            </a:extLst>
          </p:cNvPr>
          <p:cNvSpPr>
            <a:spLocks noGrp="1"/>
          </p:cNvSpPr>
          <p:nvPr>
            <p:ph idx="1"/>
          </p:nvPr>
        </p:nvSpPr>
        <p:spPr>
          <a:xfrm>
            <a:off x="838200" y="867748"/>
            <a:ext cx="10515600" cy="3128930"/>
          </a:xfrm>
        </p:spPr>
        <p:txBody>
          <a:bodyPr/>
          <a:lstStyle/>
          <a:p>
            <a:pPr lvl="0"/>
            <a:r>
              <a:rPr lang="en-US" dirty="0"/>
              <a:t>Simple Mail Transfer Protocol (SMTP)</a:t>
            </a:r>
          </a:p>
          <a:p>
            <a:pPr lvl="1"/>
            <a:r>
              <a:rPr lang="en-US" dirty="0">
                <a:solidFill>
                  <a:schemeClr val="accent1"/>
                </a:solidFill>
              </a:rPr>
              <a:t>Provides a mechanism for transferring messages among separate hosts.</a:t>
            </a:r>
          </a:p>
          <a:p>
            <a:pPr lvl="0"/>
            <a:r>
              <a:rPr lang="en-US" dirty="0"/>
              <a:t>File Transfer Protocol (FTP)</a:t>
            </a:r>
          </a:p>
          <a:p>
            <a:pPr lvl="1"/>
            <a:r>
              <a:rPr lang="en-US" dirty="0">
                <a:solidFill>
                  <a:schemeClr val="accent1"/>
                </a:solidFill>
              </a:rPr>
              <a:t>Used to send files from one system to another under user command.</a:t>
            </a:r>
          </a:p>
          <a:p>
            <a:pPr lvl="1"/>
            <a:r>
              <a:rPr lang="en-US" dirty="0">
                <a:solidFill>
                  <a:schemeClr val="accent1"/>
                </a:solidFill>
              </a:rPr>
              <a:t>Both text and binary files are accommodated.</a:t>
            </a:r>
          </a:p>
          <a:p>
            <a:pPr lvl="0"/>
            <a:r>
              <a:rPr lang="en-US" dirty="0"/>
              <a:t>Secure Shell (SSH)</a:t>
            </a:r>
          </a:p>
          <a:p>
            <a:pPr lvl="1"/>
            <a:r>
              <a:rPr lang="en-US" dirty="0">
                <a:solidFill>
                  <a:schemeClr val="accent1"/>
                </a:solidFill>
              </a:rPr>
              <a:t>Provides a secure remote logon capability.</a:t>
            </a:r>
          </a:p>
        </p:txBody>
      </p:sp>
      <p:sp>
        <p:nvSpPr>
          <p:cNvPr id="5" name="TextBox 4">
            <a:extLst>
              <a:ext uri="{FF2B5EF4-FFF2-40B4-BE49-F238E27FC236}">
                <a16:creationId xmlns:a16="http://schemas.microsoft.com/office/drawing/2014/main" id="{2A4FCF40-9D35-C92F-8E18-7B583761D6EA}"/>
              </a:ext>
            </a:extLst>
          </p:cNvPr>
          <p:cNvSpPr txBox="1"/>
          <p:nvPr/>
        </p:nvSpPr>
        <p:spPr>
          <a:xfrm>
            <a:off x="838200" y="3996678"/>
            <a:ext cx="6097554" cy="461665"/>
          </a:xfrm>
          <a:prstGeom prst="rect">
            <a:avLst/>
          </a:prstGeom>
          <a:noFill/>
        </p:spPr>
        <p:txBody>
          <a:bodyPr wrap="square">
            <a:spAutoFit/>
          </a:bodyPr>
          <a:lstStyle/>
          <a:p>
            <a:r>
              <a:rPr lang="en-US" sz="2400" dirty="0"/>
              <a:t>Multimedia Terminology</a:t>
            </a:r>
            <a:endParaRPr lang="en-US" sz="2400" dirty="0">
              <a:solidFill>
                <a:schemeClr val="accent1"/>
              </a:solidFill>
            </a:endParaRPr>
          </a:p>
        </p:txBody>
      </p:sp>
      <p:sp>
        <p:nvSpPr>
          <p:cNvPr id="7" name="TextBox 6">
            <a:extLst>
              <a:ext uri="{FF2B5EF4-FFF2-40B4-BE49-F238E27FC236}">
                <a16:creationId xmlns:a16="http://schemas.microsoft.com/office/drawing/2014/main" id="{DDB98840-5C4A-CE79-C58E-429BF40F3FF2}"/>
              </a:ext>
            </a:extLst>
          </p:cNvPr>
          <p:cNvSpPr txBox="1"/>
          <p:nvPr/>
        </p:nvSpPr>
        <p:spPr>
          <a:xfrm>
            <a:off x="838199" y="4634595"/>
            <a:ext cx="10610461" cy="1754326"/>
          </a:xfrm>
          <a:prstGeom prst="rect">
            <a:avLst/>
          </a:prstGeom>
          <a:noFill/>
        </p:spPr>
        <p:txBody>
          <a:bodyPr wrap="square">
            <a:spAutoFit/>
          </a:bodyPr>
          <a:lstStyle/>
          <a:p>
            <a:r>
              <a:rPr lang="en-US" dirty="0"/>
              <a:t>Media</a:t>
            </a:r>
            <a:r>
              <a:rPr lang="en-US" dirty="0">
                <a:solidFill>
                  <a:schemeClr val="accent1"/>
                </a:solidFill>
              </a:rPr>
              <a:t> : Refers to the form of the information (text , images , audio , video).</a:t>
            </a:r>
          </a:p>
          <a:p>
            <a:r>
              <a:rPr lang="en-US" dirty="0"/>
              <a:t>Multimedia</a:t>
            </a:r>
            <a:r>
              <a:rPr lang="en-US" dirty="0">
                <a:solidFill>
                  <a:schemeClr val="accent1"/>
                </a:solidFill>
              </a:rPr>
              <a:t> : Human-Computer interaction involving media also it refers to storage devices that are used to store its content.</a:t>
            </a:r>
          </a:p>
          <a:p>
            <a:r>
              <a:rPr lang="en-US" dirty="0"/>
              <a:t>Streaming Media </a:t>
            </a:r>
            <a:r>
              <a:rPr lang="en-US" dirty="0">
                <a:solidFill>
                  <a:schemeClr val="accent1"/>
                </a:solidFill>
              </a:rPr>
              <a:t>: Refers to multimedia files tat begin playing immediately or within seconds after it is received from the internet.</a:t>
            </a:r>
          </a:p>
          <a:p>
            <a:endParaRPr lang="en-US" dirty="0">
              <a:solidFill>
                <a:schemeClr val="accent1"/>
              </a:solidFill>
            </a:endParaRPr>
          </a:p>
        </p:txBody>
      </p:sp>
    </p:spTree>
    <p:extLst>
      <p:ext uri="{BB962C8B-B14F-4D97-AF65-F5344CB8AC3E}">
        <p14:creationId xmlns:p14="http://schemas.microsoft.com/office/powerpoint/2010/main" val="479584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5DFF-7DFB-770D-1415-71BA3A622A4E}"/>
              </a:ext>
            </a:extLst>
          </p:cNvPr>
          <p:cNvSpPr>
            <a:spLocks noGrp="1"/>
          </p:cNvSpPr>
          <p:nvPr>
            <p:ph type="title"/>
          </p:nvPr>
        </p:nvSpPr>
        <p:spPr>
          <a:xfrm>
            <a:off x="838200" y="365126"/>
            <a:ext cx="10515600" cy="502622"/>
          </a:xfrm>
        </p:spPr>
        <p:txBody>
          <a:bodyPr>
            <a:normAutofit fontScale="90000"/>
          </a:bodyPr>
          <a:lstStyle/>
          <a:p>
            <a:r>
              <a:rPr lang="en-US" dirty="0"/>
              <a:t>Multimedia Technologies</a:t>
            </a:r>
            <a:endParaRPr lang="ar-EG" dirty="0"/>
          </a:p>
        </p:txBody>
      </p:sp>
      <p:sp>
        <p:nvSpPr>
          <p:cNvPr id="3" name="Content Placeholder 2">
            <a:extLst>
              <a:ext uri="{FF2B5EF4-FFF2-40B4-BE49-F238E27FC236}">
                <a16:creationId xmlns:a16="http://schemas.microsoft.com/office/drawing/2014/main" id="{05CB3B1D-C696-4C59-795E-9321020F89D6}"/>
              </a:ext>
            </a:extLst>
          </p:cNvPr>
          <p:cNvSpPr>
            <a:spLocks noGrp="1"/>
          </p:cNvSpPr>
          <p:nvPr>
            <p:ph idx="1"/>
          </p:nvPr>
        </p:nvSpPr>
        <p:spPr>
          <a:xfrm>
            <a:off x="838200" y="939217"/>
            <a:ext cx="10515600" cy="3397571"/>
          </a:xfrm>
        </p:spPr>
        <p:txBody>
          <a:bodyPr>
            <a:normAutofit fontScale="85000" lnSpcReduction="20000"/>
          </a:bodyPr>
          <a:lstStyle/>
          <a:p>
            <a:pPr lvl="0"/>
            <a:r>
              <a:rPr lang="en-US" sz="2000" b="1" dirty="0"/>
              <a:t>Compression</a:t>
            </a:r>
          </a:p>
          <a:p>
            <a:pPr lvl="1"/>
            <a:r>
              <a:rPr lang="en-US" dirty="0">
                <a:solidFill>
                  <a:schemeClr val="accent1"/>
                </a:solidFill>
              </a:rPr>
              <a:t>JPG for still images</a:t>
            </a:r>
          </a:p>
          <a:p>
            <a:pPr lvl="1"/>
            <a:r>
              <a:rPr lang="en-US" dirty="0">
                <a:solidFill>
                  <a:schemeClr val="accent1"/>
                </a:solidFill>
              </a:rPr>
              <a:t>MPG for video</a:t>
            </a:r>
          </a:p>
          <a:p>
            <a:pPr lvl="0"/>
            <a:r>
              <a:rPr lang="en-US" sz="2000" b="1" dirty="0"/>
              <a:t>Communications/networking</a:t>
            </a:r>
          </a:p>
          <a:p>
            <a:pPr lvl="1"/>
            <a:r>
              <a:rPr lang="en-US" dirty="0">
                <a:solidFill>
                  <a:schemeClr val="accent1"/>
                </a:solidFill>
              </a:rPr>
              <a:t>Refers to the transmission and networking technologies that can support high-volume multimedia traffic</a:t>
            </a:r>
          </a:p>
          <a:p>
            <a:pPr lvl="0"/>
            <a:r>
              <a:rPr lang="en-US" sz="2000" b="1" dirty="0"/>
              <a:t>Protocols</a:t>
            </a:r>
          </a:p>
          <a:p>
            <a:pPr lvl="1"/>
            <a:r>
              <a:rPr lang="en-US" dirty="0">
                <a:solidFill>
                  <a:schemeClr val="accent1"/>
                </a:solidFill>
              </a:rPr>
              <a:t>RTP</a:t>
            </a:r>
          </a:p>
          <a:p>
            <a:pPr lvl="1"/>
            <a:r>
              <a:rPr lang="en-US" dirty="0">
                <a:solidFill>
                  <a:schemeClr val="accent1"/>
                </a:solidFill>
              </a:rPr>
              <a:t>SIP</a:t>
            </a:r>
          </a:p>
          <a:p>
            <a:pPr lvl="0"/>
            <a:r>
              <a:rPr lang="en-US" sz="2000" b="1" dirty="0"/>
              <a:t>Quality of service (QoS)</a:t>
            </a:r>
          </a:p>
          <a:p>
            <a:pPr lvl="1"/>
            <a:r>
              <a:rPr lang="en-US" dirty="0">
                <a:solidFill>
                  <a:schemeClr val="accent1"/>
                </a:solidFill>
              </a:rPr>
              <a:t>Can deal with priority, delay constraints, delay variability constraints, and other similar requirements</a:t>
            </a:r>
          </a:p>
          <a:p>
            <a:endParaRPr lang="ar-EG" dirty="0"/>
          </a:p>
        </p:txBody>
      </p:sp>
      <p:sp>
        <p:nvSpPr>
          <p:cNvPr id="5" name="TextBox 4">
            <a:extLst>
              <a:ext uri="{FF2B5EF4-FFF2-40B4-BE49-F238E27FC236}">
                <a16:creationId xmlns:a16="http://schemas.microsoft.com/office/drawing/2014/main" id="{47964570-A02E-D1B7-4563-340C3DEB4E42}"/>
              </a:ext>
            </a:extLst>
          </p:cNvPr>
          <p:cNvSpPr txBox="1"/>
          <p:nvPr/>
        </p:nvSpPr>
        <p:spPr>
          <a:xfrm>
            <a:off x="838200" y="4152122"/>
            <a:ext cx="6097554" cy="461665"/>
          </a:xfrm>
          <a:prstGeom prst="rect">
            <a:avLst/>
          </a:prstGeom>
          <a:noFill/>
        </p:spPr>
        <p:txBody>
          <a:bodyPr wrap="square">
            <a:spAutoFit/>
          </a:bodyPr>
          <a:lstStyle/>
          <a:p>
            <a:r>
              <a:rPr lang="en-US" altLang="en-US" sz="2400" dirty="0"/>
              <a:t>Protocol Data Units</a:t>
            </a:r>
            <a:endParaRPr lang="ar-EG" sz="2400" dirty="0"/>
          </a:p>
        </p:txBody>
      </p:sp>
      <p:sp>
        <p:nvSpPr>
          <p:cNvPr id="9" name="TextBox 8">
            <a:extLst>
              <a:ext uri="{FF2B5EF4-FFF2-40B4-BE49-F238E27FC236}">
                <a16:creationId xmlns:a16="http://schemas.microsoft.com/office/drawing/2014/main" id="{8144CA5A-BD16-DD1D-CE6E-83D1B522A173}"/>
              </a:ext>
            </a:extLst>
          </p:cNvPr>
          <p:cNvSpPr txBox="1"/>
          <p:nvPr/>
        </p:nvSpPr>
        <p:spPr>
          <a:xfrm>
            <a:off x="733229" y="4521454"/>
            <a:ext cx="10883381" cy="2031325"/>
          </a:xfrm>
          <a:prstGeom prst="rect">
            <a:avLst/>
          </a:prstGeom>
          <a:noFill/>
        </p:spPr>
        <p:txBody>
          <a:bodyPr wrap="square">
            <a:spAutoFit/>
          </a:bodyPr>
          <a:lstStyle/>
          <a:p>
            <a:pPr marL="285750" indent="-285750">
              <a:buFont typeface="Arial" panose="020B0604020202020204" pitchFamily="34" charset="0"/>
              <a:buChar char="•"/>
            </a:pPr>
            <a:r>
              <a:rPr lang="en-US" dirty="0"/>
              <a:t>At each stage of the process, a PDU has a different name to reflect its new functions. </a:t>
            </a:r>
          </a:p>
          <a:p>
            <a:pPr marL="285750" indent="-285750">
              <a:buFont typeface="Arial" panose="020B0604020202020204" pitchFamily="34" charset="0"/>
              <a:buChar char="•"/>
            </a:pPr>
            <a:r>
              <a:rPr lang="en-US" dirty="0"/>
              <a:t>PDUs passing down the stack are as follows:</a:t>
            </a:r>
          </a:p>
          <a:p>
            <a:pPr marL="485775" lvl="1" indent="-342900">
              <a:buFont typeface="+mj-lt"/>
              <a:buAutoNum type="arabicPeriod"/>
            </a:pPr>
            <a:r>
              <a:rPr lang="en-US" dirty="0">
                <a:solidFill>
                  <a:schemeClr val="accent1"/>
                </a:solidFill>
              </a:rPr>
              <a:t>Data (Data Stream)</a:t>
            </a:r>
          </a:p>
          <a:p>
            <a:pPr marL="485775" lvl="1" indent="-342900">
              <a:buFont typeface="+mj-lt"/>
              <a:buAutoNum type="arabicPeriod"/>
            </a:pPr>
            <a:r>
              <a:rPr lang="en-US" dirty="0">
                <a:solidFill>
                  <a:schemeClr val="accent1"/>
                </a:solidFill>
              </a:rPr>
              <a:t>Segment</a:t>
            </a:r>
          </a:p>
          <a:p>
            <a:pPr marL="485775" lvl="1" indent="-342900">
              <a:buFont typeface="+mj-lt"/>
              <a:buAutoNum type="arabicPeriod"/>
            </a:pPr>
            <a:r>
              <a:rPr lang="en-US" dirty="0">
                <a:solidFill>
                  <a:schemeClr val="accent1"/>
                </a:solidFill>
              </a:rPr>
              <a:t>Packet</a:t>
            </a:r>
          </a:p>
          <a:p>
            <a:pPr marL="485775" lvl="1" indent="-342900">
              <a:buFont typeface="+mj-lt"/>
              <a:buAutoNum type="arabicPeriod"/>
            </a:pPr>
            <a:r>
              <a:rPr lang="en-US" dirty="0">
                <a:solidFill>
                  <a:schemeClr val="accent1"/>
                </a:solidFill>
              </a:rPr>
              <a:t>Frame</a:t>
            </a:r>
          </a:p>
          <a:p>
            <a:pPr marL="485775" lvl="1" indent="-342900">
              <a:buFont typeface="+mj-lt"/>
              <a:buAutoNum type="arabicPeriod"/>
            </a:pPr>
            <a:r>
              <a:rPr lang="en-US" dirty="0">
                <a:solidFill>
                  <a:schemeClr val="accent1"/>
                </a:solidFill>
              </a:rPr>
              <a:t>Bits (Bit Stream)</a:t>
            </a:r>
          </a:p>
        </p:txBody>
      </p:sp>
    </p:spTree>
    <p:extLst>
      <p:ext uri="{BB962C8B-B14F-4D97-AF65-F5344CB8AC3E}">
        <p14:creationId xmlns:p14="http://schemas.microsoft.com/office/powerpoint/2010/main" val="2636191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FC743477-ED4C-C729-DBA5-74BC04C4193D}"/>
              </a:ext>
            </a:extLst>
          </p:cNvPr>
          <p:cNvGraphicFramePr>
            <a:graphicFrameLocks noGrp="1"/>
          </p:cNvGraphicFramePr>
          <p:nvPr>
            <p:ph idx="1"/>
            <p:extLst>
              <p:ext uri="{D42A27DB-BD31-4B8C-83A1-F6EECF244321}">
                <p14:modId xmlns:p14="http://schemas.microsoft.com/office/powerpoint/2010/main" val="2143069455"/>
              </p:ext>
            </p:extLst>
          </p:nvPr>
        </p:nvGraphicFramePr>
        <p:xfrm>
          <a:off x="838200" y="477351"/>
          <a:ext cx="10515600" cy="2531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2BC86B9-BC85-8EED-AC7B-73064C285B7D}"/>
              </a:ext>
            </a:extLst>
          </p:cNvPr>
          <p:cNvSpPr txBox="1"/>
          <p:nvPr/>
        </p:nvSpPr>
        <p:spPr>
          <a:xfrm>
            <a:off x="838200" y="3177274"/>
            <a:ext cx="6097554" cy="461665"/>
          </a:xfrm>
          <a:prstGeom prst="rect">
            <a:avLst/>
          </a:prstGeom>
          <a:noFill/>
        </p:spPr>
        <p:txBody>
          <a:bodyPr wrap="square">
            <a:spAutoFit/>
          </a:bodyPr>
          <a:lstStyle/>
          <a:p>
            <a:r>
              <a:rPr lang="en-US" altLang="en-US" sz="2400" dirty="0">
                <a:effectLst>
                  <a:outerShdw blurRad="38100" dist="38100" dir="2700000" algn="tl">
                    <a:srgbClr val="C0C0C0"/>
                  </a:outerShdw>
                </a:effectLst>
                <a:latin typeface="Times" panose="02020603050405020304" pitchFamily="18" charset="0"/>
              </a:rPr>
              <a:t>ADDRESSING in TCP/IP</a:t>
            </a:r>
            <a:endParaRPr lang="ar-EG" sz="2400" dirty="0"/>
          </a:p>
        </p:txBody>
      </p:sp>
      <p:pic>
        <p:nvPicPr>
          <p:cNvPr id="6" name="Picture 6">
            <a:extLst>
              <a:ext uri="{FF2B5EF4-FFF2-40B4-BE49-F238E27FC236}">
                <a16:creationId xmlns:a16="http://schemas.microsoft.com/office/drawing/2014/main" id="{AB59654B-CF28-9347-12BE-4A15555D92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8844" y="3638939"/>
            <a:ext cx="7834312" cy="134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814A58D7-4DE6-1695-EFB6-986B2D126578}"/>
              </a:ext>
            </a:extLst>
          </p:cNvPr>
          <p:cNvPicPr>
            <a:picLocks noChangeAspect="1"/>
          </p:cNvPicPr>
          <p:nvPr/>
        </p:nvPicPr>
        <p:blipFill>
          <a:blip r:embed="rId8"/>
          <a:stretch>
            <a:fillRect/>
          </a:stretch>
        </p:blipFill>
        <p:spPr>
          <a:xfrm>
            <a:off x="2681287" y="4982547"/>
            <a:ext cx="6829425" cy="1838325"/>
          </a:xfrm>
          <a:prstGeom prst="rect">
            <a:avLst/>
          </a:prstGeom>
        </p:spPr>
      </p:pic>
    </p:spTree>
    <p:extLst>
      <p:ext uri="{BB962C8B-B14F-4D97-AF65-F5344CB8AC3E}">
        <p14:creationId xmlns:p14="http://schemas.microsoft.com/office/powerpoint/2010/main" val="210902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0511-8864-8D83-574C-FB2CD6A11676}"/>
              </a:ext>
            </a:extLst>
          </p:cNvPr>
          <p:cNvSpPr>
            <a:spLocks noGrp="1"/>
          </p:cNvSpPr>
          <p:nvPr>
            <p:ph type="title"/>
          </p:nvPr>
        </p:nvSpPr>
        <p:spPr/>
        <p:txBody>
          <a:bodyPr/>
          <a:lstStyle/>
          <a:p>
            <a:r>
              <a:rPr lang="en-US" dirty="0"/>
              <a:t>Data Transmission</a:t>
            </a:r>
            <a:endParaRPr lang="ar-EG" dirty="0"/>
          </a:p>
        </p:txBody>
      </p:sp>
      <p:sp>
        <p:nvSpPr>
          <p:cNvPr id="3" name="Content Placeholder 2">
            <a:extLst>
              <a:ext uri="{FF2B5EF4-FFF2-40B4-BE49-F238E27FC236}">
                <a16:creationId xmlns:a16="http://schemas.microsoft.com/office/drawing/2014/main" id="{A41DC16A-50A7-BD6E-5738-2DF94AA9C7C7}"/>
              </a:ext>
            </a:extLst>
          </p:cNvPr>
          <p:cNvSpPr>
            <a:spLocks noGrp="1"/>
          </p:cNvSpPr>
          <p:nvPr>
            <p:ph idx="1"/>
          </p:nvPr>
        </p:nvSpPr>
        <p:spPr/>
        <p:txBody>
          <a:bodyPr>
            <a:normAutofit fontScale="85000" lnSpcReduction="10000"/>
          </a:bodyPr>
          <a:lstStyle/>
          <a:p>
            <a:r>
              <a:rPr lang="en-US" altLang="en-US" dirty="0">
                <a:latin typeface="Arial" panose="020B0604020202020204" pitchFamily="34" charset="0"/>
              </a:rPr>
              <a:t>D</a:t>
            </a:r>
            <a:r>
              <a:rPr lang="en-US" altLang="en-US" sz="2800" i="0" baseline="0" dirty="0">
                <a:latin typeface="Arial" panose="020B0604020202020204" pitchFamily="34" charset="0"/>
              </a:rPr>
              <a:t>ata must be transformed to electromagnetic signals to be transmitted.</a:t>
            </a:r>
          </a:p>
          <a:p>
            <a:r>
              <a:rPr lang="en-US" dirty="0">
                <a:solidFill>
                  <a:srgbClr val="FF0000"/>
                </a:solidFill>
              </a:rPr>
              <a:t>REVISION THE TYPES OF THE SIGNALS.</a:t>
            </a:r>
          </a:p>
          <a:p>
            <a:r>
              <a:rPr kumimoji="1" lang="en-US" dirty="0">
                <a:ea typeface="+mj-ea"/>
                <a:cs typeface="+mj-cs"/>
              </a:rPr>
              <a:t>Frequency Domain Concepts : </a:t>
            </a:r>
          </a:p>
          <a:p>
            <a:pPr lvl="1">
              <a:lnSpc>
                <a:spcPct val="150000"/>
              </a:lnSpc>
              <a:defRPr/>
            </a:pPr>
            <a:r>
              <a:rPr kumimoji="1" lang="en-US" dirty="0">
                <a:solidFill>
                  <a:schemeClr val="accent1"/>
                </a:solidFill>
                <a:latin typeface="Times New Roman" panose="02020603050405020304" pitchFamily="18" charset="0"/>
                <a:cs typeface="Times New Roman" panose="02020603050405020304" pitchFamily="18" charset="0"/>
              </a:rPr>
              <a:t>Signals are made up of many frequencies.</a:t>
            </a:r>
          </a:p>
          <a:p>
            <a:pPr lvl="1">
              <a:lnSpc>
                <a:spcPct val="150000"/>
              </a:lnSpc>
              <a:defRPr/>
            </a:pPr>
            <a:r>
              <a:rPr kumimoji="1" lang="en-US" dirty="0">
                <a:solidFill>
                  <a:schemeClr val="accent1"/>
                </a:solidFill>
                <a:latin typeface="Times New Roman" panose="02020603050405020304" pitchFamily="18" charset="0"/>
                <a:cs typeface="Times New Roman" panose="02020603050405020304" pitchFamily="18" charset="0"/>
              </a:rPr>
              <a:t>Components are sine waves.</a:t>
            </a:r>
          </a:p>
          <a:p>
            <a:pPr lvl="1">
              <a:lnSpc>
                <a:spcPct val="150000"/>
              </a:lnSpc>
              <a:defRPr/>
            </a:pPr>
            <a:r>
              <a:rPr kumimoji="1" lang="en-US" dirty="0">
                <a:solidFill>
                  <a:schemeClr val="accent1"/>
                </a:solidFill>
                <a:latin typeface="Times New Roman" panose="02020603050405020304" pitchFamily="18" charset="0"/>
                <a:cs typeface="Times New Roman" panose="02020603050405020304" pitchFamily="18" charset="0"/>
              </a:rPr>
              <a:t>Fourier analysis can show that any signal is made up of components at various frequencies, in which each component is a sinusoid.</a:t>
            </a:r>
          </a:p>
          <a:p>
            <a:pPr>
              <a:lnSpc>
                <a:spcPct val="150000"/>
              </a:lnSpc>
              <a:defRPr/>
            </a:pPr>
            <a:r>
              <a:rPr lang="en-US" altLang="en-US" i="0" baseline="0" dirty="0">
                <a:latin typeface="Arial" panose="020B0604020202020204" pitchFamily="34" charset="0"/>
              </a:rPr>
              <a:t>A complete sine wave in the time domain can be represented by one single spike in the frequency domain.</a:t>
            </a:r>
          </a:p>
          <a:p>
            <a:pPr lvl="1">
              <a:lnSpc>
                <a:spcPct val="150000"/>
              </a:lnSpc>
              <a:defRPr/>
            </a:pPr>
            <a:endParaRPr kumimoji="1"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959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535-03FC-FA73-3F8A-861E73FBD61A}"/>
              </a:ext>
            </a:extLst>
          </p:cNvPr>
          <p:cNvSpPr>
            <a:spLocks noGrp="1"/>
          </p:cNvSpPr>
          <p:nvPr>
            <p:ph type="title"/>
          </p:nvPr>
        </p:nvSpPr>
        <p:spPr>
          <a:xfrm>
            <a:off x="838200" y="365125"/>
            <a:ext cx="10515600" cy="829193"/>
          </a:xfrm>
        </p:spPr>
        <p:txBody>
          <a:bodyPr/>
          <a:lstStyle/>
          <a:p>
            <a:r>
              <a:rPr lang="en-US" altLang="en-US" sz="4400" b="1" dirty="0">
                <a:latin typeface="Times New Roman" panose="02020603050405020304" pitchFamily="18" charset="0"/>
                <a:cs typeface="Times New Roman" panose="02020603050405020304" pitchFamily="18" charset="0"/>
              </a:rPr>
              <a:t>Composite Signals and Periodicity</a:t>
            </a:r>
            <a:endParaRPr lang="ar-EG" dirty="0"/>
          </a:p>
        </p:txBody>
      </p:sp>
      <p:sp>
        <p:nvSpPr>
          <p:cNvPr id="3" name="Content Placeholder 2">
            <a:extLst>
              <a:ext uri="{FF2B5EF4-FFF2-40B4-BE49-F238E27FC236}">
                <a16:creationId xmlns:a16="http://schemas.microsoft.com/office/drawing/2014/main" id="{C7D518B2-EC69-6819-4D31-015BDAAF9236}"/>
              </a:ext>
            </a:extLst>
          </p:cNvPr>
          <p:cNvSpPr>
            <a:spLocks noGrp="1"/>
          </p:cNvSpPr>
          <p:nvPr>
            <p:ph idx="1"/>
          </p:nvPr>
        </p:nvSpPr>
        <p:spPr>
          <a:xfrm>
            <a:off x="838200" y="1194318"/>
            <a:ext cx="10515600" cy="2752531"/>
          </a:xfrm>
        </p:spPr>
        <p:txBody>
          <a:bodyPr/>
          <a:lstStyle/>
          <a:p>
            <a:pPr algn="just"/>
            <a:r>
              <a:rPr lang="en-US" altLang="en-US" dirty="0">
                <a:latin typeface="Times New Roman" panose="02020603050405020304" pitchFamily="18" charset="0"/>
                <a:cs typeface="Times New Roman" panose="02020603050405020304" pitchFamily="18" charset="0"/>
              </a:rPr>
              <a:t>If the composite signal is </a:t>
            </a:r>
            <a:r>
              <a:rPr lang="en-US" altLang="en-US" dirty="0">
                <a:solidFill>
                  <a:schemeClr val="hlink"/>
                </a:solidFill>
                <a:latin typeface="Times New Roman" panose="02020603050405020304" pitchFamily="18" charset="0"/>
                <a:cs typeface="Times New Roman" panose="02020603050405020304" pitchFamily="18" charset="0"/>
              </a:rPr>
              <a:t>periodic</a:t>
            </a:r>
            <a:r>
              <a:rPr lang="en-US" altLang="en-US" dirty="0">
                <a:latin typeface="Times New Roman" panose="02020603050405020304" pitchFamily="18" charset="0"/>
                <a:cs typeface="Times New Roman" panose="02020603050405020304" pitchFamily="18" charset="0"/>
              </a:rPr>
              <a:t>, the decomposition gives a series of signals with </a:t>
            </a:r>
            <a:r>
              <a:rPr lang="en-US" altLang="en-US" dirty="0">
                <a:solidFill>
                  <a:schemeClr val="hlink"/>
                </a:solidFill>
                <a:latin typeface="Times New Roman" panose="02020603050405020304" pitchFamily="18" charset="0"/>
                <a:cs typeface="Times New Roman" panose="02020603050405020304" pitchFamily="18" charset="0"/>
              </a:rPr>
              <a:t>discrete</a:t>
            </a:r>
            <a:r>
              <a:rPr lang="en-US" altLang="en-US" dirty="0">
                <a:latin typeface="Times New Roman" panose="02020603050405020304" pitchFamily="18" charset="0"/>
                <a:cs typeface="Times New Roman" panose="02020603050405020304" pitchFamily="18" charset="0"/>
              </a:rPr>
              <a:t> frequencies.</a:t>
            </a:r>
          </a:p>
          <a:p>
            <a:pPr algn="just"/>
            <a:r>
              <a:rPr lang="en-US" altLang="en-US" dirty="0">
                <a:latin typeface="Times New Roman" panose="02020603050405020304" pitchFamily="18" charset="0"/>
                <a:cs typeface="Times New Roman" panose="02020603050405020304" pitchFamily="18" charset="0"/>
              </a:rPr>
              <a:t>If the composite signal is </a:t>
            </a:r>
            <a:r>
              <a:rPr lang="en-US" altLang="en-US" dirty="0">
                <a:solidFill>
                  <a:schemeClr val="hlink"/>
                </a:solidFill>
                <a:latin typeface="Times New Roman" panose="02020603050405020304" pitchFamily="18" charset="0"/>
                <a:cs typeface="Times New Roman" panose="02020603050405020304" pitchFamily="18" charset="0"/>
              </a:rPr>
              <a:t>nonperiodic</a:t>
            </a:r>
            <a:r>
              <a:rPr lang="en-US" altLang="en-US" dirty="0">
                <a:latin typeface="Times New Roman" panose="02020603050405020304" pitchFamily="18" charset="0"/>
                <a:cs typeface="Times New Roman" panose="02020603050405020304" pitchFamily="18" charset="0"/>
              </a:rPr>
              <a:t>, the decomposition gives a combination of sine waves with </a:t>
            </a:r>
            <a:r>
              <a:rPr lang="en-US" altLang="en-US" dirty="0">
                <a:solidFill>
                  <a:schemeClr val="hlink"/>
                </a:solidFill>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frequencies.</a:t>
            </a:r>
          </a:p>
          <a:p>
            <a:pPr algn="ctr"/>
            <a:r>
              <a:rPr lang="en-US" altLang="en-US" sz="2800" i="0" baseline="0" dirty="0">
                <a:latin typeface="Arial" panose="020B0604020202020204" pitchFamily="34" charset="0"/>
              </a:rPr>
              <a:t>The bandwidth of a composite signal is the difference between the highest and the lowest frequencies contained in that signal.</a:t>
            </a:r>
          </a:p>
          <a:p>
            <a:pPr algn="just"/>
            <a:endParaRPr lang="en-US" altLang="en-US" dirty="0">
              <a:latin typeface="Times New Roman" panose="02020603050405020304" pitchFamily="18" charset="0"/>
              <a:cs typeface="Times New Roman" panose="02020603050405020304" pitchFamily="18" charset="0"/>
            </a:endParaRPr>
          </a:p>
          <a:p>
            <a:endParaRPr lang="ar-EG" dirty="0"/>
          </a:p>
        </p:txBody>
      </p:sp>
      <p:sp>
        <p:nvSpPr>
          <p:cNvPr id="5" name="TextBox 4">
            <a:extLst>
              <a:ext uri="{FF2B5EF4-FFF2-40B4-BE49-F238E27FC236}">
                <a16:creationId xmlns:a16="http://schemas.microsoft.com/office/drawing/2014/main" id="{3258C948-7A12-F5D4-751F-D6E672F93F70}"/>
              </a:ext>
            </a:extLst>
          </p:cNvPr>
          <p:cNvSpPr txBox="1"/>
          <p:nvPr/>
        </p:nvSpPr>
        <p:spPr>
          <a:xfrm>
            <a:off x="838200" y="4147371"/>
            <a:ext cx="10515600" cy="1477328"/>
          </a:xfrm>
          <a:prstGeom prst="rect">
            <a:avLst/>
          </a:prstGeom>
          <a:noFill/>
        </p:spPr>
        <p:txBody>
          <a:bodyPr wrap="square">
            <a:spAutoFit/>
          </a:bodyPr>
          <a:lstStyle/>
          <a:p>
            <a:pPr marL="285750" indent="-285750" algn="just">
              <a:buFont typeface="Arial" panose="020B0604020202020204" pitchFamily="34" charset="0"/>
              <a:buChar char="•"/>
            </a:pPr>
            <a:r>
              <a:rPr lang="en-US" altLang="en-US" b="0" i="0" baseline="0" dirty="0">
                <a:latin typeface="Arial" panose="020B0604020202020204" pitchFamily="34" charset="0"/>
              </a:rPr>
              <a:t>Bandwidth in Networking : </a:t>
            </a:r>
          </a:p>
          <a:p>
            <a:pPr marL="742950" lvl="1" indent="-285750" algn="just">
              <a:buFont typeface="Arial" panose="020B0604020202020204" pitchFamily="34" charset="0"/>
              <a:buChar char="•"/>
            </a:pPr>
            <a:r>
              <a:rPr lang="en-US" altLang="en-US" b="0" i="0" baseline="0" dirty="0">
                <a:solidFill>
                  <a:schemeClr val="accent1"/>
                </a:solidFill>
                <a:latin typeface="Arial" panose="020B0604020202020204" pitchFamily="34" charset="0"/>
              </a:rPr>
              <a:t>bandwidth in hertz, refers to the range of frequencies in a composite signal or the range of frequencies that a channel can pass.</a:t>
            </a:r>
          </a:p>
          <a:p>
            <a:pPr marL="742950" lvl="1" indent="-285750" algn="just">
              <a:buFont typeface="Arial" panose="020B0604020202020204" pitchFamily="34" charset="0"/>
              <a:buChar char="•"/>
            </a:pPr>
            <a:r>
              <a:rPr lang="en-US" altLang="en-US" b="0" i="0" baseline="0" dirty="0">
                <a:solidFill>
                  <a:schemeClr val="accent1"/>
                </a:solidFill>
                <a:latin typeface="Arial" panose="020B0604020202020204" pitchFamily="34" charset="0"/>
              </a:rPr>
              <a:t>bandwidth in bits per second, refers to the speed of bit transmission in a channel or link. Often referred to as Capacity. </a:t>
            </a:r>
          </a:p>
        </p:txBody>
      </p:sp>
    </p:spTree>
    <p:extLst>
      <p:ext uri="{BB962C8B-B14F-4D97-AF65-F5344CB8AC3E}">
        <p14:creationId xmlns:p14="http://schemas.microsoft.com/office/powerpoint/2010/main" val="632977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4837-60AF-2B12-7A57-76C1DADBE145}"/>
              </a:ext>
            </a:extLst>
          </p:cNvPr>
          <p:cNvSpPr>
            <a:spLocks noGrp="1"/>
          </p:cNvSpPr>
          <p:nvPr>
            <p:ph type="title"/>
          </p:nvPr>
        </p:nvSpPr>
        <p:spPr/>
        <p:txBody>
          <a:bodyPr/>
          <a:lstStyle/>
          <a:p>
            <a:r>
              <a:rPr lang="en-US" dirty="0"/>
              <a:t>Digital signal</a:t>
            </a:r>
            <a:endParaRPr lang="ar-EG" dirty="0"/>
          </a:p>
        </p:txBody>
      </p:sp>
      <p:sp>
        <p:nvSpPr>
          <p:cNvPr id="3" name="Content Placeholder 2">
            <a:extLst>
              <a:ext uri="{FF2B5EF4-FFF2-40B4-BE49-F238E27FC236}">
                <a16:creationId xmlns:a16="http://schemas.microsoft.com/office/drawing/2014/main" id="{B1C9756D-AD20-19EF-4827-CB31F039A8AF}"/>
              </a:ext>
            </a:extLst>
          </p:cNvPr>
          <p:cNvSpPr>
            <a:spLocks noGrp="1"/>
          </p:cNvSpPr>
          <p:nvPr>
            <p:ph idx="1"/>
          </p:nvPr>
        </p:nvSpPr>
        <p:spPr/>
        <p:txBody>
          <a:bodyPr/>
          <a:lstStyle/>
          <a:p>
            <a:r>
              <a:rPr lang="en-US" altLang="en-US" baseline="0" dirty="0"/>
              <a:t>digital signal</a:t>
            </a:r>
            <a:r>
              <a:rPr lang="en-US" altLang="en-US" sz="2400" dirty="0"/>
              <a:t>:</a:t>
            </a:r>
            <a:r>
              <a:rPr lang="en-US" altLang="en-US" sz="2400" baseline="0" dirty="0"/>
              <a:t> </a:t>
            </a:r>
            <a:r>
              <a:rPr lang="en-US" altLang="en-US" sz="2400" baseline="0" dirty="0">
                <a:solidFill>
                  <a:schemeClr val="accent1"/>
                </a:solidFill>
              </a:rPr>
              <a:t>a 1 can be encoded as a positive voltage and a 0 as zero voltage. A digital signal can have more than two levels. In this case, we can send more than 1 bit for each level.</a:t>
            </a:r>
          </a:p>
          <a:p>
            <a:r>
              <a:rPr lang="en-US" altLang="en-US" sz="2800" i="0" baseline="0" dirty="0">
                <a:latin typeface="Arial" panose="020B0604020202020204" pitchFamily="34" charset="0"/>
              </a:rPr>
              <a:t>A digital signal is a composite analog signal with an infinite bandwidth.</a:t>
            </a:r>
          </a:p>
          <a:p>
            <a:endParaRPr lang="ar-EG" dirty="0"/>
          </a:p>
        </p:txBody>
      </p:sp>
      <p:pic>
        <p:nvPicPr>
          <p:cNvPr id="4" name="Picture 3">
            <a:extLst>
              <a:ext uri="{FF2B5EF4-FFF2-40B4-BE49-F238E27FC236}">
                <a16:creationId xmlns:a16="http://schemas.microsoft.com/office/drawing/2014/main" id="{3873BCA2-9ED3-32BC-F319-905ECDE60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4001294"/>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1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2D8C-3863-78CA-377D-DBBC258ECAF4}"/>
              </a:ext>
            </a:extLst>
          </p:cNvPr>
          <p:cNvSpPr>
            <a:spLocks noGrp="1"/>
          </p:cNvSpPr>
          <p:nvPr>
            <p:ph type="title"/>
          </p:nvPr>
        </p:nvSpPr>
        <p:spPr/>
        <p:txBody>
          <a:bodyPr/>
          <a:lstStyle/>
          <a:p>
            <a:r>
              <a:rPr lang="en-US" dirty="0"/>
              <a:t>Why digital</a:t>
            </a:r>
            <a:endParaRPr lang="ar-EG" dirty="0"/>
          </a:p>
        </p:txBody>
      </p:sp>
      <p:sp>
        <p:nvSpPr>
          <p:cNvPr id="3" name="Content Placeholder 2">
            <a:extLst>
              <a:ext uri="{FF2B5EF4-FFF2-40B4-BE49-F238E27FC236}">
                <a16:creationId xmlns:a16="http://schemas.microsoft.com/office/drawing/2014/main" id="{A22BF1BB-AF2E-D524-D095-449192DF13F2}"/>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Digital technology</a:t>
            </a:r>
          </a:p>
          <a:p>
            <a:pPr lvl="1"/>
            <a:r>
              <a:rPr lang="en-US" dirty="0">
                <a:solidFill>
                  <a:schemeClr val="accent1"/>
                </a:solidFill>
                <a:latin typeface="Times New Roman" panose="02020603050405020304" pitchFamily="18" charset="0"/>
                <a:cs typeface="Times New Roman" panose="02020603050405020304" pitchFamily="18" charset="0"/>
              </a:rPr>
              <a:t>VLSI technology has caused a continuing drop in the cost and size of digital circuits.</a:t>
            </a:r>
          </a:p>
          <a:p>
            <a:r>
              <a:rPr lang="en-US" dirty="0">
                <a:latin typeface="Times New Roman" panose="02020603050405020304" pitchFamily="18" charset="0"/>
                <a:cs typeface="Times New Roman" panose="02020603050405020304" pitchFamily="18" charset="0"/>
              </a:rPr>
              <a:t>Data integrity</a:t>
            </a:r>
          </a:p>
          <a:p>
            <a:pPr lvl="1"/>
            <a:r>
              <a:rPr lang="en-US" dirty="0">
                <a:solidFill>
                  <a:schemeClr val="accent1"/>
                </a:solidFill>
                <a:latin typeface="Times New Roman" panose="02020603050405020304" pitchFamily="18" charset="0"/>
                <a:cs typeface="Times New Roman" panose="02020603050405020304" pitchFamily="18" charset="0"/>
              </a:rPr>
              <a:t>The use of repeaters has made it possible to transmit data longer distances over lower quality.</a:t>
            </a:r>
          </a:p>
          <a:p>
            <a:r>
              <a:rPr lang="en-US" dirty="0">
                <a:latin typeface="Times New Roman" panose="02020603050405020304" pitchFamily="18" charset="0"/>
                <a:cs typeface="Times New Roman" panose="02020603050405020304" pitchFamily="18" charset="0"/>
              </a:rPr>
              <a:t>Capacity utilization</a:t>
            </a:r>
          </a:p>
          <a:p>
            <a:pPr lvl="1"/>
            <a:r>
              <a:rPr lang="en-US" dirty="0">
                <a:solidFill>
                  <a:schemeClr val="accent1"/>
                </a:solidFill>
                <a:latin typeface="Times New Roman" panose="02020603050405020304" pitchFamily="18" charset="0"/>
                <a:cs typeface="Times New Roman" panose="02020603050405020304" pitchFamily="18" charset="0"/>
              </a:rPr>
              <a:t>Satellite channels and optical fiber.</a:t>
            </a:r>
          </a:p>
          <a:p>
            <a:r>
              <a:rPr lang="en-US" dirty="0">
                <a:latin typeface="Times New Roman" panose="02020603050405020304" pitchFamily="18" charset="0"/>
                <a:cs typeface="Times New Roman" panose="02020603050405020304" pitchFamily="18" charset="0"/>
              </a:rPr>
              <a:t>Security</a:t>
            </a:r>
          </a:p>
          <a:p>
            <a:pPr lvl="1"/>
            <a:r>
              <a:rPr lang="en-US" dirty="0">
                <a:solidFill>
                  <a:schemeClr val="accent1"/>
                </a:solidFill>
                <a:latin typeface="Times New Roman" panose="02020603050405020304" pitchFamily="18" charset="0"/>
                <a:cs typeface="Times New Roman" panose="02020603050405020304" pitchFamily="18" charset="0"/>
              </a:rPr>
              <a:t>Encryption techniques can be readily applied to digital data.</a:t>
            </a:r>
          </a:p>
          <a:p>
            <a:r>
              <a:rPr lang="en-US" sz="2800" kern="1200" baseline="0" dirty="0">
                <a:solidFill>
                  <a:schemeClr val="tx1"/>
                </a:solidFill>
                <a:latin typeface="Times New Roman" pitchFamily="-110" charset="0"/>
                <a:ea typeface="ＭＳ Ｐゴシック" pitchFamily="-110" charset="-128"/>
                <a:cs typeface="ＭＳ Ｐゴシック" pitchFamily="-110" charset="-128"/>
              </a:rPr>
              <a:t>Integration:  </a:t>
            </a:r>
            <a:r>
              <a:rPr lang="en-US" sz="2200" kern="1200" baseline="0" dirty="0">
                <a:solidFill>
                  <a:schemeClr val="accent1"/>
                </a:solidFill>
                <a:latin typeface="Times New Roman" pitchFamily="-110" charset="0"/>
                <a:ea typeface="ＭＳ Ｐゴシック" pitchFamily="-110" charset="-128"/>
                <a:cs typeface="ＭＳ Ｐゴシック" pitchFamily="-110" charset="-128"/>
              </a:rPr>
              <a:t>By treating both analog and digital data digitally, all signals have the same form and can be treated similarly. Thus, economies of scale and convenience can be achieved by integrating voice, video, and digital data.</a:t>
            </a:r>
            <a:endParaRPr lang="en-US" sz="2200" dirty="0">
              <a:solidFill>
                <a:schemeClr val="accent1"/>
              </a:solidFill>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ar-EG" dirty="0"/>
          </a:p>
        </p:txBody>
      </p:sp>
    </p:spTree>
    <p:extLst>
      <p:ext uri="{BB962C8B-B14F-4D97-AF65-F5344CB8AC3E}">
        <p14:creationId xmlns:p14="http://schemas.microsoft.com/office/powerpoint/2010/main" val="140475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4585-7161-2290-E8CC-B7C10023450F}"/>
              </a:ext>
            </a:extLst>
          </p:cNvPr>
          <p:cNvSpPr>
            <a:spLocks noGrp="1"/>
          </p:cNvSpPr>
          <p:nvPr>
            <p:ph type="title"/>
          </p:nvPr>
        </p:nvSpPr>
        <p:spPr/>
        <p:txBody>
          <a:bodyPr/>
          <a:lstStyle/>
          <a:p>
            <a:r>
              <a:rPr lang="en-US" dirty="0"/>
              <a:t>Simplified communication model</a:t>
            </a:r>
            <a:endParaRPr lang="ar-EG" dirty="0"/>
          </a:p>
        </p:txBody>
      </p:sp>
      <p:sp>
        <p:nvSpPr>
          <p:cNvPr id="3" name="Content Placeholder 2">
            <a:extLst>
              <a:ext uri="{FF2B5EF4-FFF2-40B4-BE49-F238E27FC236}">
                <a16:creationId xmlns:a16="http://schemas.microsoft.com/office/drawing/2014/main" id="{3C234472-932E-A237-B6E6-D61039D63CED}"/>
              </a:ext>
            </a:extLst>
          </p:cNvPr>
          <p:cNvSpPr>
            <a:spLocks noGrp="1"/>
          </p:cNvSpPr>
          <p:nvPr>
            <p:ph idx="1"/>
          </p:nvPr>
        </p:nvSpPr>
        <p:spPr/>
        <p:txBody>
          <a:bodyPr/>
          <a:lstStyle/>
          <a:p>
            <a:r>
              <a:rPr lang="en-US" dirty="0"/>
              <a:t>Source : </a:t>
            </a:r>
            <a:r>
              <a:rPr lang="en-US" dirty="0">
                <a:solidFill>
                  <a:srgbClr val="FF0000"/>
                </a:solidFill>
              </a:rPr>
              <a:t>end device</a:t>
            </a:r>
          </a:p>
          <a:p>
            <a:r>
              <a:rPr lang="en-US" dirty="0"/>
              <a:t>Transmitter : </a:t>
            </a:r>
            <a:r>
              <a:rPr lang="en-US" dirty="0">
                <a:solidFill>
                  <a:srgbClr val="FF0000"/>
                </a:solidFill>
              </a:rPr>
              <a:t>modem </a:t>
            </a:r>
            <a:r>
              <a:rPr lang="en-US" dirty="0">
                <a:solidFill>
                  <a:srgbClr val="0070C0"/>
                </a:solidFill>
              </a:rPr>
              <a:t>(D/A)</a:t>
            </a:r>
          </a:p>
          <a:p>
            <a:r>
              <a:rPr lang="en-US" dirty="0"/>
              <a:t>Transmission System : </a:t>
            </a:r>
            <a:r>
              <a:rPr lang="en-US" dirty="0">
                <a:solidFill>
                  <a:srgbClr val="FF0000"/>
                </a:solidFill>
              </a:rPr>
              <a:t>public telephone network</a:t>
            </a:r>
          </a:p>
          <a:p>
            <a:r>
              <a:rPr lang="en-US" dirty="0"/>
              <a:t>Receiver : </a:t>
            </a:r>
            <a:r>
              <a:rPr lang="en-US" dirty="0">
                <a:solidFill>
                  <a:srgbClr val="FF0000"/>
                </a:solidFill>
              </a:rPr>
              <a:t>modem </a:t>
            </a:r>
            <a:r>
              <a:rPr lang="en-US" dirty="0">
                <a:solidFill>
                  <a:srgbClr val="0070C0"/>
                </a:solidFill>
              </a:rPr>
              <a:t>(A/D)</a:t>
            </a:r>
          </a:p>
          <a:p>
            <a:r>
              <a:rPr lang="en-US" dirty="0"/>
              <a:t>Destination : </a:t>
            </a:r>
            <a:r>
              <a:rPr lang="en-US" dirty="0">
                <a:solidFill>
                  <a:srgbClr val="FF0000"/>
                </a:solidFill>
              </a:rPr>
              <a:t>end device</a:t>
            </a:r>
          </a:p>
          <a:p>
            <a:endParaRPr lang="en-US" dirty="0">
              <a:solidFill>
                <a:srgbClr val="FF0000"/>
              </a:solidFill>
            </a:endParaRPr>
          </a:p>
          <a:p>
            <a:r>
              <a:rPr lang="en-US" dirty="0">
                <a:solidFill>
                  <a:srgbClr val="FF0000"/>
                </a:solidFill>
              </a:rPr>
              <a:t>End device : server , pc ,workstation , phone , laptop .. </a:t>
            </a:r>
            <a:r>
              <a:rPr lang="en-US" dirty="0" err="1">
                <a:solidFill>
                  <a:srgbClr val="FF0000"/>
                </a:solidFill>
              </a:rPr>
              <a:t>etc</a:t>
            </a:r>
            <a:endParaRPr lang="ar-EG" dirty="0">
              <a:solidFill>
                <a:srgbClr val="FF0000"/>
              </a:solidFill>
            </a:endParaRPr>
          </a:p>
        </p:txBody>
      </p:sp>
    </p:spTree>
    <p:extLst>
      <p:ext uri="{BB962C8B-B14F-4D97-AF65-F5344CB8AC3E}">
        <p14:creationId xmlns:p14="http://schemas.microsoft.com/office/powerpoint/2010/main" val="3761620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0D9D4-416C-5689-AC41-D34EBE439BE7}"/>
              </a:ext>
            </a:extLst>
          </p:cNvPr>
          <p:cNvSpPr>
            <a:spLocks noGrp="1"/>
          </p:cNvSpPr>
          <p:nvPr>
            <p:ph idx="1"/>
          </p:nvPr>
        </p:nvSpPr>
        <p:spPr>
          <a:xfrm>
            <a:off x="838200" y="286074"/>
            <a:ext cx="10515600" cy="6469289"/>
          </a:xfrm>
        </p:spPr>
        <p:txBody>
          <a:bodyPr>
            <a:normAutofit fontScale="92500" lnSpcReduction="10000"/>
          </a:bodyPr>
          <a:lstStyle/>
          <a:p>
            <a:r>
              <a:rPr lang="en-US" dirty="0"/>
              <a:t>Sending and receiving is digital but when we transmitting over network, we convert it to analog signal as a middle stage by using A/D and D/A Converter.</a:t>
            </a:r>
          </a:p>
          <a:p>
            <a:pPr marL="0" indent="0">
              <a:buNone/>
            </a:pPr>
            <a:r>
              <a:rPr lang="en-US" altLang="en-US" sz="2600" i="0" baseline="0" dirty="0">
                <a:effectLst>
                  <a:outerShdw blurRad="38100" dist="38100" dir="2700000" algn="tl">
                    <a:srgbClr val="C0C0C0"/>
                  </a:outerShdw>
                </a:effectLst>
                <a:latin typeface="Times" panose="02020603050405020304" pitchFamily="18" charset="0"/>
              </a:rPr>
              <a:t>TRANSMISSION IMPAIRMENT : </a:t>
            </a:r>
          </a:p>
          <a:p>
            <a:r>
              <a:rPr lang="en-US" altLang="en-US" sz="2600" baseline="0" dirty="0"/>
              <a:t>Attenuation: </a:t>
            </a:r>
          </a:p>
          <a:p>
            <a:pPr lvl="1"/>
            <a:r>
              <a:rPr lang="en-US" sz="1900" dirty="0">
                <a:solidFill>
                  <a:schemeClr val="accent1"/>
                </a:solidFill>
              </a:rPr>
              <a:t>Signal strength falls off with distance over any transmission medium.</a:t>
            </a:r>
            <a:endParaRPr lang="en-US" altLang="en-US" sz="2600" baseline="0" dirty="0">
              <a:solidFill>
                <a:schemeClr val="accent1"/>
              </a:solidFill>
            </a:endParaRPr>
          </a:p>
          <a:p>
            <a:r>
              <a:rPr lang="en-US" altLang="en-US" sz="2600" baseline="0" dirty="0"/>
              <a:t>Distortion: </a:t>
            </a:r>
          </a:p>
          <a:p>
            <a:pPr lvl="1"/>
            <a:r>
              <a:rPr lang="en-US" altLang="en-US" sz="1900" dirty="0">
                <a:solidFill>
                  <a:schemeClr val="accent1"/>
                </a:solidFill>
              </a:rPr>
              <a:t>Means that the signal changes its form or shape </a:t>
            </a:r>
            <a:r>
              <a:rPr lang="en-US" altLang="en-US" sz="600" dirty="0">
                <a:solidFill>
                  <a:schemeClr val="accent1"/>
                </a:solidFill>
              </a:rPr>
              <a:t>(</a:t>
            </a:r>
            <a:r>
              <a:rPr kumimoji="1" lang="en-US" sz="900" dirty="0">
                <a:solidFill>
                  <a:schemeClr val="accent1"/>
                </a:solidFill>
              </a:rPr>
              <a:t>Occurs in transmission cables </a:t>
            </a:r>
            <a:r>
              <a:rPr lang="en-US" altLang="en-US" sz="600" dirty="0">
                <a:solidFill>
                  <a:schemeClr val="accent1"/>
                </a:solidFill>
              </a:rPr>
              <a:t>),</a:t>
            </a:r>
          </a:p>
          <a:p>
            <a:pPr lvl="1"/>
            <a:r>
              <a:rPr kumimoji="1" lang="en-US" sz="1900" dirty="0">
                <a:solidFill>
                  <a:schemeClr val="accent1"/>
                </a:solidFill>
              </a:rPr>
              <a:t>Various frequency components arrive at different times resulting in phase shifts between the frequencies.</a:t>
            </a:r>
            <a:endParaRPr lang="en-US" altLang="en-US" sz="2200" baseline="0" dirty="0">
              <a:solidFill>
                <a:schemeClr val="accent1"/>
              </a:solidFill>
            </a:endParaRPr>
          </a:p>
          <a:p>
            <a:r>
              <a:rPr lang="en-US" altLang="en-US" sz="2600" baseline="0" dirty="0"/>
              <a:t>Noise: </a:t>
            </a:r>
          </a:p>
          <a:p>
            <a:pPr lvl="1"/>
            <a:r>
              <a:rPr kumimoji="1" lang="en-US" sz="2200" dirty="0">
                <a:solidFill>
                  <a:schemeClr val="accent1"/>
                </a:solidFill>
              </a:rPr>
              <a:t>Unwanted signals inserted between transmitter and receiver</a:t>
            </a:r>
            <a:endParaRPr lang="en-US" sz="2200" dirty="0">
              <a:solidFill>
                <a:schemeClr val="accent1"/>
              </a:solidFill>
            </a:endParaRPr>
          </a:p>
          <a:p>
            <a:pPr lvl="1"/>
            <a:r>
              <a:rPr kumimoji="1" lang="en-US" sz="2200" dirty="0">
                <a:solidFill>
                  <a:schemeClr val="accent1"/>
                </a:solidFill>
              </a:rPr>
              <a:t>Is the major limiting factor in </a:t>
            </a:r>
            <a:r>
              <a:rPr kumimoji="1" lang="en-US" dirty="0">
                <a:solidFill>
                  <a:schemeClr val="accent1"/>
                </a:solidFill>
              </a:rPr>
              <a:t>communications system performance</a:t>
            </a:r>
          </a:p>
          <a:p>
            <a:pPr lvl="1"/>
            <a:r>
              <a:rPr lang="en-US" altLang="en-US" dirty="0"/>
              <a:t>There are different types of noise :</a:t>
            </a:r>
          </a:p>
          <a:p>
            <a:pPr lvl="2"/>
            <a:r>
              <a:rPr lang="en-US" altLang="en-US" dirty="0">
                <a:solidFill>
                  <a:schemeClr val="hlink"/>
                </a:solidFill>
              </a:rPr>
              <a:t>Thermal</a:t>
            </a:r>
            <a:r>
              <a:rPr lang="en-US" altLang="en-US" dirty="0"/>
              <a:t> - random noise of electrons in the wire creates an extra signal</a:t>
            </a:r>
          </a:p>
          <a:p>
            <a:pPr lvl="2"/>
            <a:r>
              <a:rPr lang="en-US" altLang="en-US" dirty="0">
                <a:solidFill>
                  <a:schemeClr val="hlink"/>
                </a:solidFill>
              </a:rPr>
              <a:t>Induced</a:t>
            </a:r>
            <a:r>
              <a:rPr lang="en-US" altLang="en-US" dirty="0"/>
              <a:t> - from motors and appliances, devices act are transmitter antenna and medium as receiving antenna.</a:t>
            </a:r>
          </a:p>
          <a:p>
            <a:pPr lvl="2"/>
            <a:r>
              <a:rPr lang="en-US" altLang="en-US" dirty="0">
                <a:solidFill>
                  <a:schemeClr val="hlink"/>
                </a:solidFill>
              </a:rPr>
              <a:t>Crosstalk</a:t>
            </a:r>
            <a:r>
              <a:rPr lang="en-US" altLang="en-US" dirty="0"/>
              <a:t> - same as above but between two wires.</a:t>
            </a:r>
          </a:p>
          <a:p>
            <a:pPr lvl="2"/>
            <a:r>
              <a:rPr lang="en-US" altLang="en-US" dirty="0">
                <a:solidFill>
                  <a:schemeClr val="hlink"/>
                </a:solidFill>
              </a:rPr>
              <a:t>Impulse</a:t>
            </a:r>
            <a:r>
              <a:rPr lang="en-US" altLang="en-US" dirty="0"/>
              <a:t> - Spikes that result from power lines, lightning, etc. </a:t>
            </a:r>
          </a:p>
          <a:p>
            <a:pPr lvl="2"/>
            <a:endParaRPr lang="en-US" dirty="0">
              <a:solidFill>
                <a:schemeClr val="accent1"/>
              </a:solidFill>
            </a:endParaRPr>
          </a:p>
          <a:p>
            <a:endParaRPr lang="ar-EG" dirty="0"/>
          </a:p>
        </p:txBody>
      </p:sp>
    </p:spTree>
    <p:extLst>
      <p:ext uri="{BB962C8B-B14F-4D97-AF65-F5344CB8AC3E}">
        <p14:creationId xmlns:p14="http://schemas.microsoft.com/office/powerpoint/2010/main" val="349754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80A5-EDB8-7666-8447-C4235A0B2809}"/>
              </a:ext>
            </a:extLst>
          </p:cNvPr>
          <p:cNvSpPr>
            <a:spLocks noGrp="1"/>
          </p:cNvSpPr>
          <p:nvPr>
            <p:ph type="title"/>
          </p:nvPr>
        </p:nvSpPr>
        <p:spPr/>
        <p:txBody>
          <a:bodyPr/>
          <a:lstStyle/>
          <a:p>
            <a:r>
              <a:rPr lang="en-US" altLang="en-US" dirty="0"/>
              <a:t>Signal to Noise Ratio (SNR)</a:t>
            </a:r>
            <a:endParaRPr lang="ar-EG" dirty="0"/>
          </a:p>
        </p:txBody>
      </p:sp>
      <p:sp>
        <p:nvSpPr>
          <p:cNvPr id="3" name="Content Placeholder 2">
            <a:extLst>
              <a:ext uri="{FF2B5EF4-FFF2-40B4-BE49-F238E27FC236}">
                <a16:creationId xmlns:a16="http://schemas.microsoft.com/office/drawing/2014/main" id="{B650CDC3-9FC7-AA0E-16BB-C1EB024D4897}"/>
              </a:ext>
            </a:extLst>
          </p:cNvPr>
          <p:cNvSpPr>
            <a:spLocks noGrp="1"/>
          </p:cNvSpPr>
          <p:nvPr>
            <p:ph idx="1"/>
          </p:nvPr>
        </p:nvSpPr>
        <p:spPr/>
        <p:txBody>
          <a:bodyPr/>
          <a:lstStyle/>
          <a:p>
            <a:r>
              <a:rPr lang="en-US" altLang="en-US" dirty="0"/>
              <a:t>We use SNR To measure the quality of a system.</a:t>
            </a:r>
          </a:p>
          <a:p>
            <a:r>
              <a:rPr lang="en-US" altLang="en-US" dirty="0"/>
              <a:t>It is the ratio between two powers.</a:t>
            </a:r>
          </a:p>
          <a:p>
            <a:r>
              <a:rPr lang="en-US" altLang="en-US" dirty="0"/>
              <a:t>It is usually given in dB and referred to as SNR</a:t>
            </a:r>
            <a:r>
              <a:rPr lang="en-US" altLang="en-US" baseline="-25000" dirty="0"/>
              <a:t>dB.</a:t>
            </a:r>
          </a:p>
          <a:p>
            <a:r>
              <a:rPr lang="en-US" altLang="en-US" baseline="0" dirty="0"/>
              <a:t>The values of SNR and SNR</a:t>
            </a:r>
            <a:r>
              <a:rPr lang="en-US" altLang="en-US" dirty="0"/>
              <a:t>dB</a:t>
            </a:r>
            <a:r>
              <a:rPr lang="en-US" altLang="en-US" baseline="0" dirty="0"/>
              <a:t> for a noiseless channel are</a:t>
            </a:r>
          </a:p>
          <a:p>
            <a:endParaRPr lang="en-US" dirty="0"/>
          </a:p>
          <a:p>
            <a:pPr marL="0" indent="0">
              <a:buNone/>
            </a:pPr>
            <a:endParaRPr lang="en-US" dirty="0"/>
          </a:p>
          <a:p>
            <a:r>
              <a:rPr lang="en-US" dirty="0"/>
              <a:t>We can never achieve this ratio in real life; it is an ideal.</a:t>
            </a:r>
          </a:p>
          <a:p>
            <a:endParaRPr lang="ar-EG" dirty="0"/>
          </a:p>
        </p:txBody>
      </p:sp>
      <p:pic>
        <p:nvPicPr>
          <p:cNvPr id="4" name="Picture 14">
            <a:extLst>
              <a:ext uri="{FF2B5EF4-FFF2-40B4-BE49-F238E27FC236}">
                <a16:creationId xmlns:a16="http://schemas.microsoft.com/office/drawing/2014/main" id="{71922162-F6B2-446A-1B20-ADDA0AAE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079" y="3856492"/>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75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53F3-1004-A66D-8773-410F9F24758A}"/>
              </a:ext>
            </a:extLst>
          </p:cNvPr>
          <p:cNvSpPr>
            <a:spLocks noGrp="1"/>
          </p:cNvSpPr>
          <p:nvPr>
            <p:ph type="title"/>
          </p:nvPr>
        </p:nvSpPr>
        <p:spPr/>
        <p:txBody>
          <a:bodyPr/>
          <a:lstStyle/>
          <a:p>
            <a:r>
              <a:rPr lang="en-US" dirty="0"/>
              <a:t>DATA RATE LIMITS</a:t>
            </a:r>
            <a:endParaRPr lang="ar-EG" dirty="0"/>
          </a:p>
        </p:txBody>
      </p:sp>
      <p:sp>
        <p:nvSpPr>
          <p:cNvPr id="3" name="Content Placeholder 2">
            <a:extLst>
              <a:ext uri="{FF2B5EF4-FFF2-40B4-BE49-F238E27FC236}">
                <a16:creationId xmlns:a16="http://schemas.microsoft.com/office/drawing/2014/main" id="{D5EE4181-F8F3-6C4C-E814-CA32C2BE551B}"/>
              </a:ext>
            </a:extLst>
          </p:cNvPr>
          <p:cNvSpPr>
            <a:spLocks noGrp="1"/>
          </p:cNvSpPr>
          <p:nvPr>
            <p:ph idx="1"/>
          </p:nvPr>
        </p:nvSpPr>
        <p:spPr/>
        <p:txBody>
          <a:bodyPr/>
          <a:lstStyle/>
          <a:p>
            <a:pPr algn="just" eaLnBrk="1" hangingPunct="1"/>
            <a:r>
              <a:rPr lang="en-US" altLang="en-US" baseline="0" dirty="0"/>
              <a:t>A very important consideration in data communications is how fast we can send data, in </a:t>
            </a:r>
            <a:r>
              <a:rPr lang="en-US" altLang="en-US" baseline="0" dirty="0">
                <a:solidFill>
                  <a:schemeClr val="accent1"/>
                </a:solidFill>
              </a:rPr>
              <a:t>bits per second</a:t>
            </a:r>
            <a:r>
              <a:rPr lang="en-US" altLang="en-US" baseline="0" dirty="0"/>
              <a:t>, over a channel. Data rate depends on three factors:</a:t>
            </a:r>
          </a:p>
          <a:p>
            <a:pPr algn="just" eaLnBrk="1" hangingPunct="1"/>
            <a:r>
              <a:rPr lang="en-US" altLang="en-US" baseline="0" dirty="0">
                <a:solidFill>
                  <a:schemeClr val="accent1"/>
                </a:solidFill>
              </a:rPr>
              <a:t>The bandwidth available</a:t>
            </a:r>
          </a:p>
          <a:p>
            <a:pPr algn="just" eaLnBrk="1" hangingPunct="1"/>
            <a:r>
              <a:rPr lang="en-US" altLang="en-US" baseline="0" dirty="0">
                <a:solidFill>
                  <a:schemeClr val="accent1"/>
                </a:solidFill>
              </a:rPr>
              <a:t>The level of the signals we use</a:t>
            </a:r>
          </a:p>
          <a:p>
            <a:pPr algn="just" eaLnBrk="1" hangingPunct="1"/>
            <a:r>
              <a:rPr lang="en-US" altLang="en-US" baseline="0" dirty="0">
                <a:solidFill>
                  <a:schemeClr val="accent1"/>
                </a:solidFill>
              </a:rPr>
              <a:t>The quality of the channel (the level of noise)</a:t>
            </a:r>
          </a:p>
          <a:p>
            <a:r>
              <a:rPr lang="en-US" altLang="en-US" sz="2800" i="0" baseline="0" dirty="0">
                <a:latin typeface="Arial" panose="020B0604020202020204" pitchFamily="34" charset="0"/>
              </a:rPr>
              <a:t>Increasing the levels of a signal may reduce the reliability of the system.</a:t>
            </a:r>
          </a:p>
          <a:p>
            <a:endParaRPr lang="ar-EG" dirty="0"/>
          </a:p>
        </p:txBody>
      </p:sp>
    </p:spTree>
    <p:extLst>
      <p:ext uri="{BB962C8B-B14F-4D97-AF65-F5344CB8AC3E}">
        <p14:creationId xmlns:p14="http://schemas.microsoft.com/office/powerpoint/2010/main" val="30259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9DBC-182B-3E48-AA7A-E8BB1158E31C}"/>
              </a:ext>
            </a:extLst>
          </p:cNvPr>
          <p:cNvSpPr>
            <a:spLocks noGrp="1"/>
          </p:cNvSpPr>
          <p:nvPr>
            <p:ph type="title"/>
          </p:nvPr>
        </p:nvSpPr>
        <p:spPr/>
        <p:txBody>
          <a:bodyPr/>
          <a:lstStyle/>
          <a:p>
            <a:r>
              <a:rPr lang="en-US" dirty="0"/>
              <a:t>Channel Capacity</a:t>
            </a:r>
            <a:endParaRPr lang="ar-EG" dirty="0"/>
          </a:p>
        </p:txBody>
      </p:sp>
      <p:sp>
        <p:nvSpPr>
          <p:cNvPr id="3" name="Content Placeholder 2">
            <a:extLst>
              <a:ext uri="{FF2B5EF4-FFF2-40B4-BE49-F238E27FC236}">
                <a16:creationId xmlns:a16="http://schemas.microsoft.com/office/drawing/2014/main" id="{7A62D9C0-1F4D-EE86-625B-95CD6ACFFA41}"/>
              </a:ext>
            </a:extLst>
          </p:cNvPr>
          <p:cNvSpPr>
            <a:spLocks noGrp="1"/>
          </p:cNvSpPr>
          <p:nvPr>
            <p:ph idx="1"/>
          </p:nvPr>
        </p:nvSpPr>
        <p:spPr/>
        <p:txBody>
          <a:bodyPr>
            <a:normAutofit/>
          </a:bodyPr>
          <a:lstStyle/>
          <a:p>
            <a:pPr lvl="0" rtl="0"/>
            <a:r>
              <a:rPr kumimoji="1" lang="en-US" sz="2400" i="0" dirty="0"/>
              <a:t>Maximum rate at which data can be transmitted over a given communications channel under given conditions</a:t>
            </a:r>
            <a:endParaRPr lang="en-US" sz="2400" i="0" dirty="0"/>
          </a:p>
          <a:p>
            <a:pPr lvl="1" rtl="0"/>
            <a:r>
              <a:rPr kumimoji="1" lang="en-US" i="0" dirty="0"/>
              <a:t>Data rate:</a:t>
            </a:r>
          </a:p>
          <a:p>
            <a:pPr lvl="2"/>
            <a:r>
              <a:rPr kumimoji="1" lang="en-US" i="0" dirty="0">
                <a:solidFill>
                  <a:schemeClr val="accent1"/>
                </a:solidFill>
              </a:rPr>
              <a:t>in bits per second (bps) at which data can be communicated</a:t>
            </a:r>
          </a:p>
          <a:p>
            <a:pPr lvl="1" rtl="0"/>
            <a:r>
              <a:rPr kumimoji="1" lang="en-US" i="0" kern="1200" dirty="0"/>
              <a:t>Bandwidth:</a:t>
            </a:r>
          </a:p>
          <a:p>
            <a:pPr lvl="2"/>
            <a:r>
              <a:rPr kumimoji="1" lang="en-US" i="0" kern="1200" dirty="0">
                <a:solidFill>
                  <a:schemeClr val="accent1"/>
                </a:solidFill>
                <a:latin typeface="Arial"/>
                <a:ea typeface="+mn-ea"/>
                <a:cs typeface="+mn-cs"/>
              </a:rPr>
              <a:t>in cycles per second, or hertz</a:t>
            </a:r>
          </a:p>
          <a:p>
            <a:pPr lvl="2"/>
            <a:r>
              <a:rPr kumimoji="1" lang="en-US" altLang="ar-EG" i="0" kern="1200" dirty="0">
                <a:solidFill>
                  <a:schemeClr val="accent1"/>
                </a:solidFill>
                <a:latin typeface="Arial"/>
                <a:ea typeface="+mn-ea"/>
                <a:cs typeface="+mn-cs"/>
              </a:rPr>
              <a:t>Constrained by transmitter and medium</a:t>
            </a:r>
            <a:endParaRPr kumimoji="1" lang="en-US" i="0" kern="1200" dirty="0">
              <a:solidFill>
                <a:schemeClr val="accent1"/>
              </a:solidFill>
              <a:latin typeface="Arial"/>
              <a:ea typeface="+mn-ea"/>
              <a:cs typeface="+mn-cs"/>
            </a:endParaRPr>
          </a:p>
          <a:p>
            <a:pPr lvl="1" rtl="0"/>
            <a:r>
              <a:rPr kumimoji="1" lang="en-US" i="0" dirty="0"/>
              <a:t>Noise:</a:t>
            </a:r>
          </a:p>
          <a:p>
            <a:pPr lvl="2"/>
            <a:r>
              <a:rPr kumimoji="1" lang="en-US" i="0" dirty="0">
                <a:solidFill>
                  <a:schemeClr val="accent1"/>
                </a:solidFill>
              </a:rPr>
              <a:t>The average level of noise over the communications path</a:t>
            </a:r>
          </a:p>
          <a:p>
            <a:pPr lvl="1" rtl="0"/>
            <a:r>
              <a:rPr kumimoji="1" lang="en-US" i="0" dirty="0"/>
              <a:t>Error rate:</a:t>
            </a:r>
          </a:p>
          <a:p>
            <a:pPr lvl="2"/>
            <a:r>
              <a:rPr kumimoji="1" lang="en-US" i="0" dirty="0">
                <a:solidFill>
                  <a:schemeClr val="accent1"/>
                </a:solidFill>
              </a:rPr>
              <a:t>The rate at which errors occur</a:t>
            </a:r>
          </a:p>
          <a:p>
            <a:endParaRPr lang="ar-EG" dirty="0">
              <a:solidFill>
                <a:schemeClr val="accent1"/>
              </a:solidFill>
            </a:endParaRPr>
          </a:p>
        </p:txBody>
      </p:sp>
    </p:spTree>
    <p:extLst>
      <p:ext uri="{BB962C8B-B14F-4D97-AF65-F5344CB8AC3E}">
        <p14:creationId xmlns:p14="http://schemas.microsoft.com/office/powerpoint/2010/main" val="421810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B1AE-1300-D54F-5BB4-A86FA8DFB2E3}"/>
              </a:ext>
            </a:extLst>
          </p:cNvPr>
          <p:cNvSpPr>
            <a:spLocks noGrp="1"/>
          </p:cNvSpPr>
          <p:nvPr>
            <p:ph type="title"/>
          </p:nvPr>
        </p:nvSpPr>
        <p:spPr/>
        <p:txBody>
          <a:bodyPr/>
          <a:lstStyle/>
          <a:p>
            <a:r>
              <a:rPr lang="en-US" dirty="0"/>
              <a:t>Nyquist Theorem</a:t>
            </a:r>
            <a:endParaRPr lang="ar-EG" dirty="0"/>
          </a:p>
        </p:txBody>
      </p:sp>
      <p:sp>
        <p:nvSpPr>
          <p:cNvPr id="3" name="Content Placeholder 2">
            <a:extLst>
              <a:ext uri="{FF2B5EF4-FFF2-40B4-BE49-F238E27FC236}">
                <a16:creationId xmlns:a16="http://schemas.microsoft.com/office/drawing/2014/main" id="{8680330D-9468-855B-5E8C-00A99F86AFDF}"/>
              </a:ext>
            </a:extLst>
          </p:cNvPr>
          <p:cNvSpPr>
            <a:spLocks noGrp="1"/>
          </p:cNvSpPr>
          <p:nvPr>
            <p:ph idx="1"/>
          </p:nvPr>
        </p:nvSpPr>
        <p:spPr/>
        <p:txBody>
          <a:bodyPr/>
          <a:lstStyle/>
          <a:p>
            <a:pPr>
              <a:lnSpc>
                <a:spcPct val="90000"/>
              </a:lnSpc>
            </a:pPr>
            <a:r>
              <a:rPr lang="en-US" altLang="en-US" sz="2800" dirty="0"/>
              <a:t>Nyquist gives the upper bound for the bit rate of a transmission system by calculating the bit rate directly from the number of bits in a symbol (or signal levels) and the bandwidth of the system (assuming 2 symbols/per cycle and first harmonic).</a:t>
            </a:r>
          </a:p>
          <a:p>
            <a:pPr>
              <a:lnSpc>
                <a:spcPct val="90000"/>
              </a:lnSpc>
            </a:pPr>
            <a:r>
              <a:rPr lang="en-US" altLang="en-US" sz="2800" dirty="0"/>
              <a:t>Nyquist theorem states that for a </a:t>
            </a:r>
            <a:r>
              <a:rPr lang="en-US" altLang="en-US" sz="2800" dirty="0">
                <a:solidFill>
                  <a:schemeClr val="hlink"/>
                </a:solidFill>
              </a:rPr>
              <a:t>noiseless</a:t>
            </a:r>
            <a:r>
              <a:rPr lang="en-US" altLang="en-US" sz="2800" dirty="0"/>
              <a:t> channel:</a:t>
            </a:r>
          </a:p>
          <a:p>
            <a:pPr algn="ctr">
              <a:lnSpc>
                <a:spcPct val="90000"/>
              </a:lnSpc>
              <a:buFont typeface="Wingdings" panose="05000000000000000000" pitchFamily="2" charset="2"/>
              <a:buNone/>
            </a:pPr>
            <a:r>
              <a:rPr lang="en-US" altLang="en-US" sz="2800" dirty="0"/>
              <a:t>C = 2 B log</a:t>
            </a:r>
            <a:r>
              <a:rPr lang="en-US" altLang="en-US" sz="2800" baseline="-25000" dirty="0"/>
              <a:t>2</a:t>
            </a:r>
            <a:r>
              <a:rPr lang="en-US" altLang="en-US" sz="2800" dirty="0"/>
              <a:t>2</a:t>
            </a:r>
            <a:r>
              <a:rPr lang="en-US" altLang="en-US" sz="2800" baseline="30000" dirty="0"/>
              <a:t>n</a:t>
            </a:r>
            <a:r>
              <a:rPr lang="en-US" altLang="en-US" sz="2800" dirty="0"/>
              <a:t> </a:t>
            </a:r>
          </a:p>
          <a:p>
            <a:pPr algn="ctr">
              <a:lnSpc>
                <a:spcPct val="90000"/>
              </a:lnSpc>
              <a:buFont typeface="Wingdings" panose="05000000000000000000" pitchFamily="2" charset="2"/>
              <a:buNone/>
            </a:pPr>
            <a:r>
              <a:rPr lang="en-US" altLang="en-US" sz="2800" dirty="0"/>
              <a:t>C= capacity in bps</a:t>
            </a:r>
          </a:p>
          <a:p>
            <a:pPr algn="ctr">
              <a:lnSpc>
                <a:spcPct val="90000"/>
              </a:lnSpc>
              <a:buFont typeface="Wingdings" panose="05000000000000000000" pitchFamily="2" charset="2"/>
              <a:buNone/>
            </a:pPr>
            <a:r>
              <a:rPr lang="en-US" altLang="en-US" sz="2800" dirty="0"/>
              <a:t>B = bandwidth in Hz</a:t>
            </a:r>
          </a:p>
          <a:p>
            <a:endParaRPr lang="ar-EG" dirty="0"/>
          </a:p>
        </p:txBody>
      </p:sp>
    </p:spTree>
    <p:extLst>
      <p:ext uri="{BB962C8B-B14F-4D97-AF65-F5344CB8AC3E}">
        <p14:creationId xmlns:p14="http://schemas.microsoft.com/office/powerpoint/2010/main" val="386819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09-9320-9CF9-E829-F90E3D463635}"/>
              </a:ext>
            </a:extLst>
          </p:cNvPr>
          <p:cNvSpPr>
            <a:spLocks noGrp="1"/>
          </p:cNvSpPr>
          <p:nvPr>
            <p:ph type="title"/>
          </p:nvPr>
        </p:nvSpPr>
        <p:spPr/>
        <p:txBody>
          <a:bodyPr/>
          <a:lstStyle/>
          <a:p>
            <a:r>
              <a:rPr lang="en-US" dirty="0"/>
              <a:t>Shannon Capacity Formula</a:t>
            </a:r>
            <a:endParaRPr lang="ar-EG" dirty="0"/>
          </a:p>
        </p:txBody>
      </p:sp>
      <p:sp>
        <p:nvSpPr>
          <p:cNvPr id="3" name="Content Placeholder 2">
            <a:extLst>
              <a:ext uri="{FF2B5EF4-FFF2-40B4-BE49-F238E27FC236}">
                <a16:creationId xmlns:a16="http://schemas.microsoft.com/office/drawing/2014/main" id="{F6C57353-3E5C-FDFE-1D63-4567339C0671}"/>
              </a:ext>
            </a:extLst>
          </p:cNvPr>
          <p:cNvSpPr>
            <a:spLocks noGrp="1"/>
          </p:cNvSpPr>
          <p:nvPr>
            <p:ph idx="1"/>
          </p:nvPr>
        </p:nvSpPr>
        <p:spPr/>
        <p:txBody>
          <a:bodyPr>
            <a:normAutofit lnSpcReduction="10000"/>
          </a:bodyPr>
          <a:lstStyle/>
          <a:p>
            <a:pPr eaLnBrk="1" hangingPunct="1">
              <a:defRPr/>
            </a:pPr>
            <a:r>
              <a:rPr kumimoji="1" lang="en-GB" sz="2800" dirty="0"/>
              <a:t>Considering the relation of data rate, noise and error rate</a:t>
            </a:r>
          </a:p>
          <a:p>
            <a:pPr eaLnBrk="1" hangingPunct="1">
              <a:defRPr/>
            </a:pPr>
            <a:r>
              <a:rPr kumimoji="1" lang="en-GB" sz="2800" dirty="0"/>
              <a:t>Shannon developed formula relating these to signal to noise ratio (in decibels)</a:t>
            </a:r>
          </a:p>
          <a:p>
            <a:pPr eaLnBrk="1" hangingPunct="1">
              <a:defRPr/>
            </a:pPr>
            <a:r>
              <a:rPr kumimoji="1" lang="en-GB" sz="2800" dirty="0"/>
              <a:t>SNR</a:t>
            </a:r>
            <a:r>
              <a:rPr kumimoji="1" lang="en-GB" sz="2800" baseline="-25000" dirty="0"/>
              <a:t>dB</a:t>
            </a:r>
            <a:r>
              <a:rPr kumimoji="1" lang="en-GB" sz="2800" baseline="30000" dirty="0"/>
              <a:t>= </a:t>
            </a:r>
            <a:r>
              <a:rPr kumimoji="1" lang="en-GB" sz="2800" dirty="0"/>
              <a:t>10 log</a:t>
            </a:r>
            <a:r>
              <a:rPr kumimoji="1" lang="en-GB" sz="2800" baseline="-25000" dirty="0"/>
              <a:t>10 </a:t>
            </a:r>
            <a:r>
              <a:rPr kumimoji="1" lang="en-GB" sz="2800" dirty="0"/>
              <a:t>(signal/noise)</a:t>
            </a:r>
          </a:p>
          <a:p>
            <a:pPr eaLnBrk="1" hangingPunct="1">
              <a:defRPr/>
            </a:pPr>
            <a:r>
              <a:rPr kumimoji="1" lang="en-GB" sz="2800" dirty="0"/>
              <a:t>Capacity </a:t>
            </a:r>
            <a:r>
              <a:rPr kumimoji="1" lang="en-GB" sz="2800" i="1" dirty="0"/>
              <a:t>C </a:t>
            </a:r>
            <a:r>
              <a:rPr kumimoji="1" lang="en-GB" sz="2800" dirty="0"/>
              <a:t>= </a:t>
            </a:r>
            <a:r>
              <a:rPr kumimoji="1" lang="en-GB" sz="2800" i="1" dirty="0"/>
              <a:t>B</a:t>
            </a:r>
            <a:r>
              <a:rPr kumimoji="1" lang="en-GB" sz="2800" dirty="0"/>
              <a:t> log</a:t>
            </a:r>
            <a:r>
              <a:rPr kumimoji="1" lang="en-GB" sz="2800" baseline="-25000" dirty="0"/>
              <a:t>2</a:t>
            </a:r>
            <a:r>
              <a:rPr kumimoji="1" lang="en-GB" sz="2800" dirty="0"/>
              <a:t>(1+SNR)</a:t>
            </a:r>
          </a:p>
          <a:p>
            <a:pPr lvl="1" eaLnBrk="1" hangingPunct="1">
              <a:defRPr/>
            </a:pPr>
            <a:r>
              <a:rPr lang="en-US" sz="2400" dirty="0">
                <a:solidFill>
                  <a:schemeClr val="accent1"/>
                </a:solidFill>
              </a:rPr>
              <a:t>Theoretical maximum</a:t>
            </a:r>
            <a:r>
              <a:rPr lang="en-US" sz="2400" dirty="0">
                <a:solidFill>
                  <a:schemeClr val="accent1"/>
                </a:solidFill>
                <a:latin typeface="Times" pitchFamily="-110" charset="0"/>
              </a:rPr>
              <a:t> </a:t>
            </a:r>
            <a:r>
              <a:rPr kumimoji="1" lang="en-GB" sz="2400" dirty="0">
                <a:solidFill>
                  <a:schemeClr val="accent1"/>
                </a:solidFill>
              </a:rPr>
              <a:t>capacity</a:t>
            </a:r>
          </a:p>
          <a:p>
            <a:pPr lvl="1" eaLnBrk="1" hangingPunct="1">
              <a:defRPr/>
            </a:pPr>
            <a:r>
              <a:rPr kumimoji="1" lang="en-GB" sz="2400" dirty="0">
                <a:solidFill>
                  <a:schemeClr val="accent1"/>
                </a:solidFill>
              </a:rPr>
              <a:t>Get much lower rates in practice</a:t>
            </a:r>
          </a:p>
          <a:p>
            <a:pPr lvl="1">
              <a:defRPr/>
            </a:pPr>
            <a:r>
              <a:rPr lang="en-US" altLang="en-US" sz="2400" baseline="0" dirty="0"/>
              <a:t>when the SNR is </a:t>
            </a:r>
            <a:r>
              <a:rPr lang="en-US" altLang="en-US" sz="2400" baseline="0" dirty="0">
                <a:solidFill>
                  <a:srgbClr val="FF0000"/>
                </a:solidFill>
              </a:rPr>
              <a:t>very high</a:t>
            </a:r>
            <a:r>
              <a:rPr lang="en-US" altLang="en-US" sz="2400" baseline="0" dirty="0"/>
              <a:t>, we can assume that SNR + 1 is almost the same as SNR and we can simplify </a:t>
            </a:r>
            <a:r>
              <a:rPr kumimoji="1" lang="en-GB" sz="2400" i="1" dirty="0">
                <a:solidFill>
                  <a:schemeClr val="accent1"/>
                </a:solidFill>
              </a:rPr>
              <a:t>C </a:t>
            </a:r>
            <a:r>
              <a:rPr kumimoji="1" lang="en-GB" sz="2400" dirty="0">
                <a:solidFill>
                  <a:schemeClr val="accent1"/>
                </a:solidFill>
              </a:rPr>
              <a:t>= </a:t>
            </a:r>
            <a:r>
              <a:rPr kumimoji="1" lang="en-GB" sz="2400" i="1" dirty="0">
                <a:solidFill>
                  <a:schemeClr val="accent1"/>
                </a:solidFill>
              </a:rPr>
              <a:t>B</a:t>
            </a:r>
            <a:r>
              <a:rPr kumimoji="1" lang="en-GB" sz="2400" dirty="0">
                <a:solidFill>
                  <a:schemeClr val="accent1"/>
                </a:solidFill>
              </a:rPr>
              <a:t> * SNR</a:t>
            </a:r>
            <a:r>
              <a:rPr kumimoji="1" lang="en-GB" sz="2400" baseline="-25000" dirty="0">
                <a:solidFill>
                  <a:schemeClr val="accent1"/>
                </a:solidFill>
              </a:rPr>
              <a:t>dB</a:t>
            </a:r>
            <a:r>
              <a:rPr kumimoji="1" lang="en-GB" sz="2400" dirty="0">
                <a:solidFill>
                  <a:schemeClr val="accent1"/>
                </a:solidFill>
              </a:rPr>
              <a:t>/3</a:t>
            </a:r>
          </a:p>
          <a:p>
            <a:pPr>
              <a:defRPr/>
            </a:pPr>
            <a:r>
              <a:rPr lang="en-US" altLang="en-US" sz="2400" i="0" baseline="0" dirty="0">
                <a:latin typeface="Arial" panose="020B0604020202020204" pitchFamily="34" charset="0"/>
              </a:rPr>
              <a:t>The Shannon capacity gives us the upper limit; the Nyquist formula tells us how many signal levels we need.</a:t>
            </a:r>
          </a:p>
          <a:p>
            <a:endParaRPr lang="ar-EG" dirty="0"/>
          </a:p>
        </p:txBody>
      </p:sp>
    </p:spTree>
    <p:extLst>
      <p:ext uri="{BB962C8B-B14F-4D97-AF65-F5344CB8AC3E}">
        <p14:creationId xmlns:p14="http://schemas.microsoft.com/office/powerpoint/2010/main" val="4187250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51C5-4007-91F3-2727-4683CB85F964}"/>
              </a:ext>
            </a:extLst>
          </p:cNvPr>
          <p:cNvSpPr>
            <a:spLocks noGrp="1"/>
          </p:cNvSpPr>
          <p:nvPr>
            <p:ph type="title"/>
          </p:nvPr>
        </p:nvSpPr>
        <p:spPr/>
        <p:txBody>
          <a:bodyPr>
            <a:normAutofit/>
          </a:bodyPr>
          <a:lstStyle/>
          <a:p>
            <a:r>
              <a:rPr kumimoji="1" lang="en-US" sz="3600" dirty="0"/>
              <a:t>Design Factors Determining Data Rate and Distance</a:t>
            </a:r>
            <a:endParaRPr lang="ar-EG" sz="3600" dirty="0"/>
          </a:p>
        </p:txBody>
      </p:sp>
      <p:sp>
        <p:nvSpPr>
          <p:cNvPr id="3" name="Content Placeholder 2">
            <a:extLst>
              <a:ext uri="{FF2B5EF4-FFF2-40B4-BE49-F238E27FC236}">
                <a16:creationId xmlns:a16="http://schemas.microsoft.com/office/drawing/2014/main" id="{7EECFEFF-0063-A581-A5FC-4173423CD6FD}"/>
              </a:ext>
            </a:extLst>
          </p:cNvPr>
          <p:cNvSpPr>
            <a:spLocks noGrp="1"/>
          </p:cNvSpPr>
          <p:nvPr>
            <p:ph idx="1"/>
          </p:nvPr>
        </p:nvSpPr>
        <p:spPr/>
        <p:txBody>
          <a:bodyPr/>
          <a:lstStyle/>
          <a:p>
            <a:pPr lvl="0" rtl="0"/>
            <a:r>
              <a:rPr kumimoji="1" lang="en-US" i="0" dirty="0"/>
              <a:t>Bandwidth</a:t>
            </a:r>
            <a:endParaRPr lang="en-US" i="0" dirty="0"/>
          </a:p>
          <a:p>
            <a:pPr lvl="1" rtl="0"/>
            <a:r>
              <a:rPr kumimoji="1" lang="en-US" i="0" dirty="0">
                <a:solidFill>
                  <a:schemeClr val="accent1"/>
                </a:solidFill>
              </a:rPr>
              <a:t>Higher bandwidth gives higher data rate</a:t>
            </a:r>
            <a:endParaRPr lang="en-US" i="0" dirty="0">
              <a:solidFill>
                <a:schemeClr val="accent1"/>
              </a:solidFill>
            </a:endParaRPr>
          </a:p>
          <a:p>
            <a:pPr lvl="0" rtl="0"/>
            <a:r>
              <a:rPr kumimoji="1" lang="en-US" i="0" dirty="0"/>
              <a:t>Transmission impairments</a:t>
            </a:r>
            <a:endParaRPr lang="en-US" i="0" dirty="0"/>
          </a:p>
          <a:p>
            <a:pPr lvl="1" rtl="0"/>
            <a:r>
              <a:rPr kumimoji="1" lang="en-US" i="0" dirty="0">
                <a:solidFill>
                  <a:schemeClr val="accent1"/>
                </a:solidFill>
              </a:rPr>
              <a:t>Impairments, such as attenuation, limit the distance</a:t>
            </a:r>
            <a:endParaRPr lang="en-US" i="0" dirty="0">
              <a:solidFill>
                <a:schemeClr val="accent1"/>
              </a:solidFill>
            </a:endParaRPr>
          </a:p>
          <a:p>
            <a:pPr lvl="0" rtl="0"/>
            <a:r>
              <a:rPr kumimoji="1" lang="en-US" i="0" dirty="0"/>
              <a:t>Interference</a:t>
            </a:r>
            <a:endParaRPr lang="en-US" i="0" dirty="0"/>
          </a:p>
          <a:p>
            <a:pPr lvl="1" rtl="0"/>
            <a:r>
              <a:rPr kumimoji="1" lang="en-US" i="0" dirty="0">
                <a:solidFill>
                  <a:schemeClr val="accent1"/>
                </a:solidFill>
              </a:rPr>
              <a:t>Overlapping frequency bands can distort or wipe out a signal</a:t>
            </a:r>
            <a:endParaRPr lang="en-US" i="0" dirty="0">
              <a:solidFill>
                <a:schemeClr val="accent1"/>
              </a:solidFill>
            </a:endParaRPr>
          </a:p>
          <a:p>
            <a:pPr lvl="0" rtl="0"/>
            <a:r>
              <a:rPr kumimoji="1" lang="en-US" i="0" dirty="0"/>
              <a:t>Number of receivers</a:t>
            </a:r>
            <a:endParaRPr lang="en-US" i="0" dirty="0"/>
          </a:p>
          <a:p>
            <a:pPr lvl="1" rtl="0"/>
            <a:r>
              <a:rPr kumimoji="1" lang="en-US" i="0" dirty="0">
                <a:solidFill>
                  <a:schemeClr val="accent1"/>
                </a:solidFill>
              </a:rPr>
              <a:t>More receivers introduces more attenuation</a:t>
            </a:r>
            <a:endParaRPr lang="en-US" i="0" dirty="0">
              <a:solidFill>
                <a:schemeClr val="accent1"/>
              </a:solidFill>
            </a:endParaRPr>
          </a:p>
          <a:p>
            <a:endParaRPr lang="ar-EG" dirty="0"/>
          </a:p>
        </p:txBody>
      </p:sp>
    </p:spTree>
    <p:extLst>
      <p:ext uri="{BB962C8B-B14F-4D97-AF65-F5344CB8AC3E}">
        <p14:creationId xmlns:p14="http://schemas.microsoft.com/office/powerpoint/2010/main" val="663716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96AC-46E7-416B-49FF-E529417FBE09}"/>
              </a:ext>
            </a:extLst>
          </p:cNvPr>
          <p:cNvSpPr>
            <a:spLocks noGrp="1"/>
          </p:cNvSpPr>
          <p:nvPr>
            <p:ph type="title"/>
          </p:nvPr>
        </p:nvSpPr>
        <p:spPr/>
        <p:txBody>
          <a:bodyPr>
            <a:normAutofit/>
          </a:bodyPr>
          <a:lstStyle/>
          <a:p>
            <a:r>
              <a:rPr lang="en-US" dirty="0"/>
              <a:t>Physical Layer Characteristics</a:t>
            </a:r>
            <a:endParaRPr lang="ar-EG" dirty="0"/>
          </a:p>
        </p:txBody>
      </p:sp>
      <p:sp>
        <p:nvSpPr>
          <p:cNvPr id="3" name="Content Placeholder 2">
            <a:extLst>
              <a:ext uri="{FF2B5EF4-FFF2-40B4-BE49-F238E27FC236}">
                <a16:creationId xmlns:a16="http://schemas.microsoft.com/office/drawing/2014/main" id="{BD221404-F004-AA68-F88C-BA67B437B6F5}"/>
              </a:ext>
            </a:extLst>
          </p:cNvPr>
          <p:cNvSpPr>
            <a:spLocks noGrp="1"/>
          </p:cNvSpPr>
          <p:nvPr>
            <p:ph idx="1"/>
          </p:nvPr>
        </p:nvSpPr>
        <p:spPr/>
        <p:txBody>
          <a:bodyPr/>
          <a:lstStyle/>
          <a:p>
            <a:pPr marL="0" indent="0" algn="l"/>
            <a:r>
              <a:rPr lang="en-US" sz="2800" dirty="0">
                <a:solidFill>
                  <a:srgbClr val="000000"/>
                </a:solidFill>
                <a:latin typeface="Times New Roman" panose="02020603050405020304" pitchFamily="18" charset="0"/>
                <a:cs typeface="Times New Roman" panose="02020603050405020304" pitchFamily="18" charset="0"/>
              </a:rPr>
              <a:t>Physical Layer Standards address three functional areas:</a:t>
            </a:r>
          </a:p>
          <a:p>
            <a:pPr marL="873185" lvl="2" indent="-342900">
              <a:lnSpc>
                <a:spcPct val="100000"/>
              </a:lnSpc>
            </a:pPr>
            <a:r>
              <a:rPr lang="en-US" sz="2800" dirty="0">
                <a:solidFill>
                  <a:srgbClr val="000000"/>
                </a:solidFill>
              </a:rPr>
              <a:t>Physical Components : </a:t>
            </a:r>
            <a:r>
              <a:rPr lang="en-US" sz="2400" dirty="0">
                <a:solidFill>
                  <a:schemeClr val="accent1"/>
                </a:solidFill>
                <a:latin typeface="Times New Roman" panose="02020603050405020304" pitchFamily="18" charset="0"/>
                <a:cs typeface="Times New Roman" panose="02020603050405020304" pitchFamily="18" charset="0"/>
              </a:rPr>
              <a:t>are the hardware devices, media, and other connectors that transmit the signals that represent the bits.</a:t>
            </a:r>
            <a:endParaRPr lang="en-US" sz="2400" dirty="0">
              <a:solidFill>
                <a:schemeClr val="accent1"/>
              </a:solidFill>
            </a:endParaRPr>
          </a:p>
          <a:p>
            <a:pPr marL="873185" lvl="2" indent="-342900">
              <a:lnSpc>
                <a:spcPct val="100000"/>
              </a:lnSpc>
            </a:pPr>
            <a:r>
              <a:rPr lang="en-US" sz="2800" dirty="0">
                <a:solidFill>
                  <a:srgbClr val="000000"/>
                </a:solidFill>
              </a:rPr>
              <a:t>Encoding : </a:t>
            </a:r>
            <a:r>
              <a:rPr lang="en-US" sz="2400" dirty="0">
                <a:solidFill>
                  <a:schemeClr val="accent1"/>
                </a:solidFill>
              </a:rPr>
              <a:t>The Translation of the signal level.</a:t>
            </a:r>
          </a:p>
          <a:p>
            <a:pPr marL="873185" lvl="2" indent="-342900">
              <a:lnSpc>
                <a:spcPct val="100000"/>
              </a:lnSpc>
            </a:pPr>
            <a:r>
              <a:rPr lang="en-US" sz="2800" dirty="0">
                <a:solidFill>
                  <a:srgbClr val="000000"/>
                </a:solidFill>
              </a:rPr>
              <a:t>Signaling : </a:t>
            </a:r>
            <a:r>
              <a:rPr lang="en-US" sz="2400" dirty="0">
                <a:solidFill>
                  <a:schemeClr val="accent1"/>
                </a:solidFill>
              </a:rPr>
              <a:t>The signaling method is how the bit values, “1” and “0” are represented on the physical medium. The method of signaling will vary based on the type of medium being used.</a:t>
            </a:r>
          </a:p>
          <a:p>
            <a:pPr marL="873185" lvl="2" indent="-342900">
              <a:lnSpc>
                <a:spcPct val="100000"/>
              </a:lnSpc>
            </a:pPr>
            <a:endParaRPr lang="en-US" sz="2800" dirty="0">
              <a:solidFill>
                <a:srgbClr val="000000"/>
              </a:solidFill>
            </a:endParaRPr>
          </a:p>
        </p:txBody>
      </p:sp>
    </p:spTree>
    <p:extLst>
      <p:ext uri="{BB962C8B-B14F-4D97-AF65-F5344CB8AC3E}">
        <p14:creationId xmlns:p14="http://schemas.microsoft.com/office/powerpoint/2010/main" val="406480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Line 2">
            <a:extLst>
              <a:ext uri="{FF2B5EF4-FFF2-40B4-BE49-F238E27FC236}">
                <a16:creationId xmlns:a16="http://schemas.microsoft.com/office/drawing/2014/main" id="{79C61A17-B104-4778-AF65-5EB9ABE5AA48}"/>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2211524E-CBB9-4651-9076-199C8DD89C9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726484E9-7C77-4DCD-9E83-D3EB228BCFB6}"/>
              </a:ext>
            </a:extLst>
          </p:cNvPr>
          <p:cNvSpPr txBox="1">
            <a:spLocks noChangeArrowheads="1"/>
          </p:cNvSpPr>
          <p:nvPr/>
        </p:nvSpPr>
        <p:spPr bwMode="auto">
          <a:xfrm>
            <a:off x="3733800" y="745659"/>
            <a:ext cx="45384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latin typeface="Times New Roman" panose="02020603050405020304" pitchFamily="18" charset="0"/>
              </a:rPr>
              <a:t>Classes of transmission media</a:t>
            </a:r>
          </a:p>
        </p:txBody>
      </p:sp>
      <p:sp>
        <p:nvSpPr>
          <p:cNvPr id="860165" name="Line 5">
            <a:extLst>
              <a:ext uri="{FF2B5EF4-FFF2-40B4-BE49-F238E27FC236}">
                <a16:creationId xmlns:a16="http://schemas.microsoft.com/office/drawing/2014/main" id="{D5DCC3CF-50BB-4B08-914E-A7AC8B2B13C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153B875A-4525-4CF7-925D-4FC5F94BE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22" y="1652396"/>
            <a:ext cx="7508033" cy="307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7109FDF8-4F51-6BFF-F57A-12AC15A940EF}"/>
              </a:ext>
            </a:extLst>
          </p:cNvPr>
          <p:cNvSpPr/>
          <p:nvPr/>
        </p:nvSpPr>
        <p:spPr>
          <a:xfrm>
            <a:off x="730898" y="5205604"/>
            <a:ext cx="1287624" cy="68112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Shielded</a:t>
            </a:r>
            <a:endParaRPr lang="ar-EG" dirty="0"/>
          </a:p>
        </p:txBody>
      </p:sp>
      <p:sp>
        <p:nvSpPr>
          <p:cNvPr id="8" name="Rectangle 7">
            <a:extLst>
              <a:ext uri="{FF2B5EF4-FFF2-40B4-BE49-F238E27FC236}">
                <a16:creationId xmlns:a16="http://schemas.microsoft.com/office/drawing/2014/main" id="{47C8D554-71EE-B8D2-5EF2-66309D1FED15}"/>
              </a:ext>
            </a:extLst>
          </p:cNvPr>
          <p:cNvSpPr/>
          <p:nvPr/>
        </p:nvSpPr>
        <p:spPr>
          <a:xfrm>
            <a:off x="3733800" y="5205604"/>
            <a:ext cx="1287624" cy="68112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Unshielded</a:t>
            </a:r>
            <a:endParaRPr lang="ar-EG" dirty="0"/>
          </a:p>
        </p:txBody>
      </p:sp>
      <p:cxnSp>
        <p:nvCxnSpPr>
          <p:cNvPr id="10" name="Connector: Elbow 9">
            <a:extLst>
              <a:ext uri="{FF2B5EF4-FFF2-40B4-BE49-F238E27FC236}">
                <a16:creationId xmlns:a16="http://schemas.microsoft.com/office/drawing/2014/main" id="{9BE1FD1A-0A08-1736-825E-703D9649EB84}"/>
              </a:ext>
            </a:extLst>
          </p:cNvPr>
          <p:cNvCxnSpPr>
            <a:endCxn id="6" idx="0"/>
          </p:cNvCxnSpPr>
          <p:nvPr/>
        </p:nvCxnSpPr>
        <p:spPr>
          <a:xfrm rot="10800000" flipV="1">
            <a:off x="1374711" y="4725128"/>
            <a:ext cx="1107233" cy="4804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CF9D99E2-85CA-9B53-667A-6AABF03FD9AB}"/>
              </a:ext>
            </a:extLst>
          </p:cNvPr>
          <p:cNvCxnSpPr>
            <a:endCxn id="8" idx="0"/>
          </p:cNvCxnSpPr>
          <p:nvPr/>
        </p:nvCxnSpPr>
        <p:spPr>
          <a:xfrm>
            <a:off x="2481945" y="4725128"/>
            <a:ext cx="1895667" cy="4804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7EC21465-4BC3-6531-B7F7-3935A6DDCEB8}"/>
              </a:ext>
            </a:extLst>
          </p:cNvPr>
          <p:cNvPicPr>
            <a:picLocks noChangeAspect="1"/>
          </p:cNvPicPr>
          <p:nvPr/>
        </p:nvPicPr>
        <p:blipFill>
          <a:blip r:embed="rId3"/>
          <a:stretch>
            <a:fillRect/>
          </a:stretch>
        </p:blipFill>
        <p:spPr>
          <a:xfrm>
            <a:off x="7349411" y="4272131"/>
            <a:ext cx="4394200" cy="1591586"/>
          </a:xfrm>
          <a:prstGeom prst="rect">
            <a:avLst/>
          </a:prstGeom>
        </p:spPr>
      </p:pic>
      <p:pic>
        <p:nvPicPr>
          <p:cNvPr id="4" name="Content Placeholder 5">
            <a:extLst>
              <a:ext uri="{FF2B5EF4-FFF2-40B4-BE49-F238E27FC236}">
                <a16:creationId xmlns:a16="http://schemas.microsoft.com/office/drawing/2014/main" id="{B7837421-DB93-D579-F5F6-4257E15F270B}"/>
              </a:ext>
            </a:extLst>
          </p:cNvPr>
          <p:cNvPicPr>
            <a:picLocks noChangeAspect="1"/>
          </p:cNvPicPr>
          <p:nvPr/>
        </p:nvPicPr>
        <p:blipFill>
          <a:blip r:embed="rId4"/>
          <a:stretch>
            <a:fillRect/>
          </a:stretch>
        </p:blipFill>
        <p:spPr>
          <a:xfrm>
            <a:off x="7803502" y="1874222"/>
            <a:ext cx="3643604" cy="1179691"/>
          </a:xfrm>
          <a:prstGeom prst="rect">
            <a:avLst/>
          </a:prstGeom>
        </p:spPr>
      </p:pic>
      <p:sp>
        <p:nvSpPr>
          <p:cNvPr id="2" name="Title 1">
            <a:extLst>
              <a:ext uri="{FF2B5EF4-FFF2-40B4-BE49-F238E27FC236}">
                <a16:creationId xmlns:a16="http://schemas.microsoft.com/office/drawing/2014/main" id="{0373FF3C-BB8B-94D9-3618-F33C75E3AAA6}"/>
              </a:ext>
            </a:extLst>
          </p:cNvPr>
          <p:cNvSpPr>
            <a:spLocks noGrp="1"/>
          </p:cNvSpPr>
          <p:nvPr>
            <p:ph type="title"/>
          </p:nvPr>
        </p:nvSpPr>
        <p:spPr>
          <a:xfrm>
            <a:off x="838200" y="365126"/>
            <a:ext cx="10515600" cy="754548"/>
          </a:xfrm>
        </p:spPr>
        <p:txBody>
          <a:bodyPr/>
          <a:lstStyle/>
          <a:p>
            <a:r>
              <a:rPr lang="en-US" dirty="0">
                <a:solidFill>
                  <a:schemeClr val="accent1"/>
                </a:solidFill>
              </a:rPr>
              <a:t>1. Guided (wired)</a:t>
            </a:r>
            <a:endParaRPr lang="ar-EG" dirty="0">
              <a:solidFill>
                <a:schemeClr val="accent1"/>
              </a:solidFill>
            </a:endParaRPr>
          </a:p>
        </p:txBody>
      </p:sp>
      <p:sp>
        <p:nvSpPr>
          <p:cNvPr id="3" name="Content Placeholder 2">
            <a:extLst>
              <a:ext uri="{FF2B5EF4-FFF2-40B4-BE49-F238E27FC236}">
                <a16:creationId xmlns:a16="http://schemas.microsoft.com/office/drawing/2014/main" id="{7663BA7A-F662-6A70-D5E1-D6E36B465927}"/>
              </a:ext>
            </a:extLst>
          </p:cNvPr>
          <p:cNvSpPr>
            <a:spLocks noGrp="1"/>
          </p:cNvSpPr>
          <p:nvPr>
            <p:ph idx="1"/>
          </p:nvPr>
        </p:nvSpPr>
        <p:spPr>
          <a:xfrm>
            <a:off x="838200" y="1119674"/>
            <a:ext cx="10515600" cy="5533053"/>
          </a:xfrm>
        </p:spPr>
        <p:txBody>
          <a:bodyPr>
            <a:normAutofit fontScale="92500" lnSpcReduction="20000"/>
          </a:bodyPr>
          <a:lstStyle/>
          <a:p>
            <a:pPr marL="514350" indent="-514350">
              <a:buFont typeface="+mj-lt"/>
              <a:buAutoNum type="arabicPeriod"/>
            </a:pPr>
            <a:r>
              <a:rPr lang="en-US" dirty="0"/>
              <a:t>Twisted-Pair Cable :</a:t>
            </a:r>
          </a:p>
          <a:p>
            <a:pPr marL="971550" lvl="1" indent="-514350">
              <a:buFont typeface="+mj-lt"/>
              <a:buAutoNum type="arabicPeriod"/>
            </a:pPr>
            <a:r>
              <a:rPr lang="en-US" dirty="0"/>
              <a:t>Unshielded</a:t>
            </a:r>
            <a:r>
              <a:rPr lang="en-US" sz="2400" dirty="0"/>
              <a:t> Twisted Pair</a:t>
            </a:r>
            <a:r>
              <a:rPr lang="en-US" dirty="0"/>
              <a:t> (UTP) : UTP is the most common networking media.</a:t>
            </a:r>
          </a:p>
          <a:p>
            <a:pPr lvl="2"/>
            <a:r>
              <a:rPr lang="en-US" dirty="0"/>
              <a:t>Terminated with RJ-45 connectors</a:t>
            </a:r>
          </a:p>
          <a:p>
            <a:pPr lvl="2"/>
            <a:r>
              <a:rPr lang="en-US" dirty="0"/>
              <a:t>Interconnects hosts with intermediary network devices.</a:t>
            </a:r>
          </a:p>
          <a:p>
            <a:pPr lvl="2"/>
            <a:r>
              <a:rPr lang="en-US" dirty="0"/>
              <a:t>Key Characteristics of UTP:</a:t>
            </a:r>
          </a:p>
          <a:p>
            <a:pPr marL="1714500" lvl="3" indent="-342900">
              <a:buFont typeface="+mj-lt"/>
              <a:buAutoNum type="arabicPeriod"/>
            </a:pPr>
            <a:r>
              <a:rPr lang="en-US" dirty="0"/>
              <a:t>The outer jacket protects the copper wires from physical damage.</a:t>
            </a:r>
          </a:p>
          <a:p>
            <a:pPr marL="1714500" lvl="3" indent="-342900">
              <a:buFont typeface="+mj-lt"/>
              <a:buAutoNum type="arabicPeriod"/>
            </a:pPr>
            <a:r>
              <a:rPr lang="en-US" dirty="0"/>
              <a:t>Twisted pairs protect the signal from interference.</a:t>
            </a:r>
          </a:p>
          <a:p>
            <a:pPr marL="1714500" lvl="3" indent="-342900">
              <a:buFont typeface="+mj-lt"/>
              <a:buAutoNum type="arabicPeriod"/>
            </a:pPr>
            <a:r>
              <a:rPr lang="en-US" dirty="0"/>
              <a:t>Color-coded plastic insulation electrically isolates the wires from each other and identifies each pair.</a:t>
            </a:r>
          </a:p>
          <a:p>
            <a:pPr marL="800100" lvl="1" indent="-342900">
              <a:buFont typeface="+mj-lt"/>
              <a:buAutoNum type="arabicPeriod"/>
            </a:pPr>
            <a:r>
              <a:rPr lang="en-US" sz="2400" dirty="0"/>
              <a:t>Shielded Twisted Pair (STP) : Better noise protection than UTP</a:t>
            </a:r>
          </a:p>
          <a:p>
            <a:pPr lvl="2"/>
            <a:r>
              <a:rPr lang="en-US" dirty="0"/>
              <a:t>More expensive than UTP</a:t>
            </a:r>
          </a:p>
          <a:p>
            <a:pPr lvl="2"/>
            <a:r>
              <a:rPr lang="en-US" dirty="0"/>
              <a:t>Harder to install than UTP</a:t>
            </a:r>
          </a:p>
          <a:p>
            <a:pPr lvl="2"/>
            <a:r>
              <a:rPr lang="en-US" dirty="0"/>
              <a:t>Terminated with RJ-45 connectors</a:t>
            </a:r>
          </a:p>
          <a:p>
            <a:pPr lvl="2"/>
            <a:r>
              <a:rPr lang="en-US" dirty="0"/>
              <a:t>Interconnects hosts with intermediary network devices</a:t>
            </a:r>
          </a:p>
          <a:p>
            <a:pPr lvl="2"/>
            <a:r>
              <a:rPr lang="en-US" dirty="0"/>
              <a:t>Key Characteristics of STP</a:t>
            </a:r>
          </a:p>
          <a:p>
            <a:pPr marL="1714500" lvl="3" indent="-342900">
              <a:buFont typeface="+mj-lt"/>
              <a:buAutoNum type="arabicPeriod"/>
            </a:pPr>
            <a:r>
              <a:rPr lang="en-US" dirty="0"/>
              <a:t>The outer jacket protects the copper wires from physical damage</a:t>
            </a:r>
          </a:p>
          <a:p>
            <a:pPr marL="1714500" lvl="3" indent="-342900">
              <a:buFont typeface="+mj-lt"/>
              <a:buAutoNum type="arabicPeriod"/>
            </a:pPr>
            <a:r>
              <a:rPr lang="en-US" dirty="0"/>
              <a:t>Braided or foil shield provides EMI/RFI protection</a:t>
            </a:r>
          </a:p>
          <a:p>
            <a:pPr marL="1714500" lvl="3" indent="-342900">
              <a:buFont typeface="+mj-lt"/>
              <a:buAutoNum type="arabicPeriod"/>
            </a:pPr>
            <a:r>
              <a:rPr lang="en-US" dirty="0"/>
              <a:t>Foil shield for each pair of wires provides EMI/RFI protection</a:t>
            </a:r>
          </a:p>
          <a:p>
            <a:pPr marL="1714500" lvl="3" indent="-342900">
              <a:buFont typeface="+mj-lt"/>
              <a:buAutoNum type="arabicPeriod"/>
            </a:pPr>
            <a:r>
              <a:rPr lang="en-US" dirty="0"/>
              <a:t>Color-coded plastic insulation electrically isolates the wires from each other and identifies each pair</a:t>
            </a:r>
          </a:p>
          <a:p>
            <a:pPr marL="1714500" lvl="3" indent="-342900">
              <a:buFont typeface="+mj-lt"/>
              <a:buAutoNum type="arabicPeriod"/>
            </a:pPr>
            <a:endParaRPr lang="en-US" dirty="0"/>
          </a:p>
          <a:p>
            <a:pPr marL="971550" lvl="1" indent="-514350">
              <a:buFont typeface="+mj-lt"/>
              <a:buAutoNum type="arabicPeriod"/>
            </a:pPr>
            <a:endParaRPr lang="ar-EG" dirty="0"/>
          </a:p>
        </p:txBody>
      </p:sp>
    </p:spTree>
    <p:extLst>
      <p:ext uri="{BB962C8B-B14F-4D97-AF65-F5344CB8AC3E}">
        <p14:creationId xmlns:p14="http://schemas.microsoft.com/office/powerpoint/2010/main" val="255573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E29-9E49-D3CA-9D64-7234A49A2D57}"/>
              </a:ext>
            </a:extLst>
          </p:cNvPr>
          <p:cNvSpPr>
            <a:spLocks noGrp="1"/>
          </p:cNvSpPr>
          <p:nvPr>
            <p:ph type="title"/>
          </p:nvPr>
        </p:nvSpPr>
        <p:spPr>
          <a:xfrm>
            <a:off x="1080796" y="578498"/>
            <a:ext cx="10515600" cy="354563"/>
          </a:xfrm>
        </p:spPr>
        <p:txBody>
          <a:bodyPr>
            <a:noAutofit/>
          </a:bodyPr>
          <a:lstStyle/>
          <a:p>
            <a:r>
              <a:rPr lang="en-US" altLang="en-US" sz="2800" dirty="0"/>
              <a:t>A data communication system components</a:t>
            </a:r>
            <a:br>
              <a:rPr lang="en-US" altLang="en-US" sz="2800" dirty="0"/>
            </a:br>
            <a:endParaRPr lang="ar-EG" sz="2800" dirty="0"/>
          </a:p>
        </p:txBody>
      </p:sp>
      <p:sp>
        <p:nvSpPr>
          <p:cNvPr id="3" name="Content Placeholder 2">
            <a:extLst>
              <a:ext uri="{FF2B5EF4-FFF2-40B4-BE49-F238E27FC236}">
                <a16:creationId xmlns:a16="http://schemas.microsoft.com/office/drawing/2014/main" id="{B73BE13F-6891-AFDE-4019-9E6FB7BF8C4F}"/>
              </a:ext>
            </a:extLst>
          </p:cNvPr>
          <p:cNvSpPr>
            <a:spLocks noGrp="1"/>
          </p:cNvSpPr>
          <p:nvPr>
            <p:ph idx="1"/>
          </p:nvPr>
        </p:nvSpPr>
        <p:spPr>
          <a:xfrm>
            <a:off x="838200" y="1253331"/>
            <a:ext cx="10515600" cy="2712179"/>
          </a:xfrm>
        </p:spPr>
        <p:txBody>
          <a:bodyPr/>
          <a:lstStyle/>
          <a:p>
            <a:pPr marL="990600" lvl="1" indent="-533400" eaLnBrk="1" hangingPunct="1">
              <a:lnSpc>
                <a:spcPct val="100000"/>
              </a:lnSpc>
              <a:buFontTx/>
              <a:buAutoNum type="arabicPeriod"/>
            </a:pPr>
            <a:r>
              <a:rPr lang="en-US" altLang="en-US" dirty="0">
                <a:solidFill>
                  <a:srgbClr val="3333FF"/>
                </a:solidFill>
                <a:latin typeface="Times New Roman" panose="02020603050405020304" pitchFamily="18" charset="0"/>
                <a:cs typeface="Times New Roman" panose="02020603050405020304" pitchFamily="18" charset="0"/>
              </a:rPr>
              <a:t>Message</a:t>
            </a:r>
            <a:r>
              <a:rPr lang="en-US" altLang="en-US" dirty="0">
                <a:latin typeface="Times New Roman" panose="02020603050405020304" pitchFamily="18" charset="0"/>
                <a:cs typeface="Times New Roman" panose="02020603050405020304" pitchFamily="18" charset="0"/>
              </a:rPr>
              <a:t>: the information (data) to be communicated</a:t>
            </a:r>
          </a:p>
          <a:p>
            <a:pPr marL="990600" lvl="1" indent="-533400" eaLnBrk="1" hangingPunct="1">
              <a:lnSpc>
                <a:spcPct val="100000"/>
              </a:lnSpc>
              <a:buFontTx/>
              <a:buAutoNum type="arabicPeriod"/>
            </a:pPr>
            <a:r>
              <a:rPr lang="en-US" altLang="en-US" dirty="0">
                <a:solidFill>
                  <a:srgbClr val="3333FF"/>
                </a:solidFill>
                <a:latin typeface="Times New Roman" panose="02020603050405020304" pitchFamily="18" charset="0"/>
                <a:cs typeface="Times New Roman" panose="02020603050405020304" pitchFamily="18" charset="0"/>
              </a:rPr>
              <a:t>Sender</a:t>
            </a:r>
            <a:r>
              <a:rPr lang="en-US" altLang="en-US" dirty="0">
                <a:latin typeface="Times New Roman" panose="02020603050405020304" pitchFamily="18" charset="0"/>
                <a:cs typeface="Times New Roman" panose="02020603050405020304" pitchFamily="18" charset="0"/>
              </a:rPr>
              <a:t>: the device that sends the data message</a:t>
            </a:r>
          </a:p>
          <a:p>
            <a:pPr marL="990600" lvl="1" indent="-533400" eaLnBrk="1" hangingPunct="1">
              <a:lnSpc>
                <a:spcPct val="100000"/>
              </a:lnSpc>
              <a:buFontTx/>
              <a:buAutoNum type="arabicPeriod"/>
            </a:pPr>
            <a:r>
              <a:rPr lang="en-US" altLang="en-US" dirty="0">
                <a:solidFill>
                  <a:srgbClr val="3333FF"/>
                </a:solidFill>
                <a:latin typeface="Times New Roman" panose="02020603050405020304" pitchFamily="18" charset="0"/>
                <a:cs typeface="Times New Roman" panose="02020603050405020304" pitchFamily="18" charset="0"/>
              </a:rPr>
              <a:t>Receiver</a:t>
            </a:r>
            <a:r>
              <a:rPr lang="en-US" altLang="en-US" dirty="0">
                <a:latin typeface="Times New Roman" panose="02020603050405020304" pitchFamily="18" charset="0"/>
                <a:cs typeface="Times New Roman" panose="02020603050405020304" pitchFamily="18" charset="0"/>
              </a:rPr>
              <a:t>: the device that receives the message</a:t>
            </a:r>
          </a:p>
          <a:p>
            <a:pPr marL="990600" lvl="1" indent="-533400">
              <a:lnSpc>
                <a:spcPct val="100000"/>
              </a:lnSpc>
              <a:buFontTx/>
              <a:buAutoNum type="arabicPeriod" startAt="4"/>
            </a:pPr>
            <a:r>
              <a:rPr lang="en-US" altLang="en-US" dirty="0">
                <a:solidFill>
                  <a:srgbClr val="3333FF"/>
                </a:solidFill>
                <a:latin typeface="Times New Roman" panose="02020603050405020304" pitchFamily="18" charset="0"/>
                <a:cs typeface="Times New Roman" panose="02020603050405020304" pitchFamily="18" charset="0"/>
              </a:rPr>
              <a:t>Protocol</a:t>
            </a:r>
            <a:r>
              <a:rPr lang="en-US" altLang="en-US" dirty="0">
                <a:latin typeface="Times New Roman" panose="02020603050405020304" pitchFamily="18" charset="0"/>
                <a:cs typeface="Times New Roman" panose="02020603050405020304" pitchFamily="18" charset="0"/>
              </a:rPr>
              <a:t>: a set of rules that govern data communications</a:t>
            </a:r>
          </a:p>
          <a:p>
            <a:pPr marL="990600" lvl="1" indent="-533400" eaLnBrk="1" hangingPunct="1">
              <a:lnSpc>
                <a:spcPct val="100000"/>
              </a:lnSpc>
              <a:buFontTx/>
              <a:buAutoNum type="arabicPeriod" startAt="4"/>
            </a:pPr>
            <a:r>
              <a:rPr lang="en-US" altLang="en-US" dirty="0">
                <a:solidFill>
                  <a:srgbClr val="3333FF"/>
                </a:solidFill>
                <a:latin typeface="Times New Roman" panose="02020603050405020304" pitchFamily="18" charset="0"/>
                <a:cs typeface="Times New Roman" panose="02020603050405020304" pitchFamily="18" charset="0"/>
              </a:rPr>
              <a:t>Medium</a:t>
            </a:r>
            <a:r>
              <a:rPr lang="en-US" altLang="en-US" dirty="0">
                <a:latin typeface="Times New Roman" panose="02020603050405020304" pitchFamily="18" charset="0"/>
                <a:cs typeface="Times New Roman" panose="02020603050405020304" pitchFamily="18" charset="0"/>
              </a:rPr>
              <a:t>: The physical path by which a message travels from sender to receiver</a:t>
            </a:r>
          </a:p>
          <a:p>
            <a:endParaRPr lang="ar-EG" dirty="0"/>
          </a:p>
        </p:txBody>
      </p:sp>
      <p:sp>
        <p:nvSpPr>
          <p:cNvPr id="5" name="TextBox 4">
            <a:extLst>
              <a:ext uri="{FF2B5EF4-FFF2-40B4-BE49-F238E27FC236}">
                <a16:creationId xmlns:a16="http://schemas.microsoft.com/office/drawing/2014/main" id="{E08DC464-8537-0CE9-668A-7DDC69658F3D}"/>
              </a:ext>
            </a:extLst>
          </p:cNvPr>
          <p:cNvSpPr txBox="1"/>
          <p:nvPr/>
        </p:nvSpPr>
        <p:spPr>
          <a:xfrm>
            <a:off x="1080796" y="3916448"/>
            <a:ext cx="6097554" cy="369332"/>
          </a:xfrm>
          <a:prstGeom prst="rect">
            <a:avLst/>
          </a:prstGeom>
          <a:noFill/>
        </p:spPr>
        <p:txBody>
          <a:bodyPr wrap="square">
            <a:spAutoFit/>
          </a:bodyPr>
          <a:lstStyle/>
          <a:p>
            <a:pPr eaLnBrk="0" hangingPunct="0">
              <a:defRPr/>
            </a:pPr>
            <a:r>
              <a:rPr kumimoji="1" lang="en-US" sz="1800" b="1" dirty="0">
                <a:latin typeface="+mj-lt"/>
                <a:ea typeface="+mj-ea"/>
                <a:cs typeface="+mj-cs"/>
              </a:rPr>
              <a:t>Transmission Lines</a:t>
            </a:r>
          </a:p>
        </p:txBody>
      </p:sp>
      <p:sp>
        <p:nvSpPr>
          <p:cNvPr id="7" name="TextBox 6">
            <a:extLst>
              <a:ext uri="{FF2B5EF4-FFF2-40B4-BE49-F238E27FC236}">
                <a16:creationId xmlns:a16="http://schemas.microsoft.com/office/drawing/2014/main" id="{9E62C788-832C-9E15-69CD-E0075FCF5400}"/>
              </a:ext>
            </a:extLst>
          </p:cNvPr>
          <p:cNvSpPr txBox="1"/>
          <p:nvPr/>
        </p:nvSpPr>
        <p:spPr>
          <a:xfrm>
            <a:off x="1080795" y="4310311"/>
            <a:ext cx="10758196" cy="369332"/>
          </a:xfrm>
          <a:prstGeom prst="rect">
            <a:avLst/>
          </a:prstGeom>
          <a:noFill/>
        </p:spPr>
        <p:txBody>
          <a:bodyPr wrap="square">
            <a:spAutoFit/>
          </a:bodyPr>
          <a:lstStyle/>
          <a:p>
            <a:pPr eaLnBrk="1" hangingPunct="1">
              <a:buFont typeface="Wingdings" pitchFamily="-110" charset="2"/>
              <a:buNone/>
            </a:pPr>
            <a:r>
              <a:rPr lang="en-US" dirty="0"/>
              <a:t>The basic building block of any network infrastructure or any communications facility.</a:t>
            </a:r>
          </a:p>
        </p:txBody>
      </p:sp>
    </p:spTree>
    <p:extLst>
      <p:ext uri="{BB962C8B-B14F-4D97-AF65-F5344CB8AC3E}">
        <p14:creationId xmlns:p14="http://schemas.microsoft.com/office/powerpoint/2010/main" val="225928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FE04-29B8-646D-4D2A-89E92CF96F61}"/>
              </a:ext>
            </a:extLst>
          </p:cNvPr>
          <p:cNvSpPr>
            <a:spLocks noGrp="1"/>
          </p:cNvSpPr>
          <p:nvPr>
            <p:ph type="title"/>
          </p:nvPr>
        </p:nvSpPr>
        <p:spPr>
          <a:xfrm>
            <a:off x="838200" y="365126"/>
            <a:ext cx="10515600" cy="418646"/>
          </a:xfrm>
        </p:spPr>
        <p:txBody>
          <a:bodyPr>
            <a:noAutofit/>
          </a:bodyPr>
          <a:lstStyle/>
          <a:p>
            <a:r>
              <a:rPr lang="en-US" sz="3600" dirty="0"/>
              <a:t>Properties of UTP Cabling</a:t>
            </a:r>
            <a:endParaRPr lang="ar-EG" sz="3600" dirty="0"/>
          </a:p>
        </p:txBody>
      </p:sp>
      <p:sp>
        <p:nvSpPr>
          <p:cNvPr id="3" name="Content Placeholder 2">
            <a:extLst>
              <a:ext uri="{FF2B5EF4-FFF2-40B4-BE49-F238E27FC236}">
                <a16:creationId xmlns:a16="http://schemas.microsoft.com/office/drawing/2014/main" id="{BD5AEF35-5C59-DF58-686D-4EDDAEEAD7F1}"/>
              </a:ext>
            </a:extLst>
          </p:cNvPr>
          <p:cNvSpPr>
            <a:spLocks noGrp="1"/>
          </p:cNvSpPr>
          <p:nvPr>
            <p:ph idx="1"/>
          </p:nvPr>
        </p:nvSpPr>
        <p:spPr>
          <a:xfrm>
            <a:off x="838200" y="783772"/>
            <a:ext cx="10515600" cy="5393191"/>
          </a:xfrm>
        </p:spPr>
        <p:txBody>
          <a:bodyPr>
            <a:normAutofit fontScale="77500" lnSpcReduction="20000"/>
          </a:bodyPr>
          <a:lstStyle/>
          <a:p>
            <a:r>
              <a:rPr lang="en-US" sz="2600" dirty="0">
                <a:solidFill>
                  <a:srgbClr val="000000"/>
                </a:solidFill>
                <a:latin typeface="Calibri (Body)"/>
                <a:cs typeface="Times New Roman" panose="02020603050405020304" pitchFamily="18" charset="0"/>
              </a:rPr>
              <a:t>UTP has four pairs of color-coded copper wires twisted together and encased in a flexible plastic sheath. No shielding is used. UTP relies on the following properties to limit crosstalk:</a:t>
            </a:r>
          </a:p>
          <a:p>
            <a:pPr marL="873185" lvl="2" indent="-342900">
              <a:lnSpc>
                <a:spcPct val="100000"/>
              </a:lnSpc>
            </a:pPr>
            <a:r>
              <a:rPr lang="en-US" dirty="0">
                <a:solidFill>
                  <a:schemeClr val="accent1"/>
                </a:solidFill>
              </a:rPr>
              <a:t>Cancellation - Each wire in a pair of wires uses opposite polarity. One wire is negative, the other wire is positive. They are twisted together, and the magnetic fields effectively cancel each other and outside EMI/RFI.</a:t>
            </a:r>
          </a:p>
          <a:p>
            <a:pPr marL="873185" lvl="2" indent="-342900"/>
            <a:r>
              <a:rPr lang="en-US" dirty="0">
                <a:solidFill>
                  <a:schemeClr val="accent1"/>
                </a:solidFill>
              </a:rPr>
              <a:t>Variation in twists per foot in each wire - Each wire is twisted a different amount, which helps prevent crosstalk amongst the wires in the cable.</a:t>
            </a:r>
            <a:endParaRPr lang="en-US" sz="1600" dirty="0">
              <a:solidFill>
                <a:schemeClr val="accent1"/>
              </a:solidFill>
              <a:latin typeface="Times New Roman" panose="02020603050405020304" pitchFamily="18" charset="0"/>
              <a:cs typeface="Times New Roman" panose="02020603050405020304" pitchFamily="18" charset="0"/>
            </a:endParaRPr>
          </a:p>
          <a:p>
            <a:r>
              <a:rPr lang="en-US" sz="2300" dirty="0">
                <a:solidFill>
                  <a:srgbClr val="000000"/>
                </a:solidFill>
                <a:latin typeface="Calibri (Body)"/>
                <a:cs typeface="Times New Roman" panose="02020603050405020304" pitchFamily="18" charset="0"/>
              </a:rPr>
              <a:t>Standards for UTP are established by the TIA/EIA. TIA/EIA-568 standardizes elements like:</a:t>
            </a:r>
            <a:endParaRPr lang="en-US" sz="2100" dirty="0">
              <a:solidFill>
                <a:srgbClr val="000000"/>
              </a:solidFill>
              <a:latin typeface="Calibri (Body)"/>
              <a:cs typeface="Times New Roman" panose="02020603050405020304" pitchFamily="18" charset="0"/>
            </a:endParaRPr>
          </a:p>
          <a:p>
            <a:pPr marL="873185" lvl="2" indent="-342900"/>
            <a:r>
              <a:rPr lang="en-US" dirty="0">
                <a:solidFill>
                  <a:schemeClr val="accent1"/>
                </a:solidFill>
              </a:rPr>
              <a:t>Cable Types</a:t>
            </a:r>
          </a:p>
          <a:p>
            <a:pPr marL="873185" lvl="2" indent="-342900"/>
            <a:r>
              <a:rPr lang="en-US" dirty="0">
                <a:solidFill>
                  <a:schemeClr val="accent1"/>
                </a:solidFill>
              </a:rPr>
              <a:t>Cable Lengths</a:t>
            </a:r>
          </a:p>
          <a:p>
            <a:pPr marL="873185" lvl="2" indent="-342900"/>
            <a:r>
              <a:rPr lang="en-US" dirty="0">
                <a:solidFill>
                  <a:schemeClr val="accent1"/>
                </a:solidFill>
              </a:rPr>
              <a:t>Connectors</a:t>
            </a:r>
          </a:p>
          <a:p>
            <a:pPr marL="873185" lvl="2" indent="-342900"/>
            <a:r>
              <a:rPr lang="en-US" dirty="0">
                <a:solidFill>
                  <a:schemeClr val="accent1"/>
                </a:solidFill>
              </a:rPr>
              <a:t>Cable Termination</a:t>
            </a:r>
          </a:p>
          <a:p>
            <a:pPr marL="873185" lvl="2" indent="-342900"/>
            <a:r>
              <a:rPr lang="en-US" dirty="0">
                <a:solidFill>
                  <a:schemeClr val="accent1"/>
                </a:solidFill>
              </a:rPr>
              <a:t>Testing Methods</a:t>
            </a:r>
            <a:endParaRPr lang="en-US" sz="1600" dirty="0">
              <a:solidFill>
                <a:schemeClr val="accent1"/>
              </a:solidFill>
              <a:latin typeface="Times New Roman" panose="02020603050405020304" pitchFamily="18" charset="0"/>
              <a:cs typeface="Times New Roman" panose="02020603050405020304" pitchFamily="18" charset="0"/>
            </a:endParaRPr>
          </a:p>
          <a:p>
            <a:r>
              <a:rPr lang="en-US" sz="2100" dirty="0">
                <a:solidFill>
                  <a:srgbClr val="000000"/>
                </a:solidFill>
                <a:latin typeface="Calibri (Body)"/>
                <a:cs typeface="Times New Roman" panose="02020603050405020304" pitchFamily="18" charset="0"/>
              </a:rPr>
              <a:t>Electrical standards for copper cabling are established by the IEEE, which rates cable according to its performance</a:t>
            </a:r>
            <a:endParaRPr lang="en-US" sz="1600" dirty="0">
              <a:solidFill>
                <a:srgbClr val="000000"/>
              </a:solidFill>
              <a:latin typeface="Times New Roman" panose="02020603050405020304" pitchFamily="18" charset="0"/>
              <a:cs typeface="Times New Roman" panose="02020603050405020304" pitchFamily="18" charset="0"/>
            </a:endParaRPr>
          </a:p>
          <a:p>
            <a:r>
              <a:rPr lang="en-US" sz="2600" dirty="0"/>
              <a:t>Connectors :</a:t>
            </a:r>
          </a:p>
          <a:p>
            <a:pPr lvl="1"/>
            <a:r>
              <a:rPr lang="en-US" sz="2300" dirty="0">
                <a:solidFill>
                  <a:schemeClr val="accent1"/>
                </a:solidFill>
              </a:rPr>
              <a:t>RJ-45 Connector</a:t>
            </a:r>
          </a:p>
          <a:p>
            <a:pPr lvl="1"/>
            <a:r>
              <a:rPr lang="en-US" sz="2300" dirty="0">
                <a:solidFill>
                  <a:schemeClr val="accent1"/>
                </a:solidFill>
              </a:rPr>
              <a:t>Poorly terminated UTP cable</a:t>
            </a:r>
          </a:p>
          <a:p>
            <a:pPr lvl="1"/>
            <a:r>
              <a:rPr lang="en-US" sz="2300" dirty="0">
                <a:solidFill>
                  <a:schemeClr val="accent1"/>
                </a:solidFill>
              </a:rPr>
              <a:t>RJ-45 Socket</a:t>
            </a:r>
          </a:p>
          <a:p>
            <a:pPr lvl="1"/>
            <a:r>
              <a:rPr lang="en-US" sz="2300" dirty="0">
                <a:solidFill>
                  <a:schemeClr val="accent1"/>
                </a:solidFill>
              </a:rPr>
              <a:t>Properly terminated UTP cable</a:t>
            </a:r>
          </a:p>
          <a:p>
            <a:pPr marL="457200" lvl="1" indent="0">
              <a:buNone/>
            </a:pPr>
            <a:endParaRPr lang="ar-EG" dirty="0"/>
          </a:p>
        </p:txBody>
      </p:sp>
      <p:pic>
        <p:nvPicPr>
          <p:cNvPr id="4" name="Picture 5">
            <a:extLst>
              <a:ext uri="{FF2B5EF4-FFF2-40B4-BE49-F238E27FC236}">
                <a16:creationId xmlns:a16="http://schemas.microsoft.com/office/drawing/2014/main" id="{5BB34E59-F180-0F33-00D6-B29A762AF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203" y="4066382"/>
            <a:ext cx="3142225" cy="17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8F53197-1AF9-B179-E3E8-4C96378DC586}"/>
              </a:ext>
            </a:extLst>
          </p:cNvPr>
          <p:cNvSpPr txBox="1"/>
          <p:nvPr/>
        </p:nvSpPr>
        <p:spPr>
          <a:xfrm>
            <a:off x="4809453" y="5881433"/>
            <a:ext cx="2573093" cy="390363"/>
          </a:xfrm>
          <a:prstGeom prst="rect">
            <a:avLst/>
          </a:prstGeom>
          <a:noFill/>
        </p:spPr>
        <p:txBody>
          <a:bodyPr wrap="square">
            <a:spAutoFit/>
          </a:bodyPr>
          <a:lstStyle/>
          <a:p>
            <a:pPr algn="ctr">
              <a:lnSpc>
                <a:spcPct val="115000"/>
              </a:lnSpc>
              <a:spcBef>
                <a:spcPts val="0"/>
              </a:spcBef>
              <a:spcAft>
                <a:spcPts val="1000"/>
              </a:spcAft>
            </a:pPr>
            <a:r>
              <a:rPr lang="en-US" sz="1800" dirty="0">
                <a:latin typeface="Arial" panose="020B0604020202020204" pitchFamily="34" charset="0"/>
                <a:ea typeface="Times New Roman" panose="02020603050405020304" pitchFamily="18" charset="0"/>
                <a:cs typeface="Arial" panose="020B0604020202020204" pitchFamily="34" charset="0"/>
              </a:rPr>
              <a:t>Straight-through cable</a:t>
            </a:r>
            <a:endParaRPr lang="en-US" dirty="0">
              <a:latin typeface="Calibri" panose="020F0502020204030204" pitchFamily="34" charset="0"/>
              <a:ea typeface="Times New Roman" panose="02020603050405020304" pitchFamily="18" charset="0"/>
              <a:cs typeface="Arial" panose="020B0604020202020204" pitchFamily="34" charset="0"/>
            </a:endParaRPr>
          </a:p>
        </p:txBody>
      </p:sp>
      <p:pic>
        <p:nvPicPr>
          <p:cNvPr id="6" name="Picture 6">
            <a:extLst>
              <a:ext uri="{FF2B5EF4-FFF2-40B4-BE49-F238E27FC236}">
                <a16:creationId xmlns:a16="http://schemas.microsoft.com/office/drawing/2014/main" id="{FC2182BE-5802-3589-5F25-DE6FC6F85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618" y="4022276"/>
            <a:ext cx="3215382" cy="17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7367B73-09E7-B5B9-EE98-0E419B4AB6F8}"/>
              </a:ext>
            </a:extLst>
          </p:cNvPr>
          <p:cNvSpPr txBox="1"/>
          <p:nvPr/>
        </p:nvSpPr>
        <p:spPr>
          <a:xfrm>
            <a:off x="9168781" y="5902464"/>
            <a:ext cx="1989056" cy="369332"/>
          </a:xfrm>
          <a:prstGeom prst="rect">
            <a:avLst/>
          </a:prstGeom>
          <a:noFill/>
        </p:spPr>
        <p:txBody>
          <a:bodyPr wrap="square">
            <a:spAutoFit/>
          </a:bodyPr>
          <a:lstStyle/>
          <a:p>
            <a:r>
              <a:rPr lang="en-US" sz="1800" dirty="0">
                <a:latin typeface="Arial" panose="020B0604020202020204" pitchFamily="34" charset="0"/>
                <a:ea typeface="Times New Roman" panose="02020603050405020304" pitchFamily="18" charset="0"/>
              </a:rPr>
              <a:t>Crossover cable</a:t>
            </a:r>
            <a:endParaRPr lang="en-US" dirty="0"/>
          </a:p>
        </p:txBody>
      </p:sp>
      <p:sp>
        <p:nvSpPr>
          <p:cNvPr id="9" name="TextBox 8">
            <a:extLst>
              <a:ext uri="{FF2B5EF4-FFF2-40B4-BE49-F238E27FC236}">
                <a16:creationId xmlns:a16="http://schemas.microsoft.com/office/drawing/2014/main" id="{26D340F0-7100-15B9-1D6A-2E40AFB33540}"/>
              </a:ext>
            </a:extLst>
          </p:cNvPr>
          <p:cNvSpPr txBox="1"/>
          <p:nvPr/>
        </p:nvSpPr>
        <p:spPr>
          <a:xfrm>
            <a:off x="4975541" y="6176963"/>
            <a:ext cx="2200082" cy="338554"/>
          </a:xfrm>
          <a:prstGeom prst="rect">
            <a:avLst/>
          </a:prstGeom>
          <a:noFill/>
        </p:spPr>
        <p:txBody>
          <a:bodyPr wrap="square">
            <a:spAutoFit/>
          </a:bodyPr>
          <a:lstStyle/>
          <a:p>
            <a:r>
              <a:rPr lang="en-US" sz="1600" dirty="0">
                <a:solidFill>
                  <a:schemeClr val="accent1"/>
                </a:solidFill>
              </a:rPr>
              <a:t>Host to Network Device</a:t>
            </a:r>
          </a:p>
        </p:txBody>
      </p:sp>
      <p:sp>
        <p:nvSpPr>
          <p:cNvPr id="11" name="TextBox 10">
            <a:extLst>
              <a:ext uri="{FF2B5EF4-FFF2-40B4-BE49-F238E27FC236}">
                <a16:creationId xmlns:a16="http://schemas.microsoft.com/office/drawing/2014/main" id="{62349493-2F11-02A7-CD92-C29DC29E34F0}"/>
              </a:ext>
            </a:extLst>
          </p:cNvPr>
          <p:cNvSpPr txBox="1"/>
          <p:nvPr/>
        </p:nvSpPr>
        <p:spPr>
          <a:xfrm>
            <a:off x="8776547" y="6153088"/>
            <a:ext cx="2773524" cy="584775"/>
          </a:xfrm>
          <a:prstGeom prst="rect">
            <a:avLst/>
          </a:prstGeom>
          <a:noFill/>
        </p:spPr>
        <p:txBody>
          <a:bodyPr wrap="square">
            <a:spAutoFit/>
          </a:bodyPr>
          <a:lstStyle/>
          <a:p>
            <a:r>
              <a:rPr lang="en-US" sz="1600" dirty="0">
                <a:solidFill>
                  <a:schemeClr val="accent1"/>
                </a:solidFill>
              </a:rPr>
              <a:t>Host-to-Host, Switch-to-Switch, Router-to-Router</a:t>
            </a:r>
          </a:p>
        </p:txBody>
      </p:sp>
    </p:spTree>
    <p:extLst>
      <p:ext uri="{BB962C8B-B14F-4D97-AF65-F5344CB8AC3E}">
        <p14:creationId xmlns:p14="http://schemas.microsoft.com/office/powerpoint/2010/main" val="303564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128-5FA0-415C-D012-C7CFF07B2C45}"/>
              </a:ext>
            </a:extLst>
          </p:cNvPr>
          <p:cNvSpPr>
            <a:spLocks noGrp="1"/>
          </p:cNvSpPr>
          <p:nvPr>
            <p:ph type="title"/>
          </p:nvPr>
        </p:nvSpPr>
        <p:spPr/>
        <p:txBody>
          <a:bodyPr/>
          <a:lstStyle/>
          <a:p>
            <a:r>
              <a:rPr lang="en-US" dirty="0"/>
              <a:t>Twisted Pair</a:t>
            </a:r>
            <a:endParaRPr lang="ar-EG" dirty="0"/>
          </a:p>
        </p:txBody>
      </p:sp>
      <p:sp>
        <p:nvSpPr>
          <p:cNvPr id="3" name="Content Placeholder 2">
            <a:extLst>
              <a:ext uri="{FF2B5EF4-FFF2-40B4-BE49-F238E27FC236}">
                <a16:creationId xmlns:a16="http://schemas.microsoft.com/office/drawing/2014/main" id="{1E59DC61-8F0A-057F-94D5-B7D52598E9BD}"/>
              </a:ext>
            </a:extLst>
          </p:cNvPr>
          <p:cNvSpPr>
            <a:spLocks noGrp="1"/>
          </p:cNvSpPr>
          <p:nvPr>
            <p:ph idx="1"/>
          </p:nvPr>
        </p:nvSpPr>
        <p:spPr/>
        <p:txBody>
          <a:bodyPr/>
          <a:lstStyle/>
          <a:p>
            <a:pPr algn="just" eaLnBrk="1" hangingPunct="1"/>
            <a:r>
              <a:rPr kumimoji="1" lang="en-US" sz="2800" b="1" dirty="0">
                <a:latin typeface="+mj-lt"/>
                <a:ea typeface="+mj-ea"/>
                <a:cs typeface="+mj-cs"/>
              </a:rPr>
              <a:t>Twisted pair is the least expensive and most widely used guided transmission medium</a:t>
            </a:r>
          </a:p>
          <a:p>
            <a:pPr algn="just" eaLnBrk="1" hangingPunct="1"/>
            <a:r>
              <a:rPr kumimoji="1" lang="en-US" altLang="en-US" sz="2800" b="1" dirty="0">
                <a:latin typeface="+mj-lt"/>
                <a:ea typeface="+mj-ea"/>
                <a:cs typeface="+mj-cs"/>
              </a:rPr>
              <a:t>Cables are twisted to provide protection against crosstalk. </a:t>
            </a:r>
          </a:p>
          <a:p>
            <a:pPr algn="just" eaLnBrk="1" hangingPunct="1"/>
            <a:r>
              <a:rPr kumimoji="1" lang="en-US" altLang="en-US" sz="2800" b="1" dirty="0">
                <a:latin typeface="+mj-lt"/>
                <a:ea typeface="+mj-ea"/>
                <a:cs typeface="+mj-cs"/>
              </a:rPr>
              <a:t>When two wires in an electrical circuit are placed close together, the magnetic fields are the exact opposite of each other.</a:t>
            </a:r>
          </a:p>
          <a:p>
            <a:pPr algn="just" eaLnBrk="1" hangingPunct="1"/>
            <a:r>
              <a:rPr kumimoji="1" lang="en-US" altLang="en-US" sz="2800" b="1" dirty="0">
                <a:latin typeface="+mj-lt"/>
                <a:ea typeface="+mj-ea"/>
                <a:cs typeface="+mj-cs"/>
              </a:rPr>
              <a:t>The two magnetic fields cancel each other out. They also cancel out any outside magnetic fields.</a:t>
            </a:r>
          </a:p>
          <a:p>
            <a:pPr algn="just" eaLnBrk="1" hangingPunct="1"/>
            <a:r>
              <a:rPr kumimoji="1" lang="en-US" sz="2800" b="1" dirty="0">
                <a:latin typeface="+mj-lt"/>
                <a:ea typeface="+mj-ea"/>
                <a:cs typeface="+mj-cs"/>
              </a:rPr>
              <a:t>Most used in the telephone network and for communications within buildings</a:t>
            </a:r>
            <a:r>
              <a:rPr kumimoji="1" lang="en-US" altLang="en-US" sz="2800" b="1" dirty="0">
                <a:latin typeface="+mj-lt"/>
                <a:ea typeface="+mj-ea"/>
                <a:cs typeface="+mj-cs"/>
              </a:rPr>
              <a:t> </a:t>
            </a:r>
            <a:endParaRPr kumimoji="1" lang="en-GB" altLang="en-US" sz="2800" b="1" dirty="0">
              <a:latin typeface="+mj-lt"/>
              <a:ea typeface="+mj-ea"/>
              <a:cs typeface="+mj-cs"/>
            </a:endParaRPr>
          </a:p>
          <a:p>
            <a:endParaRPr lang="ar-EG" dirty="0"/>
          </a:p>
        </p:txBody>
      </p:sp>
    </p:spTree>
    <p:extLst>
      <p:ext uri="{BB962C8B-B14F-4D97-AF65-F5344CB8AC3E}">
        <p14:creationId xmlns:p14="http://schemas.microsoft.com/office/powerpoint/2010/main" val="3476248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58804B-EB8A-D41E-D511-D790EC2EC4C0}"/>
              </a:ext>
            </a:extLst>
          </p:cNvPr>
          <p:cNvSpPr>
            <a:spLocks noGrp="1"/>
          </p:cNvSpPr>
          <p:nvPr>
            <p:ph type="title"/>
          </p:nvPr>
        </p:nvSpPr>
        <p:spPr>
          <a:xfrm>
            <a:off x="838200" y="609600"/>
            <a:ext cx="3739341" cy="1330839"/>
          </a:xfrm>
        </p:spPr>
        <p:txBody>
          <a:bodyPr>
            <a:normAutofit/>
          </a:bodyPr>
          <a:lstStyle/>
          <a:p>
            <a:r>
              <a:rPr kumimoji="1" lang="en-US" sz="4100">
                <a:ea typeface="+mj-ea"/>
                <a:cs typeface="+mj-cs"/>
              </a:rPr>
              <a:t>Near-End Crosstalk (NEXT)</a:t>
            </a:r>
            <a:endParaRPr lang="ar-EG" sz="4100"/>
          </a:p>
        </p:txBody>
      </p:sp>
      <p:sp>
        <p:nvSpPr>
          <p:cNvPr id="3" name="Content Placeholder 2">
            <a:extLst>
              <a:ext uri="{FF2B5EF4-FFF2-40B4-BE49-F238E27FC236}">
                <a16:creationId xmlns:a16="http://schemas.microsoft.com/office/drawing/2014/main" id="{22FEF2AB-B3AC-C8AD-C254-CB39B22943F8}"/>
              </a:ext>
            </a:extLst>
          </p:cNvPr>
          <p:cNvSpPr>
            <a:spLocks noGrp="1"/>
          </p:cNvSpPr>
          <p:nvPr>
            <p:ph idx="1"/>
          </p:nvPr>
        </p:nvSpPr>
        <p:spPr>
          <a:xfrm>
            <a:off x="862366" y="2194102"/>
            <a:ext cx="3427001" cy="3908586"/>
          </a:xfrm>
        </p:spPr>
        <p:txBody>
          <a:bodyPr>
            <a:normAutofit/>
          </a:bodyPr>
          <a:lstStyle/>
          <a:p>
            <a:pPr eaLnBrk="1" hangingPunct="1">
              <a:defRPr/>
            </a:pPr>
            <a:r>
              <a:rPr kumimoji="1" lang="en-US" sz="1900"/>
              <a:t>Coupling of signal from one pair of conductors to another leads to signal interference which results attenuation.</a:t>
            </a:r>
          </a:p>
          <a:p>
            <a:pPr eaLnBrk="1" hangingPunct="1">
              <a:defRPr/>
            </a:pPr>
            <a:r>
              <a:rPr kumimoji="1" lang="en-US" sz="1900"/>
              <a:t>Near end refers to coupling that takes place when the transmit signal entering the link couples back to the receive conductor pair at that same end of the link</a:t>
            </a:r>
          </a:p>
          <a:p>
            <a:pPr eaLnBrk="1" hangingPunct="1">
              <a:defRPr/>
            </a:pPr>
            <a:r>
              <a:rPr kumimoji="1" lang="en-US" sz="1900"/>
              <a:t>Greater NEXT loss magnitudes are associated with less crosstalk noise</a:t>
            </a:r>
          </a:p>
        </p:txBody>
      </p:sp>
      <p:pic>
        <p:nvPicPr>
          <p:cNvPr id="4" name="Picture 3" descr="f4.pdf">
            <a:extLst>
              <a:ext uri="{FF2B5EF4-FFF2-40B4-BE49-F238E27FC236}">
                <a16:creationId xmlns:a16="http://schemas.microsoft.com/office/drawing/2014/main" id="{56D389B9-D7AE-4C07-AD9A-CE2EF1A48DB1}"/>
              </a:ext>
            </a:extLst>
          </p:cNvPr>
          <p:cNvPicPr>
            <a:picLocks noChangeAspect="1"/>
          </p:cNvPicPr>
          <p:nvPr/>
        </p:nvPicPr>
        <p:blipFill>
          <a:blip r:embed="rId2"/>
          <a:srcRect t="18182" b="32727"/>
          <a:stretch>
            <a:fillRect/>
          </a:stretch>
        </p:blipFill>
        <p:spPr>
          <a:xfrm>
            <a:off x="5445457" y="1485705"/>
            <a:ext cx="6155141" cy="3910331"/>
          </a:xfrm>
          <a:prstGeom prst="rect">
            <a:avLst/>
          </a:prstGeom>
          <a:solidFill>
            <a:schemeClr val="accent3">
              <a:lumMod val="20000"/>
              <a:lumOff val="80000"/>
            </a:schemeClr>
          </a:solidFill>
        </p:spPr>
      </p:pic>
    </p:spTree>
    <p:extLst>
      <p:ext uri="{BB962C8B-B14F-4D97-AF65-F5344CB8AC3E}">
        <p14:creationId xmlns:p14="http://schemas.microsoft.com/office/powerpoint/2010/main" val="3652591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34EFE6-703A-C302-2C14-C612F8AC4CB3}"/>
              </a:ext>
            </a:extLst>
          </p:cNvPr>
          <p:cNvPicPr>
            <a:picLocks noChangeAspect="1"/>
          </p:cNvPicPr>
          <p:nvPr/>
        </p:nvPicPr>
        <p:blipFill>
          <a:blip r:embed="rId2"/>
          <a:stretch>
            <a:fillRect/>
          </a:stretch>
        </p:blipFill>
        <p:spPr>
          <a:xfrm>
            <a:off x="7808790" y="4734223"/>
            <a:ext cx="4028648" cy="1858015"/>
          </a:xfrm>
          <a:prstGeom prst="rect">
            <a:avLst/>
          </a:prstGeom>
        </p:spPr>
      </p:pic>
      <p:pic>
        <p:nvPicPr>
          <p:cNvPr id="6" name="Content Placeholder 5">
            <a:extLst>
              <a:ext uri="{FF2B5EF4-FFF2-40B4-BE49-F238E27FC236}">
                <a16:creationId xmlns:a16="http://schemas.microsoft.com/office/drawing/2014/main" id="{5C5EB52B-0AC5-D974-BCE5-9C3FEB4056FD}"/>
              </a:ext>
            </a:extLst>
          </p:cNvPr>
          <p:cNvPicPr>
            <a:picLocks noChangeAspect="1"/>
          </p:cNvPicPr>
          <p:nvPr/>
        </p:nvPicPr>
        <p:blipFill>
          <a:blip r:embed="rId3"/>
          <a:stretch>
            <a:fillRect/>
          </a:stretch>
        </p:blipFill>
        <p:spPr>
          <a:xfrm>
            <a:off x="7223569" y="1306736"/>
            <a:ext cx="3831613" cy="1176372"/>
          </a:xfrm>
          <a:prstGeom prst="rect">
            <a:avLst/>
          </a:prstGeom>
        </p:spPr>
      </p:pic>
      <p:sp>
        <p:nvSpPr>
          <p:cNvPr id="2" name="Title 1">
            <a:extLst>
              <a:ext uri="{FF2B5EF4-FFF2-40B4-BE49-F238E27FC236}">
                <a16:creationId xmlns:a16="http://schemas.microsoft.com/office/drawing/2014/main" id="{FE2EDD11-A248-40AB-5625-E2A9206EB312}"/>
              </a:ext>
            </a:extLst>
          </p:cNvPr>
          <p:cNvSpPr>
            <a:spLocks noGrp="1"/>
          </p:cNvSpPr>
          <p:nvPr>
            <p:ph type="title"/>
          </p:nvPr>
        </p:nvSpPr>
        <p:spPr/>
        <p:txBody>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A86D9960-A9DE-1C68-B69C-845CE1FE12F8}"/>
              </a:ext>
            </a:extLst>
          </p:cNvPr>
          <p:cNvSpPr>
            <a:spLocks noGrp="1"/>
          </p:cNvSpPr>
          <p:nvPr>
            <p:ph idx="1"/>
          </p:nvPr>
        </p:nvSpPr>
        <p:spPr/>
        <p:txBody>
          <a:bodyPr>
            <a:normAutofit lnSpcReduction="10000"/>
          </a:bodyPr>
          <a:lstStyle/>
          <a:p>
            <a:pPr marL="514350" indent="-514350">
              <a:buFont typeface="+mj-lt"/>
              <a:buAutoNum type="arabicPeriod" startAt="2"/>
            </a:pPr>
            <a:r>
              <a:rPr lang="en-US" sz="2400" dirty="0"/>
              <a:t>Coaxial Cable :</a:t>
            </a:r>
          </a:p>
          <a:p>
            <a:pPr lvl="1"/>
            <a:r>
              <a:rPr lang="en-US" sz="2000" dirty="0"/>
              <a:t>Key Characteristics</a:t>
            </a:r>
          </a:p>
          <a:p>
            <a:pPr marL="1257300" lvl="2" indent="-342900">
              <a:buFont typeface="+mj-lt"/>
              <a:buAutoNum type="arabicPeriod"/>
            </a:pPr>
            <a:r>
              <a:rPr lang="en-US" sz="1800" dirty="0">
                <a:solidFill>
                  <a:srgbClr val="000000"/>
                </a:solidFill>
              </a:rPr>
              <a:t>Outer cable jacket to prevent minor physical damage</a:t>
            </a:r>
          </a:p>
          <a:p>
            <a:pPr marL="1257300" lvl="2" indent="-342900">
              <a:buFont typeface="+mj-lt"/>
              <a:buAutoNum type="arabicPeriod"/>
            </a:pPr>
            <a:r>
              <a:rPr lang="en-US" sz="1800" dirty="0">
                <a:solidFill>
                  <a:srgbClr val="000000"/>
                </a:solidFill>
              </a:rPr>
              <a:t>A woven copper braid, or metallic foil, acts as the second wire in the circuit (outer conductor) and as a shield for the inner conductor.</a:t>
            </a:r>
          </a:p>
          <a:p>
            <a:pPr marL="1257300" lvl="2" indent="-342900">
              <a:buFont typeface="+mj-lt"/>
              <a:buAutoNum type="arabicPeriod"/>
            </a:pPr>
            <a:r>
              <a:rPr lang="en-US" sz="1800" dirty="0">
                <a:solidFill>
                  <a:srgbClr val="000000"/>
                </a:solidFill>
              </a:rPr>
              <a:t>A layer of flexible plastic insulation</a:t>
            </a:r>
          </a:p>
          <a:p>
            <a:pPr marL="1257300" lvl="2" indent="-342900">
              <a:buFont typeface="+mj-lt"/>
              <a:buAutoNum type="arabicPeriod"/>
            </a:pPr>
            <a:r>
              <a:rPr lang="en-US" sz="1800" dirty="0">
                <a:solidFill>
                  <a:srgbClr val="000000"/>
                </a:solidFill>
              </a:rPr>
              <a:t>A copper conductor is used to transmit the electronic signals.</a:t>
            </a:r>
          </a:p>
          <a:p>
            <a:pPr lvl="2"/>
            <a:endParaRPr lang="en-US" sz="1800" dirty="0">
              <a:solidFill>
                <a:srgbClr val="000000"/>
              </a:solidFill>
            </a:endParaRPr>
          </a:p>
          <a:p>
            <a:pPr lvl="1"/>
            <a:r>
              <a:rPr lang="en-US" sz="2000" dirty="0">
                <a:solidFill>
                  <a:srgbClr val="000000"/>
                </a:solidFill>
              </a:rPr>
              <a:t>There are different types of connectors used with coaxial cable.</a:t>
            </a:r>
          </a:p>
          <a:p>
            <a:pPr lvl="1"/>
            <a:r>
              <a:rPr lang="en-US" sz="2000" dirty="0">
                <a:solidFill>
                  <a:srgbClr val="000000"/>
                </a:solidFill>
              </a:rPr>
              <a:t>Coaxial cable can be used over longer distances and support more stations on a shared line than twisted pair.</a:t>
            </a:r>
          </a:p>
          <a:p>
            <a:pPr lvl="1"/>
            <a:r>
              <a:rPr lang="en-US" sz="2000" dirty="0">
                <a:solidFill>
                  <a:srgbClr val="000000"/>
                </a:solidFill>
              </a:rPr>
              <a:t>Commonly used in the following situations:</a:t>
            </a:r>
          </a:p>
          <a:p>
            <a:pPr marL="1200150" lvl="2" indent="-285750"/>
            <a:r>
              <a:rPr lang="en-US" sz="1800" dirty="0">
                <a:solidFill>
                  <a:srgbClr val="000000"/>
                </a:solidFill>
              </a:rPr>
              <a:t>Wireless installations </a:t>
            </a:r>
            <a:r>
              <a:rPr lang="en-US" sz="1800" b="1" dirty="0">
                <a:solidFill>
                  <a:srgbClr val="000000"/>
                </a:solidFill>
              </a:rPr>
              <a:t>-</a:t>
            </a:r>
            <a:r>
              <a:rPr lang="en-US" sz="1800" dirty="0">
                <a:solidFill>
                  <a:srgbClr val="000000"/>
                </a:solidFill>
              </a:rPr>
              <a:t> attach antennas to wireless devices</a:t>
            </a:r>
          </a:p>
          <a:p>
            <a:pPr marL="1200150" lvl="2" indent="-285750"/>
            <a:r>
              <a:rPr lang="en-US" sz="1800" dirty="0">
                <a:solidFill>
                  <a:srgbClr val="000000"/>
                </a:solidFill>
              </a:rPr>
              <a:t>Cable internet installations </a:t>
            </a:r>
            <a:r>
              <a:rPr lang="en-US" sz="1800" b="1" dirty="0">
                <a:solidFill>
                  <a:srgbClr val="000000"/>
                </a:solidFill>
              </a:rPr>
              <a:t>-</a:t>
            </a:r>
            <a:r>
              <a:rPr lang="en-US" sz="1800" dirty="0">
                <a:solidFill>
                  <a:srgbClr val="000000"/>
                </a:solidFill>
              </a:rPr>
              <a:t> customer premises wiring</a:t>
            </a:r>
          </a:p>
          <a:p>
            <a:pPr marL="514350" indent="-514350">
              <a:buFont typeface="+mj-lt"/>
              <a:buAutoNum type="arabicPeriod" startAt="2"/>
            </a:pPr>
            <a:endParaRPr lang="ar-EG" sz="2400" dirty="0"/>
          </a:p>
        </p:txBody>
      </p:sp>
    </p:spTree>
    <p:extLst>
      <p:ext uri="{BB962C8B-B14F-4D97-AF65-F5344CB8AC3E}">
        <p14:creationId xmlns:p14="http://schemas.microsoft.com/office/powerpoint/2010/main" val="66000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Guide to the Materials used in Fiber Optic Cable Manufacturing">
            <a:extLst>
              <a:ext uri="{FF2B5EF4-FFF2-40B4-BE49-F238E27FC236}">
                <a16:creationId xmlns:a16="http://schemas.microsoft.com/office/drawing/2014/main" id="{A0EEF2C5-614F-ABE2-5A4B-AA6D03DFE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57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08D119-0FFD-29BC-B020-324104FEE947}"/>
              </a:ext>
            </a:extLst>
          </p:cNvPr>
          <p:cNvSpPr>
            <a:spLocks noGrp="1"/>
          </p:cNvSpPr>
          <p:nvPr>
            <p:ph type="title"/>
          </p:nvPr>
        </p:nvSpPr>
        <p:spPr/>
        <p:txBody>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21115159-718D-ED25-0D05-FE61512B7410}"/>
              </a:ext>
            </a:extLst>
          </p:cNvPr>
          <p:cNvSpPr>
            <a:spLocks noGrp="1"/>
          </p:cNvSpPr>
          <p:nvPr>
            <p:ph idx="1"/>
          </p:nvPr>
        </p:nvSpPr>
        <p:spPr/>
        <p:txBody>
          <a:bodyPr>
            <a:normAutofit fontScale="85000" lnSpcReduction="10000"/>
          </a:bodyPr>
          <a:lstStyle/>
          <a:p>
            <a:pPr marL="514350" indent="-514350">
              <a:buFont typeface="+mj-lt"/>
              <a:buAutoNum type="arabicPeriod" startAt="3"/>
            </a:pPr>
            <a:r>
              <a:rPr lang="en-US" dirty="0"/>
              <a:t>Fiber-Optic Cabling : </a:t>
            </a:r>
          </a:p>
          <a:p>
            <a:pPr lvl="1"/>
            <a:r>
              <a:rPr lang="en-US" dirty="0"/>
              <a:t>Ideal for some networking scenarios</a:t>
            </a:r>
          </a:p>
          <a:p>
            <a:pPr lvl="1"/>
            <a:r>
              <a:rPr lang="en-US" dirty="0"/>
              <a:t>Transmits data over longer distances at higher bandwidth than any other networking media</a:t>
            </a:r>
          </a:p>
          <a:p>
            <a:pPr lvl="1"/>
            <a:r>
              <a:rPr lang="en-US" dirty="0"/>
              <a:t>Less susceptible to attenuation, and completely immune to EMI/RFI</a:t>
            </a:r>
          </a:p>
          <a:p>
            <a:pPr lvl="1"/>
            <a:r>
              <a:rPr lang="en-US" dirty="0"/>
              <a:t>Made of flexible, extremely thin strands of very pure glass</a:t>
            </a:r>
          </a:p>
          <a:p>
            <a:pPr lvl="1"/>
            <a:r>
              <a:rPr lang="en-US" dirty="0"/>
              <a:t>Uses a laser or LED to encode bits as pulses of light</a:t>
            </a:r>
          </a:p>
          <a:p>
            <a:pPr lvl="1"/>
            <a:r>
              <a:rPr lang="en-US" dirty="0"/>
              <a:t>The fiber-optic cable acts as a wave guide to transmit light between the two ends with minimal signal loss</a:t>
            </a:r>
          </a:p>
          <a:p>
            <a:pPr algn="l"/>
            <a:r>
              <a:rPr lang="en-US" sz="2400" dirty="0">
                <a:solidFill>
                  <a:srgbClr val="000000"/>
                </a:solidFill>
                <a:latin typeface="Times New Roman" panose="02020603050405020304" pitchFamily="18" charset="0"/>
                <a:cs typeface="Times New Roman" panose="02020603050405020304" pitchFamily="18" charset="0"/>
              </a:rPr>
              <a:t>Fiber-optic cabling is now being used in four types of industry:</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Enterprise Networks -</a:t>
            </a:r>
            <a:r>
              <a:rPr lang="en-US" sz="2000" dirty="0">
                <a:solidFill>
                  <a:srgbClr val="000000"/>
                </a:solidFill>
                <a:latin typeface="Times New Roman" panose="02020603050405020304" pitchFamily="18" charset="0"/>
                <a:cs typeface="Times New Roman" panose="02020603050405020304" pitchFamily="18" charset="0"/>
              </a:rPr>
              <a:t> Used for backbone cabling applications and interconnecting infrastructure devices</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Fiber-to-the-Home (FTTH) -</a:t>
            </a:r>
            <a:r>
              <a:rPr lang="en-US" sz="2000" dirty="0">
                <a:solidFill>
                  <a:srgbClr val="000000"/>
                </a:solidFill>
                <a:latin typeface="Times New Roman" panose="02020603050405020304" pitchFamily="18" charset="0"/>
                <a:cs typeface="Times New Roman" panose="02020603050405020304" pitchFamily="18" charset="0"/>
              </a:rPr>
              <a:t> Used to provide always-on broadband services to homes and small businesses</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Long-Haul Networks -</a:t>
            </a:r>
            <a:r>
              <a:rPr lang="en-US" sz="2000" dirty="0">
                <a:solidFill>
                  <a:srgbClr val="000000"/>
                </a:solidFill>
                <a:latin typeface="Times New Roman" panose="02020603050405020304" pitchFamily="18" charset="0"/>
                <a:cs typeface="Times New Roman" panose="02020603050405020304" pitchFamily="18" charset="0"/>
              </a:rPr>
              <a:t> Used by service providers to connect countries and cities</a:t>
            </a:r>
          </a:p>
          <a:p>
            <a:pPr marL="800100" lvl="1" indent="-342900">
              <a:buFont typeface="+mj-lt"/>
              <a:buAutoNum type="arabicPeriod"/>
            </a:pPr>
            <a:r>
              <a:rPr lang="en-US" sz="2000" b="1" dirty="0">
                <a:solidFill>
                  <a:srgbClr val="000000"/>
                </a:solidFill>
                <a:latin typeface="Times New Roman" panose="02020603050405020304" pitchFamily="18" charset="0"/>
                <a:cs typeface="Times New Roman" panose="02020603050405020304" pitchFamily="18" charset="0"/>
              </a:rPr>
              <a:t>Submarine Cable Networks -</a:t>
            </a:r>
            <a:r>
              <a:rPr lang="en-US" sz="2000" dirty="0">
                <a:solidFill>
                  <a:srgbClr val="000000"/>
                </a:solidFill>
                <a:latin typeface="Times New Roman" panose="02020603050405020304" pitchFamily="18" charset="0"/>
                <a:cs typeface="Times New Roman" panose="02020603050405020304" pitchFamily="18" charset="0"/>
              </a:rPr>
              <a:t> Used to provide reliable high-speed, high-capacity solutions capable of surviving in harsh undersea environments at up to transoceanic distances</a:t>
            </a:r>
            <a:endParaRPr lang="en-US" dirty="0"/>
          </a:p>
          <a:p>
            <a:pPr lvl="1"/>
            <a:endParaRPr lang="ar-EG" dirty="0"/>
          </a:p>
        </p:txBody>
      </p:sp>
    </p:spTree>
    <p:extLst>
      <p:ext uri="{BB962C8B-B14F-4D97-AF65-F5344CB8AC3E}">
        <p14:creationId xmlns:p14="http://schemas.microsoft.com/office/powerpoint/2010/main" val="2388758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uide to the Materials used in Fiber Optic Cable Manufacturing">
            <a:extLst>
              <a:ext uri="{FF2B5EF4-FFF2-40B4-BE49-F238E27FC236}">
                <a16:creationId xmlns:a16="http://schemas.microsoft.com/office/drawing/2014/main" id="{6C94989B-382D-3901-D4E3-125C8BD7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57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269EA3-5D4A-0960-6948-0C455009D2CE}"/>
              </a:ext>
            </a:extLst>
          </p:cNvPr>
          <p:cNvSpPr>
            <a:spLocks noGrp="1"/>
          </p:cNvSpPr>
          <p:nvPr>
            <p:ph type="title"/>
          </p:nvPr>
        </p:nvSpPr>
        <p:spPr/>
        <p:txBody>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7AFDFEF8-814B-421C-5594-7ED9033CA72F}"/>
              </a:ext>
            </a:extLst>
          </p:cNvPr>
          <p:cNvSpPr>
            <a:spLocks noGrp="1"/>
          </p:cNvSpPr>
          <p:nvPr>
            <p:ph idx="1"/>
          </p:nvPr>
        </p:nvSpPr>
        <p:spPr/>
        <p:txBody>
          <a:bodyPr>
            <a:normAutofit lnSpcReduction="10000"/>
          </a:bodyPr>
          <a:lstStyle/>
          <a:p>
            <a:r>
              <a:rPr lang="en-US" sz="2800" dirty="0"/>
              <a:t>Fiber Connectors : </a:t>
            </a:r>
          </a:p>
          <a:p>
            <a:pPr lvl="1"/>
            <a:r>
              <a:rPr lang="en-US" dirty="0">
                <a:solidFill>
                  <a:schemeClr val="accent1"/>
                </a:solidFill>
              </a:rPr>
              <a:t>Straight-Tip (ST)  </a:t>
            </a:r>
          </a:p>
          <a:p>
            <a:pPr lvl="1"/>
            <a:r>
              <a:rPr lang="en-US" dirty="0">
                <a:solidFill>
                  <a:schemeClr val="accent1"/>
                </a:solidFill>
              </a:rPr>
              <a:t>Lucent Connector (LC) Simplex</a:t>
            </a:r>
          </a:p>
          <a:p>
            <a:pPr lvl="1"/>
            <a:r>
              <a:rPr lang="en-US" dirty="0">
                <a:solidFill>
                  <a:schemeClr val="accent1"/>
                </a:solidFill>
              </a:rPr>
              <a:t>Subscriber Connector (SC)  </a:t>
            </a:r>
          </a:p>
          <a:p>
            <a:pPr lvl="1"/>
            <a:r>
              <a:rPr lang="en-US" dirty="0">
                <a:solidFill>
                  <a:schemeClr val="accent1"/>
                </a:solidFill>
              </a:rPr>
              <a:t>Duplex Multimode LC</a:t>
            </a:r>
          </a:p>
          <a:p>
            <a:r>
              <a:rPr lang="en-US" sz="2800" dirty="0"/>
              <a:t>Fiber Patch Cords:</a:t>
            </a:r>
          </a:p>
          <a:p>
            <a:pPr lvl="1"/>
            <a:r>
              <a:rPr lang="en-US" dirty="0">
                <a:solidFill>
                  <a:schemeClr val="accent1"/>
                </a:solidFill>
              </a:rPr>
              <a:t>SC-SC MM Patch Cord</a:t>
            </a:r>
          </a:p>
          <a:p>
            <a:pPr lvl="1"/>
            <a:r>
              <a:rPr lang="en-US" dirty="0">
                <a:solidFill>
                  <a:schemeClr val="accent1"/>
                </a:solidFill>
              </a:rPr>
              <a:t>LC-LC SM Patch Cord</a:t>
            </a:r>
          </a:p>
          <a:p>
            <a:pPr lvl="1"/>
            <a:r>
              <a:rPr lang="en-US" dirty="0">
                <a:solidFill>
                  <a:schemeClr val="accent1"/>
                </a:solidFill>
              </a:rPr>
              <a:t>ST-LC MM Patch Cord</a:t>
            </a:r>
          </a:p>
          <a:p>
            <a:pPr lvl="1"/>
            <a:r>
              <a:rPr lang="en-US" dirty="0">
                <a:solidFill>
                  <a:schemeClr val="accent1"/>
                </a:solidFill>
              </a:rPr>
              <a:t>ST-SC SM Patch Cord</a:t>
            </a:r>
          </a:p>
          <a:p>
            <a:r>
              <a:rPr lang="en-US" dirty="0">
                <a:solidFill>
                  <a:srgbClr val="FF0000"/>
                </a:solidFill>
              </a:rPr>
              <a:t>SM : Single Mode , MM : Multi Mode</a:t>
            </a:r>
            <a:endParaRPr lang="ar-EG" dirty="0">
              <a:solidFill>
                <a:srgbClr val="FF0000"/>
              </a:solidFill>
            </a:endParaRPr>
          </a:p>
        </p:txBody>
      </p:sp>
      <p:pic>
        <p:nvPicPr>
          <p:cNvPr id="7" name="Picture 5" descr="Z-Guided Media                                                 00282829  Mnementh                      BEAE7A2F:">
            <a:extLst>
              <a:ext uri="{FF2B5EF4-FFF2-40B4-BE49-F238E27FC236}">
                <a16:creationId xmlns:a16="http://schemas.microsoft.com/office/drawing/2014/main" id="{716AC2FD-BBA1-D4D9-7504-80DD1CEDD35A}"/>
              </a:ext>
            </a:extLst>
          </p:cNvPr>
          <p:cNvPicPr>
            <a:picLocks noChangeAspect="1" noChangeArrowheads="1"/>
          </p:cNvPicPr>
          <p:nvPr/>
        </p:nvPicPr>
        <p:blipFill rotWithShape="1">
          <a:blip r:embed="rId3">
            <a:lum/>
            <a:alphaModFix/>
          </a:blip>
          <a:srcRect l="5435" t="58852" r="7609" b="12897"/>
          <a:stretch/>
        </p:blipFill>
        <p:spPr bwMode="auto">
          <a:xfrm>
            <a:off x="5931159" y="1690688"/>
            <a:ext cx="6096000" cy="2554546"/>
          </a:xfrm>
          <a:prstGeom prst="rect">
            <a:avLst/>
          </a:prstGeom>
          <a:noFill/>
          <a:ln w="9525">
            <a:noFill/>
            <a:miter lim="800000"/>
            <a:headEnd/>
            <a:tailEnd/>
          </a:ln>
        </p:spPr>
      </p:pic>
    </p:spTree>
    <p:extLst>
      <p:ext uri="{BB962C8B-B14F-4D97-AF65-F5344CB8AC3E}">
        <p14:creationId xmlns:p14="http://schemas.microsoft.com/office/powerpoint/2010/main" val="1153052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uide to the Materials used in Fiber Optic Cable Manufacturing">
            <a:extLst>
              <a:ext uri="{FF2B5EF4-FFF2-40B4-BE49-F238E27FC236}">
                <a16:creationId xmlns:a16="http://schemas.microsoft.com/office/drawing/2014/main" id="{4E1365A7-7DC1-4993-99AF-882FBA337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572500" y="5257800"/>
            <a:ext cx="301476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3A1511-5871-1BCA-F24C-824F5086D326}"/>
              </a:ext>
            </a:extLst>
          </p:cNvPr>
          <p:cNvSpPr>
            <a:spLocks noGrp="1"/>
          </p:cNvSpPr>
          <p:nvPr>
            <p:ph type="title"/>
          </p:nvPr>
        </p:nvSpPr>
        <p:spPr>
          <a:xfrm>
            <a:off x="838200" y="365126"/>
            <a:ext cx="10515600" cy="623920"/>
          </a:xfrm>
        </p:spPr>
        <p:txBody>
          <a:bodyPr>
            <a:normAutofit fontScale="90000"/>
          </a:bodyPr>
          <a:lstStyle/>
          <a:p>
            <a:r>
              <a:rPr lang="en-US" dirty="0">
                <a:solidFill>
                  <a:schemeClr val="accent1"/>
                </a:solidFill>
              </a:rPr>
              <a:t>1. Guided (wired)</a:t>
            </a:r>
            <a:endParaRPr lang="ar-EG" dirty="0"/>
          </a:p>
        </p:txBody>
      </p:sp>
      <p:sp>
        <p:nvSpPr>
          <p:cNvPr id="3" name="Content Placeholder 2">
            <a:extLst>
              <a:ext uri="{FF2B5EF4-FFF2-40B4-BE49-F238E27FC236}">
                <a16:creationId xmlns:a16="http://schemas.microsoft.com/office/drawing/2014/main" id="{AB8D5CA0-1C8C-7DBB-A5DD-1DB45714AA2D}"/>
              </a:ext>
            </a:extLst>
          </p:cNvPr>
          <p:cNvSpPr>
            <a:spLocks noGrp="1"/>
          </p:cNvSpPr>
          <p:nvPr>
            <p:ph idx="1"/>
          </p:nvPr>
        </p:nvSpPr>
        <p:spPr>
          <a:xfrm>
            <a:off x="838200" y="989046"/>
            <a:ext cx="10515600" cy="5503829"/>
          </a:xfrm>
        </p:spPr>
        <p:txBody>
          <a:bodyPr>
            <a:normAutofit fontScale="77500" lnSpcReduction="20000"/>
          </a:bodyPr>
          <a:lstStyle/>
          <a:p>
            <a:pPr>
              <a:lnSpc>
                <a:spcPct val="150000"/>
              </a:lnSpc>
              <a:defRPr/>
            </a:pPr>
            <a:r>
              <a:rPr kumimoji="1" lang="en-US" dirty="0"/>
              <a:t>Fiber </a:t>
            </a:r>
            <a:r>
              <a:rPr kumimoji="1" lang="en-US" dirty="0">
                <a:ea typeface="+mj-ea"/>
                <a:cs typeface="+mj-cs"/>
              </a:rPr>
              <a:t>Benefits :</a:t>
            </a:r>
            <a:endParaRPr kumimoji="1" lang="en-US" dirty="0"/>
          </a:p>
          <a:p>
            <a:pPr lvl="1">
              <a:lnSpc>
                <a:spcPct val="150000"/>
              </a:lnSpc>
              <a:defRPr/>
            </a:pPr>
            <a:r>
              <a:rPr kumimoji="1" lang="en-US" dirty="0">
                <a:solidFill>
                  <a:schemeClr val="accent1"/>
                </a:solidFill>
              </a:rPr>
              <a:t>Greater capacity</a:t>
            </a:r>
          </a:p>
          <a:p>
            <a:pPr lvl="1">
              <a:lnSpc>
                <a:spcPct val="150000"/>
              </a:lnSpc>
              <a:defRPr/>
            </a:pPr>
            <a:r>
              <a:rPr kumimoji="1" lang="en-US" dirty="0">
                <a:solidFill>
                  <a:schemeClr val="accent1"/>
                </a:solidFill>
              </a:rPr>
              <a:t>Smaller size and lighter weight</a:t>
            </a:r>
          </a:p>
          <a:p>
            <a:pPr lvl="1">
              <a:lnSpc>
                <a:spcPct val="150000"/>
              </a:lnSpc>
              <a:defRPr/>
            </a:pPr>
            <a:r>
              <a:rPr kumimoji="1" lang="en-US" dirty="0">
                <a:solidFill>
                  <a:schemeClr val="accent1"/>
                </a:solidFill>
              </a:rPr>
              <a:t>Lower attenuation and Immune to electromagnetic interference</a:t>
            </a:r>
          </a:p>
          <a:p>
            <a:pPr lvl="1">
              <a:lnSpc>
                <a:spcPct val="150000"/>
              </a:lnSpc>
              <a:defRPr/>
            </a:pPr>
            <a:r>
              <a:rPr kumimoji="1" lang="en-US" dirty="0">
                <a:solidFill>
                  <a:schemeClr val="accent1"/>
                </a:solidFill>
              </a:rPr>
              <a:t>Greater repeater spacing</a:t>
            </a:r>
          </a:p>
          <a:p>
            <a:pPr>
              <a:lnSpc>
                <a:spcPct val="150000"/>
              </a:lnSpc>
              <a:defRPr/>
            </a:pPr>
            <a:r>
              <a:rPr kumimoji="1" lang="en-US" dirty="0"/>
              <a:t>The Transmission is from Electrical Digital Signal to Optical Signal (Light wave pulse) using a LED or a Laser Source and we use Converter in both sender and Receiver.</a:t>
            </a:r>
          </a:p>
          <a:p>
            <a:pPr>
              <a:lnSpc>
                <a:spcPct val="150000"/>
              </a:lnSpc>
              <a:defRPr/>
            </a:pPr>
            <a:r>
              <a:rPr lang="en-US" sz="2800" dirty="0"/>
              <a:t>Propagation means how the light travels in the fiber optic cables from source to target. </a:t>
            </a:r>
          </a:p>
          <a:p>
            <a:pPr>
              <a:lnSpc>
                <a:spcPct val="150000"/>
              </a:lnSpc>
              <a:defRPr/>
            </a:pPr>
            <a:r>
              <a:rPr lang="en-US" sz="2800" dirty="0"/>
              <a:t>Propagation Modes :</a:t>
            </a:r>
          </a:p>
          <a:p>
            <a:pPr lvl="1">
              <a:lnSpc>
                <a:spcPct val="150000"/>
              </a:lnSpc>
              <a:defRPr/>
            </a:pPr>
            <a:r>
              <a:rPr kumimoji="1" lang="en-US" dirty="0">
                <a:solidFill>
                  <a:schemeClr val="accent1"/>
                </a:solidFill>
              </a:rPr>
              <a:t>Single Mode</a:t>
            </a:r>
          </a:p>
          <a:p>
            <a:pPr lvl="1">
              <a:lnSpc>
                <a:spcPct val="150000"/>
              </a:lnSpc>
              <a:defRPr/>
            </a:pPr>
            <a:r>
              <a:rPr kumimoji="1" lang="en-US" dirty="0">
                <a:solidFill>
                  <a:schemeClr val="accent1"/>
                </a:solidFill>
              </a:rPr>
              <a:t>Multi Mode</a:t>
            </a:r>
          </a:p>
          <a:p>
            <a:endParaRPr lang="ar-EG" dirty="0"/>
          </a:p>
        </p:txBody>
      </p:sp>
    </p:spTree>
    <p:extLst>
      <p:ext uri="{BB962C8B-B14F-4D97-AF65-F5344CB8AC3E}">
        <p14:creationId xmlns:p14="http://schemas.microsoft.com/office/powerpoint/2010/main" val="237427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ingle Mode Fiber">
            <a:extLst>
              <a:ext uri="{FF2B5EF4-FFF2-40B4-BE49-F238E27FC236}">
                <a16:creationId xmlns:a16="http://schemas.microsoft.com/office/drawing/2014/main" id="{B427305C-0072-C048-97F2-F77A7597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630" y="808860"/>
            <a:ext cx="5292595" cy="17541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664946-6F4C-FEE6-6898-3B9DBF264943}"/>
              </a:ext>
            </a:extLst>
          </p:cNvPr>
          <p:cNvSpPr>
            <a:spLocks noGrp="1"/>
          </p:cNvSpPr>
          <p:nvPr>
            <p:ph type="title"/>
          </p:nvPr>
        </p:nvSpPr>
        <p:spPr>
          <a:xfrm>
            <a:off x="838200" y="365126"/>
            <a:ext cx="10515600" cy="745218"/>
          </a:xfrm>
        </p:spPr>
        <p:txBody>
          <a:bodyPr/>
          <a:lstStyle/>
          <a:p>
            <a:r>
              <a:rPr lang="en-US" dirty="0">
                <a:solidFill>
                  <a:schemeClr val="accent1"/>
                </a:solidFill>
              </a:rPr>
              <a:t>1. Guided (wired)</a:t>
            </a:r>
            <a:endParaRPr lang="ar-EG" dirty="0">
              <a:solidFill>
                <a:schemeClr val="accent1"/>
              </a:solidFill>
            </a:endParaRPr>
          </a:p>
        </p:txBody>
      </p:sp>
      <p:sp>
        <p:nvSpPr>
          <p:cNvPr id="3" name="Content Placeholder 2">
            <a:extLst>
              <a:ext uri="{FF2B5EF4-FFF2-40B4-BE49-F238E27FC236}">
                <a16:creationId xmlns:a16="http://schemas.microsoft.com/office/drawing/2014/main" id="{D4A3CDB3-3F0F-E61F-DB6E-2A8AADF6AF23}"/>
              </a:ext>
            </a:extLst>
          </p:cNvPr>
          <p:cNvSpPr>
            <a:spLocks noGrp="1"/>
          </p:cNvSpPr>
          <p:nvPr>
            <p:ph idx="1"/>
          </p:nvPr>
        </p:nvSpPr>
        <p:spPr>
          <a:xfrm>
            <a:off x="838200" y="1110344"/>
            <a:ext cx="10515600" cy="5452381"/>
          </a:xfrm>
        </p:spPr>
        <p:txBody>
          <a:bodyPr>
            <a:normAutofit fontScale="92500" lnSpcReduction="10000"/>
          </a:bodyPr>
          <a:lstStyle/>
          <a:p>
            <a:r>
              <a:rPr lang="en-US" dirty="0"/>
              <a:t>Single-Mode Fiber :</a:t>
            </a:r>
          </a:p>
          <a:p>
            <a:pPr lvl="1"/>
            <a:r>
              <a:rPr lang="en-US" dirty="0"/>
              <a:t>Very small core</a:t>
            </a:r>
          </a:p>
          <a:p>
            <a:pPr lvl="1"/>
            <a:r>
              <a:rPr lang="en-US" dirty="0"/>
              <a:t>Uses expensive lasers</a:t>
            </a:r>
          </a:p>
          <a:p>
            <a:pPr lvl="1"/>
            <a:r>
              <a:rPr lang="en-US" dirty="0"/>
              <a:t>Long-distance applications</a:t>
            </a:r>
          </a:p>
          <a:p>
            <a:pPr lvl="1"/>
            <a:r>
              <a:rPr lang="en-US" altLang="en-US" dirty="0"/>
              <a:t>The light is traveling straightway as the core of the diameter is very less. </a:t>
            </a:r>
            <a:endParaRPr lang="en-US" dirty="0"/>
          </a:p>
          <a:p>
            <a:r>
              <a:rPr lang="en-US" dirty="0"/>
              <a:t>Multimode Fiber :</a:t>
            </a:r>
          </a:p>
          <a:p>
            <a:pPr lvl="1"/>
            <a:r>
              <a:rPr lang="en-US" dirty="0"/>
              <a:t>Larger core</a:t>
            </a:r>
          </a:p>
          <a:p>
            <a:pPr lvl="1"/>
            <a:r>
              <a:rPr lang="en-US" dirty="0"/>
              <a:t>Uses less expensive LEDs</a:t>
            </a:r>
          </a:p>
          <a:p>
            <a:pPr lvl="1"/>
            <a:r>
              <a:rPr lang="en-US" dirty="0"/>
              <a:t>LEDs transmit at different angles</a:t>
            </a:r>
          </a:p>
          <a:p>
            <a:pPr lvl="1"/>
            <a:r>
              <a:rPr lang="en-US" dirty="0"/>
              <a:t>Up to 10 Gbps over 550 meters</a:t>
            </a:r>
          </a:p>
          <a:p>
            <a:pPr lvl="1"/>
            <a:r>
              <a:rPr lang="en-US" altLang="en-US" sz="2400" dirty="0"/>
              <a:t>multiple modes of light propagate in it. It has more data carrying capacity due to multiple reflection inside.</a:t>
            </a:r>
          </a:p>
          <a:p>
            <a:pPr lvl="1"/>
            <a:r>
              <a:rPr lang="en-US" dirty="0"/>
              <a:t>Step or Graded Index</a:t>
            </a:r>
          </a:p>
          <a:p>
            <a:r>
              <a:rPr lang="en-US" sz="2000" dirty="0">
                <a:solidFill>
                  <a:srgbClr val="FF0000"/>
                </a:solidFill>
              </a:rPr>
              <a:t>Dispersion refers to the spreading out of a light pulse over time. Increased dispersion means increased loss of signal strength. MMF has greater dispersion than SMF, with the maximum cable distance for MMF is 550 meters.</a:t>
            </a:r>
          </a:p>
          <a:p>
            <a:pPr lvl="1"/>
            <a:endParaRPr lang="en-US" dirty="0"/>
          </a:p>
          <a:p>
            <a:endParaRPr lang="en-US" dirty="0"/>
          </a:p>
        </p:txBody>
      </p:sp>
      <p:pic>
        <p:nvPicPr>
          <p:cNvPr id="5" name="Picture 2" descr="Multimode Fiber">
            <a:extLst>
              <a:ext uri="{FF2B5EF4-FFF2-40B4-BE49-F238E27FC236}">
                <a16:creationId xmlns:a16="http://schemas.microsoft.com/office/drawing/2014/main" id="{925E8D54-1092-33ED-F0A5-247D69130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3105149"/>
            <a:ext cx="4968574" cy="147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02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3137-93ED-7EC5-5458-DE83451CE8EA}"/>
              </a:ext>
            </a:extLst>
          </p:cNvPr>
          <p:cNvSpPr>
            <a:spLocks noGrp="1"/>
          </p:cNvSpPr>
          <p:nvPr>
            <p:ph type="title"/>
          </p:nvPr>
        </p:nvSpPr>
        <p:spPr>
          <a:xfrm>
            <a:off x="838200" y="365125"/>
            <a:ext cx="10515600" cy="791871"/>
          </a:xfrm>
        </p:spPr>
        <p:txBody>
          <a:bodyPr/>
          <a:lstStyle/>
          <a:p>
            <a:r>
              <a:rPr lang="en-US" dirty="0">
                <a:solidFill>
                  <a:schemeClr val="accent1"/>
                </a:solidFill>
              </a:rPr>
              <a:t>2. </a:t>
            </a:r>
            <a:r>
              <a:rPr lang="en-US" altLang="en-US" dirty="0">
                <a:solidFill>
                  <a:schemeClr val="accent1"/>
                </a:solidFill>
                <a:effectLst/>
                <a:latin typeface="Times" panose="02020603050405020304" pitchFamily="18" charset="0"/>
              </a:rPr>
              <a:t>Unguided Media (wireless)</a:t>
            </a:r>
            <a:endParaRPr lang="ar-EG" dirty="0">
              <a:solidFill>
                <a:schemeClr val="accent1"/>
              </a:solidFill>
            </a:endParaRPr>
          </a:p>
        </p:txBody>
      </p:sp>
      <p:sp>
        <p:nvSpPr>
          <p:cNvPr id="3" name="Content Placeholder 2">
            <a:extLst>
              <a:ext uri="{FF2B5EF4-FFF2-40B4-BE49-F238E27FC236}">
                <a16:creationId xmlns:a16="http://schemas.microsoft.com/office/drawing/2014/main" id="{6E3666F2-A4AE-723A-5273-6319E795899F}"/>
              </a:ext>
            </a:extLst>
          </p:cNvPr>
          <p:cNvSpPr>
            <a:spLocks noGrp="1"/>
          </p:cNvSpPr>
          <p:nvPr>
            <p:ph idx="1"/>
          </p:nvPr>
        </p:nvSpPr>
        <p:spPr>
          <a:xfrm>
            <a:off x="838200" y="1156996"/>
            <a:ext cx="10515600" cy="5617028"/>
          </a:xfrm>
        </p:spPr>
        <p:txBody>
          <a:bodyPr>
            <a:normAutofit fontScale="85000" lnSpcReduction="20000"/>
          </a:bodyPr>
          <a:lstStyle/>
          <a:p>
            <a:r>
              <a:rPr lang="en-US" altLang="en-US" sz="2800" dirty="0">
                <a:effectLst/>
                <a:latin typeface="Times New Roman" panose="02020603050405020304" pitchFamily="18" charset="0"/>
              </a:rPr>
              <a:t>transport electromagnetic waves without using a physical conductor.</a:t>
            </a:r>
          </a:p>
          <a:p>
            <a:r>
              <a:rPr lang="en-US" sz="2800" dirty="0">
                <a:solidFill>
                  <a:srgbClr val="000000"/>
                </a:solidFill>
                <a:latin typeface="Times New Roman" panose="02020603050405020304" pitchFamily="18" charset="0"/>
                <a:cs typeface="Times New Roman" panose="02020603050405020304" pitchFamily="18" charset="0"/>
              </a:rPr>
              <a:t>It carries electromagnetic signals representing binary digits using radio or microwave or infrared frequencies. </a:t>
            </a:r>
            <a:r>
              <a:rPr lang="en-US" sz="2800" dirty="0">
                <a:solidFill>
                  <a:schemeClr val="accent1"/>
                </a:solidFill>
                <a:latin typeface="Times New Roman" panose="02020603050405020304" pitchFamily="18" charset="0"/>
                <a:cs typeface="Times New Roman" panose="02020603050405020304" pitchFamily="18" charset="0"/>
              </a:rPr>
              <a:t>(Wireless transmission waves)</a:t>
            </a:r>
          </a:p>
          <a:p>
            <a:r>
              <a:rPr lang="en-US" dirty="0"/>
              <a:t>Some of the limitations of wireless:</a:t>
            </a:r>
          </a:p>
          <a:p>
            <a:pPr lvl="1"/>
            <a:r>
              <a:rPr lang="en-US" dirty="0">
                <a:solidFill>
                  <a:schemeClr val="accent1"/>
                </a:solidFill>
              </a:rPr>
              <a:t>Coverage area - Effective coverage can be impacted by the physical characteristics of the deployment location.</a:t>
            </a:r>
          </a:p>
          <a:p>
            <a:pPr lvl="1"/>
            <a:r>
              <a:rPr lang="en-US" dirty="0">
                <a:solidFill>
                  <a:schemeClr val="accent1"/>
                </a:solidFill>
              </a:rPr>
              <a:t>Interference - Wireless is susceptible to interference and can be disrupted by many common devices.</a:t>
            </a:r>
          </a:p>
          <a:p>
            <a:pPr lvl="1"/>
            <a:r>
              <a:rPr lang="en-US" dirty="0">
                <a:solidFill>
                  <a:schemeClr val="accent1"/>
                </a:solidFill>
              </a:rPr>
              <a:t>Security - Wireless communication coverage requires no access to a physical strand of media, so anyone can gain access to the transmission.</a:t>
            </a:r>
          </a:p>
          <a:p>
            <a:pPr algn="l"/>
            <a:r>
              <a:rPr lang="en-US" dirty="0">
                <a:solidFill>
                  <a:srgbClr val="000000"/>
                </a:solidFill>
                <a:latin typeface="Calibri (Body)"/>
                <a:cs typeface="Times New Roman" panose="02020603050405020304" pitchFamily="18" charset="0"/>
              </a:rPr>
              <a:t>Wireless Standards</a:t>
            </a:r>
            <a:r>
              <a:rPr lang="en-US" sz="3200" dirty="0">
                <a:solidFill>
                  <a:srgbClr val="000000"/>
                </a:solidFill>
                <a:latin typeface="Times New Roman" panose="02020603050405020304" pitchFamily="18" charset="0"/>
                <a:cs typeface="Times New Roman" panose="02020603050405020304" pitchFamily="18" charset="0"/>
              </a:rPr>
              <a:t>:</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Wi-Fi (IEEE 802.11)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Wireless LAN (WLAN) technology. And it Requires:</a:t>
            </a:r>
          </a:p>
          <a:p>
            <a:pPr marL="1200150" lvl="2" indent="-285750"/>
            <a:r>
              <a:rPr lang="en-US" dirty="0">
                <a:solidFill>
                  <a:srgbClr val="FF0000"/>
                </a:solidFill>
                <a:latin typeface="Times New Roman" panose="02020603050405020304" pitchFamily="18" charset="0"/>
                <a:cs typeface="Times New Roman" panose="02020603050405020304" pitchFamily="18" charset="0"/>
              </a:rPr>
              <a:t>Wireless Access Point (AP) : Concentrate wireless signals from users and connect to the existing copper-based network infrastructure.</a:t>
            </a:r>
          </a:p>
          <a:p>
            <a:pPr marL="1200150" lvl="2" indent="-285750"/>
            <a:r>
              <a:rPr lang="en-US" dirty="0">
                <a:solidFill>
                  <a:srgbClr val="FF0000"/>
                </a:solidFill>
                <a:latin typeface="Times New Roman" panose="02020603050405020304" pitchFamily="18" charset="0"/>
                <a:cs typeface="Times New Roman" panose="02020603050405020304" pitchFamily="18" charset="0"/>
              </a:rPr>
              <a:t>Wireless NIC Adapters : Provide wireless communications capability to network hosts.</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Bluetooth (IEEE 802.15)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Wireless Personal Area network (WPAN) standard.</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WiMAX (IEEE 802.16)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Uses a point-to-multipoint topology to provide broadband wireless access.</a:t>
            </a:r>
          </a:p>
          <a:p>
            <a:pPr marL="742950" lvl="1" indent="-285750"/>
            <a:r>
              <a:rPr lang="en-US" b="1" dirty="0">
                <a:solidFill>
                  <a:srgbClr val="000000"/>
                </a:solidFill>
                <a:latin typeface="Times New Roman" panose="02020603050405020304" pitchFamily="18" charset="0"/>
                <a:cs typeface="Times New Roman" panose="02020603050405020304" pitchFamily="18" charset="0"/>
              </a:rPr>
              <a:t>Zigbee (IEEE 802.15.4) :</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Low data-rate, low power-consumption communications, primarily for Internet of Things (IoT) applications.</a:t>
            </a:r>
          </a:p>
          <a:p>
            <a:endParaRPr lang="ar-EG" dirty="0"/>
          </a:p>
        </p:txBody>
      </p:sp>
    </p:spTree>
    <p:extLst>
      <p:ext uri="{BB962C8B-B14F-4D97-AF65-F5344CB8AC3E}">
        <p14:creationId xmlns:p14="http://schemas.microsoft.com/office/powerpoint/2010/main" val="2396216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BC1F-EC86-81B9-0A57-EDE542156AE9}"/>
              </a:ext>
            </a:extLst>
          </p:cNvPr>
          <p:cNvSpPr>
            <a:spLocks noGrp="1"/>
          </p:cNvSpPr>
          <p:nvPr>
            <p:ph type="title"/>
          </p:nvPr>
        </p:nvSpPr>
        <p:spPr/>
        <p:txBody>
          <a:bodyPr/>
          <a:lstStyle/>
          <a:p>
            <a:r>
              <a:rPr lang="en-US" altLang="en-US" sz="4400" dirty="0">
                <a:latin typeface="Calibri (Body)"/>
              </a:rPr>
              <a:t>Wireless transmission waves</a:t>
            </a:r>
            <a:endParaRPr lang="ar-EG" dirty="0">
              <a:latin typeface="Calibri (Body)"/>
            </a:endParaRPr>
          </a:p>
        </p:txBody>
      </p:sp>
      <p:sp>
        <p:nvSpPr>
          <p:cNvPr id="3" name="Content Placeholder 2">
            <a:extLst>
              <a:ext uri="{FF2B5EF4-FFF2-40B4-BE49-F238E27FC236}">
                <a16:creationId xmlns:a16="http://schemas.microsoft.com/office/drawing/2014/main" id="{2AC51C05-0B5C-7C51-95C5-7BD089367FEC}"/>
              </a:ext>
            </a:extLst>
          </p:cNvPr>
          <p:cNvSpPr>
            <a:spLocks noGrp="1"/>
          </p:cNvSpPr>
          <p:nvPr>
            <p:ph idx="1"/>
          </p:nvPr>
        </p:nvSpPr>
        <p:spPr/>
        <p:txBody>
          <a:bodyPr>
            <a:normAutofit/>
          </a:bodyPr>
          <a:lstStyle/>
          <a:p>
            <a:pPr lvl="0" rtl="0"/>
            <a:r>
              <a:rPr kumimoji="1" lang="en-US" sz="2000" dirty="0">
                <a:solidFill>
                  <a:srgbClr val="FF0000"/>
                </a:solidFill>
                <a:latin typeface="Calibri (Body)"/>
                <a:cs typeface="Times New Roman" panose="02020603050405020304" pitchFamily="18" charset="0"/>
              </a:rPr>
              <a:t>3</a:t>
            </a:r>
            <a:r>
              <a:rPr kumimoji="1" lang="en-US" sz="2000" b="1" dirty="0">
                <a:solidFill>
                  <a:srgbClr val="FF0000"/>
                </a:solidFill>
                <a:latin typeface="Calibri (Body)"/>
                <a:cs typeface="Times New Roman" panose="02020603050405020304" pitchFamily="18" charset="0"/>
              </a:rPr>
              <a:t>0MHz to 1GHz</a:t>
            </a:r>
            <a:endParaRPr lang="en-US" sz="2000" dirty="0">
              <a:solidFill>
                <a:srgbClr val="FF0000"/>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Suitable for omnidirectional applications</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Referred to as the radio range</a:t>
            </a:r>
          </a:p>
          <a:p>
            <a:pPr lvl="1" rtl="0"/>
            <a:r>
              <a:rPr lang="en-US" altLang="en-US" sz="2000" dirty="0">
                <a:solidFill>
                  <a:schemeClr val="accent1"/>
                </a:solidFill>
                <a:latin typeface="Calibri (Body)"/>
              </a:rPr>
              <a:t>used for multicast communications</a:t>
            </a:r>
            <a:endParaRPr lang="en-US" sz="2000" dirty="0">
              <a:solidFill>
                <a:schemeClr val="accent1"/>
              </a:solidFill>
              <a:latin typeface="Calibri (Body)"/>
              <a:cs typeface="Times New Roman" panose="02020603050405020304" pitchFamily="18" charset="0"/>
            </a:endParaRPr>
          </a:p>
          <a:p>
            <a:pPr lvl="0" rtl="0"/>
            <a:r>
              <a:rPr kumimoji="1" lang="en-US" sz="2000" b="1" dirty="0">
                <a:solidFill>
                  <a:srgbClr val="FF0000"/>
                </a:solidFill>
                <a:latin typeface="Calibri (Body)"/>
                <a:cs typeface="Times New Roman" panose="02020603050405020304" pitchFamily="18" charset="0"/>
              </a:rPr>
              <a:t>1GHz to 40GHz</a:t>
            </a:r>
            <a:endParaRPr lang="en-US" sz="2000" dirty="0">
              <a:solidFill>
                <a:srgbClr val="FF0000"/>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Referred to as microwave frequencies</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Highly directional beams are possible</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Suitable for point-to-point transmissions</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Also used for satellite communications</a:t>
            </a:r>
            <a:endParaRPr lang="en-US" sz="2000" dirty="0">
              <a:solidFill>
                <a:schemeClr val="accent1"/>
              </a:solidFill>
              <a:latin typeface="Calibri (Body)"/>
              <a:cs typeface="Times New Roman" panose="02020603050405020304" pitchFamily="18" charset="0"/>
            </a:endParaRPr>
          </a:p>
          <a:p>
            <a:pPr lvl="0" rtl="0"/>
            <a:r>
              <a:rPr kumimoji="1" lang="en-US" sz="2000" b="1" dirty="0">
                <a:solidFill>
                  <a:srgbClr val="FF0000"/>
                </a:solidFill>
                <a:latin typeface="Calibri (Body)"/>
                <a:cs typeface="Times New Roman" panose="02020603050405020304" pitchFamily="18" charset="0"/>
              </a:rPr>
              <a:t>3 x 10</a:t>
            </a:r>
            <a:r>
              <a:rPr kumimoji="1" lang="en-US" sz="2000" b="1" baseline="30000" dirty="0">
                <a:solidFill>
                  <a:srgbClr val="FF0000"/>
                </a:solidFill>
                <a:latin typeface="Calibri (Body)"/>
                <a:cs typeface="Times New Roman" panose="02020603050405020304" pitchFamily="18" charset="0"/>
              </a:rPr>
              <a:t>11</a:t>
            </a:r>
            <a:r>
              <a:rPr kumimoji="1" lang="en-US" sz="2000" b="1" dirty="0">
                <a:solidFill>
                  <a:srgbClr val="FF0000"/>
                </a:solidFill>
                <a:latin typeface="Calibri (Body)"/>
                <a:cs typeface="Times New Roman" panose="02020603050405020304" pitchFamily="18" charset="0"/>
              </a:rPr>
              <a:t> to 2 x 10</a:t>
            </a:r>
            <a:r>
              <a:rPr kumimoji="1" lang="en-US" sz="2000" b="1" baseline="30000" dirty="0">
                <a:solidFill>
                  <a:srgbClr val="FF0000"/>
                </a:solidFill>
                <a:latin typeface="Calibri (Body)"/>
                <a:cs typeface="Times New Roman" panose="02020603050405020304" pitchFamily="18" charset="0"/>
              </a:rPr>
              <a:t>14</a:t>
            </a:r>
            <a:endParaRPr kumimoji="1" lang="en-US" sz="2000" b="1" dirty="0">
              <a:solidFill>
                <a:srgbClr val="FF0000"/>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Infrared portion of the spectrum</a:t>
            </a:r>
            <a:endParaRPr lang="en-US" sz="2000" dirty="0">
              <a:solidFill>
                <a:schemeClr val="accent1"/>
              </a:solidFill>
              <a:latin typeface="Calibri (Body)"/>
              <a:cs typeface="Times New Roman" panose="02020603050405020304" pitchFamily="18" charset="0"/>
            </a:endParaRPr>
          </a:p>
          <a:p>
            <a:pPr lvl="1" rtl="0"/>
            <a:r>
              <a:rPr kumimoji="1" lang="en-US" sz="2000" dirty="0">
                <a:solidFill>
                  <a:schemeClr val="accent1"/>
                </a:solidFill>
                <a:latin typeface="Calibri (Body)"/>
                <a:cs typeface="Times New Roman" panose="02020603050405020304" pitchFamily="18" charset="0"/>
              </a:rPr>
              <a:t>Useful to local point-to-point and multipoint applications within local areas</a:t>
            </a:r>
            <a:endParaRPr lang="en-US" sz="2000" dirty="0">
              <a:solidFill>
                <a:schemeClr val="accent1"/>
              </a:solidFill>
              <a:latin typeface="Calibri (Body)"/>
              <a:cs typeface="Times New Roman" panose="02020603050405020304" pitchFamily="18" charset="0"/>
            </a:endParaRPr>
          </a:p>
          <a:p>
            <a:endParaRPr lang="ar-EG" dirty="0">
              <a:latin typeface="Calibri (Body)"/>
            </a:endParaRPr>
          </a:p>
        </p:txBody>
      </p:sp>
    </p:spTree>
    <p:extLst>
      <p:ext uri="{BB962C8B-B14F-4D97-AF65-F5344CB8AC3E}">
        <p14:creationId xmlns:p14="http://schemas.microsoft.com/office/powerpoint/2010/main" val="101949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472EF-739F-85DC-F79F-D93FA167B089}"/>
              </a:ext>
            </a:extLst>
          </p:cNvPr>
          <p:cNvSpPr txBox="1"/>
          <p:nvPr/>
        </p:nvSpPr>
        <p:spPr>
          <a:xfrm>
            <a:off x="726232" y="311705"/>
            <a:ext cx="6097554" cy="369332"/>
          </a:xfrm>
          <a:prstGeom prst="rect">
            <a:avLst/>
          </a:prstGeom>
          <a:noFill/>
        </p:spPr>
        <p:txBody>
          <a:bodyPr wrap="square">
            <a:spAutoFit/>
          </a:bodyPr>
          <a:lstStyle/>
          <a:p>
            <a:r>
              <a:rPr lang="en-US" sz="1800" dirty="0">
                <a:ln w="24500" cmpd="dbl">
                  <a:noFill/>
                  <a:prstDash val="solid"/>
                  <a:miter lim="800000"/>
                </a:ln>
                <a:latin typeface="Times New Roman" panose="02020603050405020304" pitchFamily="18" charset="0"/>
                <a:ea typeface="+mn-ea"/>
                <a:cs typeface="Times New Roman" panose="02020603050405020304" pitchFamily="18" charset="0"/>
              </a:rPr>
              <a:t>Transmission Mediums</a:t>
            </a:r>
            <a:endParaRPr lang="ar-EG" dirty="0"/>
          </a:p>
        </p:txBody>
      </p:sp>
      <p:sp>
        <p:nvSpPr>
          <p:cNvPr id="5" name="TextBox 4">
            <a:extLst>
              <a:ext uri="{FF2B5EF4-FFF2-40B4-BE49-F238E27FC236}">
                <a16:creationId xmlns:a16="http://schemas.microsoft.com/office/drawing/2014/main" id="{68FC5257-11F6-79AE-E2C9-B7123216A51C}"/>
              </a:ext>
            </a:extLst>
          </p:cNvPr>
          <p:cNvSpPr txBox="1"/>
          <p:nvPr/>
        </p:nvSpPr>
        <p:spPr>
          <a:xfrm>
            <a:off x="726232" y="697921"/>
            <a:ext cx="10853057" cy="1988493"/>
          </a:xfrm>
          <a:prstGeom prst="rect">
            <a:avLst/>
          </a:prstGeom>
          <a:noFill/>
        </p:spPr>
        <p:txBody>
          <a:bodyPr wrap="square">
            <a:spAutoFit/>
          </a:bodyPr>
          <a:lstStyle/>
          <a:p>
            <a:pPr marL="0" indent="0">
              <a:lnSpc>
                <a:spcPct val="140000"/>
              </a:lnSpc>
              <a:buNone/>
            </a:pPr>
            <a:r>
              <a:rPr lang="en-US" altLang="en-US" sz="1800" dirty="0">
                <a:latin typeface="Times New Roman" panose="02020603050405020304" pitchFamily="18" charset="0"/>
                <a:cs typeface="Times New Roman" panose="02020603050405020304" pitchFamily="18" charset="0"/>
              </a:rPr>
              <a:t>Communication across a network is carried through a medium which allows a message to travel from source to destination. </a:t>
            </a:r>
          </a:p>
          <a:p>
            <a:pPr marL="285750" indent="-285750">
              <a:lnSpc>
                <a:spcPct val="14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Metal Wires through Cables : </a:t>
            </a:r>
            <a:r>
              <a:rPr lang="en-US" altLang="en-US" dirty="0">
                <a:solidFill>
                  <a:srgbClr val="0070C0"/>
                </a:solidFill>
                <a:latin typeface="Times New Roman" panose="02020603050405020304" pitchFamily="18" charset="0"/>
                <a:cs typeface="Times New Roman" panose="02020603050405020304" pitchFamily="18" charset="0"/>
              </a:rPr>
              <a:t>use electrical pulses</a:t>
            </a:r>
          </a:p>
          <a:p>
            <a:pPr marL="285750" indent="-285750">
              <a:lnSpc>
                <a:spcPct val="14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Plastic / glasses fiber cables : </a:t>
            </a:r>
            <a:r>
              <a:rPr lang="en-US" altLang="en-US" sz="1800" dirty="0">
                <a:solidFill>
                  <a:srgbClr val="0070C0"/>
                </a:solidFill>
                <a:latin typeface="Times New Roman" panose="02020603050405020304" pitchFamily="18" charset="0"/>
                <a:cs typeface="Times New Roman" panose="02020603050405020304" pitchFamily="18" charset="0"/>
              </a:rPr>
              <a:t>use light pulses</a:t>
            </a:r>
          </a:p>
          <a:p>
            <a:pPr marL="285750" indent="-285750">
              <a:lnSpc>
                <a:spcPct val="14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Wireless transmission : </a:t>
            </a:r>
            <a:r>
              <a:rPr lang="en-US" altLang="en-US" sz="1800" dirty="0">
                <a:solidFill>
                  <a:srgbClr val="0070C0"/>
                </a:solidFill>
                <a:latin typeface="Times New Roman" panose="02020603050405020304" pitchFamily="18" charset="0"/>
                <a:cs typeface="Times New Roman" panose="02020603050405020304" pitchFamily="18" charset="0"/>
              </a:rPr>
              <a:t>use modulation of specific frequency of electromagnetic waves.</a:t>
            </a:r>
          </a:p>
        </p:txBody>
      </p:sp>
      <p:sp>
        <p:nvSpPr>
          <p:cNvPr id="7" name="TextBox 6">
            <a:extLst>
              <a:ext uri="{FF2B5EF4-FFF2-40B4-BE49-F238E27FC236}">
                <a16:creationId xmlns:a16="http://schemas.microsoft.com/office/drawing/2014/main" id="{76FCE6F4-5598-8092-410C-4C84110F63A9}"/>
              </a:ext>
            </a:extLst>
          </p:cNvPr>
          <p:cNvSpPr txBox="1"/>
          <p:nvPr/>
        </p:nvSpPr>
        <p:spPr>
          <a:xfrm>
            <a:off x="726232" y="2955085"/>
            <a:ext cx="6097554" cy="369332"/>
          </a:xfrm>
          <a:prstGeom prst="rect">
            <a:avLst/>
          </a:prstGeom>
          <a:noFill/>
        </p:spPr>
        <p:txBody>
          <a:bodyPr wrap="square">
            <a:spAutoFit/>
          </a:bodyPr>
          <a:lstStyle/>
          <a:p>
            <a:r>
              <a:rPr lang="en-US" b="1" dirty="0"/>
              <a:t>Transmission Services</a:t>
            </a:r>
            <a:endParaRPr lang="ar-EG" dirty="0"/>
          </a:p>
        </p:txBody>
      </p:sp>
      <p:sp>
        <p:nvSpPr>
          <p:cNvPr id="9" name="TextBox 8">
            <a:extLst>
              <a:ext uri="{FF2B5EF4-FFF2-40B4-BE49-F238E27FC236}">
                <a16:creationId xmlns:a16="http://schemas.microsoft.com/office/drawing/2014/main" id="{0B4CC554-050B-0329-5C64-43FDB93A5557}"/>
              </a:ext>
            </a:extLst>
          </p:cNvPr>
          <p:cNvSpPr txBox="1"/>
          <p:nvPr/>
        </p:nvSpPr>
        <p:spPr>
          <a:xfrm>
            <a:off x="726232" y="3429000"/>
            <a:ext cx="10153262" cy="923330"/>
          </a:xfrm>
          <a:prstGeom prst="rect">
            <a:avLst/>
          </a:prstGeom>
          <a:noFill/>
        </p:spPr>
        <p:txBody>
          <a:bodyPr wrap="square">
            <a:spAutoFit/>
          </a:bodyPr>
          <a:lstStyle/>
          <a:p>
            <a:pPr marL="285750" indent="-285750">
              <a:buFont typeface="Arial" panose="020B0604020202020204" pitchFamily="34" charset="0"/>
              <a:buChar char="•"/>
            </a:pPr>
            <a:r>
              <a:rPr lang="en-US" sz="1800" kern="1200" baseline="0" dirty="0">
                <a:solidFill>
                  <a:schemeClr val="tx1"/>
                </a:solidFill>
                <a:latin typeface="Times New Roman" pitchFamily="-110" charset="0"/>
                <a:ea typeface="ＭＳ Ｐゴシック" pitchFamily="-110" charset="-128"/>
                <a:cs typeface="ＭＳ Ｐゴシック" pitchFamily="-110" charset="-128"/>
              </a:rPr>
              <a:t>multiplexing : </a:t>
            </a:r>
            <a:r>
              <a:rPr lang="en-US" dirty="0">
                <a:solidFill>
                  <a:srgbClr val="0070C0"/>
                </a:solidFill>
              </a:rPr>
              <a:t>The ability of several devices to share a transmission facility</a:t>
            </a:r>
            <a:endParaRPr lang="en-US" sz="1800" kern="1200" baseline="0" dirty="0">
              <a:solidFill>
                <a:srgbClr val="0070C0"/>
              </a:solidFill>
              <a:latin typeface="Times New Roman" pitchFamily="-110" charset="0"/>
              <a:ea typeface="ＭＳ Ｐゴシック" pitchFamily="-110" charset="-128"/>
              <a:cs typeface="ＭＳ Ｐゴシック" pitchFamily="-110" charset="-128"/>
            </a:endParaRPr>
          </a:p>
          <a:p>
            <a:pPr marL="285750" indent="-285750">
              <a:buFont typeface="Arial" panose="020B0604020202020204" pitchFamily="34" charset="0"/>
              <a:buChar char="•"/>
            </a:pPr>
            <a:r>
              <a:rPr lang="en-US" sz="1800" kern="1200" baseline="0" dirty="0">
                <a:solidFill>
                  <a:schemeClr val="tx1"/>
                </a:solidFill>
                <a:latin typeface="Times New Roman" pitchFamily="-110" charset="0"/>
                <a:ea typeface="ＭＳ Ｐゴシック" pitchFamily="-110" charset="-128"/>
                <a:cs typeface="ＭＳ Ｐゴシック" pitchFamily="-110" charset="-128"/>
              </a:rPr>
              <a:t>Compression : </a:t>
            </a:r>
            <a:r>
              <a:rPr lang="en-US" dirty="0">
                <a:solidFill>
                  <a:srgbClr val="0070C0"/>
                </a:solidFill>
              </a:rPr>
              <a:t>Squeezing the data down so that a lower-capacity</a:t>
            </a:r>
          </a:p>
          <a:p>
            <a:endParaRPr lang="ar-EG" dirty="0">
              <a:solidFill>
                <a:srgbClr val="0070C0"/>
              </a:solidFill>
            </a:endParaRPr>
          </a:p>
        </p:txBody>
      </p:sp>
      <p:sp>
        <p:nvSpPr>
          <p:cNvPr id="3" name="TextBox 2">
            <a:extLst>
              <a:ext uri="{FF2B5EF4-FFF2-40B4-BE49-F238E27FC236}">
                <a16:creationId xmlns:a16="http://schemas.microsoft.com/office/drawing/2014/main" id="{B7C28CA5-7785-98E6-68CE-2C64F541A1E8}"/>
              </a:ext>
            </a:extLst>
          </p:cNvPr>
          <p:cNvSpPr txBox="1"/>
          <p:nvPr/>
        </p:nvSpPr>
        <p:spPr>
          <a:xfrm>
            <a:off x="726232" y="4029164"/>
            <a:ext cx="6097554" cy="646331"/>
          </a:xfrm>
          <a:prstGeom prst="rect">
            <a:avLst/>
          </a:prstGeom>
          <a:noFill/>
        </p:spPr>
        <p:txBody>
          <a:bodyPr wrap="square">
            <a:spAutoFit/>
          </a:bodyPr>
          <a:lstStyle/>
          <a:p>
            <a:br>
              <a:rPr lang="en-US" altLang="en-US" dirty="0"/>
            </a:br>
            <a:r>
              <a:rPr lang="en-US" altLang="en-US" dirty="0"/>
              <a:t>The Converging Network</a:t>
            </a:r>
            <a:endParaRPr lang="ar-EG" dirty="0"/>
          </a:p>
        </p:txBody>
      </p:sp>
      <p:sp>
        <p:nvSpPr>
          <p:cNvPr id="8" name="TextBox 7">
            <a:extLst>
              <a:ext uri="{FF2B5EF4-FFF2-40B4-BE49-F238E27FC236}">
                <a16:creationId xmlns:a16="http://schemas.microsoft.com/office/drawing/2014/main" id="{57C5CC6E-977C-1F70-E452-14A1D22C2969}"/>
              </a:ext>
            </a:extLst>
          </p:cNvPr>
          <p:cNvSpPr txBox="1"/>
          <p:nvPr/>
        </p:nvSpPr>
        <p:spPr>
          <a:xfrm>
            <a:off x="763554" y="4675495"/>
            <a:ext cx="10078617" cy="369332"/>
          </a:xfrm>
          <a:prstGeom prst="rect">
            <a:avLst/>
          </a:prstGeom>
          <a:noFill/>
        </p:spPr>
        <p:txBody>
          <a:bodyPr wrap="square">
            <a:spAutoFit/>
          </a:bodyPr>
          <a:lstStyle/>
          <a:p>
            <a:pPr marL="0" indent="0">
              <a:buNone/>
            </a:pPr>
            <a:r>
              <a:rPr lang="en-CA" altLang="en-US" dirty="0">
                <a:latin typeface="Times New Roman" panose="02020603050405020304" pitchFamily="18" charset="0"/>
                <a:cs typeface="Times New Roman" panose="02020603050405020304" pitchFamily="18" charset="0"/>
              </a:rPr>
              <a:t>Converged data networks carry multiple services on one link including</a:t>
            </a:r>
            <a:r>
              <a:rPr lang="en-CA" altLang="en-US" dirty="0"/>
              <a:t> </a:t>
            </a:r>
            <a:r>
              <a:rPr lang="en-CA" altLang="en-US" sz="1800" dirty="0">
                <a:latin typeface="Times New Roman" panose="02020603050405020304" pitchFamily="18" charset="0"/>
                <a:cs typeface="Times New Roman" panose="02020603050405020304" pitchFamily="18" charset="0"/>
              </a:rPr>
              <a:t>data, voice, image, and video</a:t>
            </a:r>
          </a:p>
        </p:txBody>
      </p:sp>
      <p:sp>
        <p:nvSpPr>
          <p:cNvPr id="11" name="TextBox 10">
            <a:extLst>
              <a:ext uri="{FF2B5EF4-FFF2-40B4-BE49-F238E27FC236}">
                <a16:creationId xmlns:a16="http://schemas.microsoft.com/office/drawing/2014/main" id="{2432463C-D946-CE24-63B9-CFED20073231}"/>
              </a:ext>
            </a:extLst>
          </p:cNvPr>
          <p:cNvSpPr txBox="1"/>
          <p:nvPr/>
        </p:nvSpPr>
        <p:spPr>
          <a:xfrm>
            <a:off x="763554" y="5094916"/>
            <a:ext cx="6097554" cy="369332"/>
          </a:xfrm>
          <a:prstGeom prst="rect">
            <a:avLst/>
          </a:prstGeom>
          <a:noFill/>
        </p:spPr>
        <p:txBody>
          <a:bodyPr wrap="square">
            <a:spAutoFit/>
          </a:bodyPr>
          <a:lstStyle/>
          <a:p>
            <a:r>
              <a:rPr lang="en-US" altLang="en-US" b="1" dirty="0"/>
              <a:t>Host Roles</a:t>
            </a:r>
            <a:endParaRPr lang="ar-EG" dirty="0"/>
          </a:p>
        </p:txBody>
      </p:sp>
      <p:sp>
        <p:nvSpPr>
          <p:cNvPr id="13" name="TextBox 12">
            <a:extLst>
              <a:ext uri="{FF2B5EF4-FFF2-40B4-BE49-F238E27FC236}">
                <a16:creationId xmlns:a16="http://schemas.microsoft.com/office/drawing/2014/main" id="{4AC40EF5-E707-605E-B1C6-554B2F948304}"/>
              </a:ext>
            </a:extLst>
          </p:cNvPr>
          <p:cNvSpPr txBox="1"/>
          <p:nvPr/>
        </p:nvSpPr>
        <p:spPr>
          <a:xfrm>
            <a:off x="726232" y="5464248"/>
            <a:ext cx="9854682" cy="646331"/>
          </a:xfrm>
          <a:prstGeom prst="rect">
            <a:avLst/>
          </a:prstGeom>
          <a:noFill/>
        </p:spPr>
        <p:txBody>
          <a:bodyPr wrap="square">
            <a:spAutoFit/>
          </a:bodyPr>
          <a:lstStyle/>
          <a:p>
            <a:r>
              <a:rPr lang="en-US" altLang="en-US" dirty="0">
                <a:latin typeface="Times New Roman" panose="02020603050405020304" pitchFamily="18" charset="0"/>
                <a:cs typeface="Times New Roman" panose="02020603050405020304" pitchFamily="18" charset="0"/>
              </a:rPr>
              <a:t>Every computer on a network is called a host or end device.</a:t>
            </a:r>
          </a:p>
          <a:p>
            <a:r>
              <a:rPr lang="en-US" altLang="en-US" dirty="0">
                <a:latin typeface="Times New Roman" panose="02020603050405020304" pitchFamily="18" charset="0"/>
                <a:cs typeface="Times New Roman" panose="02020603050405020304" pitchFamily="18" charset="0"/>
              </a:rPr>
              <a:t>Clients are computers that send requests to the servers to retrieve information.</a:t>
            </a:r>
            <a:endParaRPr lang="ar-EG" dirty="0"/>
          </a:p>
        </p:txBody>
      </p:sp>
    </p:spTree>
    <p:extLst>
      <p:ext uri="{BB962C8B-B14F-4D97-AF65-F5344CB8AC3E}">
        <p14:creationId xmlns:p14="http://schemas.microsoft.com/office/powerpoint/2010/main" val="3564330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AAEFC1-AE8B-4EB4-E9A8-9C02C128E7EC}"/>
              </a:ext>
            </a:extLst>
          </p:cNvPr>
          <p:cNvPicPr>
            <a:picLocks noChangeAspect="1"/>
          </p:cNvPicPr>
          <p:nvPr/>
        </p:nvPicPr>
        <p:blipFill>
          <a:blip r:embed="rId3"/>
          <a:stretch>
            <a:fillRect/>
          </a:stretch>
        </p:blipFill>
        <p:spPr>
          <a:xfrm>
            <a:off x="10244224" y="251541"/>
            <a:ext cx="1109576" cy="1301458"/>
          </a:xfrm>
          <a:prstGeom prst="rect">
            <a:avLst/>
          </a:prstGeom>
        </p:spPr>
      </p:pic>
      <p:sp>
        <p:nvSpPr>
          <p:cNvPr id="2" name="Title 1">
            <a:extLst>
              <a:ext uri="{FF2B5EF4-FFF2-40B4-BE49-F238E27FC236}">
                <a16:creationId xmlns:a16="http://schemas.microsoft.com/office/drawing/2014/main" id="{3BF566B0-5EA1-FB3F-A525-ECFB5957B8CA}"/>
              </a:ext>
            </a:extLst>
          </p:cNvPr>
          <p:cNvSpPr>
            <a:spLocks noGrp="1"/>
          </p:cNvSpPr>
          <p:nvPr>
            <p:ph type="title"/>
          </p:nvPr>
        </p:nvSpPr>
        <p:spPr>
          <a:xfrm>
            <a:off x="838200" y="365126"/>
            <a:ext cx="10515600" cy="773210"/>
          </a:xfrm>
        </p:spPr>
        <p:txBody>
          <a:bodyPr/>
          <a:lstStyle/>
          <a:p>
            <a:r>
              <a:rPr kumimoji="1" lang="en-GB" dirty="0">
                <a:ea typeface="+mj-ea"/>
                <a:cs typeface="+mj-cs"/>
              </a:rPr>
              <a:t>Antennas</a:t>
            </a:r>
            <a:endParaRPr lang="ar-EG" dirty="0"/>
          </a:p>
        </p:txBody>
      </p:sp>
      <p:sp>
        <p:nvSpPr>
          <p:cNvPr id="3" name="Content Placeholder 2">
            <a:extLst>
              <a:ext uri="{FF2B5EF4-FFF2-40B4-BE49-F238E27FC236}">
                <a16:creationId xmlns:a16="http://schemas.microsoft.com/office/drawing/2014/main" id="{E76CCCC9-64C5-082E-5F4C-98EC3D356B5E}"/>
              </a:ext>
            </a:extLst>
          </p:cNvPr>
          <p:cNvSpPr>
            <a:spLocks noGrp="1"/>
          </p:cNvSpPr>
          <p:nvPr>
            <p:ph idx="1"/>
          </p:nvPr>
        </p:nvSpPr>
        <p:spPr>
          <a:xfrm>
            <a:off x="838200" y="1138336"/>
            <a:ext cx="10515600" cy="5354538"/>
          </a:xfrm>
        </p:spPr>
        <p:txBody>
          <a:bodyPr>
            <a:normAutofit fontScale="70000" lnSpcReduction="20000"/>
          </a:bodyPr>
          <a:lstStyle/>
          <a:p>
            <a:pPr>
              <a:defRPr/>
            </a:pPr>
            <a:r>
              <a:rPr kumimoji="1" lang="en-US" sz="2800" dirty="0"/>
              <a:t>Electrical conductor used to radiate or collect electromagnetic energy.</a:t>
            </a:r>
            <a:endParaRPr lang="en-US" sz="2800" dirty="0"/>
          </a:p>
          <a:p>
            <a:pPr>
              <a:defRPr/>
            </a:pPr>
            <a:r>
              <a:rPr lang="en-US" sz="2800" dirty="0"/>
              <a:t>Radio frequency electrical energy from the </a:t>
            </a:r>
            <a:r>
              <a:rPr lang="en-US" sz="2800" dirty="0">
                <a:solidFill>
                  <a:schemeClr val="accent1"/>
                </a:solidFill>
              </a:rPr>
              <a:t>transmitter</a:t>
            </a:r>
            <a:r>
              <a:rPr lang="en-US" sz="2800" dirty="0"/>
              <a:t> is converted into electromagnetic energy by the antenna and radiated into the surrounding environment.</a:t>
            </a:r>
          </a:p>
          <a:p>
            <a:pPr>
              <a:defRPr/>
            </a:pPr>
            <a:r>
              <a:rPr lang="en-US" sz="2800" dirty="0">
                <a:solidFill>
                  <a:schemeClr val="accent1"/>
                </a:solidFill>
              </a:rPr>
              <a:t>Reception</a:t>
            </a:r>
            <a:r>
              <a:rPr lang="en-US" sz="2800" dirty="0"/>
              <a:t> occurs when the electromagnetic signal intersects the antenna.</a:t>
            </a:r>
          </a:p>
          <a:p>
            <a:pPr>
              <a:defRPr/>
            </a:pPr>
            <a:r>
              <a:rPr lang="en-US" sz="2800" dirty="0"/>
              <a:t>In two-way communication, the same antenna can be used for both </a:t>
            </a:r>
            <a:r>
              <a:rPr lang="en-US" sz="2800" dirty="0">
                <a:solidFill>
                  <a:schemeClr val="accent1"/>
                </a:solidFill>
              </a:rPr>
              <a:t>transmission and reception</a:t>
            </a:r>
          </a:p>
          <a:p>
            <a:pPr>
              <a:defRPr/>
            </a:pPr>
            <a:r>
              <a:rPr lang="en-US" sz="2800" dirty="0"/>
              <a:t>Power radiated in all directions</a:t>
            </a:r>
          </a:p>
          <a:p>
            <a:pPr lvl="1">
              <a:defRPr/>
            </a:pPr>
            <a:r>
              <a:rPr lang="en-US" dirty="0">
                <a:solidFill>
                  <a:schemeClr val="accent1"/>
                </a:solidFill>
              </a:rPr>
              <a:t>Does not perform equally well in all directions.</a:t>
            </a:r>
          </a:p>
          <a:p>
            <a:pPr>
              <a:defRPr/>
            </a:pPr>
            <a:r>
              <a:rPr lang="en-US" sz="2800" dirty="0"/>
              <a:t>Radiation pattern</a:t>
            </a:r>
          </a:p>
          <a:p>
            <a:pPr lvl="1">
              <a:defRPr/>
            </a:pPr>
            <a:r>
              <a:rPr lang="en-US" dirty="0">
                <a:solidFill>
                  <a:schemeClr val="accent1"/>
                </a:solidFill>
              </a:rPr>
              <a:t>A graphical representation of the radiation properties of an antenna as a function of space coordinates.</a:t>
            </a:r>
          </a:p>
          <a:p>
            <a:pPr>
              <a:defRPr/>
            </a:pPr>
            <a:r>
              <a:rPr lang="en-US" sz="2800" dirty="0"/>
              <a:t>Isotropic antenna</a:t>
            </a:r>
          </a:p>
          <a:p>
            <a:pPr lvl="1">
              <a:defRPr/>
            </a:pPr>
            <a:r>
              <a:rPr lang="en-US" dirty="0">
                <a:solidFill>
                  <a:schemeClr val="accent1"/>
                </a:solidFill>
              </a:rPr>
              <a:t>A point in space that radiates power in all directions equally.</a:t>
            </a:r>
          </a:p>
          <a:p>
            <a:pPr lvl="1">
              <a:defRPr/>
            </a:pPr>
            <a:r>
              <a:rPr lang="en-US" dirty="0">
                <a:solidFill>
                  <a:schemeClr val="accent1"/>
                </a:solidFill>
              </a:rPr>
              <a:t>Actual radiation pattern is a sphere with the antenna at the center.</a:t>
            </a:r>
          </a:p>
          <a:p>
            <a:pPr>
              <a:defRPr/>
            </a:pPr>
            <a:r>
              <a:rPr lang="en-US" dirty="0"/>
              <a:t>Antenna Gain :</a:t>
            </a:r>
          </a:p>
          <a:p>
            <a:pPr lvl="1">
              <a:defRPr/>
            </a:pPr>
            <a:r>
              <a:rPr lang="en-US" dirty="0">
                <a:solidFill>
                  <a:schemeClr val="accent1"/>
                </a:solidFill>
              </a:rPr>
              <a:t>A measure of the directionality of an antenna.</a:t>
            </a:r>
          </a:p>
          <a:p>
            <a:pPr lvl="1">
              <a:defRPr/>
            </a:pPr>
            <a:r>
              <a:rPr lang="en-US" dirty="0">
                <a:solidFill>
                  <a:schemeClr val="accent1"/>
                </a:solidFill>
              </a:rPr>
              <a:t>Defined as the power output in a particular direction versus that produced by an isotropic antenna.</a:t>
            </a:r>
          </a:p>
          <a:p>
            <a:pPr lvl="1">
              <a:defRPr/>
            </a:pPr>
            <a:r>
              <a:rPr lang="en-US" dirty="0">
                <a:solidFill>
                  <a:schemeClr val="accent1"/>
                </a:solidFill>
              </a:rPr>
              <a:t>Measured in decibels (dB).</a:t>
            </a:r>
          </a:p>
          <a:p>
            <a:pPr lvl="1">
              <a:defRPr/>
            </a:pPr>
            <a:r>
              <a:rPr lang="en-US" dirty="0">
                <a:solidFill>
                  <a:schemeClr val="accent1"/>
                </a:solidFill>
              </a:rPr>
              <a:t>The increased power radiated in each direction is at the expense of other directions.</a:t>
            </a:r>
          </a:p>
          <a:p>
            <a:pPr lvl="1">
              <a:defRPr/>
            </a:pPr>
            <a:r>
              <a:rPr lang="en-US" dirty="0">
                <a:solidFill>
                  <a:schemeClr val="accent1"/>
                </a:solidFill>
              </a:rPr>
              <a:t>Effective area of an antenna is related to the physical size of the antenna and to its shape.</a:t>
            </a:r>
          </a:p>
          <a:p>
            <a:pPr lvl="1">
              <a:defRPr/>
            </a:pPr>
            <a:endParaRPr lang="en-US" dirty="0"/>
          </a:p>
          <a:p>
            <a:pPr>
              <a:defRPr/>
            </a:pPr>
            <a:endParaRPr lang="en-US" sz="2800" dirty="0"/>
          </a:p>
          <a:p>
            <a:endParaRPr lang="ar-EG" dirty="0"/>
          </a:p>
        </p:txBody>
      </p:sp>
    </p:spTree>
    <p:extLst>
      <p:ext uri="{BB962C8B-B14F-4D97-AF65-F5344CB8AC3E}">
        <p14:creationId xmlns:p14="http://schemas.microsoft.com/office/powerpoint/2010/main" val="432816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2234-BE6C-EA57-25E2-3A6555624D3A}"/>
              </a:ext>
            </a:extLst>
          </p:cNvPr>
          <p:cNvSpPr>
            <a:spLocks noGrp="1"/>
          </p:cNvSpPr>
          <p:nvPr>
            <p:ph type="title"/>
          </p:nvPr>
        </p:nvSpPr>
        <p:spPr>
          <a:xfrm>
            <a:off x="838200" y="365125"/>
            <a:ext cx="10515600" cy="978483"/>
          </a:xfrm>
        </p:spPr>
        <p:txBody>
          <a:bodyPr/>
          <a:lstStyle/>
          <a:p>
            <a:r>
              <a:rPr lang="en-US" dirty="0"/>
              <a:t>Terrestrial Microwave</a:t>
            </a:r>
            <a:endParaRPr lang="ar-EG" dirty="0"/>
          </a:p>
        </p:txBody>
      </p:sp>
      <p:sp>
        <p:nvSpPr>
          <p:cNvPr id="3" name="Content Placeholder 2">
            <a:extLst>
              <a:ext uri="{FF2B5EF4-FFF2-40B4-BE49-F238E27FC236}">
                <a16:creationId xmlns:a16="http://schemas.microsoft.com/office/drawing/2014/main" id="{81BA5C3B-20B0-3343-92CD-84944AFAFB26}"/>
              </a:ext>
            </a:extLst>
          </p:cNvPr>
          <p:cNvSpPr>
            <a:spLocks noGrp="1"/>
          </p:cNvSpPr>
          <p:nvPr>
            <p:ph idx="1"/>
          </p:nvPr>
        </p:nvSpPr>
        <p:spPr>
          <a:xfrm>
            <a:off x="838200" y="1212979"/>
            <a:ext cx="10515600" cy="527989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Most common type is the parabolic “</a:t>
            </a:r>
            <a:r>
              <a:rPr lang="en-US" dirty="0">
                <a:solidFill>
                  <a:srgbClr val="FF0000"/>
                </a:solidFill>
                <a:latin typeface="Times New Roman" panose="02020603050405020304" pitchFamily="18" charset="0"/>
                <a:cs typeface="Times New Roman" panose="02020603050405020304" pitchFamily="18" charset="0"/>
              </a:rPr>
              <a:t>dish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Typical size is about 3m in diameter.</a:t>
            </a:r>
          </a:p>
          <a:p>
            <a:r>
              <a:rPr lang="en-US" dirty="0">
                <a:latin typeface="Times New Roman" panose="02020603050405020304" pitchFamily="18" charset="0"/>
                <a:cs typeface="Times New Roman" panose="02020603050405020304" pitchFamily="18" charset="0"/>
              </a:rPr>
              <a:t>Antenna is fixed rigidly and focuses a narrow beam to achieve line-of-sight transmission to the receiving antenna.</a:t>
            </a:r>
          </a:p>
          <a:p>
            <a:r>
              <a:rPr lang="en-US" dirty="0">
                <a:latin typeface="Times New Roman" panose="02020603050405020304" pitchFamily="18" charset="0"/>
                <a:cs typeface="Times New Roman" panose="02020603050405020304" pitchFamily="18" charset="0"/>
              </a:rPr>
              <a:t>Usually located at substantial heights above ground level.</a:t>
            </a:r>
          </a:p>
          <a:p>
            <a:r>
              <a:rPr lang="en-US" dirty="0">
                <a:latin typeface="Times New Roman" panose="02020603050405020304" pitchFamily="18" charset="0"/>
                <a:cs typeface="Times New Roman" panose="02020603050405020304" pitchFamily="18" charset="0"/>
              </a:rPr>
              <a:t>A series of microwave relay towers is used to achieve long-distance transmission.</a:t>
            </a:r>
          </a:p>
          <a:p>
            <a:r>
              <a:rPr kumimoji="1" lang="en-US" sz="2800" dirty="0">
                <a:ea typeface="+mn-ea"/>
                <a:cs typeface="+mn-cs"/>
              </a:rPr>
              <a:t>microwave is directional.</a:t>
            </a:r>
            <a:endParaRPr lang="en-US" dirty="0">
              <a:latin typeface="Times New Roman" panose="02020603050405020304" pitchFamily="18" charset="0"/>
              <a:cs typeface="Times New Roman" panose="02020603050405020304" pitchFamily="18" charset="0"/>
            </a:endParaRPr>
          </a:p>
          <a:p>
            <a:r>
              <a:rPr lang="en-US" dirty="0">
                <a:ea typeface="+mj-ea"/>
                <a:cs typeface="+mj-cs"/>
              </a:rPr>
              <a:t>Applications : </a:t>
            </a:r>
          </a:p>
          <a:p>
            <a:pPr lvl="1">
              <a:defRPr/>
            </a:pPr>
            <a:r>
              <a:rPr kumimoji="1" lang="en-US" dirty="0">
                <a:solidFill>
                  <a:schemeClr val="accent1"/>
                </a:solidFill>
                <a:ea typeface="+mn-ea"/>
                <a:cs typeface="+mn-cs"/>
              </a:rPr>
              <a:t>Used for long telecommunications service as an alternative to coaxial cable or optical fiber.</a:t>
            </a:r>
          </a:p>
          <a:p>
            <a:pPr lvl="1">
              <a:defRPr/>
            </a:pPr>
            <a:r>
              <a:rPr kumimoji="1" lang="en-US" dirty="0">
                <a:solidFill>
                  <a:schemeClr val="accent1"/>
                </a:solidFill>
                <a:ea typeface="+mn-ea"/>
                <a:cs typeface="+mn-cs"/>
              </a:rPr>
              <a:t>Used for both voice and TV transmission.</a:t>
            </a:r>
          </a:p>
          <a:p>
            <a:pPr lvl="1">
              <a:defRPr/>
            </a:pPr>
            <a:r>
              <a:rPr kumimoji="1" lang="en-US" dirty="0">
                <a:solidFill>
                  <a:schemeClr val="accent1"/>
                </a:solidFill>
                <a:ea typeface="+mn-ea"/>
                <a:cs typeface="+mn-cs"/>
              </a:rPr>
              <a:t>1-40GHz frequencies, with higher frequencies having higher data rates.</a:t>
            </a:r>
          </a:p>
          <a:p>
            <a:pPr lvl="1">
              <a:defRPr/>
            </a:pPr>
            <a:r>
              <a:rPr kumimoji="1" lang="en-US" dirty="0">
                <a:solidFill>
                  <a:schemeClr val="accent1"/>
                </a:solidFill>
                <a:ea typeface="+mn-ea"/>
                <a:cs typeface="+mn-cs"/>
              </a:rPr>
              <a:t>Main source of loss is attenuation caused mostly by distance, rainfall</a:t>
            </a:r>
            <a:r>
              <a:rPr kumimoji="1" lang="en-US" sz="2000" dirty="0">
                <a:solidFill>
                  <a:schemeClr val="accent1"/>
                </a:solidFill>
                <a:ea typeface="+mn-ea"/>
                <a:cs typeface="+mn-cs"/>
              </a:rPr>
              <a:t> and interference.</a:t>
            </a:r>
            <a:endParaRPr kumimoji="1" lang="en-US" dirty="0">
              <a:ea typeface="+mn-ea"/>
              <a:cs typeface="+mn-cs"/>
            </a:endParaRPr>
          </a:p>
          <a:p>
            <a:endParaRPr lang="ar-EG" dirty="0"/>
          </a:p>
          <a:p>
            <a:endParaRPr lang="en-US" dirty="0"/>
          </a:p>
          <a:p>
            <a:endParaRPr lang="ar-EG" dirty="0"/>
          </a:p>
        </p:txBody>
      </p:sp>
    </p:spTree>
    <p:extLst>
      <p:ext uri="{BB962C8B-B14F-4D97-AF65-F5344CB8AC3E}">
        <p14:creationId xmlns:p14="http://schemas.microsoft.com/office/powerpoint/2010/main" val="893977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847-4BA4-5867-C274-07A6560DC35F}"/>
              </a:ext>
            </a:extLst>
          </p:cNvPr>
          <p:cNvSpPr>
            <a:spLocks noGrp="1"/>
          </p:cNvSpPr>
          <p:nvPr>
            <p:ph type="title"/>
          </p:nvPr>
        </p:nvSpPr>
        <p:spPr/>
        <p:txBody>
          <a:bodyPr/>
          <a:lstStyle/>
          <a:p>
            <a:r>
              <a:rPr kumimoji="1" lang="en-US" dirty="0">
                <a:ea typeface="+mj-ea"/>
                <a:cs typeface="+mj-cs"/>
              </a:rPr>
              <a:t>Satellite Microwave</a:t>
            </a:r>
            <a:endParaRPr lang="ar-EG" dirty="0"/>
          </a:p>
        </p:txBody>
      </p:sp>
      <p:sp>
        <p:nvSpPr>
          <p:cNvPr id="3" name="Content Placeholder 2">
            <a:extLst>
              <a:ext uri="{FF2B5EF4-FFF2-40B4-BE49-F238E27FC236}">
                <a16:creationId xmlns:a16="http://schemas.microsoft.com/office/drawing/2014/main" id="{3C5DE962-C7C1-C265-06A4-6E7B122112BC}"/>
              </a:ext>
            </a:extLst>
          </p:cNvPr>
          <p:cNvSpPr>
            <a:spLocks noGrp="1"/>
          </p:cNvSpPr>
          <p:nvPr>
            <p:ph idx="1"/>
          </p:nvPr>
        </p:nvSpPr>
        <p:spPr/>
        <p:txBody>
          <a:bodyPr>
            <a:normAutofit fontScale="92500" lnSpcReduction="20000"/>
          </a:bodyPr>
          <a:lstStyle/>
          <a:p>
            <a:pPr>
              <a:defRPr/>
            </a:pPr>
            <a:r>
              <a:rPr kumimoji="1" lang="en-US" sz="2400" dirty="0"/>
              <a:t>A communication satellite is in effect a microwave relay station.</a:t>
            </a:r>
          </a:p>
          <a:p>
            <a:pPr>
              <a:defRPr/>
            </a:pPr>
            <a:r>
              <a:rPr kumimoji="1" lang="en-US" sz="2400" dirty="0"/>
              <a:t>Used to link two or more ground stations.</a:t>
            </a:r>
          </a:p>
          <a:p>
            <a:pPr>
              <a:defRPr/>
            </a:pPr>
            <a:r>
              <a:rPr kumimoji="1" lang="en-US" sz="2400" dirty="0"/>
              <a:t>Receives transmissions on one frequency band, amplifies or repeats the signal, and transmits it on another frequency.</a:t>
            </a:r>
          </a:p>
          <a:p>
            <a:r>
              <a:rPr lang="en-US" dirty="0">
                <a:ea typeface="+mj-ea"/>
                <a:cs typeface="+mj-cs"/>
              </a:rPr>
              <a:t>Applications:</a:t>
            </a:r>
          </a:p>
          <a:p>
            <a:pPr lvl="1"/>
            <a:r>
              <a:rPr kumimoji="1" lang="en-US" dirty="0">
                <a:solidFill>
                  <a:schemeClr val="accent1"/>
                </a:solidFill>
              </a:rPr>
              <a:t>Long-distance telephone transmission</a:t>
            </a:r>
            <a:endParaRPr lang="en-US" dirty="0">
              <a:solidFill>
                <a:schemeClr val="accent1"/>
              </a:solidFill>
            </a:endParaRPr>
          </a:p>
          <a:p>
            <a:pPr lvl="1"/>
            <a:r>
              <a:rPr kumimoji="1" lang="en-US" dirty="0">
                <a:solidFill>
                  <a:schemeClr val="accent1"/>
                </a:solidFill>
              </a:rPr>
              <a:t>Private business networks</a:t>
            </a:r>
          </a:p>
          <a:p>
            <a:pPr lvl="1"/>
            <a:r>
              <a:rPr kumimoji="1" lang="en-US" dirty="0">
                <a:solidFill>
                  <a:schemeClr val="accent1"/>
                </a:solidFill>
              </a:rPr>
              <a:t>Television distribution</a:t>
            </a:r>
          </a:p>
          <a:p>
            <a:pPr lvl="1"/>
            <a:r>
              <a:rPr kumimoji="1" lang="en-US" dirty="0">
                <a:solidFill>
                  <a:schemeClr val="accent1"/>
                </a:solidFill>
              </a:rPr>
              <a:t>Global Positioning System (GPS)</a:t>
            </a:r>
          </a:p>
          <a:p>
            <a:r>
              <a:rPr lang="en-US" dirty="0"/>
              <a:t>The optimum frequency range for satellite transmission is </a:t>
            </a:r>
            <a:r>
              <a:rPr lang="en-US" dirty="0">
                <a:solidFill>
                  <a:srgbClr val="FF0000"/>
                </a:solidFill>
              </a:rPr>
              <a:t>1 to 10 GHz</a:t>
            </a:r>
          </a:p>
          <a:p>
            <a:r>
              <a:rPr lang="en-US" dirty="0"/>
              <a:t>Satellites use a frequency bandwidth range of </a:t>
            </a:r>
            <a:r>
              <a:rPr lang="en-US" dirty="0">
                <a:solidFill>
                  <a:srgbClr val="FF0000"/>
                </a:solidFill>
              </a:rPr>
              <a:t>5.925 to 6.425 </a:t>
            </a:r>
            <a:r>
              <a:rPr lang="en-US" dirty="0"/>
              <a:t>GHz from earth to satellite (</a:t>
            </a:r>
            <a:r>
              <a:rPr lang="en-US" dirty="0">
                <a:solidFill>
                  <a:srgbClr val="FF0000"/>
                </a:solidFill>
              </a:rPr>
              <a:t>uplink</a:t>
            </a:r>
            <a:r>
              <a:rPr lang="en-US" dirty="0"/>
              <a:t>) and a range of </a:t>
            </a:r>
            <a:r>
              <a:rPr lang="en-US" dirty="0">
                <a:solidFill>
                  <a:srgbClr val="FF0000"/>
                </a:solidFill>
              </a:rPr>
              <a:t>3.7 to 4.2 </a:t>
            </a:r>
            <a:r>
              <a:rPr lang="en-US" dirty="0"/>
              <a:t>GHz from satellite to earth (</a:t>
            </a:r>
            <a:r>
              <a:rPr lang="en-US" dirty="0">
                <a:solidFill>
                  <a:srgbClr val="FF0000"/>
                </a:solidFill>
              </a:rPr>
              <a:t>downlink</a:t>
            </a:r>
            <a:r>
              <a:rPr lang="en-US" dirty="0"/>
              <a:t>)</a:t>
            </a:r>
          </a:p>
          <a:p>
            <a:pPr marL="0" indent="0">
              <a:buNone/>
            </a:pPr>
            <a:endParaRPr lang="ar-EG" dirty="0"/>
          </a:p>
        </p:txBody>
      </p:sp>
    </p:spTree>
    <p:extLst>
      <p:ext uri="{BB962C8B-B14F-4D97-AF65-F5344CB8AC3E}">
        <p14:creationId xmlns:p14="http://schemas.microsoft.com/office/powerpoint/2010/main" val="2879517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1693-67D6-D158-9F47-F2759B2DF9DB}"/>
              </a:ext>
            </a:extLst>
          </p:cNvPr>
          <p:cNvSpPr>
            <a:spLocks noGrp="1"/>
          </p:cNvSpPr>
          <p:nvPr>
            <p:ph type="title"/>
          </p:nvPr>
        </p:nvSpPr>
        <p:spPr/>
        <p:txBody>
          <a:bodyPr/>
          <a:lstStyle/>
          <a:p>
            <a:r>
              <a:rPr kumimoji="1" lang="en-US" sz="4400" dirty="0">
                <a:ea typeface="+mn-ea"/>
                <a:cs typeface="+mn-cs"/>
              </a:rPr>
              <a:t>Broadcast radio</a:t>
            </a:r>
            <a:endParaRPr lang="ar-EG" dirty="0"/>
          </a:p>
        </p:txBody>
      </p:sp>
      <p:sp>
        <p:nvSpPr>
          <p:cNvPr id="3" name="Content Placeholder 2">
            <a:extLst>
              <a:ext uri="{FF2B5EF4-FFF2-40B4-BE49-F238E27FC236}">
                <a16:creationId xmlns:a16="http://schemas.microsoft.com/office/drawing/2014/main" id="{BCDB1C73-DF9D-5A21-9EDF-2F6657F67088}"/>
              </a:ext>
            </a:extLst>
          </p:cNvPr>
          <p:cNvSpPr>
            <a:spLocks noGrp="1"/>
          </p:cNvSpPr>
          <p:nvPr>
            <p:ph idx="1"/>
          </p:nvPr>
        </p:nvSpPr>
        <p:spPr/>
        <p:txBody>
          <a:bodyPr/>
          <a:lstStyle/>
          <a:p>
            <a:pPr eaLnBrk="1" hangingPunct="1">
              <a:defRPr/>
            </a:pPr>
            <a:r>
              <a:rPr kumimoji="1" lang="en-US" sz="2400" dirty="0">
                <a:ea typeface="+mn-ea"/>
                <a:cs typeface="+mn-cs"/>
              </a:rPr>
              <a:t>is omnidirectional.</a:t>
            </a:r>
          </a:p>
          <a:p>
            <a:pPr eaLnBrk="1" hangingPunct="1">
              <a:defRPr/>
            </a:pPr>
            <a:r>
              <a:rPr kumimoji="1" lang="en-US" sz="2400" dirty="0">
                <a:ea typeface="+mn-ea"/>
                <a:cs typeface="+mn-cs"/>
              </a:rPr>
              <a:t>Frequencies range of 3kHz to 300GHz.</a:t>
            </a:r>
          </a:p>
          <a:p>
            <a:pPr eaLnBrk="1" hangingPunct="1">
              <a:defRPr/>
            </a:pPr>
            <a:r>
              <a:rPr kumimoji="1" lang="en-US" sz="2400" b="1" dirty="0">
                <a:ea typeface="+mn-ea"/>
                <a:cs typeface="+mn-cs"/>
              </a:rPr>
              <a:t>Broadcast radio</a:t>
            </a:r>
            <a:r>
              <a:rPr kumimoji="1" lang="en-US" sz="2400" dirty="0">
                <a:ea typeface="+mn-ea"/>
                <a:cs typeface="+mn-cs"/>
              </a:rPr>
              <a:t> (30MHz - 1GHz) covers:</a:t>
            </a:r>
          </a:p>
          <a:p>
            <a:pPr lvl="1">
              <a:buClr>
                <a:schemeClr val="tx2"/>
              </a:buClr>
              <a:buSzPct val="100000"/>
              <a:buFont typeface="Arial"/>
              <a:buChar char="•"/>
              <a:defRPr/>
            </a:pPr>
            <a:r>
              <a:rPr kumimoji="1" lang="en-US" dirty="0"/>
              <a:t>FM radio and UHF and VHF television band</a:t>
            </a:r>
          </a:p>
          <a:p>
            <a:pPr lvl="1">
              <a:buClr>
                <a:schemeClr val="tx2"/>
              </a:buClr>
              <a:buSzPct val="100000"/>
              <a:buFont typeface="Arial"/>
              <a:buChar char="•"/>
              <a:defRPr/>
            </a:pPr>
            <a:r>
              <a:rPr kumimoji="1" lang="en-US" dirty="0"/>
              <a:t>Data networking applications</a:t>
            </a:r>
          </a:p>
          <a:p>
            <a:pPr eaLnBrk="1" hangingPunct="1">
              <a:defRPr/>
            </a:pPr>
            <a:r>
              <a:rPr kumimoji="1" lang="en-US" sz="2400" dirty="0">
                <a:ea typeface="+mn-ea"/>
                <a:cs typeface="+mn-cs"/>
              </a:rPr>
              <a:t>Limited to </a:t>
            </a:r>
            <a:r>
              <a:rPr kumimoji="1" lang="en-US" sz="2400" b="1" dirty="0">
                <a:ea typeface="+mn-ea"/>
                <a:cs typeface="+mn-cs"/>
              </a:rPr>
              <a:t>line of sight</a:t>
            </a:r>
          </a:p>
          <a:p>
            <a:pPr eaLnBrk="1" hangingPunct="1">
              <a:defRPr/>
            </a:pPr>
            <a:r>
              <a:rPr kumimoji="1" lang="en-US" sz="2400" dirty="0">
                <a:ea typeface="+mn-ea"/>
                <a:cs typeface="+mn-cs"/>
              </a:rPr>
              <a:t>Suffers from </a:t>
            </a:r>
            <a:r>
              <a:rPr kumimoji="1" lang="en-US" sz="2400" b="1" dirty="0">
                <a:ea typeface="+mn-ea"/>
                <a:cs typeface="+mn-cs"/>
              </a:rPr>
              <a:t>multipath interference</a:t>
            </a:r>
          </a:p>
          <a:p>
            <a:pPr lvl="1"/>
            <a:r>
              <a:rPr kumimoji="1" lang="en-US" dirty="0"/>
              <a:t>Reflections from land, water, man-made objects</a:t>
            </a:r>
          </a:p>
          <a:p>
            <a:endParaRPr lang="ar-EG" dirty="0"/>
          </a:p>
        </p:txBody>
      </p:sp>
    </p:spTree>
    <p:extLst>
      <p:ext uri="{BB962C8B-B14F-4D97-AF65-F5344CB8AC3E}">
        <p14:creationId xmlns:p14="http://schemas.microsoft.com/office/powerpoint/2010/main" val="3331133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7628-4471-DE0E-7159-7DA6087649C6}"/>
              </a:ext>
            </a:extLst>
          </p:cNvPr>
          <p:cNvSpPr>
            <a:spLocks noGrp="1"/>
          </p:cNvSpPr>
          <p:nvPr>
            <p:ph type="title"/>
          </p:nvPr>
        </p:nvSpPr>
        <p:spPr/>
        <p:txBody>
          <a:bodyPr/>
          <a:lstStyle/>
          <a:p>
            <a:r>
              <a:rPr kumimoji="1" lang="en-US" dirty="0">
                <a:ea typeface="+mj-ea"/>
                <a:cs typeface="+mj-cs"/>
              </a:rPr>
              <a:t>Infrared</a:t>
            </a:r>
            <a:endParaRPr lang="ar-EG" dirty="0"/>
          </a:p>
        </p:txBody>
      </p:sp>
      <p:sp>
        <p:nvSpPr>
          <p:cNvPr id="3" name="Content Placeholder 2">
            <a:extLst>
              <a:ext uri="{FF2B5EF4-FFF2-40B4-BE49-F238E27FC236}">
                <a16:creationId xmlns:a16="http://schemas.microsoft.com/office/drawing/2014/main" id="{0511CCBF-D816-CD6C-A43A-C90FAEDF34E4}"/>
              </a:ext>
            </a:extLst>
          </p:cNvPr>
          <p:cNvSpPr>
            <a:spLocks noGrp="1"/>
          </p:cNvSpPr>
          <p:nvPr>
            <p:ph idx="1"/>
          </p:nvPr>
        </p:nvSpPr>
        <p:spPr>
          <a:xfrm>
            <a:off x="838200" y="1620351"/>
            <a:ext cx="10515600" cy="1925281"/>
          </a:xfrm>
        </p:spPr>
        <p:txBody>
          <a:bodyPr/>
          <a:lstStyle/>
          <a:p>
            <a:pPr eaLnBrk="1" hangingPunct="1">
              <a:lnSpc>
                <a:spcPct val="90000"/>
              </a:lnSpc>
              <a:defRPr/>
            </a:pPr>
            <a:r>
              <a:rPr lang="en-US" altLang="en-US" sz="2800" dirty="0"/>
              <a:t>Infrared signals can be used for short-range communication in a closed area using line-of-sight propagation. </a:t>
            </a:r>
            <a:endParaRPr lang="ar-EG" altLang="en-US" sz="2800" dirty="0"/>
          </a:p>
          <a:p>
            <a:pPr eaLnBrk="1" hangingPunct="1">
              <a:lnSpc>
                <a:spcPct val="90000"/>
              </a:lnSpc>
              <a:defRPr/>
            </a:pPr>
            <a:r>
              <a:rPr kumimoji="1" lang="en-US" sz="2800" dirty="0"/>
              <a:t>Does not penetrate walls</a:t>
            </a:r>
          </a:p>
          <a:p>
            <a:pPr eaLnBrk="1" hangingPunct="1">
              <a:lnSpc>
                <a:spcPct val="90000"/>
              </a:lnSpc>
              <a:defRPr/>
            </a:pPr>
            <a:r>
              <a:rPr kumimoji="1" lang="en-US" sz="2800" dirty="0"/>
              <a:t>No licensing is required</a:t>
            </a:r>
          </a:p>
          <a:p>
            <a:endParaRPr lang="ar-EG" dirty="0"/>
          </a:p>
        </p:txBody>
      </p:sp>
      <p:sp>
        <p:nvSpPr>
          <p:cNvPr id="5" name="TextBox 4">
            <a:extLst>
              <a:ext uri="{FF2B5EF4-FFF2-40B4-BE49-F238E27FC236}">
                <a16:creationId xmlns:a16="http://schemas.microsoft.com/office/drawing/2014/main" id="{DDB80C8A-0ECD-B13B-5596-886903573F2C}"/>
              </a:ext>
            </a:extLst>
          </p:cNvPr>
          <p:cNvSpPr txBox="1"/>
          <p:nvPr/>
        </p:nvSpPr>
        <p:spPr>
          <a:xfrm>
            <a:off x="838200" y="3687901"/>
            <a:ext cx="10098055" cy="3477875"/>
          </a:xfrm>
          <a:prstGeom prst="rect">
            <a:avLst/>
          </a:prstGeom>
          <a:noFill/>
        </p:spPr>
        <p:txBody>
          <a:bodyPr wrap="square">
            <a:spAutoFit/>
          </a:bodyPr>
          <a:lstStyle/>
          <a:p>
            <a:pPr marL="285750" indent="-285750">
              <a:buFont typeface="Arial" panose="020B0604020202020204" pitchFamily="34" charset="0"/>
              <a:buChar char="•"/>
            </a:pPr>
            <a:r>
              <a:rPr lang="en-US" sz="2400" dirty="0"/>
              <a:t>Wireless Propagation</a:t>
            </a:r>
          </a:p>
          <a:p>
            <a:pPr marL="742950" lvl="1" indent="-285750">
              <a:buFont typeface="Arial" panose="020B0604020202020204" pitchFamily="34" charset="0"/>
              <a:buChar char="•"/>
            </a:pPr>
            <a:r>
              <a:rPr lang="en-US" sz="2400" dirty="0"/>
              <a:t>Ground Wave Propagation : </a:t>
            </a:r>
            <a:r>
              <a:rPr lang="en-US" sz="2000" dirty="0">
                <a:solidFill>
                  <a:schemeClr val="accent1"/>
                </a:solidFill>
                <a:latin typeface="+mn-lt"/>
              </a:rPr>
              <a:t>follows the contour of the earth</a:t>
            </a:r>
            <a:endParaRPr lang="en-US" sz="2400" dirty="0">
              <a:solidFill>
                <a:schemeClr val="accent1"/>
              </a:solidFill>
            </a:endParaRPr>
          </a:p>
          <a:p>
            <a:pPr marL="742950" lvl="1" indent="-285750">
              <a:buFont typeface="Arial" panose="020B0604020202020204" pitchFamily="34" charset="0"/>
              <a:buChar char="•"/>
            </a:pPr>
            <a:r>
              <a:rPr lang="en-US" sz="2400" dirty="0"/>
              <a:t>Sky Wave Propagation : </a:t>
            </a:r>
          </a:p>
          <a:p>
            <a:pPr marL="1200150" lvl="2" indent="-285750">
              <a:buFont typeface="Arial" panose="020B0604020202020204" pitchFamily="34" charset="0"/>
              <a:buChar char="•"/>
            </a:pPr>
            <a:r>
              <a:rPr lang="en-US" sz="2000" dirty="0">
                <a:solidFill>
                  <a:schemeClr val="accent1"/>
                </a:solidFill>
              </a:rPr>
              <a:t>A signal from an earth-based antenna is reflected from the ionized layer of the upper atmosphere back down to earth</a:t>
            </a:r>
          </a:p>
          <a:p>
            <a:pPr marL="1200150" lvl="2" indent="-285750">
              <a:buFont typeface="Arial" panose="020B0604020202020204" pitchFamily="34" charset="0"/>
              <a:buChar char="•"/>
            </a:pPr>
            <a:r>
              <a:rPr lang="en-US" sz="2000" dirty="0">
                <a:solidFill>
                  <a:schemeClr val="accent1"/>
                </a:solidFill>
              </a:rPr>
              <a:t>Sky wave signals can travel through several hops, bouncing back and forth between the ionosphere and the earth’s surface</a:t>
            </a:r>
          </a:p>
          <a:p>
            <a:pPr marL="742950" lvl="1" indent="-285750">
              <a:buFont typeface="Arial" panose="020B0604020202020204" pitchFamily="34" charset="0"/>
              <a:buChar char="•"/>
            </a:pPr>
            <a:r>
              <a:rPr lang="en-US" sz="2400" dirty="0"/>
              <a:t>Line-of-Sight Propagation : </a:t>
            </a:r>
            <a:r>
              <a:rPr lang="en-US" sz="2000" dirty="0">
                <a:solidFill>
                  <a:schemeClr val="accent1"/>
                </a:solidFill>
              </a:rPr>
              <a:t>the straight-line propagation with no obstacles of light waves</a:t>
            </a:r>
          </a:p>
          <a:p>
            <a:pPr marL="742950" lvl="1" indent="-285750">
              <a:buFont typeface="Arial" panose="020B0604020202020204" pitchFamily="34" charset="0"/>
              <a:buChar char="•"/>
            </a:pPr>
            <a:endParaRPr lang="en-US" sz="2400" dirty="0">
              <a:solidFill>
                <a:schemeClr val="accent1"/>
              </a:solidFill>
            </a:endParaRPr>
          </a:p>
        </p:txBody>
      </p:sp>
    </p:spTree>
    <p:extLst>
      <p:ext uri="{BB962C8B-B14F-4D97-AF65-F5344CB8AC3E}">
        <p14:creationId xmlns:p14="http://schemas.microsoft.com/office/powerpoint/2010/main" val="2542007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3DDC97-CD65-C7BB-2B08-E132F11EC73E}"/>
              </a:ext>
            </a:extLst>
          </p:cNvPr>
          <p:cNvPicPr>
            <a:picLocks noChangeAspect="1"/>
          </p:cNvPicPr>
          <p:nvPr/>
        </p:nvPicPr>
        <p:blipFill>
          <a:blip r:embed="rId2"/>
          <a:stretch>
            <a:fillRect/>
          </a:stretch>
        </p:blipFill>
        <p:spPr>
          <a:xfrm>
            <a:off x="7005383" y="4641851"/>
            <a:ext cx="4853825" cy="2091816"/>
          </a:xfrm>
          <a:prstGeom prst="rect">
            <a:avLst/>
          </a:prstGeom>
        </p:spPr>
      </p:pic>
      <p:pic>
        <p:nvPicPr>
          <p:cNvPr id="4" name="Picture 3" descr="f1.pdf">
            <a:extLst>
              <a:ext uri="{FF2B5EF4-FFF2-40B4-BE49-F238E27FC236}">
                <a16:creationId xmlns:a16="http://schemas.microsoft.com/office/drawing/2014/main" id="{D4EF61DE-0717-5417-C9F3-11D8266FE7F1}"/>
              </a:ext>
            </a:extLst>
          </p:cNvPr>
          <p:cNvPicPr>
            <a:picLocks noChangeAspect="1"/>
          </p:cNvPicPr>
          <p:nvPr/>
        </p:nvPicPr>
        <p:blipFill>
          <a:blip r:embed="rId3"/>
          <a:srcRect l="3636" t="7059" r="8182" b="9412"/>
          <a:stretch>
            <a:fillRect/>
          </a:stretch>
        </p:blipFill>
        <p:spPr>
          <a:xfrm>
            <a:off x="8242041" y="590813"/>
            <a:ext cx="3617167" cy="2647574"/>
          </a:xfrm>
          <a:prstGeom prst="rect">
            <a:avLst/>
          </a:prstGeom>
          <a:solidFill>
            <a:schemeClr val="accent3">
              <a:lumMod val="20000"/>
              <a:lumOff val="80000"/>
            </a:schemeClr>
          </a:solidFill>
        </p:spPr>
      </p:pic>
      <p:sp>
        <p:nvSpPr>
          <p:cNvPr id="2" name="Title 1">
            <a:extLst>
              <a:ext uri="{FF2B5EF4-FFF2-40B4-BE49-F238E27FC236}">
                <a16:creationId xmlns:a16="http://schemas.microsoft.com/office/drawing/2014/main" id="{35CFE464-BDE0-A8D6-5529-CB3BFB0A7162}"/>
              </a:ext>
            </a:extLst>
          </p:cNvPr>
          <p:cNvSpPr>
            <a:spLocks noGrp="1"/>
          </p:cNvSpPr>
          <p:nvPr>
            <p:ph type="title"/>
          </p:nvPr>
        </p:nvSpPr>
        <p:spPr/>
        <p:txBody>
          <a:bodyPr/>
          <a:lstStyle/>
          <a:p>
            <a:r>
              <a:rPr kumimoji="1" lang="en-GB" sz="4400" cap="none">
                <a:latin typeface="Arial" pitchFamily="-110" charset="0"/>
              </a:rPr>
              <a:t>Signal Encoding Techniques</a:t>
            </a:r>
            <a:endParaRPr lang="ar-EG" dirty="0"/>
          </a:p>
        </p:txBody>
      </p:sp>
      <p:sp>
        <p:nvSpPr>
          <p:cNvPr id="3" name="Content Placeholder 2">
            <a:extLst>
              <a:ext uri="{FF2B5EF4-FFF2-40B4-BE49-F238E27FC236}">
                <a16:creationId xmlns:a16="http://schemas.microsoft.com/office/drawing/2014/main" id="{69A8734B-327F-F97B-94BC-0C1E4971871C}"/>
              </a:ext>
            </a:extLst>
          </p:cNvPr>
          <p:cNvSpPr>
            <a:spLocks noGrp="1"/>
          </p:cNvSpPr>
          <p:nvPr>
            <p:ph idx="1"/>
          </p:nvPr>
        </p:nvSpPr>
        <p:spPr>
          <a:xfrm>
            <a:off x="838200" y="1825625"/>
            <a:ext cx="10515600" cy="3063616"/>
          </a:xfrm>
        </p:spPr>
        <p:txBody>
          <a:bodyPr/>
          <a:lstStyle/>
          <a:p>
            <a:r>
              <a:rPr lang="en-US" dirty="0"/>
              <a:t>Signal and Data : </a:t>
            </a:r>
            <a:r>
              <a:rPr lang="en-US" sz="2400" dirty="0">
                <a:solidFill>
                  <a:schemeClr val="accent1"/>
                </a:solidFill>
              </a:rPr>
              <a:t>(Signal Carrier)</a:t>
            </a:r>
            <a:endParaRPr lang="en-US" dirty="0">
              <a:solidFill>
                <a:schemeClr val="accent1"/>
              </a:solidFill>
            </a:endParaRPr>
          </a:p>
          <a:p>
            <a:pPr marL="914400" lvl="1" indent="-457200">
              <a:buFont typeface="+mj-lt"/>
              <a:buAutoNum type="arabicPeriod"/>
            </a:pPr>
            <a:r>
              <a:rPr lang="en-US" dirty="0">
                <a:solidFill>
                  <a:schemeClr val="accent6"/>
                </a:solidFill>
              </a:rPr>
              <a:t>Digital data, digital signal Transmission :</a:t>
            </a:r>
          </a:p>
          <a:p>
            <a:pPr lvl="2"/>
            <a:r>
              <a:rPr lang="en-US" dirty="0"/>
              <a:t>Digital signal</a:t>
            </a:r>
          </a:p>
          <a:p>
            <a:pPr lvl="3"/>
            <a:r>
              <a:rPr lang="en-US" dirty="0"/>
              <a:t>Sequence of discrete voltage pulses</a:t>
            </a:r>
          </a:p>
          <a:p>
            <a:pPr lvl="3"/>
            <a:r>
              <a:rPr lang="en-US" dirty="0"/>
              <a:t>Each pulse is a signal element</a:t>
            </a:r>
          </a:p>
          <a:p>
            <a:pPr lvl="2"/>
            <a:r>
              <a:rPr lang="en-US" dirty="0"/>
              <a:t>Binary data are transmitted by encoding each data bit into signal elements</a:t>
            </a:r>
          </a:p>
          <a:p>
            <a:pPr lvl="2"/>
            <a:r>
              <a:rPr lang="en-US" altLang="en-US" baseline="0" dirty="0"/>
              <a:t>Line coding and decoding:</a:t>
            </a:r>
          </a:p>
          <a:p>
            <a:pPr lvl="3"/>
            <a:r>
              <a:rPr lang="en-US" altLang="en-US" kern="0" dirty="0"/>
              <a:t>Converting a digital data of 1’s and 0’s into a sequence of signals (voltage level (+V)  and a low voltage level (0 or -V)).</a:t>
            </a:r>
          </a:p>
          <a:p>
            <a:pPr marL="1371600" lvl="2" indent="-457200">
              <a:buFont typeface="+mj-lt"/>
              <a:buAutoNum type="arabicPeriod"/>
            </a:pPr>
            <a:endParaRPr lang="en-US" dirty="0"/>
          </a:p>
        </p:txBody>
      </p:sp>
      <p:sp>
        <p:nvSpPr>
          <p:cNvPr id="7" name="TextBox 6">
            <a:extLst>
              <a:ext uri="{FF2B5EF4-FFF2-40B4-BE49-F238E27FC236}">
                <a16:creationId xmlns:a16="http://schemas.microsoft.com/office/drawing/2014/main" id="{13A0D237-BD98-4554-4E06-C323CC9C4C08}"/>
              </a:ext>
            </a:extLst>
          </p:cNvPr>
          <p:cNvSpPr txBox="1"/>
          <p:nvPr/>
        </p:nvSpPr>
        <p:spPr>
          <a:xfrm>
            <a:off x="838200" y="4810596"/>
            <a:ext cx="6097554" cy="1477328"/>
          </a:xfrm>
          <a:prstGeom prst="rect">
            <a:avLst/>
          </a:prstGeom>
          <a:noFill/>
        </p:spPr>
        <p:txBody>
          <a:bodyPr wrap="square">
            <a:spAutoFit/>
          </a:bodyPr>
          <a:lstStyle/>
          <a:p>
            <a:r>
              <a:rPr lang="en-US" altLang="en-US" dirty="0">
                <a:solidFill>
                  <a:schemeClr val="accent1"/>
                </a:solidFill>
              </a:rPr>
              <a:t>Relationship between data rate and signal rate:</a:t>
            </a:r>
          </a:p>
          <a:p>
            <a:pPr marL="742950" lvl="1" indent="-285750">
              <a:buFont typeface="Arial" panose="020B0604020202020204" pitchFamily="34" charset="0"/>
              <a:buChar char="•"/>
            </a:pPr>
            <a:r>
              <a:rPr lang="en-US" dirty="0">
                <a:solidFill>
                  <a:schemeClr val="accent1"/>
                </a:solidFill>
              </a:rPr>
              <a:t>The data rate defines the number of bits sent per sec (bps). </a:t>
            </a:r>
          </a:p>
          <a:p>
            <a:pPr marL="742950" lvl="1" indent="-285750">
              <a:buFont typeface="Arial" panose="020B0604020202020204" pitchFamily="34" charset="0"/>
              <a:buChar char="•"/>
            </a:pPr>
            <a:r>
              <a:rPr lang="en-US" dirty="0">
                <a:solidFill>
                  <a:schemeClr val="accent1"/>
                </a:solidFill>
              </a:rPr>
              <a:t>The signal rate is the number of signal elements sent in a second and is measured in bauds. </a:t>
            </a:r>
          </a:p>
        </p:txBody>
      </p:sp>
    </p:spTree>
    <p:extLst>
      <p:ext uri="{BB962C8B-B14F-4D97-AF65-F5344CB8AC3E}">
        <p14:creationId xmlns:p14="http://schemas.microsoft.com/office/powerpoint/2010/main" val="1500724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DAEF6-7AD1-FD79-E6B9-9436EED65E68}"/>
              </a:ext>
            </a:extLst>
          </p:cNvPr>
          <p:cNvSpPr>
            <a:spLocks noGrp="1"/>
          </p:cNvSpPr>
          <p:nvPr>
            <p:ph type="title"/>
          </p:nvPr>
        </p:nvSpPr>
        <p:spPr>
          <a:xfrm>
            <a:off x="630936" y="639520"/>
            <a:ext cx="3429000" cy="1719072"/>
          </a:xfrm>
        </p:spPr>
        <p:txBody>
          <a:bodyPr anchor="b">
            <a:normAutofit/>
          </a:bodyPr>
          <a:lstStyle/>
          <a:p>
            <a:r>
              <a:rPr lang="en-US" altLang="en-US" sz="3800"/>
              <a:t>Mapping Data symbols onto Signal levels</a:t>
            </a:r>
            <a:endParaRPr lang="ar-EG" sz="3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E03BDB-3A9A-F44E-AC57-C086DA06D1BB}"/>
                  </a:ext>
                </a:extLst>
              </p:cNvPr>
              <p:cNvSpPr>
                <a:spLocks noGrp="1"/>
              </p:cNvSpPr>
              <p:nvPr>
                <p:ph idx="1"/>
              </p:nvPr>
            </p:nvSpPr>
            <p:spPr>
              <a:xfrm>
                <a:off x="630936" y="2807208"/>
                <a:ext cx="3429000" cy="3410712"/>
              </a:xfrm>
            </p:spPr>
            <p:txBody>
              <a:bodyPr anchor="t">
                <a:normAutofit/>
              </a:bodyPr>
              <a:lstStyle/>
              <a:p>
                <a:r>
                  <a:rPr lang="en-US" sz="2000"/>
                  <a:t>A data symbol (or element) can consist of several data bits: </a:t>
                </a:r>
              </a:p>
              <a:p>
                <a:r>
                  <a:rPr lang="en-US" sz="2000"/>
                  <a:t>A data symbol can be coded into a single signal element or multiple signal elements</a:t>
                </a:r>
              </a:p>
              <a:p>
                <a:r>
                  <a:rPr lang="en-US" sz="2000"/>
                  <a:t>The ratio ‘r’ is the number of data elements carried by a signal element. (</a:t>
                </a:r>
                <a14:m>
                  <m:oMath xmlns:m="http://schemas.openxmlformats.org/officeDocument/2006/math">
                    <m:r>
                      <a:rPr lang="en-US" sz="2000" i="1">
                        <a:latin typeface="Cambria Math" panose="02040503050406030204" pitchFamily="18" charset="0"/>
                      </a:rPr>
                      <m:t>𝑟</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ⅆ</m:t>
                        </m:r>
                        <m:r>
                          <a:rPr lang="en-US" sz="2000" b="0" i="1">
                            <a:latin typeface="Cambria Math" panose="02040503050406030204" pitchFamily="18" charset="0"/>
                          </a:rPr>
                          <m:t>𝑎𝑡𝑎</m:t>
                        </m:r>
                        <m:r>
                          <a:rPr lang="en-US" sz="2000" b="0" i="1">
                            <a:latin typeface="Cambria Math" panose="02040503050406030204" pitchFamily="18" charset="0"/>
                          </a:rPr>
                          <m:t> </m:t>
                        </m:r>
                        <m:r>
                          <a:rPr lang="en-US" sz="2000" b="0" i="1">
                            <a:latin typeface="Cambria Math" panose="02040503050406030204" pitchFamily="18" charset="0"/>
                          </a:rPr>
                          <m:t>𝑒𝑙𝑒𝑚𝑒𝑛𝑡</m:t>
                        </m:r>
                      </m:num>
                      <m:den>
                        <m:r>
                          <a:rPr lang="en-US" sz="2000" b="0" i="1">
                            <a:latin typeface="Cambria Math" panose="02040503050406030204" pitchFamily="18" charset="0"/>
                          </a:rPr>
                          <m:t>𝑠𝑖𝑔𝑛𝑎𝑙</m:t>
                        </m:r>
                        <m:r>
                          <a:rPr lang="en-US" sz="2000" b="0" i="1">
                            <a:latin typeface="Cambria Math" panose="02040503050406030204" pitchFamily="18" charset="0"/>
                          </a:rPr>
                          <m:t> </m:t>
                        </m:r>
                        <m:r>
                          <a:rPr lang="en-US" sz="2000" b="0" i="1">
                            <a:latin typeface="Cambria Math" panose="02040503050406030204" pitchFamily="18" charset="0"/>
                          </a:rPr>
                          <m:t>𝑒𝑙𝑒𝑚𝑒𝑛𝑡</m:t>
                        </m:r>
                      </m:den>
                    </m:f>
                  </m:oMath>
                </a14:m>
                <a:r>
                  <a:rPr lang="en-US" sz="2000"/>
                  <a:t>)</a:t>
                </a:r>
              </a:p>
              <a:p>
                <a:endParaRPr lang="ar-EG" sz="2000"/>
              </a:p>
            </p:txBody>
          </p:sp>
        </mc:Choice>
        <mc:Fallback>
          <p:sp>
            <p:nvSpPr>
              <p:cNvPr id="3" name="Content Placeholder 2">
                <a:extLst>
                  <a:ext uri="{FF2B5EF4-FFF2-40B4-BE49-F238E27FC236}">
                    <a16:creationId xmlns:a16="http://schemas.microsoft.com/office/drawing/2014/main" id="{3DE03BDB-3A9A-F44E-AC57-C086DA06D1BB}"/>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2"/>
                <a:stretch>
                  <a:fillRect l="-1601" t="-1968" r="-2313"/>
                </a:stretch>
              </a:blipFill>
            </p:spPr>
            <p:txBody>
              <a:bodyPr/>
              <a:lstStyle/>
              <a:p>
                <a:r>
                  <a:rPr lang="ar-EG">
                    <a:noFill/>
                  </a:rPr>
                  <a:t> </a:t>
                </a:r>
              </a:p>
            </p:txBody>
          </p:sp>
        </mc:Fallback>
      </mc:AlternateContent>
      <p:pic>
        <p:nvPicPr>
          <p:cNvPr id="4" name="Picture 6" descr="Diagram&#10;&#10;Description automatically generated">
            <a:extLst>
              <a:ext uri="{FF2B5EF4-FFF2-40B4-BE49-F238E27FC236}">
                <a16:creationId xmlns:a16="http://schemas.microsoft.com/office/drawing/2014/main" id="{0535E2F5-1722-CEDE-4167-7A805374AC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666187"/>
            <a:ext cx="6903720" cy="552562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595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8FEF31-6C84-5EDC-3A0D-D6E57B09C250}"/>
              </a:ext>
            </a:extLst>
          </p:cNvPr>
          <p:cNvPicPr>
            <a:picLocks noChangeAspect="1"/>
          </p:cNvPicPr>
          <p:nvPr/>
        </p:nvPicPr>
        <p:blipFill>
          <a:blip r:embed="rId3"/>
          <a:stretch>
            <a:fillRect/>
          </a:stretch>
        </p:blipFill>
        <p:spPr>
          <a:xfrm>
            <a:off x="3880912" y="2579827"/>
            <a:ext cx="4430175" cy="2687392"/>
          </a:xfrm>
          <a:prstGeom prst="rect">
            <a:avLst/>
          </a:prstGeom>
        </p:spPr>
      </p:pic>
      <p:sp>
        <p:nvSpPr>
          <p:cNvPr id="2" name="Title 1">
            <a:extLst>
              <a:ext uri="{FF2B5EF4-FFF2-40B4-BE49-F238E27FC236}">
                <a16:creationId xmlns:a16="http://schemas.microsoft.com/office/drawing/2014/main" id="{57E16D59-A479-EC24-82EF-FB7DCEFB498D}"/>
              </a:ext>
            </a:extLst>
          </p:cNvPr>
          <p:cNvSpPr>
            <a:spLocks noGrp="1"/>
          </p:cNvSpPr>
          <p:nvPr>
            <p:ph type="title"/>
          </p:nvPr>
        </p:nvSpPr>
        <p:spPr/>
        <p:txBody>
          <a:bodyPr/>
          <a:lstStyle/>
          <a:p>
            <a:r>
              <a:rPr lang="en-US" sz="4400" dirty="0"/>
              <a:t>Definition of Digital Signal Encoding Formats</a:t>
            </a:r>
            <a:endParaRPr lang="ar-EG" dirty="0"/>
          </a:p>
        </p:txBody>
      </p:sp>
      <p:sp>
        <p:nvSpPr>
          <p:cNvPr id="3" name="Content Placeholder 2">
            <a:extLst>
              <a:ext uri="{FF2B5EF4-FFF2-40B4-BE49-F238E27FC236}">
                <a16:creationId xmlns:a16="http://schemas.microsoft.com/office/drawing/2014/main" id="{56874D31-4B5D-9A74-48EE-642ABEE03372}"/>
              </a:ext>
            </a:extLst>
          </p:cNvPr>
          <p:cNvSpPr>
            <a:spLocks noGrp="1"/>
          </p:cNvSpPr>
          <p:nvPr>
            <p:ph idx="1"/>
          </p:nvPr>
        </p:nvSpPr>
        <p:spPr>
          <a:xfrm>
            <a:off x="838200" y="1825625"/>
            <a:ext cx="10515600" cy="861591"/>
          </a:xfrm>
        </p:spPr>
        <p:txBody>
          <a:bodyPr>
            <a:normAutofit lnSpcReduction="10000"/>
          </a:bodyPr>
          <a:lstStyle/>
          <a:p>
            <a:pPr marL="514350" indent="-514350">
              <a:buFont typeface="+mj-lt"/>
              <a:buAutoNum type="arabicPeriod"/>
            </a:pPr>
            <a:r>
              <a:rPr kumimoji="1" lang="en-US" dirty="0">
                <a:ea typeface="+mj-ea"/>
                <a:cs typeface="+mj-cs"/>
              </a:rPr>
              <a:t>Nonreturn to Zero (NRZL) : </a:t>
            </a:r>
          </a:p>
          <a:p>
            <a:pPr lvl="1"/>
            <a:r>
              <a:rPr kumimoji="1" lang="en-US" dirty="0">
                <a:solidFill>
                  <a:srgbClr val="FF0000"/>
                </a:solidFill>
                <a:ea typeface="+mj-ea"/>
                <a:cs typeface="+mj-cs"/>
              </a:rPr>
              <a:t>0 : represents high level , 1 : represents low level. </a:t>
            </a:r>
            <a:r>
              <a:rPr kumimoji="1" lang="en-US" dirty="0">
                <a:solidFill>
                  <a:schemeClr val="accent1"/>
                </a:solidFill>
                <a:ea typeface="+mj-ea"/>
                <a:cs typeface="+mj-cs"/>
              </a:rPr>
              <a:t>(maybe the opposite)</a:t>
            </a:r>
            <a:endParaRPr lang="ar-EG" dirty="0">
              <a:solidFill>
                <a:schemeClr val="accent1"/>
              </a:solidFill>
            </a:endParaRPr>
          </a:p>
        </p:txBody>
      </p:sp>
      <p:sp>
        <p:nvSpPr>
          <p:cNvPr id="7" name="Content Placeholder 2">
            <a:extLst>
              <a:ext uri="{FF2B5EF4-FFF2-40B4-BE49-F238E27FC236}">
                <a16:creationId xmlns:a16="http://schemas.microsoft.com/office/drawing/2014/main" id="{BE1A9D5C-9DAC-9747-757C-F1BDA851175B}"/>
              </a:ext>
            </a:extLst>
          </p:cNvPr>
          <p:cNvSpPr txBox="1">
            <a:spLocks/>
          </p:cNvSpPr>
          <p:nvPr/>
        </p:nvSpPr>
        <p:spPr>
          <a:xfrm>
            <a:off x="838200" y="5159830"/>
            <a:ext cx="10515600" cy="861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kumimoji="1" lang="en-US" dirty="0">
                <a:ea typeface="+mj-ea"/>
                <a:cs typeface="+mj-cs"/>
              </a:rPr>
              <a:t>Nonreturn to Zero Inverted (NRZI): </a:t>
            </a:r>
          </a:p>
          <a:p>
            <a:pPr lvl="1"/>
            <a:r>
              <a:rPr kumimoji="1" lang="en-US" dirty="0">
                <a:solidFill>
                  <a:srgbClr val="FF0000"/>
                </a:solidFill>
                <a:ea typeface="+mj-ea"/>
                <a:cs typeface="+mj-cs"/>
              </a:rPr>
              <a:t>0 : represents no transition, 1 : a transition from low to high and vice versa</a:t>
            </a:r>
            <a:endParaRPr lang="ar-EG" dirty="0">
              <a:solidFill>
                <a:srgbClr val="FF0000"/>
              </a:solidFill>
            </a:endParaRPr>
          </a:p>
        </p:txBody>
      </p:sp>
    </p:spTree>
    <p:extLst>
      <p:ext uri="{BB962C8B-B14F-4D97-AF65-F5344CB8AC3E}">
        <p14:creationId xmlns:p14="http://schemas.microsoft.com/office/powerpoint/2010/main" val="124174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6D59-A479-EC24-82EF-FB7DCEFB498D}"/>
              </a:ext>
            </a:extLst>
          </p:cNvPr>
          <p:cNvSpPr>
            <a:spLocks noGrp="1"/>
          </p:cNvSpPr>
          <p:nvPr>
            <p:ph type="title"/>
          </p:nvPr>
        </p:nvSpPr>
        <p:spPr/>
        <p:txBody>
          <a:bodyPr/>
          <a:lstStyle/>
          <a:p>
            <a:r>
              <a:rPr lang="en-US" sz="4400" dirty="0"/>
              <a:t>Definition of Digital Signal Encoding Formats</a:t>
            </a:r>
            <a:endParaRPr lang="ar-EG" dirty="0"/>
          </a:p>
        </p:txBody>
      </p:sp>
      <p:sp>
        <p:nvSpPr>
          <p:cNvPr id="3" name="Content Placeholder 2">
            <a:extLst>
              <a:ext uri="{FF2B5EF4-FFF2-40B4-BE49-F238E27FC236}">
                <a16:creationId xmlns:a16="http://schemas.microsoft.com/office/drawing/2014/main" id="{56874D31-4B5D-9A74-48EE-642ABEE03372}"/>
              </a:ext>
            </a:extLst>
          </p:cNvPr>
          <p:cNvSpPr>
            <a:spLocks noGrp="1"/>
          </p:cNvSpPr>
          <p:nvPr>
            <p:ph idx="1"/>
          </p:nvPr>
        </p:nvSpPr>
        <p:spPr>
          <a:xfrm>
            <a:off x="838200" y="1825625"/>
            <a:ext cx="10515600" cy="861591"/>
          </a:xfrm>
        </p:spPr>
        <p:txBody>
          <a:bodyPr>
            <a:normAutofit lnSpcReduction="10000"/>
          </a:bodyPr>
          <a:lstStyle/>
          <a:p>
            <a:pPr marL="514350" indent="-514350">
              <a:buFont typeface="+mj-lt"/>
              <a:buAutoNum type="arabicPeriod" startAt="3"/>
            </a:pPr>
            <a:r>
              <a:rPr kumimoji="1" lang="en-US" dirty="0">
                <a:ea typeface="+mj-ea"/>
                <a:cs typeface="+mj-cs"/>
              </a:rPr>
              <a:t>Bipolar-AMI: </a:t>
            </a:r>
          </a:p>
          <a:p>
            <a:pPr lvl="1"/>
            <a:r>
              <a:rPr kumimoji="1" lang="en-US" dirty="0">
                <a:solidFill>
                  <a:srgbClr val="FF0000"/>
                </a:solidFill>
                <a:ea typeface="+mj-ea"/>
                <a:cs typeface="+mj-cs"/>
              </a:rPr>
              <a:t>0 : 0 voltage (no line signal), 1: positive or negative level alternating</a:t>
            </a:r>
            <a:endParaRPr lang="ar-EG" dirty="0">
              <a:solidFill>
                <a:srgbClr val="FF0000"/>
              </a:solidFill>
            </a:endParaRPr>
          </a:p>
        </p:txBody>
      </p:sp>
      <p:sp>
        <p:nvSpPr>
          <p:cNvPr id="7" name="Content Placeholder 2">
            <a:extLst>
              <a:ext uri="{FF2B5EF4-FFF2-40B4-BE49-F238E27FC236}">
                <a16:creationId xmlns:a16="http://schemas.microsoft.com/office/drawing/2014/main" id="{BE1A9D5C-9DAC-9747-757C-F1BDA851175B}"/>
              </a:ext>
            </a:extLst>
          </p:cNvPr>
          <p:cNvSpPr txBox="1">
            <a:spLocks/>
          </p:cNvSpPr>
          <p:nvPr/>
        </p:nvSpPr>
        <p:spPr>
          <a:xfrm>
            <a:off x="838200" y="5159830"/>
            <a:ext cx="10515600" cy="861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kumimoji="1" lang="en-US" dirty="0">
                <a:ea typeface="+mj-ea"/>
                <a:cs typeface="+mj-cs"/>
              </a:rPr>
              <a:t>Pseudoternary: </a:t>
            </a:r>
          </a:p>
          <a:p>
            <a:pPr lvl="1"/>
            <a:r>
              <a:rPr kumimoji="1" lang="en-US" dirty="0">
                <a:solidFill>
                  <a:srgbClr val="FF0000"/>
                </a:solidFill>
                <a:ea typeface="+mj-ea"/>
                <a:cs typeface="+mj-cs"/>
              </a:rPr>
              <a:t>0 : positive or negative level alternating, 1 : 0 voltage (no line signal)</a:t>
            </a:r>
            <a:endParaRPr lang="ar-EG" dirty="0">
              <a:solidFill>
                <a:srgbClr val="FF0000"/>
              </a:solidFill>
            </a:endParaRPr>
          </a:p>
        </p:txBody>
      </p:sp>
      <p:pic>
        <p:nvPicPr>
          <p:cNvPr id="5" name="Picture 7">
            <a:extLst>
              <a:ext uri="{FF2B5EF4-FFF2-40B4-BE49-F238E27FC236}">
                <a16:creationId xmlns:a16="http://schemas.microsoft.com/office/drawing/2014/main" id="{FC948158-83E8-4D13-7746-FA6F639077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881" b="-2001"/>
          <a:stretch/>
        </p:blipFill>
        <p:spPr bwMode="auto">
          <a:xfrm>
            <a:off x="3780969" y="2822153"/>
            <a:ext cx="4630062" cy="204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621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6D59-A479-EC24-82EF-FB7DCEFB498D}"/>
              </a:ext>
            </a:extLst>
          </p:cNvPr>
          <p:cNvSpPr>
            <a:spLocks noGrp="1"/>
          </p:cNvSpPr>
          <p:nvPr>
            <p:ph type="title"/>
          </p:nvPr>
        </p:nvSpPr>
        <p:spPr/>
        <p:txBody>
          <a:bodyPr/>
          <a:lstStyle/>
          <a:p>
            <a:r>
              <a:rPr lang="en-US" sz="4400" dirty="0"/>
              <a:t>Definition of Digital Signal Encoding Formats</a:t>
            </a:r>
            <a:endParaRPr lang="ar-EG" dirty="0"/>
          </a:p>
        </p:txBody>
      </p:sp>
      <p:sp>
        <p:nvSpPr>
          <p:cNvPr id="3" name="Content Placeholder 2">
            <a:extLst>
              <a:ext uri="{FF2B5EF4-FFF2-40B4-BE49-F238E27FC236}">
                <a16:creationId xmlns:a16="http://schemas.microsoft.com/office/drawing/2014/main" id="{56874D31-4B5D-9A74-48EE-642ABEE03372}"/>
              </a:ext>
            </a:extLst>
          </p:cNvPr>
          <p:cNvSpPr>
            <a:spLocks noGrp="1"/>
          </p:cNvSpPr>
          <p:nvPr>
            <p:ph idx="1"/>
          </p:nvPr>
        </p:nvSpPr>
        <p:spPr>
          <a:xfrm>
            <a:off x="838200" y="1825625"/>
            <a:ext cx="10515600" cy="861591"/>
          </a:xfrm>
        </p:spPr>
        <p:txBody>
          <a:bodyPr>
            <a:normAutofit lnSpcReduction="10000"/>
          </a:bodyPr>
          <a:lstStyle/>
          <a:p>
            <a:pPr marL="514350" indent="-514350">
              <a:buFont typeface="+mj-lt"/>
              <a:buAutoNum type="arabicPeriod" startAt="5"/>
            </a:pPr>
            <a:r>
              <a:rPr kumimoji="1" lang="en-GB" dirty="0">
                <a:ea typeface="+mj-ea"/>
                <a:cs typeface="+mj-cs"/>
              </a:rPr>
              <a:t>Manchester </a:t>
            </a:r>
            <a:r>
              <a:rPr kumimoji="1" lang="en-US" dirty="0">
                <a:ea typeface="+mj-ea"/>
                <a:cs typeface="+mj-cs"/>
              </a:rPr>
              <a:t>: </a:t>
            </a:r>
            <a:r>
              <a:rPr kumimoji="1" lang="en-US" dirty="0">
                <a:solidFill>
                  <a:schemeClr val="accent1"/>
                </a:solidFill>
                <a:ea typeface="+mj-ea"/>
                <a:cs typeface="+mj-cs"/>
              </a:rPr>
              <a:t>(</a:t>
            </a:r>
            <a:r>
              <a:rPr kumimoji="1" lang="en-US" sz="2800" dirty="0">
                <a:solidFill>
                  <a:schemeClr val="accent1"/>
                </a:solidFill>
                <a:ea typeface="+mj-ea"/>
                <a:cs typeface="+mj-cs"/>
              </a:rPr>
              <a:t>There is a</a:t>
            </a:r>
            <a:r>
              <a:rPr kumimoji="1" lang="en-US" dirty="0">
                <a:solidFill>
                  <a:schemeClr val="accent1"/>
                </a:solidFill>
                <a:ea typeface="+mj-ea"/>
                <a:cs typeface="+mj-cs"/>
              </a:rPr>
              <a:t> Transition at the middle of each period)</a:t>
            </a:r>
          </a:p>
          <a:p>
            <a:pPr lvl="1"/>
            <a:r>
              <a:rPr kumimoji="1" lang="en-US" dirty="0">
                <a:solidFill>
                  <a:srgbClr val="FF0000"/>
                </a:solidFill>
                <a:ea typeface="+mj-ea"/>
                <a:cs typeface="+mj-cs"/>
              </a:rPr>
              <a:t>0 : High to low transition, 1: Low to High transition.</a:t>
            </a:r>
            <a:endParaRPr lang="ar-EG" dirty="0">
              <a:solidFill>
                <a:srgbClr val="FF0000"/>
              </a:solidFill>
            </a:endParaRPr>
          </a:p>
        </p:txBody>
      </p:sp>
      <p:sp>
        <p:nvSpPr>
          <p:cNvPr id="7" name="Content Placeholder 2">
            <a:extLst>
              <a:ext uri="{FF2B5EF4-FFF2-40B4-BE49-F238E27FC236}">
                <a16:creationId xmlns:a16="http://schemas.microsoft.com/office/drawing/2014/main" id="{BE1A9D5C-9DAC-9747-757C-F1BDA851175B}"/>
              </a:ext>
            </a:extLst>
          </p:cNvPr>
          <p:cNvSpPr txBox="1">
            <a:spLocks/>
          </p:cNvSpPr>
          <p:nvPr/>
        </p:nvSpPr>
        <p:spPr>
          <a:xfrm>
            <a:off x="838200" y="5159830"/>
            <a:ext cx="10515600" cy="1240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6"/>
            </a:pPr>
            <a:r>
              <a:rPr kumimoji="1" lang="en-US" dirty="0">
                <a:ea typeface="+mj-ea"/>
                <a:cs typeface="+mj-cs"/>
              </a:rPr>
              <a:t>Differential Manchester : </a:t>
            </a:r>
            <a:r>
              <a:rPr kumimoji="1" lang="en-US" sz="2000" dirty="0">
                <a:solidFill>
                  <a:schemeClr val="accent1"/>
                </a:solidFill>
                <a:ea typeface="+mj-ea"/>
                <a:cs typeface="+mj-cs"/>
              </a:rPr>
              <a:t>(There is a Transition at the middle of each interval)</a:t>
            </a:r>
            <a:endParaRPr kumimoji="1" lang="en-US" sz="2400" dirty="0">
              <a:ea typeface="+mj-ea"/>
              <a:cs typeface="+mj-cs"/>
            </a:endParaRPr>
          </a:p>
          <a:p>
            <a:pPr lvl="1"/>
            <a:r>
              <a:rPr kumimoji="1" lang="en-US" dirty="0">
                <a:solidFill>
                  <a:srgbClr val="FF0000"/>
                </a:solidFill>
                <a:ea typeface="+mj-ea"/>
                <a:cs typeface="+mj-cs"/>
              </a:rPr>
              <a:t>0 : transition at beginning of the interval, 1 : no transition at beginning.</a:t>
            </a:r>
            <a:endParaRPr lang="ar-EG" dirty="0">
              <a:solidFill>
                <a:srgbClr val="FF0000"/>
              </a:solidFill>
            </a:endParaRPr>
          </a:p>
        </p:txBody>
      </p:sp>
      <p:pic>
        <p:nvPicPr>
          <p:cNvPr id="4" name="Picture 3">
            <a:extLst>
              <a:ext uri="{FF2B5EF4-FFF2-40B4-BE49-F238E27FC236}">
                <a16:creationId xmlns:a16="http://schemas.microsoft.com/office/drawing/2014/main" id="{5E9584F1-B744-05CC-B4C4-B493493D9C60}"/>
              </a:ext>
            </a:extLst>
          </p:cNvPr>
          <p:cNvPicPr>
            <a:picLocks noChangeAspect="1"/>
          </p:cNvPicPr>
          <p:nvPr/>
        </p:nvPicPr>
        <p:blipFill>
          <a:blip r:embed="rId2"/>
          <a:stretch>
            <a:fillRect/>
          </a:stretch>
        </p:blipFill>
        <p:spPr>
          <a:xfrm>
            <a:off x="4076700" y="2687216"/>
            <a:ext cx="4038600" cy="2472614"/>
          </a:xfrm>
          <a:prstGeom prst="rect">
            <a:avLst/>
          </a:prstGeom>
          <a:noFill/>
        </p:spPr>
      </p:pic>
    </p:spTree>
    <p:extLst>
      <p:ext uri="{BB962C8B-B14F-4D97-AF65-F5344CB8AC3E}">
        <p14:creationId xmlns:p14="http://schemas.microsoft.com/office/powerpoint/2010/main" val="28143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110A-C422-9396-5B68-B571B24CCBC8}"/>
              </a:ext>
            </a:extLst>
          </p:cNvPr>
          <p:cNvSpPr>
            <a:spLocks noGrp="1"/>
          </p:cNvSpPr>
          <p:nvPr>
            <p:ph type="title"/>
          </p:nvPr>
        </p:nvSpPr>
        <p:spPr>
          <a:xfrm>
            <a:off x="838200" y="340245"/>
            <a:ext cx="10515600" cy="539944"/>
          </a:xfrm>
        </p:spPr>
        <p:txBody>
          <a:bodyPr>
            <a:normAutofit fontScale="90000"/>
          </a:bodyPr>
          <a:lstStyle/>
          <a:p>
            <a:r>
              <a:rPr lang="en-US" altLang="en-US" dirty="0"/>
              <a:t>Network Architecture:</a:t>
            </a:r>
            <a:endParaRPr lang="ar-EG" dirty="0"/>
          </a:p>
        </p:txBody>
      </p:sp>
      <p:sp>
        <p:nvSpPr>
          <p:cNvPr id="3" name="Content Placeholder 2">
            <a:extLst>
              <a:ext uri="{FF2B5EF4-FFF2-40B4-BE49-F238E27FC236}">
                <a16:creationId xmlns:a16="http://schemas.microsoft.com/office/drawing/2014/main" id="{71D55898-5910-DC36-2AEC-2C5B6FF8F21C}"/>
              </a:ext>
            </a:extLst>
          </p:cNvPr>
          <p:cNvSpPr>
            <a:spLocks noGrp="1"/>
          </p:cNvSpPr>
          <p:nvPr>
            <p:ph idx="1"/>
          </p:nvPr>
        </p:nvSpPr>
        <p:spPr>
          <a:xfrm>
            <a:off x="838200" y="1711845"/>
            <a:ext cx="10515600" cy="1371600"/>
          </a:xfrm>
        </p:spPr>
        <p:txBody>
          <a:bodyPr/>
          <a:lstStyle/>
          <a:p>
            <a:r>
              <a:rPr lang="en-US" altLang="en-US" sz="2800" dirty="0"/>
              <a:t>It is possible to have a device be a client and a server in a Peer-to-Peer Network. This type of network design is only recommended for very small networks.</a:t>
            </a:r>
          </a:p>
          <a:p>
            <a:endParaRPr lang="ar-EG" dirty="0"/>
          </a:p>
        </p:txBody>
      </p:sp>
      <p:sp>
        <p:nvSpPr>
          <p:cNvPr id="4" name="Title 1">
            <a:extLst>
              <a:ext uri="{FF2B5EF4-FFF2-40B4-BE49-F238E27FC236}">
                <a16:creationId xmlns:a16="http://schemas.microsoft.com/office/drawing/2014/main" id="{32D7A2B7-E55E-9E25-D6F0-E4D3D1895551}"/>
              </a:ext>
            </a:extLst>
          </p:cNvPr>
          <p:cNvSpPr txBox="1">
            <a:spLocks/>
          </p:cNvSpPr>
          <p:nvPr/>
        </p:nvSpPr>
        <p:spPr>
          <a:xfrm>
            <a:off x="838200" y="3083445"/>
            <a:ext cx="10515600" cy="53994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Client / Server Network</a:t>
            </a:r>
            <a:endParaRPr lang="ar-EG" dirty="0"/>
          </a:p>
        </p:txBody>
      </p:sp>
      <p:sp>
        <p:nvSpPr>
          <p:cNvPr id="5" name="Content Placeholder 2">
            <a:extLst>
              <a:ext uri="{FF2B5EF4-FFF2-40B4-BE49-F238E27FC236}">
                <a16:creationId xmlns:a16="http://schemas.microsoft.com/office/drawing/2014/main" id="{84D1C5E8-2A07-1375-AAA4-F8BF8AF790F2}"/>
              </a:ext>
            </a:extLst>
          </p:cNvPr>
          <p:cNvSpPr txBox="1">
            <a:spLocks/>
          </p:cNvSpPr>
          <p:nvPr/>
        </p:nvSpPr>
        <p:spPr>
          <a:xfrm>
            <a:off x="838200" y="3623389"/>
            <a:ext cx="10515600" cy="1371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a form of internet network that consists of a single central computer functioning as a server and directing several other computers, referred to as clients. Clients can access shared files and information kept on the serving machine by connecting to the server. Furthermore, client-server networks are similar to peer-to-peer networks in principle, with the distinction that only the server may begin a transaction.</a:t>
            </a:r>
            <a:endParaRPr lang="ar-EG" dirty="0"/>
          </a:p>
        </p:txBody>
      </p:sp>
      <p:sp>
        <p:nvSpPr>
          <p:cNvPr id="6" name="Title 1">
            <a:extLst>
              <a:ext uri="{FF2B5EF4-FFF2-40B4-BE49-F238E27FC236}">
                <a16:creationId xmlns:a16="http://schemas.microsoft.com/office/drawing/2014/main" id="{B77C9270-8F0E-971E-57A6-ABDC51AC6B14}"/>
              </a:ext>
            </a:extLst>
          </p:cNvPr>
          <p:cNvSpPr txBox="1">
            <a:spLocks/>
          </p:cNvSpPr>
          <p:nvPr/>
        </p:nvSpPr>
        <p:spPr>
          <a:xfrm>
            <a:off x="838200" y="1150161"/>
            <a:ext cx="10515600" cy="53994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Peer-to-Peer Network</a:t>
            </a:r>
            <a:endParaRPr lang="ar-EG" dirty="0"/>
          </a:p>
        </p:txBody>
      </p:sp>
    </p:spTree>
    <p:extLst>
      <p:ext uri="{BB962C8B-B14F-4D97-AF65-F5344CB8AC3E}">
        <p14:creationId xmlns:p14="http://schemas.microsoft.com/office/powerpoint/2010/main" val="3826255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E727-7B9E-1F59-3260-F32EE1A842EF}"/>
              </a:ext>
            </a:extLst>
          </p:cNvPr>
          <p:cNvSpPr>
            <a:spLocks noGrp="1"/>
          </p:cNvSpPr>
          <p:nvPr>
            <p:ph type="title"/>
          </p:nvPr>
        </p:nvSpPr>
        <p:spPr/>
        <p:txBody>
          <a:bodyPr/>
          <a:lstStyle/>
          <a:p>
            <a:r>
              <a:rPr lang="en-US" dirty="0"/>
              <a:t>Cont. Signal and Data</a:t>
            </a:r>
            <a:endParaRPr lang="ar-EG" dirty="0"/>
          </a:p>
        </p:txBody>
      </p:sp>
      <p:sp>
        <p:nvSpPr>
          <p:cNvPr id="3" name="Content Placeholder 2">
            <a:extLst>
              <a:ext uri="{FF2B5EF4-FFF2-40B4-BE49-F238E27FC236}">
                <a16:creationId xmlns:a16="http://schemas.microsoft.com/office/drawing/2014/main" id="{1B7B5F2D-F243-D8EF-673A-844D7BDC4120}"/>
              </a:ext>
            </a:extLst>
          </p:cNvPr>
          <p:cNvSpPr>
            <a:spLocks noGrp="1"/>
          </p:cNvSpPr>
          <p:nvPr>
            <p:ph idx="1"/>
          </p:nvPr>
        </p:nvSpPr>
        <p:spPr>
          <a:xfrm>
            <a:off x="838200" y="1825625"/>
            <a:ext cx="10515600" cy="3708400"/>
          </a:xfrm>
        </p:spPr>
        <p:txBody>
          <a:bodyPr/>
          <a:lstStyle/>
          <a:p>
            <a:pPr marL="514350" indent="-514350">
              <a:buFont typeface="+mj-lt"/>
              <a:buAutoNum type="arabicPeriod" startAt="2"/>
            </a:pPr>
            <a:r>
              <a:rPr kumimoji="1" lang="en-US" dirty="0">
                <a:solidFill>
                  <a:schemeClr val="accent6"/>
                </a:solidFill>
                <a:ea typeface="+mj-ea"/>
                <a:cs typeface="+mj-cs"/>
              </a:rPr>
              <a:t>Digital Data, Analog Signal :</a:t>
            </a:r>
          </a:p>
          <a:p>
            <a:pPr lvl="1"/>
            <a:r>
              <a:rPr lang="en-US" dirty="0"/>
              <a:t>A carrier signal (frequency fc) performs the function of transporting the digital data in an analog waveform.</a:t>
            </a:r>
          </a:p>
          <a:p>
            <a:pPr lvl="1"/>
            <a:r>
              <a:rPr lang="en-US" dirty="0"/>
              <a:t>Uses modem (modulator-demodulator) to convert digital data to analog signals and vice versa</a:t>
            </a:r>
          </a:p>
          <a:p>
            <a:pPr lvl="1"/>
            <a:r>
              <a:rPr lang="en-US" sz="2400" kern="1200" dirty="0">
                <a:solidFill>
                  <a:schemeClr val="tx1"/>
                </a:solidFill>
                <a:latin typeface="Times New Roman" pitchFamily="-110" charset="0"/>
                <a:ea typeface="ＭＳ Ｐゴシック" pitchFamily="-110" charset="-128"/>
                <a:cs typeface="ＭＳ Ｐゴシック" pitchFamily="-110" charset="-128"/>
              </a:rPr>
              <a:t>Modulation techniques for transforming digital data into analog signals : </a:t>
            </a:r>
          </a:p>
          <a:p>
            <a:pPr marL="1371600" lvl="2" indent="-457200">
              <a:buFont typeface="+mj-lt"/>
              <a:buAutoNum type="arabicPeriod"/>
            </a:pPr>
            <a:r>
              <a:rPr kumimoji="1" lang="en-US" dirty="0">
                <a:ea typeface="+mj-ea"/>
                <a:cs typeface="+mj-cs"/>
              </a:rPr>
              <a:t>Amplitude Shift Keying (ASK) : </a:t>
            </a:r>
          </a:p>
          <a:p>
            <a:pPr lvl="3"/>
            <a:r>
              <a:rPr lang="en-US" dirty="0">
                <a:solidFill>
                  <a:schemeClr val="accent1"/>
                </a:solidFill>
              </a:rPr>
              <a:t>ASK is implemented by changing the amplitude of a carrier signal to reflect amplitude levels in the digital signal.</a:t>
            </a:r>
          </a:p>
          <a:p>
            <a:pPr lvl="3"/>
            <a:r>
              <a:rPr lang="en-US" dirty="0">
                <a:solidFill>
                  <a:schemeClr val="accent1"/>
                </a:solidFill>
              </a:rPr>
              <a:t>Encode 0/1 by different carrier amplitudes</a:t>
            </a:r>
          </a:p>
        </p:txBody>
      </p:sp>
      <p:pic>
        <p:nvPicPr>
          <p:cNvPr id="4" name="Picture 10">
            <a:extLst>
              <a:ext uri="{FF2B5EF4-FFF2-40B4-BE49-F238E27FC236}">
                <a16:creationId xmlns:a16="http://schemas.microsoft.com/office/drawing/2014/main" id="{4A01F822-2906-F847-F599-343184484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670" y="5310383"/>
            <a:ext cx="4834659" cy="140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777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79B8B8F-1DBE-4221-5B77-16975AC3FF32}"/>
              </a:ext>
            </a:extLst>
          </p:cNvPr>
          <p:cNvPicPr>
            <a:picLocks noChangeAspect="1"/>
          </p:cNvPicPr>
          <p:nvPr/>
        </p:nvPicPr>
        <p:blipFill>
          <a:blip r:embed="rId2"/>
          <a:stretch>
            <a:fillRect/>
          </a:stretch>
        </p:blipFill>
        <p:spPr>
          <a:xfrm>
            <a:off x="7324725" y="2533650"/>
            <a:ext cx="4029075" cy="1790700"/>
          </a:xfrm>
          <a:prstGeom prst="rect">
            <a:avLst/>
          </a:prstGeom>
        </p:spPr>
      </p:pic>
      <p:sp>
        <p:nvSpPr>
          <p:cNvPr id="2" name="Title 1">
            <a:extLst>
              <a:ext uri="{FF2B5EF4-FFF2-40B4-BE49-F238E27FC236}">
                <a16:creationId xmlns:a16="http://schemas.microsoft.com/office/drawing/2014/main" id="{519DBADC-AA1D-6B28-7E04-20929FBFBB05}"/>
              </a:ext>
            </a:extLst>
          </p:cNvPr>
          <p:cNvSpPr>
            <a:spLocks noGrp="1"/>
          </p:cNvSpPr>
          <p:nvPr>
            <p:ph type="title"/>
          </p:nvPr>
        </p:nvSpPr>
        <p:spPr/>
        <p:txBody>
          <a:bodyPr>
            <a:normAutofit/>
          </a:bodyPr>
          <a:lstStyle/>
          <a:p>
            <a:r>
              <a:rPr lang="en-US" sz="2800" kern="1200" dirty="0">
                <a:solidFill>
                  <a:schemeClr val="tx1"/>
                </a:solidFill>
                <a:latin typeface="Times New Roman" pitchFamily="-110" charset="0"/>
                <a:ea typeface="ＭＳ Ｐゴシック" pitchFamily="-110" charset="-128"/>
                <a:cs typeface="ＭＳ Ｐゴシック" pitchFamily="-110" charset="-128"/>
              </a:rPr>
              <a:t>Modulation techniques for transforming digital data into analog signals</a:t>
            </a:r>
            <a:endParaRPr lang="ar-EG" sz="2800" dirty="0"/>
          </a:p>
        </p:txBody>
      </p:sp>
      <p:sp>
        <p:nvSpPr>
          <p:cNvPr id="3" name="Content Placeholder 2">
            <a:extLst>
              <a:ext uri="{FF2B5EF4-FFF2-40B4-BE49-F238E27FC236}">
                <a16:creationId xmlns:a16="http://schemas.microsoft.com/office/drawing/2014/main" id="{A797741B-899C-1411-4337-B79B5B81E847}"/>
              </a:ext>
            </a:extLst>
          </p:cNvPr>
          <p:cNvSpPr>
            <a:spLocks noGrp="1"/>
          </p:cNvSpPr>
          <p:nvPr>
            <p:ph idx="1"/>
          </p:nvPr>
        </p:nvSpPr>
        <p:spPr>
          <a:xfrm>
            <a:off x="838200" y="1825625"/>
            <a:ext cx="10515600" cy="908244"/>
          </a:xfrm>
        </p:spPr>
        <p:txBody>
          <a:bodyPr/>
          <a:lstStyle/>
          <a:p>
            <a:pPr marL="514350" indent="-514350">
              <a:buFont typeface="+mj-lt"/>
              <a:buAutoNum type="arabicPeriod" startAt="2"/>
            </a:pPr>
            <a:r>
              <a:rPr kumimoji="1" lang="en-US" dirty="0">
                <a:ea typeface="+mj-ea"/>
                <a:cs typeface="+mj-cs"/>
              </a:rPr>
              <a:t>Binary Frequency Shift Keying  (BFSK) : </a:t>
            </a:r>
          </a:p>
          <a:p>
            <a:pPr lvl="1"/>
            <a:r>
              <a:rPr kumimoji="1" lang="en-US" sz="2400" dirty="0">
                <a:solidFill>
                  <a:schemeClr val="accent1"/>
                </a:solidFill>
              </a:rPr>
              <a:t>Two binary values are represented by two different frequencies</a:t>
            </a:r>
          </a:p>
          <a:p>
            <a:pPr lvl="1"/>
            <a:endParaRPr lang="ar-EG" dirty="0"/>
          </a:p>
        </p:txBody>
      </p:sp>
      <p:pic>
        <p:nvPicPr>
          <p:cNvPr id="12" name="Picture 11">
            <a:extLst>
              <a:ext uri="{FF2B5EF4-FFF2-40B4-BE49-F238E27FC236}">
                <a16:creationId xmlns:a16="http://schemas.microsoft.com/office/drawing/2014/main" id="{B6BA8A5D-65D0-BC6D-304A-6390DFFDCC8C}"/>
              </a:ext>
            </a:extLst>
          </p:cNvPr>
          <p:cNvPicPr>
            <a:picLocks noChangeAspect="1"/>
          </p:cNvPicPr>
          <p:nvPr/>
        </p:nvPicPr>
        <p:blipFill>
          <a:blip r:embed="rId3"/>
          <a:stretch>
            <a:fillRect/>
          </a:stretch>
        </p:blipFill>
        <p:spPr>
          <a:xfrm>
            <a:off x="1748390" y="2638232"/>
            <a:ext cx="3724275" cy="1485900"/>
          </a:xfrm>
          <a:prstGeom prst="rect">
            <a:avLst/>
          </a:prstGeom>
        </p:spPr>
      </p:pic>
      <p:sp>
        <p:nvSpPr>
          <p:cNvPr id="8" name="Content Placeholder 2">
            <a:extLst>
              <a:ext uri="{FF2B5EF4-FFF2-40B4-BE49-F238E27FC236}">
                <a16:creationId xmlns:a16="http://schemas.microsoft.com/office/drawing/2014/main" id="{20FD3105-0FAD-EA25-B166-1909498879B4}"/>
              </a:ext>
            </a:extLst>
          </p:cNvPr>
          <p:cNvSpPr txBox="1">
            <a:spLocks/>
          </p:cNvSpPr>
          <p:nvPr/>
        </p:nvSpPr>
        <p:spPr>
          <a:xfrm>
            <a:off x="838200" y="4124132"/>
            <a:ext cx="10515600" cy="22517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kumimoji="1" lang="en-US" dirty="0">
                <a:ea typeface="+mj-ea"/>
                <a:cs typeface="+mj-cs"/>
              </a:rPr>
              <a:t>Phase Shift Keying (PSK): </a:t>
            </a:r>
          </a:p>
          <a:p>
            <a:pPr lvl="1"/>
            <a:r>
              <a:rPr kumimoji="1" lang="en-US" dirty="0">
                <a:solidFill>
                  <a:schemeClr val="accent1"/>
                </a:solidFill>
              </a:rPr>
              <a:t>The phase of the carrier signal is shifted to represent data</a:t>
            </a:r>
          </a:p>
          <a:p>
            <a:pPr lvl="1"/>
            <a:r>
              <a:rPr kumimoji="1" lang="en-US" dirty="0">
                <a:solidFill>
                  <a:schemeClr val="accent1"/>
                </a:solidFill>
              </a:rPr>
              <a:t>Binary PSK</a:t>
            </a:r>
          </a:p>
          <a:p>
            <a:pPr lvl="1"/>
            <a:r>
              <a:rPr kumimoji="1" lang="en-US" dirty="0">
                <a:solidFill>
                  <a:schemeClr val="accent1"/>
                </a:solidFill>
              </a:rPr>
              <a:t>Two phases represent the two binary digits</a:t>
            </a:r>
          </a:p>
          <a:p>
            <a:pPr lvl="1"/>
            <a:r>
              <a:rPr kumimoji="1" lang="en-US" dirty="0">
                <a:solidFill>
                  <a:schemeClr val="accent1"/>
                </a:solidFill>
              </a:rPr>
              <a:t>Differential PSK</a:t>
            </a:r>
          </a:p>
          <a:p>
            <a:pPr lvl="1"/>
            <a:r>
              <a:rPr kumimoji="1" lang="en-US" dirty="0">
                <a:solidFill>
                  <a:schemeClr val="accent1"/>
                </a:solidFill>
              </a:rPr>
              <a:t>Phase shifted relative to previous transmission rather than some reference signal</a:t>
            </a:r>
          </a:p>
          <a:p>
            <a:pPr lvl="1"/>
            <a:endParaRPr lang="ar-EG" dirty="0"/>
          </a:p>
        </p:txBody>
      </p:sp>
    </p:spTree>
    <p:extLst>
      <p:ext uri="{BB962C8B-B14F-4D97-AF65-F5344CB8AC3E}">
        <p14:creationId xmlns:p14="http://schemas.microsoft.com/office/powerpoint/2010/main" val="694287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541B-7F20-9FC9-B329-E98A29D57895}"/>
              </a:ext>
            </a:extLst>
          </p:cNvPr>
          <p:cNvSpPr>
            <a:spLocks noGrp="1"/>
          </p:cNvSpPr>
          <p:nvPr>
            <p:ph type="title"/>
          </p:nvPr>
        </p:nvSpPr>
        <p:spPr>
          <a:xfrm>
            <a:off x="838200" y="365125"/>
            <a:ext cx="10515600" cy="493291"/>
          </a:xfrm>
        </p:spPr>
        <p:txBody>
          <a:bodyPr>
            <a:normAutofit fontScale="90000"/>
          </a:bodyPr>
          <a:lstStyle/>
          <a:p>
            <a:r>
              <a:rPr lang="en-US" dirty="0"/>
              <a:t>Cont. Signal and Data</a:t>
            </a:r>
            <a:endParaRPr lang="ar-EG" dirty="0"/>
          </a:p>
        </p:txBody>
      </p:sp>
      <p:sp>
        <p:nvSpPr>
          <p:cNvPr id="3" name="Content Placeholder 2">
            <a:extLst>
              <a:ext uri="{FF2B5EF4-FFF2-40B4-BE49-F238E27FC236}">
                <a16:creationId xmlns:a16="http://schemas.microsoft.com/office/drawing/2014/main" id="{232AACB3-A22F-63BA-660A-2651ED350666}"/>
              </a:ext>
            </a:extLst>
          </p:cNvPr>
          <p:cNvSpPr>
            <a:spLocks noGrp="1"/>
          </p:cNvSpPr>
          <p:nvPr>
            <p:ph idx="1"/>
          </p:nvPr>
        </p:nvSpPr>
        <p:spPr>
          <a:xfrm>
            <a:off x="838200" y="933062"/>
            <a:ext cx="10515600" cy="5924938"/>
          </a:xfrm>
        </p:spPr>
        <p:txBody>
          <a:bodyPr>
            <a:normAutofit fontScale="92500" lnSpcReduction="10000"/>
          </a:bodyPr>
          <a:lstStyle/>
          <a:p>
            <a:pPr marL="514350" indent="-514350">
              <a:buFont typeface="+mj-lt"/>
              <a:buAutoNum type="arabicPeriod" startAt="3"/>
            </a:pPr>
            <a:r>
              <a:rPr kumimoji="1" lang="en-US" dirty="0">
                <a:solidFill>
                  <a:schemeClr val="accent6"/>
                </a:solidFill>
                <a:ea typeface="+mj-ea"/>
                <a:cs typeface="+mj-cs"/>
              </a:rPr>
              <a:t>Analog Data, Digital Signal :</a:t>
            </a:r>
          </a:p>
          <a:p>
            <a:pPr lvl="1"/>
            <a:r>
              <a:rPr lang="en-US" dirty="0"/>
              <a:t>Digitization is the conversion of analog data into digital data</a:t>
            </a:r>
          </a:p>
          <a:p>
            <a:pPr lvl="1"/>
            <a:r>
              <a:rPr lang="en-US" dirty="0"/>
              <a:t>Analog to digital conversion is done using a codec :</a:t>
            </a:r>
          </a:p>
          <a:p>
            <a:pPr lvl="2"/>
            <a:r>
              <a:rPr lang="en-US" dirty="0"/>
              <a:t>Pulse code modulation (PCM) : </a:t>
            </a:r>
          </a:p>
          <a:p>
            <a:pPr lvl="3"/>
            <a:r>
              <a:rPr lang="en-US" dirty="0">
                <a:solidFill>
                  <a:schemeClr val="accent1"/>
                </a:solidFill>
              </a:rPr>
              <a:t>consists of three steps to digitize an analog signal:</a:t>
            </a:r>
          </a:p>
          <a:p>
            <a:pPr lvl="4"/>
            <a:r>
              <a:rPr lang="en-US" dirty="0">
                <a:solidFill>
                  <a:schemeClr val="accent1"/>
                </a:solidFill>
              </a:rPr>
              <a:t>Sampling : </a:t>
            </a:r>
            <a:r>
              <a:rPr lang="en-US" sz="1600" dirty="0">
                <a:solidFill>
                  <a:schemeClr val="accent1"/>
                </a:solidFill>
              </a:rPr>
              <a:t>Using Pulse Amplitude Modulation (PAM) , ideal or Natural or flat top Sampling </a:t>
            </a:r>
            <a:endParaRPr lang="en-US" dirty="0">
              <a:solidFill>
                <a:schemeClr val="accent1"/>
              </a:solidFill>
            </a:endParaRPr>
          </a:p>
          <a:p>
            <a:pPr lvl="4"/>
            <a:r>
              <a:rPr lang="en-US" dirty="0">
                <a:solidFill>
                  <a:schemeClr val="accent1"/>
                </a:solidFill>
              </a:rPr>
              <a:t>Quantization : </a:t>
            </a:r>
            <a:r>
              <a:rPr lang="en-US" sz="1600" dirty="0">
                <a:solidFill>
                  <a:schemeClr val="accent1"/>
                </a:solidFill>
              </a:rPr>
              <a:t>a method of assigning integer values in a specific range to sampled instance</a:t>
            </a:r>
            <a:endParaRPr lang="en-US" dirty="0">
              <a:solidFill>
                <a:schemeClr val="accent1"/>
              </a:solidFill>
            </a:endParaRPr>
          </a:p>
          <a:p>
            <a:pPr lvl="4"/>
            <a:r>
              <a:rPr lang="en-US" dirty="0">
                <a:solidFill>
                  <a:schemeClr val="accent1"/>
                </a:solidFill>
              </a:rPr>
              <a:t>Binary encoding : </a:t>
            </a:r>
            <a:r>
              <a:rPr lang="en-US" sz="1600" dirty="0">
                <a:solidFill>
                  <a:schemeClr val="accent1"/>
                </a:solidFill>
              </a:rPr>
              <a:t>translate the quantized samples to equivalent binary code</a:t>
            </a:r>
          </a:p>
          <a:p>
            <a:pPr lvl="3"/>
            <a:r>
              <a:rPr lang="en-US" dirty="0">
                <a:solidFill>
                  <a:schemeClr val="accent1"/>
                </a:solidFill>
              </a:rPr>
              <a:t>Before we sample, we must filter the signal to remove high frequency components that affect the signal shape. </a:t>
            </a:r>
          </a:p>
          <a:p>
            <a:pPr lvl="3"/>
            <a:r>
              <a:rPr lang="en-US" dirty="0">
                <a:solidFill>
                  <a:srgbClr val="FF0000"/>
                </a:solidFill>
              </a:rPr>
              <a:t>The result of PAM is a series of pulses with amplitude values between the maximum and minimum amplitudes of the signal with real values.</a:t>
            </a:r>
          </a:p>
          <a:p>
            <a:pPr lvl="2"/>
            <a:r>
              <a:rPr lang="en-US" dirty="0"/>
              <a:t>Delta modulation: </a:t>
            </a:r>
          </a:p>
          <a:p>
            <a:pPr lvl="3"/>
            <a:r>
              <a:rPr lang="en-US" dirty="0">
                <a:solidFill>
                  <a:schemeClr val="accent1"/>
                </a:solidFill>
              </a:rPr>
              <a:t>Analog input is approximated by a staircase function</a:t>
            </a:r>
          </a:p>
          <a:p>
            <a:pPr lvl="3"/>
            <a:r>
              <a:rPr lang="en-US" dirty="0">
                <a:solidFill>
                  <a:schemeClr val="accent1"/>
                </a:solidFill>
              </a:rPr>
              <a:t>Move up or down one level (</a:t>
            </a:r>
            <a:r>
              <a:rPr lang="en-US" altLang="en-US" dirty="0">
                <a:solidFill>
                  <a:schemeClr val="accent1"/>
                </a:solidFill>
                <a:sym typeface="Symbol" panose="05050102010706020507" pitchFamily="18" charset="2"/>
              </a:rPr>
              <a:t></a:t>
            </a:r>
            <a:r>
              <a:rPr lang="en-US" dirty="0">
                <a:solidFill>
                  <a:schemeClr val="accent1"/>
                </a:solidFill>
              </a:rPr>
              <a:t>) at each sample interval</a:t>
            </a:r>
          </a:p>
          <a:p>
            <a:pPr lvl="3"/>
            <a:r>
              <a:rPr lang="en-US" dirty="0">
                <a:solidFill>
                  <a:schemeClr val="accent1"/>
                </a:solidFill>
              </a:rPr>
              <a:t>Binary behavior :</a:t>
            </a:r>
          </a:p>
          <a:p>
            <a:pPr lvl="4"/>
            <a:r>
              <a:rPr lang="en-US" dirty="0">
                <a:solidFill>
                  <a:schemeClr val="accent1"/>
                </a:solidFill>
              </a:rPr>
              <a:t>Function moves up or down at each sample interval</a:t>
            </a:r>
          </a:p>
          <a:p>
            <a:pPr lvl="4"/>
            <a:r>
              <a:rPr lang="en-US" dirty="0">
                <a:solidFill>
                  <a:schemeClr val="accent1"/>
                </a:solidFill>
              </a:rPr>
              <a:t>Moving up: generating 1</a:t>
            </a:r>
          </a:p>
          <a:p>
            <a:pPr lvl="4"/>
            <a:r>
              <a:rPr lang="en-US" dirty="0">
                <a:solidFill>
                  <a:schemeClr val="accent1"/>
                </a:solidFill>
              </a:rPr>
              <a:t>Moving down: generating 0</a:t>
            </a:r>
          </a:p>
          <a:p>
            <a:pPr marL="514350" indent="-514350">
              <a:buFont typeface="+mj-lt"/>
              <a:buAutoNum type="arabicPeriod" startAt="4"/>
            </a:pPr>
            <a:r>
              <a:rPr kumimoji="1" lang="en-US" dirty="0">
                <a:solidFill>
                  <a:schemeClr val="accent6"/>
                </a:solidFill>
                <a:ea typeface="+mj-ea"/>
                <a:cs typeface="+mj-cs"/>
              </a:rPr>
              <a:t>Analog Data, Analog Signal</a:t>
            </a:r>
            <a:endParaRPr lang="en-US" dirty="0">
              <a:solidFill>
                <a:schemeClr val="accent1"/>
              </a:solidFill>
            </a:endParaRPr>
          </a:p>
          <a:p>
            <a:pPr lvl="2"/>
            <a:endParaRPr lang="en-US" dirty="0"/>
          </a:p>
          <a:p>
            <a:pPr lvl="1"/>
            <a:endParaRPr lang="ar-EG" dirty="0">
              <a:solidFill>
                <a:schemeClr val="accent6"/>
              </a:solidFill>
            </a:endParaRPr>
          </a:p>
        </p:txBody>
      </p:sp>
    </p:spTree>
    <p:extLst>
      <p:ext uri="{BB962C8B-B14F-4D97-AF65-F5344CB8AC3E}">
        <p14:creationId xmlns:p14="http://schemas.microsoft.com/office/powerpoint/2010/main" val="2098288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C53370-9DF9-1FCB-4F18-5A0B153B475E}"/>
              </a:ext>
            </a:extLst>
          </p:cNvPr>
          <p:cNvSpPr>
            <a:spLocks noGrp="1"/>
          </p:cNvSpPr>
          <p:nvPr>
            <p:ph type="title"/>
          </p:nvPr>
        </p:nvSpPr>
        <p:spPr>
          <a:xfrm>
            <a:off x="438913" y="859536"/>
            <a:ext cx="4832802" cy="1243584"/>
          </a:xfrm>
        </p:spPr>
        <p:txBody>
          <a:bodyPr>
            <a:normAutofit/>
          </a:bodyPr>
          <a:lstStyle/>
          <a:p>
            <a:r>
              <a:rPr lang="en-US" sz="3400"/>
              <a:t>Types of Errors</a:t>
            </a:r>
            <a:endParaRPr lang="ar-EG" sz="3400"/>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AE6DC6-13FA-0E4C-8ABD-CB37215A7492}"/>
              </a:ext>
            </a:extLst>
          </p:cNvPr>
          <p:cNvSpPr>
            <a:spLocks noGrp="1"/>
          </p:cNvSpPr>
          <p:nvPr>
            <p:ph idx="1"/>
          </p:nvPr>
        </p:nvSpPr>
        <p:spPr>
          <a:xfrm>
            <a:off x="438912" y="2512611"/>
            <a:ext cx="4832803" cy="3664351"/>
          </a:xfrm>
        </p:spPr>
        <p:txBody>
          <a:bodyPr>
            <a:normAutofit/>
          </a:bodyPr>
          <a:lstStyle/>
          <a:p>
            <a:pPr lvl="0"/>
            <a:r>
              <a:rPr kumimoji="1" lang="en-GB" sz="1800" dirty="0"/>
              <a:t>Single bit errors</a:t>
            </a:r>
            <a:endParaRPr lang="en-US" sz="1800" dirty="0"/>
          </a:p>
          <a:p>
            <a:pPr lvl="1"/>
            <a:r>
              <a:rPr lang="en-US" altLang="en-US" sz="1800" dirty="0">
                <a:solidFill>
                  <a:schemeClr val="accent1"/>
                </a:solidFill>
              </a:rPr>
              <a:t>one bit in the data unit has changed</a:t>
            </a:r>
            <a:endParaRPr lang="en-US" sz="1800" dirty="0">
              <a:solidFill>
                <a:schemeClr val="accent1"/>
              </a:solidFill>
            </a:endParaRPr>
          </a:p>
          <a:p>
            <a:pPr lvl="0"/>
            <a:r>
              <a:rPr kumimoji="1" lang="en-GB" sz="1800" dirty="0"/>
              <a:t>Burst errors</a:t>
            </a:r>
            <a:endParaRPr lang="en-US" sz="1800" dirty="0"/>
          </a:p>
          <a:p>
            <a:pPr lvl="1"/>
            <a:r>
              <a:rPr lang="en-US" altLang="en-US" sz="1800" dirty="0">
                <a:solidFill>
                  <a:schemeClr val="accent1"/>
                </a:solidFill>
              </a:rPr>
              <a:t>two or more bits in the data unit have changed</a:t>
            </a:r>
            <a:endParaRPr lang="en-US" sz="1800" dirty="0">
              <a:solidFill>
                <a:schemeClr val="accent1"/>
              </a:solidFill>
            </a:endParaRPr>
          </a:p>
          <a:p>
            <a:endParaRPr lang="en-US" altLang="en-US" sz="1800" dirty="0"/>
          </a:p>
          <a:p>
            <a:r>
              <a:rPr lang="en-US" altLang="en-US" sz="1800" dirty="0">
                <a:solidFill>
                  <a:srgbClr val="FF0000"/>
                </a:solidFill>
              </a:rPr>
              <a:t>Data can be corrupted during transmission.</a:t>
            </a:r>
          </a:p>
          <a:p>
            <a:r>
              <a:rPr kumimoji="1" lang="en-GB" sz="1800" dirty="0">
                <a:solidFill>
                  <a:srgbClr val="FF0000"/>
                </a:solidFill>
              </a:rPr>
              <a:t>An error occurs when a bit is altered between transmission and reception</a:t>
            </a:r>
          </a:p>
          <a:p>
            <a:r>
              <a:rPr kumimoji="1" lang="en-US" sz="1800" dirty="0">
                <a:solidFill>
                  <a:srgbClr val="FF0000"/>
                </a:solidFill>
              </a:rPr>
              <a:t>To detect or correct errors, we need to send extra (redundant) bits with data.</a:t>
            </a:r>
          </a:p>
        </p:txBody>
      </p:sp>
      <p:pic>
        <p:nvPicPr>
          <p:cNvPr id="5" name="Picture 6" descr="Diagram&#10;&#10;Description automatically generated">
            <a:extLst>
              <a:ext uri="{FF2B5EF4-FFF2-40B4-BE49-F238E27FC236}">
                <a16:creationId xmlns:a16="http://schemas.microsoft.com/office/drawing/2014/main" id="{9AA569E6-57BB-1815-D0F2-0E35C2636A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367" y="2958190"/>
            <a:ext cx="5135719" cy="2479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descr="Diagram&#10;&#10;Description automatically generated">
            <a:extLst>
              <a:ext uri="{FF2B5EF4-FFF2-40B4-BE49-F238E27FC236}">
                <a16:creationId xmlns:a16="http://schemas.microsoft.com/office/drawing/2014/main" id="{7C60B3D9-ACE0-6B00-5E39-46DA22D8F8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949114"/>
            <a:ext cx="5135719" cy="10599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4900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143E6BF9-D8F3-D003-6CFB-77D93D361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836" y="206505"/>
            <a:ext cx="3567404" cy="225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2BCDF13-A405-CDDE-8D77-DAEBD4D7DE6D}"/>
              </a:ext>
            </a:extLst>
          </p:cNvPr>
          <p:cNvSpPr>
            <a:spLocks noGrp="1"/>
          </p:cNvSpPr>
          <p:nvPr>
            <p:ph type="title"/>
          </p:nvPr>
        </p:nvSpPr>
        <p:spPr/>
        <p:txBody>
          <a:bodyPr/>
          <a:lstStyle/>
          <a:p>
            <a:r>
              <a:rPr lang="en-US" dirty="0"/>
              <a:t>Error Detection</a:t>
            </a:r>
            <a:endParaRPr lang="ar-EG" dirty="0"/>
          </a:p>
        </p:txBody>
      </p:sp>
      <p:sp>
        <p:nvSpPr>
          <p:cNvPr id="3" name="Content Placeholder 2">
            <a:extLst>
              <a:ext uri="{FF2B5EF4-FFF2-40B4-BE49-F238E27FC236}">
                <a16:creationId xmlns:a16="http://schemas.microsoft.com/office/drawing/2014/main" id="{10FC3117-A7AB-AFD3-39D8-11EFC53AF31A}"/>
              </a:ext>
            </a:extLst>
          </p:cNvPr>
          <p:cNvSpPr>
            <a:spLocks noGrp="1"/>
          </p:cNvSpPr>
          <p:nvPr>
            <p:ph idx="1"/>
          </p:nvPr>
        </p:nvSpPr>
        <p:spPr/>
        <p:txBody>
          <a:bodyPr>
            <a:normAutofit/>
          </a:bodyPr>
          <a:lstStyle/>
          <a:p>
            <a:pPr marL="514350" indent="-514350">
              <a:buFont typeface="+mj-lt"/>
              <a:buAutoNum type="arabicPeriod"/>
            </a:pPr>
            <a:r>
              <a:rPr lang="en-US" dirty="0"/>
              <a:t>Simple Parity check :</a:t>
            </a:r>
          </a:p>
          <a:p>
            <a:pPr lvl="1" fontAlgn="base"/>
            <a:r>
              <a:rPr lang="en-US" sz="2000" dirty="0">
                <a:ea typeface="+mn-ea"/>
                <a:cs typeface="+mn-cs"/>
              </a:rPr>
              <a:t>1 is added to the </a:t>
            </a:r>
            <a:r>
              <a:rPr lang="en-US" sz="2000" dirty="0">
                <a:solidFill>
                  <a:schemeClr val="accent1"/>
                </a:solidFill>
                <a:ea typeface="+mn-ea"/>
                <a:cs typeface="+mn-cs"/>
              </a:rPr>
              <a:t>block</a:t>
            </a:r>
            <a:r>
              <a:rPr lang="en-US" sz="2000" dirty="0">
                <a:ea typeface="+mn-ea"/>
                <a:cs typeface="+mn-cs"/>
              </a:rPr>
              <a:t> if it contains odd number of 1’s, otherwise 0 is added.</a:t>
            </a:r>
          </a:p>
          <a:p>
            <a:pPr lvl="1" fontAlgn="base"/>
            <a:r>
              <a:rPr lang="en-US" dirty="0"/>
              <a:t>A simple parity-check code can detect an odd number of errors.</a:t>
            </a:r>
          </a:p>
          <a:p>
            <a:pPr marL="514350" indent="-514350">
              <a:buFont typeface="+mj-lt"/>
              <a:buAutoNum type="arabicPeriod"/>
            </a:pPr>
            <a:r>
              <a:rPr lang="en-US" dirty="0"/>
              <a:t>Two-dimensional Parity check : (row and column check for 2d matrix)</a:t>
            </a:r>
          </a:p>
          <a:p>
            <a:pPr lvl="1" fontAlgn="base"/>
            <a:r>
              <a:rPr lang="en-US" dirty="0">
                <a:ea typeface="+mn-ea"/>
                <a:cs typeface="+mn-cs"/>
              </a:rPr>
              <a:t>Parity check bits are calculated for each </a:t>
            </a:r>
            <a:r>
              <a:rPr lang="en-US" dirty="0">
                <a:solidFill>
                  <a:schemeClr val="accent1"/>
                </a:solidFill>
                <a:ea typeface="+mn-ea"/>
                <a:cs typeface="+mn-cs"/>
              </a:rPr>
              <a:t>row</a:t>
            </a:r>
            <a:r>
              <a:rPr lang="en-US" dirty="0">
                <a:ea typeface="+mn-ea"/>
                <a:cs typeface="+mn-cs"/>
              </a:rPr>
              <a:t>, which is equivalent to a </a:t>
            </a:r>
            <a:r>
              <a:rPr lang="en-US" dirty="0">
                <a:solidFill>
                  <a:schemeClr val="accent1"/>
                </a:solidFill>
                <a:ea typeface="+mn-ea"/>
                <a:cs typeface="+mn-cs"/>
              </a:rPr>
              <a:t>simple parity check bit. </a:t>
            </a:r>
          </a:p>
          <a:p>
            <a:pPr lvl="1" fontAlgn="base"/>
            <a:r>
              <a:rPr lang="en-US" dirty="0">
                <a:ea typeface="+mn-ea"/>
                <a:cs typeface="+mn-cs"/>
              </a:rPr>
              <a:t>Parity check bits are also calculated for all </a:t>
            </a:r>
            <a:r>
              <a:rPr lang="en-US" dirty="0">
                <a:solidFill>
                  <a:schemeClr val="accent1"/>
                </a:solidFill>
                <a:ea typeface="+mn-ea"/>
                <a:cs typeface="+mn-cs"/>
              </a:rPr>
              <a:t>columns</a:t>
            </a:r>
            <a:r>
              <a:rPr lang="en-US" dirty="0">
                <a:ea typeface="+mn-ea"/>
                <a:cs typeface="+mn-cs"/>
              </a:rPr>
              <a:t>, then both are sent along with the data. </a:t>
            </a:r>
          </a:p>
          <a:p>
            <a:pPr lvl="1" fontAlgn="base"/>
            <a:r>
              <a:rPr lang="en-US" dirty="0">
                <a:ea typeface="+mn-ea"/>
                <a:cs typeface="+mn-cs"/>
              </a:rPr>
              <a:t>At the receiving end these are compared with the parity bits calculated on the received data.</a:t>
            </a:r>
          </a:p>
          <a:p>
            <a:pPr marL="514350" indent="-514350">
              <a:buFont typeface="+mj-lt"/>
              <a:buAutoNum type="arabicPeriod"/>
            </a:pPr>
            <a:endParaRPr lang="en-US" dirty="0"/>
          </a:p>
          <a:p>
            <a:pPr marL="514350" indent="-514350">
              <a:buFont typeface="+mj-lt"/>
              <a:buAutoNum type="arabicPeriod"/>
            </a:pPr>
            <a:endParaRPr lang="ar-EG" dirty="0"/>
          </a:p>
        </p:txBody>
      </p:sp>
    </p:spTree>
    <p:extLst>
      <p:ext uri="{BB962C8B-B14F-4D97-AF65-F5344CB8AC3E}">
        <p14:creationId xmlns:p14="http://schemas.microsoft.com/office/powerpoint/2010/main" val="2017884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D8777A9-2EC8-33A6-C2B7-E1C98ADBEFC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5595825"/>
            <a:ext cx="5410200" cy="116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a:extLst>
              <a:ext uri="{FF2B5EF4-FFF2-40B4-BE49-F238E27FC236}">
                <a16:creationId xmlns:a16="http://schemas.microsoft.com/office/drawing/2014/main" id="{5A282C64-BFE0-72E7-513C-31370E3D0360}"/>
              </a:ext>
            </a:extLst>
          </p:cNvPr>
          <p:cNvSpPr>
            <a:spLocks noGrp="1"/>
          </p:cNvSpPr>
          <p:nvPr>
            <p:ph type="title"/>
          </p:nvPr>
        </p:nvSpPr>
        <p:spPr/>
        <p:txBody>
          <a:bodyPr/>
          <a:lstStyle/>
          <a:p>
            <a:r>
              <a:rPr lang="en-US" dirty="0"/>
              <a:t>Error Detection</a:t>
            </a:r>
            <a:endParaRPr lang="ar-EG" dirty="0"/>
          </a:p>
        </p:txBody>
      </p:sp>
      <p:sp>
        <p:nvSpPr>
          <p:cNvPr id="3" name="Content Placeholder 2">
            <a:extLst>
              <a:ext uri="{FF2B5EF4-FFF2-40B4-BE49-F238E27FC236}">
                <a16:creationId xmlns:a16="http://schemas.microsoft.com/office/drawing/2014/main" id="{F098A702-0E67-5A75-9805-3141EA57645C}"/>
              </a:ext>
            </a:extLst>
          </p:cNvPr>
          <p:cNvSpPr>
            <a:spLocks noGrp="1"/>
          </p:cNvSpPr>
          <p:nvPr>
            <p:ph idx="1"/>
          </p:nvPr>
        </p:nvSpPr>
        <p:spPr>
          <a:xfrm>
            <a:off x="838200" y="1825625"/>
            <a:ext cx="10515600" cy="4743126"/>
          </a:xfrm>
        </p:spPr>
        <p:txBody>
          <a:bodyPr>
            <a:normAutofit fontScale="85000" lnSpcReduction="20000"/>
          </a:bodyPr>
          <a:lstStyle/>
          <a:p>
            <a:pPr marL="514350" indent="-514350">
              <a:buFont typeface="+mj-lt"/>
              <a:buAutoNum type="arabicPeriod" startAt="3"/>
            </a:pPr>
            <a:r>
              <a:rPr lang="en-US" dirty="0"/>
              <a:t>Checksum : </a:t>
            </a:r>
          </a:p>
          <a:p>
            <a:pPr lvl="1" fontAlgn="base"/>
            <a:r>
              <a:rPr lang="en-US" sz="2000" dirty="0"/>
              <a:t>The data is divided into k segments each of m bits.</a:t>
            </a:r>
          </a:p>
          <a:p>
            <a:pPr lvl="1" fontAlgn="base"/>
            <a:r>
              <a:rPr lang="en-US" sz="2000" dirty="0">
                <a:solidFill>
                  <a:schemeClr val="accent1"/>
                </a:solidFill>
              </a:rPr>
              <a:t>In the sender’s end, </a:t>
            </a:r>
            <a:r>
              <a:rPr lang="en-US" sz="2000" dirty="0"/>
              <a:t>the segments are added. The sum is complemented (1’s complement) to get the checksum.</a:t>
            </a:r>
          </a:p>
          <a:p>
            <a:pPr lvl="1" fontAlgn="base"/>
            <a:r>
              <a:rPr lang="en-US" sz="2000" dirty="0"/>
              <a:t>The checksum segment is sent along with the data segments.</a:t>
            </a:r>
          </a:p>
          <a:p>
            <a:pPr lvl="1" fontAlgn="base"/>
            <a:r>
              <a:rPr lang="en-US" sz="2000" dirty="0">
                <a:solidFill>
                  <a:schemeClr val="accent1"/>
                </a:solidFill>
              </a:rPr>
              <a:t>At the receiver’s end</a:t>
            </a:r>
            <a:r>
              <a:rPr lang="en-US" sz="2000" dirty="0"/>
              <a:t>, all received segments are added. The sum is complemented.</a:t>
            </a:r>
          </a:p>
          <a:p>
            <a:pPr lvl="1" fontAlgn="base"/>
            <a:r>
              <a:rPr lang="en-US" sz="2000" dirty="0"/>
              <a:t>If the result is zero, the received data is accepted; otherwise </a:t>
            </a:r>
            <a:r>
              <a:rPr lang="en-US" sz="2000" dirty="0">
                <a:solidFill>
                  <a:srgbClr val="FF0000"/>
                </a:solidFill>
              </a:rPr>
              <a:t>discarded</a:t>
            </a:r>
            <a:r>
              <a:rPr lang="en-US" sz="2000" dirty="0"/>
              <a:t>.</a:t>
            </a:r>
            <a:endParaRPr lang="en-US" dirty="0"/>
          </a:p>
          <a:p>
            <a:pPr marL="514350" indent="-514350">
              <a:buFont typeface="+mj-lt"/>
              <a:buAutoNum type="arabicPeriod" startAt="3"/>
            </a:pPr>
            <a:r>
              <a:rPr lang="en-US" dirty="0"/>
              <a:t>Cyclic redundancy check : </a:t>
            </a:r>
          </a:p>
          <a:p>
            <a:pPr lvl="1"/>
            <a:r>
              <a:rPr lang="en-US" dirty="0"/>
              <a:t>Given a k bit block of bits, the transmitter generates an (n – k) bit frame check sequence (FCS) which is exactly divisible by some predetermined number</a:t>
            </a:r>
          </a:p>
          <a:p>
            <a:pPr lvl="1"/>
            <a:r>
              <a:rPr lang="en-US" dirty="0"/>
              <a:t>Receiver divides the incoming frame by that number</a:t>
            </a:r>
          </a:p>
          <a:p>
            <a:pPr lvl="2"/>
            <a:r>
              <a:rPr lang="en-US" dirty="0"/>
              <a:t>If there is no remainder, assume there is no error</a:t>
            </a:r>
          </a:p>
          <a:p>
            <a:pPr lvl="1"/>
            <a:r>
              <a:rPr lang="en-US" dirty="0">
                <a:solidFill>
                  <a:srgbClr val="FF0000"/>
                </a:solidFill>
              </a:rPr>
              <a:t>Add (n-1) zeros to data at sender where n is the divisor length to compute remainder then divide the code word into divisor by XORing the bits and shifting while use zeros in the left.</a:t>
            </a:r>
          </a:p>
          <a:p>
            <a:pPr lvl="1"/>
            <a:endParaRPr lang="en-US" altLang="en-US" sz="2400" dirty="0">
              <a:cs typeface="Times New Roman" panose="02020603050405020304" pitchFamily="18" charset="0"/>
            </a:endParaRPr>
          </a:p>
          <a:p>
            <a:pPr lvl="1"/>
            <a:r>
              <a:rPr lang="en-US" altLang="en-US" sz="2400" dirty="0">
                <a:cs typeface="Times New Roman" panose="02020603050405020304" pitchFamily="18" charset="0"/>
              </a:rPr>
              <a:t>Polynomial to represent a binary word:</a:t>
            </a:r>
          </a:p>
          <a:p>
            <a:pPr lvl="1"/>
            <a:r>
              <a:rPr lang="en-US" altLang="en-US" sz="1400" dirty="0">
                <a:solidFill>
                  <a:schemeClr val="accent1"/>
                </a:solidFill>
                <a:latin typeface="Arial" panose="020B0604020202020204" pitchFamily="34" charset="0"/>
                <a:cs typeface="Arial" panose="020B0604020202020204" pitchFamily="34" charset="0"/>
                <a:sym typeface="Arial" panose="020B0604020202020204" pitchFamily="34" charset="0"/>
              </a:rPr>
              <a:t>The divisor in a cyclic code is normally called the generator</a:t>
            </a:r>
            <a:endParaRPr lang="en-US" altLang="en-US" sz="1400" dirty="0">
              <a:solidFill>
                <a:schemeClr val="accent1"/>
              </a:solidFill>
              <a:cs typeface="Times New Roman" panose="02020603050405020304" pitchFamily="18" charset="0"/>
            </a:endParaRPr>
          </a:p>
          <a:p>
            <a:pPr lvl="1"/>
            <a:endParaRPr lang="en-US" altLang="en-US" sz="2400" dirty="0">
              <a:cs typeface="Times New Roman" panose="02020603050405020304" pitchFamily="18" charset="0"/>
            </a:endParaRPr>
          </a:p>
          <a:p>
            <a:pPr lvl="1"/>
            <a:endParaRPr lang="en-US" dirty="0">
              <a:solidFill>
                <a:srgbClr val="FF0000"/>
              </a:solidFill>
            </a:endParaRPr>
          </a:p>
          <a:p>
            <a:pPr marL="514350" indent="-514350">
              <a:buFont typeface="+mj-lt"/>
              <a:buAutoNum type="arabicPeriod" startAt="3"/>
            </a:pPr>
            <a:endParaRPr lang="en-US" dirty="0"/>
          </a:p>
          <a:p>
            <a:endParaRPr lang="ar-EG" dirty="0"/>
          </a:p>
        </p:txBody>
      </p:sp>
    </p:spTree>
    <p:extLst>
      <p:ext uri="{BB962C8B-B14F-4D97-AF65-F5344CB8AC3E}">
        <p14:creationId xmlns:p14="http://schemas.microsoft.com/office/powerpoint/2010/main" val="1489309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AD9DE-5D4D-3742-3CBF-855B92C25B05}"/>
              </a:ext>
            </a:extLst>
          </p:cNvPr>
          <p:cNvSpPr>
            <a:spLocks noGrp="1"/>
          </p:cNvSpPr>
          <p:nvPr>
            <p:ph type="title"/>
          </p:nvPr>
        </p:nvSpPr>
        <p:spPr>
          <a:xfrm>
            <a:off x="630936" y="640080"/>
            <a:ext cx="4818888" cy="1481328"/>
          </a:xfrm>
        </p:spPr>
        <p:txBody>
          <a:bodyPr anchor="b">
            <a:normAutofit/>
          </a:bodyPr>
          <a:lstStyle/>
          <a:p>
            <a:r>
              <a:rPr lang="en-US" sz="5000"/>
              <a:t>Forward Error Correction</a:t>
            </a:r>
            <a:endParaRPr lang="ar-EG" sz="5000"/>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43AD5-FC9A-1659-9F14-68C120C9F14B}"/>
              </a:ext>
            </a:extLst>
          </p:cNvPr>
          <p:cNvSpPr>
            <a:spLocks noGrp="1"/>
          </p:cNvSpPr>
          <p:nvPr>
            <p:ph idx="1"/>
          </p:nvPr>
        </p:nvSpPr>
        <p:spPr>
          <a:xfrm>
            <a:off x="630936" y="2660904"/>
            <a:ext cx="4818888" cy="3547872"/>
          </a:xfrm>
        </p:spPr>
        <p:txBody>
          <a:bodyPr anchor="t">
            <a:normAutofit/>
          </a:bodyPr>
          <a:lstStyle/>
          <a:p>
            <a:r>
              <a:rPr lang="en-US" sz="2000"/>
              <a:t>Correction of detected errors usually requires data blocks to be retransmitted</a:t>
            </a:r>
          </a:p>
          <a:p>
            <a:r>
              <a:rPr lang="en-US" sz="2000"/>
              <a:t>Not appropriate for wireless applications:</a:t>
            </a:r>
          </a:p>
          <a:p>
            <a:pPr lvl="1"/>
            <a:r>
              <a:rPr lang="en-US" sz="2000"/>
              <a:t>The bit error rate (BER) on a wireless link can be quite high, which would result in many retransmissions</a:t>
            </a:r>
          </a:p>
          <a:p>
            <a:pPr lvl="1"/>
            <a:r>
              <a:rPr lang="en-US" sz="2000"/>
              <a:t>Propagation delay is very long compared to the transmission time of a single frame</a:t>
            </a:r>
          </a:p>
          <a:p>
            <a:r>
              <a:rPr lang="en-US" sz="2000"/>
              <a:t>Need to correct errors on basis of bits received</a:t>
            </a:r>
          </a:p>
          <a:p>
            <a:endParaRPr lang="ar-EG" sz="2000"/>
          </a:p>
        </p:txBody>
      </p:sp>
      <p:pic>
        <p:nvPicPr>
          <p:cNvPr id="8" name="Picture 7" descr="Diagram&#10;&#10;Description automatically generated">
            <a:extLst>
              <a:ext uri="{FF2B5EF4-FFF2-40B4-BE49-F238E27FC236}">
                <a16:creationId xmlns:a16="http://schemas.microsoft.com/office/drawing/2014/main" id="{EC75420D-1B76-CE65-C8FB-60B9894F2C5B}"/>
              </a:ext>
            </a:extLst>
          </p:cNvPr>
          <p:cNvPicPr>
            <a:picLocks noChangeAspect="1"/>
          </p:cNvPicPr>
          <p:nvPr/>
        </p:nvPicPr>
        <p:blipFill>
          <a:blip r:embed="rId2"/>
          <a:stretch>
            <a:fillRect/>
          </a:stretch>
        </p:blipFill>
        <p:spPr>
          <a:xfrm>
            <a:off x="6099048" y="1416006"/>
            <a:ext cx="5458968" cy="4025988"/>
          </a:xfrm>
          <a:prstGeom prst="rect">
            <a:avLst/>
          </a:prstGeom>
        </p:spPr>
      </p:pic>
    </p:spTree>
    <p:extLst>
      <p:ext uri="{BB962C8B-B14F-4D97-AF65-F5344CB8AC3E}">
        <p14:creationId xmlns:p14="http://schemas.microsoft.com/office/powerpoint/2010/main" val="33152788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C906BB-835A-CEBB-FD83-BC290C15D47B}"/>
              </a:ext>
            </a:extLst>
          </p:cNvPr>
          <p:cNvSpPr>
            <a:spLocks noGrp="1"/>
          </p:cNvSpPr>
          <p:nvPr>
            <p:ph type="title"/>
          </p:nvPr>
        </p:nvSpPr>
        <p:spPr>
          <a:xfrm>
            <a:off x="1137034" y="609597"/>
            <a:ext cx="9392421" cy="1330841"/>
          </a:xfrm>
        </p:spPr>
        <p:txBody>
          <a:bodyPr>
            <a:normAutofit/>
          </a:bodyPr>
          <a:lstStyle/>
          <a:p>
            <a:r>
              <a:rPr lang="en-US" dirty="0"/>
              <a:t>Hamming Code</a:t>
            </a:r>
            <a:endParaRPr lang="ar-EG" dirty="0"/>
          </a:p>
        </p:txBody>
      </p:sp>
      <p:sp>
        <p:nvSpPr>
          <p:cNvPr id="3" name="Content Placeholder 2">
            <a:extLst>
              <a:ext uri="{FF2B5EF4-FFF2-40B4-BE49-F238E27FC236}">
                <a16:creationId xmlns:a16="http://schemas.microsoft.com/office/drawing/2014/main" id="{E2BD2FF7-79DD-E92F-4704-E55F59A71F83}"/>
              </a:ext>
            </a:extLst>
          </p:cNvPr>
          <p:cNvSpPr>
            <a:spLocks noGrp="1"/>
          </p:cNvSpPr>
          <p:nvPr>
            <p:ph idx="1"/>
          </p:nvPr>
        </p:nvSpPr>
        <p:spPr>
          <a:xfrm>
            <a:off x="1137033" y="2198362"/>
            <a:ext cx="5139941" cy="3917773"/>
          </a:xfrm>
        </p:spPr>
        <p:txBody>
          <a:bodyPr>
            <a:normAutofit/>
          </a:bodyPr>
          <a:lstStyle/>
          <a:p>
            <a:r>
              <a:rPr lang="en-US" sz="1900" dirty="0"/>
              <a:t>To calculate Hamming Error Correction Code (ECC):</a:t>
            </a:r>
          </a:p>
          <a:p>
            <a:pPr lvl="1"/>
            <a:r>
              <a:rPr lang="en-US" sz="1900" dirty="0"/>
              <a:t>Number bits from 1 on the left</a:t>
            </a:r>
          </a:p>
          <a:p>
            <a:pPr lvl="1"/>
            <a:r>
              <a:rPr lang="en-US" sz="1900" dirty="0"/>
              <a:t>All bit positions that are a power 2 are parity bits</a:t>
            </a:r>
          </a:p>
          <a:p>
            <a:pPr lvl="1"/>
            <a:r>
              <a:rPr lang="en-US" sz="1900" dirty="0"/>
              <a:t>Each parity bit checks certain data bits:</a:t>
            </a:r>
          </a:p>
          <a:p>
            <a:pPr lvl="2"/>
            <a:r>
              <a:rPr lang="en-US" sz="1900" dirty="0"/>
              <a:t>P1 checks bits (1,3,5,7,9,11,...)</a:t>
            </a:r>
          </a:p>
          <a:p>
            <a:pPr lvl="2"/>
            <a:r>
              <a:rPr lang="en-US" sz="1900" dirty="0"/>
              <a:t>P2 checks bits (2,3,6,7,10,11,14,15,…)</a:t>
            </a:r>
          </a:p>
          <a:p>
            <a:pPr lvl="2"/>
            <a:r>
              <a:rPr lang="en-US" sz="1900" dirty="0"/>
              <a:t>P4 checks bits (4–7, 12–15, 20–23,…)</a:t>
            </a:r>
          </a:p>
          <a:p>
            <a:pPr lvl="2"/>
            <a:r>
              <a:rPr lang="en-US" sz="1900" dirty="0"/>
              <a:t>P8 checks bits (8–15, 24–31, 40–47,...)</a:t>
            </a:r>
          </a:p>
          <a:p>
            <a:endParaRPr lang="ar-EG" sz="1900" dirty="0"/>
          </a:p>
        </p:txBody>
      </p:sp>
      <p:pic>
        <p:nvPicPr>
          <p:cNvPr id="4" name="Picture 2">
            <a:extLst>
              <a:ext uri="{FF2B5EF4-FFF2-40B4-BE49-F238E27FC236}">
                <a16:creationId xmlns:a16="http://schemas.microsoft.com/office/drawing/2014/main" id="{ABC6C5B0-A8AA-139B-E0D2-D76DCBEB31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260797"/>
            <a:ext cx="4788505" cy="16041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92621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A2F7-09D3-028D-7832-09C36611067E}"/>
              </a:ext>
            </a:extLst>
          </p:cNvPr>
          <p:cNvSpPr>
            <a:spLocks noGrp="1"/>
          </p:cNvSpPr>
          <p:nvPr>
            <p:ph type="title"/>
          </p:nvPr>
        </p:nvSpPr>
        <p:spPr/>
        <p:txBody>
          <a:bodyPr/>
          <a:lstStyle/>
          <a:p>
            <a:r>
              <a:rPr lang="en-US" dirty="0"/>
              <a:t>Multiplexing</a:t>
            </a:r>
            <a:endParaRPr lang="ar-EG" dirty="0"/>
          </a:p>
        </p:txBody>
      </p:sp>
      <p:sp>
        <p:nvSpPr>
          <p:cNvPr id="3" name="Content Placeholder 2">
            <a:extLst>
              <a:ext uri="{FF2B5EF4-FFF2-40B4-BE49-F238E27FC236}">
                <a16:creationId xmlns:a16="http://schemas.microsoft.com/office/drawing/2014/main" id="{8DFDD5A7-E56B-ECDF-EA69-6C4BA33CF75F}"/>
              </a:ext>
            </a:extLst>
          </p:cNvPr>
          <p:cNvSpPr>
            <a:spLocks noGrp="1"/>
          </p:cNvSpPr>
          <p:nvPr>
            <p:ph idx="1"/>
          </p:nvPr>
        </p:nvSpPr>
        <p:spPr/>
        <p:txBody>
          <a:bodyPr/>
          <a:lstStyle/>
          <a:p>
            <a:r>
              <a:rPr lang="en-US" altLang="en-US" sz="2800" dirty="0"/>
              <a:t>Bandwidth utilization is the wise use of  available bandwidth.</a:t>
            </a:r>
          </a:p>
          <a:p>
            <a:r>
              <a:rPr lang="en-US" altLang="en-US" sz="2800" dirty="0"/>
              <a:t>Efficiency can be achieved by multiplexing; i.e., sharing of the bandwidth between multiple users.</a:t>
            </a:r>
            <a:endParaRPr lang="en-US" altLang="en-US" dirty="0"/>
          </a:p>
          <a:p>
            <a:endParaRPr lang="ar-EG" dirty="0"/>
          </a:p>
        </p:txBody>
      </p:sp>
    </p:spTree>
    <p:extLst>
      <p:ext uri="{BB962C8B-B14F-4D97-AF65-F5344CB8AC3E}">
        <p14:creationId xmlns:p14="http://schemas.microsoft.com/office/powerpoint/2010/main" val="3508885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BC83F-38E8-930A-EEC1-D4170E86D2AB}"/>
              </a:ext>
            </a:extLst>
          </p:cNvPr>
          <p:cNvSpPr>
            <a:spLocks noGrp="1"/>
          </p:cNvSpPr>
          <p:nvPr>
            <p:ph type="title"/>
          </p:nvPr>
        </p:nvSpPr>
        <p:spPr>
          <a:xfrm>
            <a:off x="643467" y="321734"/>
            <a:ext cx="10905066" cy="1135737"/>
          </a:xfrm>
        </p:spPr>
        <p:txBody>
          <a:bodyPr>
            <a:normAutofit/>
          </a:bodyPr>
          <a:lstStyle/>
          <a:p>
            <a:r>
              <a:rPr lang="en-US" altLang="en-US" sz="3600" dirty="0">
                <a:latin typeface="Times New Roman" panose="02020603050405020304" pitchFamily="18" charset="0"/>
              </a:rPr>
              <a:t>Categories of multiplexing</a:t>
            </a:r>
            <a:endParaRPr lang="ar-EG" sz="3600" dirty="0"/>
          </a:p>
        </p:txBody>
      </p:sp>
      <p:sp>
        <p:nvSpPr>
          <p:cNvPr id="3" name="Content Placeholder 2">
            <a:extLst>
              <a:ext uri="{FF2B5EF4-FFF2-40B4-BE49-F238E27FC236}">
                <a16:creationId xmlns:a16="http://schemas.microsoft.com/office/drawing/2014/main" id="{F12FF05A-6936-FB4A-FBE5-A665786209ED}"/>
              </a:ext>
            </a:extLst>
          </p:cNvPr>
          <p:cNvSpPr>
            <a:spLocks noGrp="1"/>
          </p:cNvSpPr>
          <p:nvPr>
            <p:ph idx="1"/>
          </p:nvPr>
        </p:nvSpPr>
        <p:spPr>
          <a:xfrm>
            <a:off x="643469" y="1782981"/>
            <a:ext cx="4581674" cy="4393982"/>
          </a:xfrm>
        </p:spPr>
        <p:txBody>
          <a:bodyPr>
            <a:normAutofit/>
          </a:bodyPr>
          <a:lstStyle/>
          <a:p>
            <a:pPr marL="514350" indent="-514350">
              <a:buFont typeface="+mj-lt"/>
              <a:buAutoNum type="arabicPeriod"/>
            </a:pPr>
            <a:r>
              <a:rPr lang="en-US" altLang="en-US" sz="2400" dirty="0">
                <a:latin typeface="Times New Roman" panose="02020603050405020304" pitchFamily="18" charset="0"/>
              </a:rPr>
              <a:t>Frequency-division (</a:t>
            </a:r>
            <a:r>
              <a:rPr kumimoji="1" lang="en-US" sz="2400" dirty="0"/>
              <a:t>FDM </a:t>
            </a:r>
            <a:r>
              <a:rPr lang="en-US" altLang="en-US" sz="2400" dirty="0">
                <a:latin typeface="Times New Roman" panose="02020603050405020304" pitchFamily="18" charset="0"/>
              </a:rPr>
              <a:t>) :</a:t>
            </a:r>
          </a:p>
          <a:p>
            <a:pPr lvl="1"/>
            <a:r>
              <a:rPr lang="en-US" altLang="en-US" sz="1800" dirty="0">
                <a:latin typeface="Times New Roman" panose="02020603050405020304" pitchFamily="18" charset="0"/>
              </a:rPr>
              <a:t>Analog Carrier Systems : </a:t>
            </a:r>
          </a:p>
          <a:p>
            <a:pPr lvl="2"/>
            <a:r>
              <a:rPr lang="en-US" altLang="en-US" sz="1400" dirty="0">
                <a:latin typeface="Times New Roman" panose="02020603050405020304" pitchFamily="18" charset="0"/>
              </a:rPr>
              <a:t>Long-distance links use an FDM hierarchy</a:t>
            </a:r>
          </a:p>
          <a:p>
            <a:pPr lvl="2"/>
            <a:r>
              <a:rPr lang="en-US" altLang="en-US" sz="1400" dirty="0">
                <a:latin typeface="Times New Roman" panose="02020603050405020304" pitchFamily="18" charset="0"/>
              </a:rPr>
              <a:t>AT&amp;T (USA) and ITU-T (International) variants</a:t>
            </a:r>
          </a:p>
          <a:p>
            <a:pPr lvl="2"/>
            <a:r>
              <a:rPr lang="en-US" altLang="en-US" sz="1400" dirty="0">
                <a:latin typeface="Times New Roman" panose="02020603050405020304" pitchFamily="18" charset="0"/>
              </a:rPr>
              <a:t>Group</a:t>
            </a:r>
          </a:p>
          <a:p>
            <a:pPr lvl="3"/>
            <a:r>
              <a:rPr lang="en-US" altLang="en-US" sz="1050" dirty="0">
                <a:latin typeface="Times New Roman" panose="02020603050405020304" pitchFamily="18" charset="0"/>
              </a:rPr>
              <a:t>12 voice channels  (4kHz each) = 48kHz</a:t>
            </a:r>
          </a:p>
          <a:p>
            <a:pPr lvl="3"/>
            <a:r>
              <a:rPr lang="en-US" altLang="en-US" sz="1050" dirty="0">
                <a:latin typeface="Times New Roman" panose="02020603050405020304" pitchFamily="18" charset="0"/>
              </a:rPr>
              <a:t>Range 60kHz to 108kHz</a:t>
            </a:r>
          </a:p>
          <a:p>
            <a:pPr lvl="2"/>
            <a:r>
              <a:rPr lang="en-US" altLang="en-US" sz="1400" dirty="0">
                <a:latin typeface="Times New Roman" panose="02020603050405020304" pitchFamily="18" charset="0"/>
              </a:rPr>
              <a:t>Super group</a:t>
            </a:r>
          </a:p>
          <a:p>
            <a:pPr lvl="3"/>
            <a:r>
              <a:rPr lang="en-US" altLang="en-US" sz="1050" dirty="0">
                <a:latin typeface="Times New Roman" panose="02020603050405020304" pitchFamily="18" charset="0"/>
              </a:rPr>
              <a:t>FDM of 5 group signals supports 60 channels</a:t>
            </a:r>
          </a:p>
          <a:p>
            <a:pPr lvl="3"/>
            <a:r>
              <a:rPr lang="en-US" altLang="en-US" sz="1050" dirty="0">
                <a:latin typeface="Times New Roman" panose="02020603050405020304" pitchFamily="18" charset="0"/>
              </a:rPr>
              <a:t>Carriers between 420kHz and 612 kHz</a:t>
            </a:r>
          </a:p>
          <a:p>
            <a:pPr lvl="2"/>
            <a:r>
              <a:rPr lang="en-US" altLang="en-US" sz="1400" dirty="0">
                <a:latin typeface="Times New Roman" panose="02020603050405020304" pitchFamily="18" charset="0"/>
              </a:rPr>
              <a:t>Master group</a:t>
            </a:r>
          </a:p>
          <a:p>
            <a:pPr lvl="3"/>
            <a:r>
              <a:rPr lang="en-US" altLang="en-US" sz="1050" dirty="0">
                <a:latin typeface="Times New Roman" panose="02020603050405020304" pitchFamily="18" charset="0"/>
              </a:rPr>
              <a:t>FDM of 10 supergroups supports 600 channels</a:t>
            </a:r>
          </a:p>
          <a:p>
            <a:pPr lvl="1"/>
            <a:r>
              <a:rPr kumimoji="1" lang="en-US" sz="1800" dirty="0">
                <a:solidFill>
                  <a:srgbClr val="FF0000"/>
                </a:solidFill>
              </a:rPr>
              <a:t>Original signal can be modulated many times</a:t>
            </a:r>
          </a:p>
          <a:p>
            <a:pPr lvl="1"/>
            <a:endParaRPr lang="en-US" altLang="en-US" sz="1800" dirty="0">
              <a:latin typeface="Times New Roman" panose="02020603050405020304" pitchFamily="18" charset="0"/>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C1870C89-E6BD-805B-A29B-2447287478C7}"/>
              </a:ext>
            </a:extLst>
          </p:cNvPr>
          <p:cNvPicPr>
            <a:picLocks noChangeAspect="1"/>
          </p:cNvPicPr>
          <p:nvPr/>
        </p:nvPicPr>
        <p:blipFill>
          <a:blip r:embed="rId2"/>
          <a:stretch>
            <a:fillRect/>
          </a:stretch>
        </p:blipFill>
        <p:spPr>
          <a:xfrm>
            <a:off x="5314766" y="1641553"/>
            <a:ext cx="6253212" cy="1516403"/>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6">
            <a:extLst>
              <a:ext uri="{FF2B5EF4-FFF2-40B4-BE49-F238E27FC236}">
                <a16:creationId xmlns:a16="http://schemas.microsoft.com/office/drawing/2014/main" id="{47D31D39-0633-68FA-6D33-40145E79E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535" y="3429000"/>
            <a:ext cx="4502427" cy="19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7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5700-AEF0-477C-D542-35A31BF1957F}"/>
              </a:ext>
            </a:extLst>
          </p:cNvPr>
          <p:cNvSpPr>
            <a:spLocks noGrp="1"/>
          </p:cNvSpPr>
          <p:nvPr>
            <p:ph type="title"/>
          </p:nvPr>
        </p:nvSpPr>
        <p:spPr/>
        <p:txBody>
          <a:bodyPr/>
          <a:lstStyle/>
          <a:p>
            <a:r>
              <a:rPr lang="en-US" altLang="en-US" b="1" dirty="0"/>
              <a:t>Intermediary Network Devices</a:t>
            </a:r>
            <a:endParaRPr lang="ar-EG" dirty="0"/>
          </a:p>
        </p:txBody>
      </p:sp>
      <p:sp>
        <p:nvSpPr>
          <p:cNvPr id="3" name="Content Placeholder 2">
            <a:extLst>
              <a:ext uri="{FF2B5EF4-FFF2-40B4-BE49-F238E27FC236}">
                <a16:creationId xmlns:a16="http://schemas.microsoft.com/office/drawing/2014/main" id="{8554CB16-E5F6-35BB-182B-21B2A00C0372}"/>
              </a:ext>
            </a:extLst>
          </p:cNvPr>
          <p:cNvSpPr>
            <a:spLocks noGrp="1"/>
          </p:cNvSpPr>
          <p:nvPr>
            <p:ph idx="1"/>
          </p:nvPr>
        </p:nvSpPr>
        <p:spPr/>
        <p:txBody>
          <a:bodyPr/>
          <a:lstStyle/>
          <a:p>
            <a:pPr marL="0" indent="0">
              <a:lnSpc>
                <a:spcPct val="120000"/>
              </a:lnSpc>
              <a:buNone/>
            </a:pPr>
            <a:r>
              <a:rPr lang="en-US" altLang="en-US" sz="2200" dirty="0">
                <a:latin typeface="Times New Roman" panose="02020603050405020304" pitchFamily="18" charset="0"/>
                <a:cs typeface="Times New Roman" panose="02020603050405020304" pitchFamily="18" charset="0"/>
              </a:rPr>
              <a:t>An intermediary device interconnects end devices. Examples include switches, wireless access points, routers, and firewalls.</a:t>
            </a:r>
          </a:p>
          <a:p>
            <a:pPr marL="0" indent="0">
              <a:lnSpc>
                <a:spcPct val="120000"/>
              </a:lnSpc>
              <a:buNone/>
            </a:pPr>
            <a:r>
              <a:rPr lang="en-US" altLang="en-US" sz="2200" dirty="0">
                <a:latin typeface="Times New Roman" panose="02020603050405020304" pitchFamily="18" charset="0"/>
                <a:cs typeface="Times New Roman" panose="02020603050405020304" pitchFamily="18" charset="0"/>
              </a:rPr>
              <a:t>Management of data as it flows through a network is also the role of an intermediary device, including:</a:t>
            </a:r>
          </a:p>
          <a:p>
            <a:pPr lvl="1">
              <a:lnSpc>
                <a:spcPct val="120000"/>
              </a:lnSpc>
            </a:pPr>
            <a:r>
              <a:rPr lang="en-US" altLang="en-US" sz="2200" dirty="0">
                <a:latin typeface="Times New Roman" panose="02020603050405020304" pitchFamily="18" charset="0"/>
                <a:cs typeface="Times New Roman" panose="02020603050405020304" pitchFamily="18" charset="0"/>
              </a:rPr>
              <a:t>Regenerate and retransmit data signals.</a:t>
            </a:r>
          </a:p>
          <a:p>
            <a:pPr lvl="1">
              <a:lnSpc>
                <a:spcPct val="120000"/>
              </a:lnSpc>
            </a:pPr>
            <a:r>
              <a:rPr lang="en-US" altLang="en-US" sz="2200" dirty="0">
                <a:latin typeface="Times New Roman" panose="02020603050405020304" pitchFamily="18" charset="0"/>
                <a:cs typeface="Times New Roman" panose="02020603050405020304" pitchFamily="18" charset="0"/>
              </a:rPr>
              <a:t>Maintain information about what pathways exist in the network.</a:t>
            </a:r>
          </a:p>
          <a:p>
            <a:pPr lvl="1">
              <a:lnSpc>
                <a:spcPct val="120000"/>
              </a:lnSpc>
            </a:pPr>
            <a:r>
              <a:rPr lang="en-US" altLang="en-US" sz="2200" dirty="0">
                <a:latin typeface="Times New Roman" panose="02020603050405020304" pitchFamily="18" charset="0"/>
                <a:cs typeface="Times New Roman" panose="02020603050405020304" pitchFamily="18" charset="0"/>
              </a:rPr>
              <a:t>Notify other devices of errors and communication failures.</a:t>
            </a:r>
          </a:p>
          <a:p>
            <a:endParaRPr lang="ar-EG" dirty="0"/>
          </a:p>
        </p:txBody>
      </p:sp>
    </p:spTree>
    <p:extLst>
      <p:ext uri="{BB962C8B-B14F-4D97-AF65-F5344CB8AC3E}">
        <p14:creationId xmlns:p14="http://schemas.microsoft.com/office/powerpoint/2010/main" val="15499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389AB0-E855-9D3D-F179-13FE9BEE1703}"/>
              </a:ext>
            </a:extLst>
          </p:cNvPr>
          <p:cNvSpPr>
            <a:spLocks noGrp="1"/>
          </p:cNvSpPr>
          <p:nvPr>
            <p:ph type="title"/>
          </p:nvPr>
        </p:nvSpPr>
        <p:spPr>
          <a:xfrm>
            <a:off x="643467" y="321734"/>
            <a:ext cx="10905066" cy="1135737"/>
          </a:xfrm>
        </p:spPr>
        <p:txBody>
          <a:bodyPr>
            <a:normAutofit/>
          </a:bodyPr>
          <a:lstStyle/>
          <a:p>
            <a:r>
              <a:rPr lang="en-US" altLang="en-US" sz="3600" dirty="0">
                <a:latin typeface="Times New Roman" panose="02020603050405020304" pitchFamily="18" charset="0"/>
              </a:rPr>
              <a:t>Categories of multiplexing</a:t>
            </a:r>
            <a:endParaRPr lang="ar-EG" sz="3600" dirty="0"/>
          </a:p>
        </p:txBody>
      </p:sp>
      <p:sp>
        <p:nvSpPr>
          <p:cNvPr id="3" name="Content Placeholder 2">
            <a:extLst>
              <a:ext uri="{FF2B5EF4-FFF2-40B4-BE49-F238E27FC236}">
                <a16:creationId xmlns:a16="http://schemas.microsoft.com/office/drawing/2014/main" id="{7C813184-CFAB-9B0F-FCFF-0C0A426C0806}"/>
              </a:ext>
            </a:extLst>
          </p:cNvPr>
          <p:cNvSpPr>
            <a:spLocks noGrp="1"/>
          </p:cNvSpPr>
          <p:nvPr>
            <p:ph idx="1"/>
          </p:nvPr>
        </p:nvSpPr>
        <p:spPr>
          <a:xfrm>
            <a:off x="643469" y="1782981"/>
            <a:ext cx="4651850" cy="4393982"/>
          </a:xfrm>
        </p:spPr>
        <p:txBody>
          <a:bodyPr>
            <a:normAutofit/>
          </a:bodyPr>
          <a:lstStyle/>
          <a:p>
            <a:pPr marL="514350" indent="-514350">
              <a:buFont typeface="+mj-lt"/>
              <a:buAutoNum type="arabicPeriod" startAt="2"/>
            </a:pPr>
            <a:r>
              <a:rPr lang="en-US" sz="2000" dirty="0"/>
              <a:t>Wavelength-division (WDM): </a:t>
            </a:r>
          </a:p>
          <a:p>
            <a:pPr lvl="1"/>
            <a:r>
              <a:rPr lang="en-US" sz="2000" dirty="0">
                <a:solidFill>
                  <a:schemeClr val="accent1"/>
                </a:solidFill>
              </a:rPr>
              <a:t>Analog</a:t>
            </a:r>
          </a:p>
          <a:p>
            <a:pPr lvl="1"/>
            <a:r>
              <a:rPr lang="en-US" sz="2000" dirty="0"/>
              <a:t>is an analog multiplexing technique.</a:t>
            </a:r>
          </a:p>
          <a:p>
            <a:pPr lvl="1"/>
            <a:r>
              <a:rPr lang="en-US" sz="2000" dirty="0"/>
              <a:t>Multiple beams of light at different frequencies</a:t>
            </a:r>
          </a:p>
          <a:p>
            <a:pPr lvl="1"/>
            <a:r>
              <a:rPr lang="en-US" sz="2000" dirty="0"/>
              <a:t>Carried over optical fiber links</a:t>
            </a:r>
          </a:p>
          <a:p>
            <a:pPr lvl="1"/>
            <a:r>
              <a:rPr lang="en-US" sz="2000" dirty="0"/>
              <a:t>Dense Wavelength Division Multiplexing (DWDM)</a:t>
            </a:r>
          </a:p>
          <a:p>
            <a:pPr lvl="1"/>
            <a:endParaRPr lang="en-US" sz="2000" dirty="0"/>
          </a:p>
          <a:p>
            <a:pPr lvl="1"/>
            <a:endParaRPr lang="en-US" sz="1600" dirty="0"/>
          </a:p>
          <a:p>
            <a:endParaRPr lang="ar-EG"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A44490D-09AA-802D-B269-FC5632E11F1F}"/>
              </a:ext>
            </a:extLst>
          </p:cNvPr>
          <p:cNvPicPr>
            <a:picLocks noChangeAspect="1"/>
          </p:cNvPicPr>
          <p:nvPr/>
        </p:nvPicPr>
        <p:blipFill>
          <a:blip r:embed="rId2"/>
          <a:stretch>
            <a:fillRect/>
          </a:stretch>
        </p:blipFill>
        <p:spPr>
          <a:xfrm>
            <a:off x="5295320" y="2502238"/>
            <a:ext cx="6253212" cy="292337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174304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0AA2-2182-DB09-1E8A-6DE9ACCF6320}"/>
              </a:ext>
            </a:extLst>
          </p:cNvPr>
          <p:cNvSpPr>
            <a:spLocks noGrp="1"/>
          </p:cNvSpPr>
          <p:nvPr>
            <p:ph type="title"/>
          </p:nvPr>
        </p:nvSpPr>
        <p:spPr/>
        <p:txBody>
          <a:bodyPr/>
          <a:lstStyle/>
          <a:p>
            <a:r>
              <a:rPr lang="en-US" altLang="en-US" sz="4400" dirty="0">
                <a:latin typeface="Times New Roman" panose="02020603050405020304" pitchFamily="18" charset="0"/>
              </a:rPr>
              <a:t>Categories of multiplexing</a:t>
            </a:r>
            <a:endParaRPr lang="ar-EG" dirty="0"/>
          </a:p>
        </p:txBody>
      </p:sp>
      <p:sp>
        <p:nvSpPr>
          <p:cNvPr id="3" name="Content Placeholder 2">
            <a:extLst>
              <a:ext uri="{FF2B5EF4-FFF2-40B4-BE49-F238E27FC236}">
                <a16:creationId xmlns:a16="http://schemas.microsoft.com/office/drawing/2014/main" id="{235552CB-4736-28D0-EA64-FEB8203F415E}"/>
              </a:ext>
            </a:extLst>
          </p:cNvPr>
          <p:cNvSpPr>
            <a:spLocks noGrp="1"/>
          </p:cNvSpPr>
          <p:nvPr>
            <p:ph idx="1"/>
          </p:nvPr>
        </p:nvSpPr>
        <p:spPr/>
        <p:txBody>
          <a:bodyPr>
            <a:normAutofit/>
          </a:bodyPr>
          <a:lstStyle/>
          <a:p>
            <a:pPr marL="514350" indent="-514350">
              <a:buFont typeface="+mj-lt"/>
              <a:buAutoNum type="arabicPeriod" startAt="3"/>
            </a:pPr>
            <a:r>
              <a:rPr lang="en-US" sz="2400" dirty="0"/>
              <a:t>Time-division (</a:t>
            </a:r>
            <a:r>
              <a:rPr lang="en-US" altLang="en-US" sz="2400" dirty="0"/>
              <a:t>TDM)</a:t>
            </a:r>
            <a:r>
              <a:rPr lang="en-US" sz="2400" dirty="0"/>
              <a:t> : </a:t>
            </a:r>
          </a:p>
          <a:p>
            <a:pPr lvl="1"/>
            <a:r>
              <a:rPr lang="en-US" sz="1800" dirty="0"/>
              <a:t>Digital</a:t>
            </a:r>
          </a:p>
          <a:p>
            <a:pPr lvl="1"/>
            <a:r>
              <a:rPr lang="en-US" altLang="en-US" sz="1800" dirty="0"/>
              <a:t>is a digital multiplexing technique for combining several digital channels into one high-rate one.</a:t>
            </a:r>
          </a:p>
          <a:p>
            <a:pPr lvl="1"/>
            <a:r>
              <a:rPr lang="en-US" sz="1800" dirty="0"/>
              <a:t>Interleaving : The process of taking a group of bits from each input line for multiplexing.</a:t>
            </a:r>
          </a:p>
          <a:p>
            <a:pPr lvl="1"/>
            <a:endParaRPr lang="en-US" sz="1800" dirty="0"/>
          </a:p>
          <a:p>
            <a:endParaRPr lang="ar-EG" sz="3200" dirty="0"/>
          </a:p>
        </p:txBody>
      </p:sp>
      <p:pic>
        <p:nvPicPr>
          <p:cNvPr id="6" name="Picture 7">
            <a:extLst>
              <a:ext uri="{FF2B5EF4-FFF2-40B4-BE49-F238E27FC236}">
                <a16:creationId xmlns:a16="http://schemas.microsoft.com/office/drawing/2014/main" id="{6B683571-1FAB-FD4A-B288-EA5297E0F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531" y="3706813"/>
            <a:ext cx="8940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485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7D6E6-ACB9-83F2-AE48-A86CEE312CB4}"/>
              </a:ext>
            </a:extLst>
          </p:cNvPr>
          <p:cNvSpPr>
            <a:spLocks noGrp="1"/>
          </p:cNvSpPr>
          <p:nvPr>
            <p:ph type="title"/>
          </p:nvPr>
        </p:nvSpPr>
        <p:spPr>
          <a:xfrm>
            <a:off x="612648" y="365125"/>
            <a:ext cx="6986015" cy="1776484"/>
          </a:xfrm>
        </p:spPr>
        <p:txBody>
          <a:bodyPr anchor="b">
            <a:normAutofit/>
          </a:bodyPr>
          <a:lstStyle/>
          <a:p>
            <a:r>
              <a:rPr lang="en-US" altLang="en-US" sz="5400"/>
              <a:t>Data Rate Management</a:t>
            </a:r>
            <a:endParaRPr lang="ar-EG" sz="5400"/>
          </a:p>
        </p:txBody>
      </p:sp>
      <p:pic>
        <p:nvPicPr>
          <p:cNvPr id="5" name="Picture 6">
            <a:extLst>
              <a:ext uri="{FF2B5EF4-FFF2-40B4-BE49-F238E27FC236}">
                <a16:creationId xmlns:a16="http://schemas.microsoft.com/office/drawing/2014/main" id="{3D21E2F2-0552-F2A8-F7F7-C36E24CA28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135" y="2636623"/>
            <a:ext cx="3532036" cy="11119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78D26E-37CB-F912-B6D7-F43C043D83D0}"/>
              </a:ext>
            </a:extLst>
          </p:cNvPr>
          <p:cNvSpPr>
            <a:spLocks noGrp="1"/>
          </p:cNvSpPr>
          <p:nvPr>
            <p:ph idx="1"/>
          </p:nvPr>
        </p:nvSpPr>
        <p:spPr>
          <a:xfrm>
            <a:off x="612648" y="2504819"/>
            <a:ext cx="6986016" cy="3672144"/>
          </a:xfrm>
        </p:spPr>
        <p:txBody>
          <a:bodyPr>
            <a:normAutofit/>
          </a:bodyPr>
          <a:lstStyle/>
          <a:p>
            <a:r>
              <a:rPr lang="en-US" sz="2200" dirty="0"/>
              <a:t>Not all input links maybe have the same data rate.</a:t>
            </a:r>
          </a:p>
          <a:p>
            <a:r>
              <a:rPr lang="en-US" sz="2200" dirty="0"/>
              <a:t>Some links maybe slower. There maybe several different input link speeds</a:t>
            </a:r>
          </a:p>
          <a:p>
            <a:r>
              <a:rPr lang="en-US" sz="2200" dirty="0"/>
              <a:t>strategies that can be used to overcome the data rate mismatch: </a:t>
            </a:r>
          </a:p>
          <a:p>
            <a:pPr lvl="1"/>
            <a:r>
              <a:rPr lang="en-US" sz="1800" dirty="0"/>
              <a:t>Multilevel</a:t>
            </a:r>
          </a:p>
          <a:p>
            <a:pPr lvl="1"/>
            <a:r>
              <a:rPr lang="en-US" sz="1800" dirty="0"/>
              <a:t>Multi-slot</a:t>
            </a:r>
          </a:p>
          <a:p>
            <a:pPr lvl="1"/>
            <a:r>
              <a:rPr lang="en-US" sz="1800" dirty="0"/>
              <a:t>Pulse stuffing </a:t>
            </a:r>
          </a:p>
          <a:p>
            <a:endParaRPr lang="ar-EG" sz="2200" dirty="0"/>
          </a:p>
        </p:txBody>
      </p:sp>
      <p:pic>
        <p:nvPicPr>
          <p:cNvPr id="4" name="Picture 8">
            <a:extLst>
              <a:ext uri="{FF2B5EF4-FFF2-40B4-BE49-F238E27FC236}">
                <a16:creationId xmlns:a16="http://schemas.microsoft.com/office/drawing/2014/main" id="{4372546B-C71E-2361-A5B6-925AF6F42E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136" y="828190"/>
            <a:ext cx="3530309" cy="13134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824C5B10-7E79-13A7-4515-AFC56AE3ED4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1136" y="4668605"/>
            <a:ext cx="3530309" cy="12693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C92754A9-33AD-C216-17BE-75C41A9918AA}"/>
              </a:ext>
            </a:extLst>
          </p:cNvPr>
          <p:cNvSpPr txBox="1"/>
          <p:nvPr/>
        </p:nvSpPr>
        <p:spPr>
          <a:xfrm>
            <a:off x="9104837" y="1972332"/>
            <a:ext cx="1041453" cy="338554"/>
          </a:xfrm>
          <a:prstGeom prst="rect">
            <a:avLst/>
          </a:prstGeom>
          <a:noFill/>
        </p:spPr>
        <p:txBody>
          <a:bodyPr wrap="square">
            <a:spAutoFit/>
          </a:bodyPr>
          <a:lstStyle/>
          <a:p>
            <a:r>
              <a:rPr lang="en-US" sz="1600" dirty="0">
                <a:solidFill>
                  <a:schemeClr val="accent1"/>
                </a:solidFill>
              </a:rPr>
              <a:t>Multilevel</a:t>
            </a:r>
            <a:endParaRPr lang="ar-EG" sz="1600" dirty="0">
              <a:solidFill>
                <a:schemeClr val="accent1"/>
              </a:solidFill>
            </a:endParaRPr>
          </a:p>
        </p:txBody>
      </p:sp>
      <p:sp>
        <p:nvSpPr>
          <p:cNvPr id="9" name="TextBox 8">
            <a:extLst>
              <a:ext uri="{FF2B5EF4-FFF2-40B4-BE49-F238E27FC236}">
                <a16:creationId xmlns:a16="http://schemas.microsoft.com/office/drawing/2014/main" id="{05752812-1D08-396C-E78D-13B1A75F4834}"/>
              </a:ext>
            </a:extLst>
          </p:cNvPr>
          <p:cNvSpPr txBox="1"/>
          <p:nvPr/>
        </p:nvSpPr>
        <p:spPr>
          <a:xfrm>
            <a:off x="9104837" y="3735764"/>
            <a:ext cx="1041453" cy="338554"/>
          </a:xfrm>
          <a:prstGeom prst="rect">
            <a:avLst/>
          </a:prstGeom>
          <a:noFill/>
        </p:spPr>
        <p:txBody>
          <a:bodyPr wrap="square">
            <a:spAutoFit/>
          </a:bodyPr>
          <a:lstStyle/>
          <a:p>
            <a:r>
              <a:rPr lang="en-US" sz="1600" dirty="0">
                <a:solidFill>
                  <a:schemeClr val="accent1"/>
                </a:solidFill>
              </a:rPr>
              <a:t>Multi-slot</a:t>
            </a:r>
            <a:endParaRPr lang="ar-EG" sz="1600" dirty="0">
              <a:solidFill>
                <a:schemeClr val="accent1"/>
              </a:solidFill>
            </a:endParaRPr>
          </a:p>
        </p:txBody>
      </p:sp>
    </p:spTree>
    <p:extLst>
      <p:ext uri="{BB962C8B-B14F-4D97-AF65-F5344CB8AC3E}">
        <p14:creationId xmlns:p14="http://schemas.microsoft.com/office/powerpoint/2010/main" val="3962023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C3A212-882A-A185-460C-F2E7C502EC3F}"/>
              </a:ext>
            </a:extLst>
          </p:cNvPr>
          <p:cNvSpPr>
            <a:spLocks noGrp="1"/>
          </p:cNvSpPr>
          <p:nvPr>
            <p:ph type="title"/>
          </p:nvPr>
        </p:nvSpPr>
        <p:spPr>
          <a:xfrm>
            <a:off x="643467" y="321734"/>
            <a:ext cx="10905066" cy="1135737"/>
          </a:xfrm>
        </p:spPr>
        <p:txBody>
          <a:bodyPr>
            <a:normAutofit/>
          </a:bodyPr>
          <a:lstStyle/>
          <a:p>
            <a:r>
              <a:rPr lang="en-US" altLang="en-US" sz="3600"/>
              <a:t>Synchronization pattern</a:t>
            </a:r>
            <a:endParaRPr lang="ar-EG" sz="3600"/>
          </a:p>
        </p:txBody>
      </p:sp>
      <p:sp>
        <p:nvSpPr>
          <p:cNvPr id="3" name="Content Placeholder 2">
            <a:extLst>
              <a:ext uri="{FF2B5EF4-FFF2-40B4-BE49-F238E27FC236}">
                <a16:creationId xmlns:a16="http://schemas.microsoft.com/office/drawing/2014/main" id="{BAEF688B-FBA6-B0CD-2868-41AB93C2A084}"/>
              </a:ext>
            </a:extLst>
          </p:cNvPr>
          <p:cNvSpPr>
            <a:spLocks noGrp="1"/>
          </p:cNvSpPr>
          <p:nvPr>
            <p:ph idx="1"/>
          </p:nvPr>
        </p:nvSpPr>
        <p:spPr>
          <a:xfrm>
            <a:off x="643469" y="1782981"/>
            <a:ext cx="4008384" cy="4393982"/>
          </a:xfrm>
        </p:spPr>
        <p:txBody>
          <a:bodyPr>
            <a:normAutofit/>
          </a:bodyPr>
          <a:lstStyle/>
          <a:p>
            <a:r>
              <a:rPr lang="en-US" sz="1800" dirty="0"/>
              <a:t>To ensure that the receiver correctly reads the incoming bits, i.e., knows the incoming bit boundaries to interpret a “1” and a “0”, a known bit </a:t>
            </a:r>
            <a:r>
              <a:rPr lang="en-US" sz="1800" dirty="0">
                <a:solidFill>
                  <a:schemeClr val="accent1"/>
                </a:solidFill>
              </a:rPr>
              <a:t>pattern</a:t>
            </a:r>
            <a:r>
              <a:rPr lang="en-US" sz="1800" dirty="0"/>
              <a:t> is used between the frames.</a:t>
            </a:r>
          </a:p>
          <a:p>
            <a:r>
              <a:rPr lang="en-US" sz="1800" dirty="0"/>
              <a:t>The receiver looks for the </a:t>
            </a:r>
            <a:r>
              <a:rPr lang="en-US" sz="1800" dirty="0">
                <a:solidFill>
                  <a:schemeClr val="accent1"/>
                </a:solidFill>
              </a:rPr>
              <a:t>anticipated</a:t>
            </a:r>
            <a:r>
              <a:rPr lang="en-US" sz="1800" dirty="0"/>
              <a:t> bit and starts counting bits till the end of the frame.</a:t>
            </a:r>
          </a:p>
          <a:p>
            <a:r>
              <a:rPr lang="en-US" sz="1800" dirty="0"/>
              <a:t>Then it starts over again with the reception of another known bit.</a:t>
            </a:r>
          </a:p>
          <a:p>
            <a:r>
              <a:rPr lang="en-US" sz="1800" dirty="0">
                <a:solidFill>
                  <a:schemeClr val="accent1"/>
                </a:solidFill>
              </a:rPr>
              <a:t>These bits (or bit patterns) are called synchronization bit(s).</a:t>
            </a:r>
          </a:p>
          <a:p>
            <a:r>
              <a:rPr lang="en-US" sz="1800" dirty="0"/>
              <a:t>They are part of the overhead of transmission.</a:t>
            </a:r>
          </a:p>
          <a:p>
            <a:endParaRPr lang="ar-EG" sz="18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6" descr="A screenshot of a computer&#10;&#10;Description automatically generated with low confidence">
            <a:extLst>
              <a:ext uri="{FF2B5EF4-FFF2-40B4-BE49-F238E27FC236}">
                <a16:creationId xmlns:a16="http://schemas.microsoft.com/office/drawing/2014/main" id="{E7F4765B-B209-2348-C196-6F605F34F4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3060824"/>
            <a:ext cx="6253212" cy="180620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0781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682-23B8-5DFD-4991-0CA628351B66}"/>
              </a:ext>
            </a:extLst>
          </p:cNvPr>
          <p:cNvSpPr>
            <a:spLocks noGrp="1"/>
          </p:cNvSpPr>
          <p:nvPr>
            <p:ph type="title"/>
          </p:nvPr>
        </p:nvSpPr>
        <p:spPr/>
        <p:txBody>
          <a:bodyPr/>
          <a:lstStyle/>
          <a:p>
            <a:r>
              <a:rPr kumimoji="1" lang="en-GB" dirty="0"/>
              <a:t>Cable Modems</a:t>
            </a:r>
            <a:endParaRPr lang="ar-EG" dirty="0"/>
          </a:p>
        </p:txBody>
      </p:sp>
      <p:sp>
        <p:nvSpPr>
          <p:cNvPr id="3" name="Content Placeholder 2">
            <a:extLst>
              <a:ext uri="{FF2B5EF4-FFF2-40B4-BE49-F238E27FC236}">
                <a16:creationId xmlns:a16="http://schemas.microsoft.com/office/drawing/2014/main" id="{77F37697-799B-5987-67F7-4F6ED9FCFB7F}"/>
              </a:ext>
            </a:extLst>
          </p:cNvPr>
          <p:cNvSpPr>
            <a:spLocks noGrp="1"/>
          </p:cNvSpPr>
          <p:nvPr>
            <p:ph idx="1"/>
          </p:nvPr>
        </p:nvSpPr>
        <p:spPr/>
        <p:txBody>
          <a:bodyPr>
            <a:normAutofit fontScale="92500" lnSpcReduction="10000"/>
          </a:bodyPr>
          <a:lstStyle/>
          <a:p>
            <a:pPr lvl="0" rtl="0"/>
            <a:r>
              <a:rPr kumimoji="1" lang="en-GB" b="1" i="0" dirty="0"/>
              <a:t>Downstream</a:t>
            </a:r>
          </a:p>
          <a:p>
            <a:pPr lvl="1" rtl="0"/>
            <a:r>
              <a:rPr kumimoji="1" lang="en-US" b="1" i="0" dirty="0">
                <a:solidFill>
                  <a:schemeClr val="accent1"/>
                </a:solidFill>
              </a:rPr>
              <a:t>Cable scheduler delivers data in small packets</a:t>
            </a:r>
            <a:endParaRPr lang="en-US" b="1" i="0" dirty="0">
              <a:solidFill>
                <a:schemeClr val="accent1"/>
              </a:solidFill>
            </a:endParaRPr>
          </a:p>
          <a:p>
            <a:pPr lvl="1" rtl="0"/>
            <a:r>
              <a:rPr kumimoji="1" lang="en-US" b="1" i="0" dirty="0">
                <a:solidFill>
                  <a:schemeClr val="accent1"/>
                </a:solidFill>
              </a:rPr>
              <a:t>Active subscribers share downstream capacity</a:t>
            </a:r>
            <a:endParaRPr lang="en-US" b="1" i="0" dirty="0">
              <a:solidFill>
                <a:schemeClr val="accent1"/>
              </a:solidFill>
            </a:endParaRPr>
          </a:p>
          <a:p>
            <a:pPr lvl="1" rtl="0"/>
            <a:r>
              <a:rPr kumimoji="1" lang="en-US" b="1" i="0" dirty="0">
                <a:solidFill>
                  <a:schemeClr val="accent1"/>
                </a:solidFill>
              </a:rPr>
              <a:t>Also allocates upstream time slots to subscribers</a:t>
            </a:r>
            <a:endParaRPr lang="en-US" b="1" i="0" dirty="0">
              <a:solidFill>
                <a:schemeClr val="accent1"/>
              </a:solidFill>
            </a:endParaRPr>
          </a:p>
          <a:p>
            <a:pPr lvl="0" rtl="0"/>
            <a:r>
              <a:rPr kumimoji="1" lang="en-US" b="1" i="0" dirty="0"/>
              <a:t>Upstream</a:t>
            </a:r>
            <a:endParaRPr lang="en-US" b="1" i="0" dirty="0"/>
          </a:p>
          <a:p>
            <a:pPr lvl="1" rtl="0"/>
            <a:r>
              <a:rPr kumimoji="1" lang="en-US" b="1" i="0" dirty="0">
                <a:solidFill>
                  <a:schemeClr val="accent1"/>
                </a:solidFill>
              </a:rPr>
              <a:t>User requests timeslots on shared upstream channel</a:t>
            </a:r>
            <a:endParaRPr lang="en-US" b="1" i="0" dirty="0">
              <a:solidFill>
                <a:schemeClr val="accent1"/>
              </a:solidFill>
            </a:endParaRPr>
          </a:p>
          <a:p>
            <a:pPr lvl="1" rtl="0"/>
            <a:r>
              <a:rPr kumimoji="1" lang="en-US" b="1" i="0" dirty="0">
                <a:solidFill>
                  <a:schemeClr val="accent1"/>
                </a:solidFill>
              </a:rPr>
              <a:t>Headend scheduler notifies subscriber of slots to use</a:t>
            </a:r>
          </a:p>
          <a:p>
            <a:r>
              <a:rPr lang="en-US" dirty="0"/>
              <a:t>Cable Spectrum Division</a:t>
            </a:r>
            <a:r>
              <a:rPr kumimoji="1" lang="en-US" b="1" dirty="0"/>
              <a:t> :</a:t>
            </a:r>
            <a:endParaRPr kumimoji="1" lang="en-US" b="1" dirty="0">
              <a:solidFill>
                <a:schemeClr val="accent1"/>
              </a:solidFill>
            </a:endParaRPr>
          </a:p>
          <a:p>
            <a:pPr lvl="1"/>
            <a:r>
              <a:rPr lang="en-US" b="1" i="0" dirty="0">
                <a:solidFill>
                  <a:schemeClr val="accent1"/>
                </a:solidFill>
              </a:rPr>
              <a:t>the cable spectrum is divided in to three ranges:</a:t>
            </a:r>
          </a:p>
          <a:p>
            <a:pPr lvl="2"/>
            <a:r>
              <a:rPr lang="en-US" b="1" i="0" dirty="0">
                <a:solidFill>
                  <a:schemeClr val="accent1"/>
                </a:solidFill>
              </a:rPr>
              <a:t>User-to-network data (upstream): 5 - 40 MHz</a:t>
            </a:r>
          </a:p>
          <a:p>
            <a:pPr lvl="2"/>
            <a:r>
              <a:rPr lang="en-US" b="1" i="0" dirty="0">
                <a:solidFill>
                  <a:schemeClr val="accent1"/>
                </a:solidFill>
              </a:rPr>
              <a:t>Television delivery (downstream): 50 - 550 MHz</a:t>
            </a:r>
          </a:p>
          <a:p>
            <a:pPr lvl="2"/>
            <a:r>
              <a:rPr lang="en-US" b="1" i="0" dirty="0">
                <a:solidFill>
                  <a:schemeClr val="accent1"/>
                </a:solidFill>
              </a:rPr>
              <a:t>Network to user data (downstream): 550 - 750 MHz</a:t>
            </a:r>
          </a:p>
          <a:p>
            <a:pPr lvl="1"/>
            <a:endParaRPr lang="en-US" b="1" i="0" dirty="0">
              <a:solidFill>
                <a:schemeClr val="accent1"/>
              </a:solidFill>
            </a:endParaRPr>
          </a:p>
          <a:p>
            <a:endParaRPr lang="ar-EG" dirty="0"/>
          </a:p>
        </p:txBody>
      </p:sp>
    </p:spTree>
    <p:extLst>
      <p:ext uri="{BB962C8B-B14F-4D97-AF65-F5344CB8AC3E}">
        <p14:creationId xmlns:p14="http://schemas.microsoft.com/office/powerpoint/2010/main" val="6947097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ED9-8BAD-4C1E-F4D0-39740E5B08B9}"/>
              </a:ext>
            </a:extLst>
          </p:cNvPr>
          <p:cNvSpPr>
            <a:spLocks noGrp="1"/>
          </p:cNvSpPr>
          <p:nvPr>
            <p:ph type="title"/>
          </p:nvPr>
        </p:nvSpPr>
        <p:spPr/>
        <p:txBody>
          <a:bodyPr/>
          <a:lstStyle/>
          <a:p>
            <a:r>
              <a:rPr kumimoji="1" lang="en-US" dirty="0"/>
              <a:t>Asymmetrical Digital Subscriber Line (ADSL)</a:t>
            </a:r>
            <a:endParaRPr lang="ar-EG" dirty="0"/>
          </a:p>
        </p:txBody>
      </p:sp>
      <p:sp>
        <p:nvSpPr>
          <p:cNvPr id="3" name="Content Placeholder 2">
            <a:extLst>
              <a:ext uri="{FF2B5EF4-FFF2-40B4-BE49-F238E27FC236}">
                <a16:creationId xmlns:a16="http://schemas.microsoft.com/office/drawing/2014/main" id="{DEE5390D-B8A2-068E-75ED-B81BFE21A8FE}"/>
              </a:ext>
            </a:extLst>
          </p:cNvPr>
          <p:cNvSpPr>
            <a:spLocks noGrp="1"/>
          </p:cNvSpPr>
          <p:nvPr>
            <p:ph idx="1"/>
          </p:nvPr>
        </p:nvSpPr>
        <p:spPr/>
        <p:txBody>
          <a:bodyPr/>
          <a:lstStyle/>
          <a:p>
            <a:r>
              <a:rPr kumimoji="1" lang="en-US" sz="2800" dirty="0"/>
              <a:t>Link between subscriber and network</a:t>
            </a:r>
          </a:p>
          <a:p>
            <a:r>
              <a:rPr kumimoji="1" lang="en-US" sz="2800" dirty="0"/>
              <a:t>Uses currently installed twisted pair cable</a:t>
            </a:r>
          </a:p>
          <a:p>
            <a:r>
              <a:rPr kumimoji="1" lang="en-US" sz="2800" dirty="0"/>
              <a:t>Is Asymmetric - bigger downstream than up</a:t>
            </a:r>
          </a:p>
          <a:p>
            <a:r>
              <a:rPr kumimoji="1" lang="en-US" sz="2800" dirty="0"/>
              <a:t>Uses Frequency Division Multiplexing</a:t>
            </a:r>
          </a:p>
          <a:p>
            <a:pPr lvl="1"/>
            <a:r>
              <a:rPr kumimoji="1" lang="en-US" sz="2400" dirty="0"/>
              <a:t>Reserve lowest 25kHz for voice (POTS)</a:t>
            </a:r>
          </a:p>
          <a:p>
            <a:pPr lvl="1"/>
            <a:r>
              <a:rPr kumimoji="1" lang="en-US" sz="2400" dirty="0"/>
              <a:t>Uses echo cancellation or FDM to give two bands</a:t>
            </a:r>
          </a:p>
          <a:p>
            <a:r>
              <a:rPr kumimoji="1" lang="en-US" sz="2800" dirty="0"/>
              <a:t>Has a range of up to 5.5km</a:t>
            </a:r>
          </a:p>
          <a:p>
            <a:endParaRPr lang="ar-EG" dirty="0"/>
          </a:p>
        </p:txBody>
      </p:sp>
    </p:spTree>
    <p:extLst>
      <p:ext uri="{BB962C8B-B14F-4D97-AF65-F5344CB8AC3E}">
        <p14:creationId xmlns:p14="http://schemas.microsoft.com/office/powerpoint/2010/main" val="577041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267B1-2F2F-B04E-3158-575D3E25798E}"/>
              </a:ext>
            </a:extLst>
          </p:cNvPr>
          <p:cNvSpPr>
            <a:spLocks noGrp="1"/>
          </p:cNvSpPr>
          <p:nvPr>
            <p:ph type="title"/>
          </p:nvPr>
        </p:nvSpPr>
        <p:spPr>
          <a:xfrm>
            <a:off x="630936" y="640080"/>
            <a:ext cx="4818888" cy="1481328"/>
          </a:xfrm>
        </p:spPr>
        <p:txBody>
          <a:bodyPr anchor="b">
            <a:normAutofit/>
          </a:bodyPr>
          <a:lstStyle/>
          <a:p>
            <a:r>
              <a:rPr lang="en-US" sz="4200"/>
              <a:t>Half and Full Duplex Communication</a:t>
            </a:r>
            <a:endParaRPr lang="ar-EG" sz="42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EFF90-945D-DC1D-4817-8BA00F4455B9}"/>
              </a:ext>
            </a:extLst>
          </p:cNvPr>
          <p:cNvSpPr>
            <a:spLocks noGrp="1"/>
          </p:cNvSpPr>
          <p:nvPr>
            <p:ph idx="1"/>
          </p:nvPr>
        </p:nvSpPr>
        <p:spPr>
          <a:xfrm>
            <a:off x="630936" y="2660904"/>
            <a:ext cx="4818888" cy="3547872"/>
          </a:xfrm>
        </p:spPr>
        <p:txBody>
          <a:bodyPr anchor="t">
            <a:normAutofit/>
          </a:bodyPr>
          <a:lstStyle/>
          <a:p>
            <a:r>
              <a:rPr lang="en-US" sz="2200" dirty="0"/>
              <a:t>Half-duplex communication</a:t>
            </a:r>
          </a:p>
          <a:p>
            <a:pPr lvl="1"/>
            <a:r>
              <a:rPr lang="en-US" sz="2200" dirty="0">
                <a:solidFill>
                  <a:schemeClr val="accent1"/>
                </a:solidFill>
              </a:rPr>
              <a:t>Only allows one device to send or receive at a time on a shared medium.</a:t>
            </a:r>
          </a:p>
          <a:p>
            <a:r>
              <a:rPr lang="en-US" sz="2200" dirty="0"/>
              <a:t>Full-duplex communication</a:t>
            </a:r>
          </a:p>
          <a:p>
            <a:pPr lvl="1"/>
            <a:r>
              <a:rPr lang="en-US" sz="2200" dirty="0">
                <a:solidFill>
                  <a:schemeClr val="accent1"/>
                </a:solidFill>
              </a:rPr>
              <a:t>Allows both devices to simultaneously transmit and receive on a shared medium.</a:t>
            </a:r>
          </a:p>
          <a:p>
            <a:pPr lvl="1"/>
            <a:r>
              <a:rPr lang="en-US" sz="2200" dirty="0">
                <a:solidFill>
                  <a:schemeClr val="accent1"/>
                </a:solidFill>
              </a:rPr>
              <a:t>Ethernet switches operate in full-duplex mode.</a:t>
            </a:r>
          </a:p>
          <a:p>
            <a:endParaRPr lang="ar-EG" sz="2200" dirty="0"/>
          </a:p>
        </p:txBody>
      </p:sp>
      <p:pic>
        <p:nvPicPr>
          <p:cNvPr id="4" name="Picture 6" descr="Application&#10;&#10;Description automatically generated with medium confidence">
            <a:extLst>
              <a:ext uri="{FF2B5EF4-FFF2-40B4-BE49-F238E27FC236}">
                <a16:creationId xmlns:a16="http://schemas.microsoft.com/office/drawing/2014/main" id="{54E116B3-8FF1-FBDC-ED82-2CD844448F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354300"/>
            <a:ext cx="5458968" cy="41493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4858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4393-68C5-2B08-7998-83CC4A8210FB}"/>
              </a:ext>
            </a:extLst>
          </p:cNvPr>
          <p:cNvSpPr>
            <a:spLocks noGrp="1"/>
          </p:cNvSpPr>
          <p:nvPr>
            <p:ph type="title"/>
          </p:nvPr>
        </p:nvSpPr>
        <p:spPr>
          <a:xfrm>
            <a:off x="838200" y="365125"/>
            <a:ext cx="10515600" cy="642581"/>
          </a:xfrm>
        </p:spPr>
        <p:txBody>
          <a:bodyPr>
            <a:normAutofit fontScale="90000"/>
          </a:bodyPr>
          <a:lstStyle/>
          <a:p>
            <a:r>
              <a:rPr lang="en-US" dirty="0"/>
              <a:t>Physical and Logical Topologies</a:t>
            </a:r>
            <a:endParaRPr lang="ar-EG" dirty="0"/>
          </a:p>
        </p:txBody>
      </p:sp>
      <p:sp>
        <p:nvSpPr>
          <p:cNvPr id="3" name="Content Placeholder 2">
            <a:extLst>
              <a:ext uri="{FF2B5EF4-FFF2-40B4-BE49-F238E27FC236}">
                <a16:creationId xmlns:a16="http://schemas.microsoft.com/office/drawing/2014/main" id="{32151190-A1A3-580F-43F5-08E7EAFE76FC}"/>
              </a:ext>
            </a:extLst>
          </p:cNvPr>
          <p:cNvSpPr>
            <a:spLocks noGrp="1"/>
          </p:cNvSpPr>
          <p:nvPr>
            <p:ph idx="1"/>
          </p:nvPr>
        </p:nvSpPr>
        <p:spPr>
          <a:xfrm>
            <a:off x="838200" y="1007706"/>
            <a:ext cx="10515600" cy="1803983"/>
          </a:xfrm>
        </p:spPr>
        <p:txBody>
          <a:bodyPr/>
          <a:lstStyle/>
          <a:p>
            <a:r>
              <a:rPr lang="en-US" dirty="0"/>
              <a:t>Physical topology : shows physical connections and how devices are interconnected.</a:t>
            </a:r>
          </a:p>
          <a:p>
            <a:r>
              <a:rPr lang="en-US" dirty="0"/>
              <a:t>Logical topology : identifies the virtual connections between devices using device interfaces and IP addressing schemes.</a:t>
            </a:r>
          </a:p>
          <a:p>
            <a:pPr lvl="1"/>
            <a:endParaRPr lang="ar-EG" dirty="0"/>
          </a:p>
        </p:txBody>
      </p:sp>
      <p:sp>
        <p:nvSpPr>
          <p:cNvPr id="4" name="TextBox 3">
            <a:extLst>
              <a:ext uri="{FF2B5EF4-FFF2-40B4-BE49-F238E27FC236}">
                <a16:creationId xmlns:a16="http://schemas.microsoft.com/office/drawing/2014/main" id="{283E871E-C009-B565-09CF-E8F6E7A42D2E}"/>
              </a:ext>
            </a:extLst>
          </p:cNvPr>
          <p:cNvSpPr txBox="1"/>
          <p:nvPr/>
        </p:nvSpPr>
        <p:spPr>
          <a:xfrm>
            <a:off x="838200" y="2703016"/>
            <a:ext cx="10515601" cy="4154984"/>
          </a:xfrm>
          <a:prstGeom prst="rect">
            <a:avLst/>
          </a:prstGeom>
          <a:noFill/>
        </p:spPr>
        <p:txBody>
          <a:bodyPr wrap="square" rtlCol="1">
            <a:spAutoFit/>
          </a:bodyPr>
          <a:lstStyle/>
          <a:p>
            <a:pPr marL="285750" indent="-285750">
              <a:buFont typeface="Arial" panose="020B0604020202020204" pitchFamily="34" charset="0"/>
              <a:buChar char="•"/>
            </a:pPr>
            <a:r>
              <a:rPr lang="en-US" sz="2400" dirty="0"/>
              <a:t>Purpose of the Data Link Layer :</a:t>
            </a:r>
          </a:p>
          <a:p>
            <a:pPr marL="742950" lvl="1" indent="-285750">
              <a:buFont typeface="Arial" panose="020B0604020202020204" pitchFamily="34" charset="0"/>
              <a:buChar char="•"/>
            </a:pPr>
            <a:r>
              <a:rPr lang="en-US" sz="2400" dirty="0">
                <a:solidFill>
                  <a:schemeClr val="accent1"/>
                </a:solidFill>
              </a:rPr>
              <a:t>The Data Link layer is responsible for communications between end-device network interface cards.</a:t>
            </a:r>
          </a:p>
          <a:p>
            <a:pPr marL="742950" lvl="1" indent="-285750">
              <a:buFont typeface="Arial" panose="020B0604020202020204" pitchFamily="34" charset="0"/>
              <a:buChar char="•"/>
            </a:pPr>
            <a:r>
              <a:rPr lang="en-US" sz="2400" dirty="0">
                <a:solidFill>
                  <a:schemeClr val="accent1"/>
                </a:solidFill>
              </a:rPr>
              <a:t>It allows upper layer protocols to access the physical layer media and encapsulates Layer 3 packets (IPv4 and IPv6) into Layer 2 Frames.</a:t>
            </a:r>
          </a:p>
          <a:p>
            <a:pPr marL="742950" lvl="1" indent="-285750">
              <a:buFont typeface="Arial" panose="020B0604020202020204" pitchFamily="34" charset="0"/>
              <a:buChar char="•"/>
            </a:pPr>
            <a:r>
              <a:rPr lang="en-US" sz="2400" dirty="0">
                <a:solidFill>
                  <a:schemeClr val="accent1"/>
                </a:solidFill>
              </a:rPr>
              <a:t>It also performs error detection and rejects corrupts frames.</a:t>
            </a:r>
          </a:p>
          <a:p>
            <a:pPr marL="800092" lvl="1" indent="-342892">
              <a:buFont typeface="Arial" panose="020B0604020202020204" pitchFamily="34" charset="0"/>
              <a:buChar char="•"/>
            </a:pPr>
            <a:r>
              <a:rPr lang="en-US" sz="2400" b="1" dirty="0"/>
              <a:t>Layer 2 Addresses : </a:t>
            </a:r>
            <a:r>
              <a:rPr lang="en-US" sz="2400" dirty="0">
                <a:solidFill>
                  <a:srgbClr val="000000"/>
                </a:solidFill>
              </a:rPr>
              <a:t>Also referred to as a physical address.</a:t>
            </a:r>
          </a:p>
          <a:p>
            <a:pPr marL="1257292" lvl="2" indent="-342892">
              <a:buFont typeface="Arial" panose="020B0604020202020204" pitchFamily="34" charset="0"/>
              <a:buChar char="•"/>
            </a:pPr>
            <a:r>
              <a:rPr lang="en-US" sz="2400" dirty="0">
                <a:solidFill>
                  <a:schemeClr val="accent1"/>
                </a:solidFill>
              </a:rPr>
              <a:t>Contained in the frame header.</a:t>
            </a:r>
          </a:p>
          <a:p>
            <a:pPr marL="1257292" lvl="2" indent="-342892">
              <a:buFont typeface="Arial" panose="020B0604020202020204" pitchFamily="34" charset="0"/>
              <a:buChar char="•"/>
            </a:pPr>
            <a:r>
              <a:rPr lang="en-US" sz="2400" dirty="0">
                <a:solidFill>
                  <a:schemeClr val="accent1"/>
                </a:solidFill>
              </a:rPr>
              <a:t>Used only for local delivery of a frame on the link.</a:t>
            </a:r>
          </a:p>
          <a:p>
            <a:pPr marL="1257292" lvl="2" indent="-342892">
              <a:buFont typeface="Arial" panose="020B0604020202020204" pitchFamily="34" charset="0"/>
              <a:buChar char="•"/>
            </a:pPr>
            <a:r>
              <a:rPr lang="en-US" sz="2400" dirty="0">
                <a:solidFill>
                  <a:schemeClr val="accent1"/>
                </a:solidFill>
              </a:rPr>
              <a:t>Updated by each device that forwards the frame.</a:t>
            </a:r>
          </a:p>
          <a:p>
            <a:pPr marL="742950" lvl="1" indent="-285750">
              <a:buFont typeface="Arial" panose="020B0604020202020204" pitchFamily="34" charset="0"/>
              <a:buChar char="•"/>
            </a:pPr>
            <a:endParaRPr lang="en-US" sz="2400" dirty="0">
              <a:solidFill>
                <a:schemeClr val="accent1"/>
              </a:solidFill>
            </a:endParaRPr>
          </a:p>
        </p:txBody>
      </p:sp>
    </p:spTree>
    <p:extLst>
      <p:ext uri="{BB962C8B-B14F-4D97-AF65-F5344CB8AC3E}">
        <p14:creationId xmlns:p14="http://schemas.microsoft.com/office/powerpoint/2010/main" val="1176615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9" name="Rectangle 18">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0F02841-941F-1AE8-8D07-2006D62932CA}"/>
              </a:ext>
            </a:extLst>
          </p:cNvPr>
          <p:cNvSpPr>
            <a:spLocks noGrp="1"/>
          </p:cNvSpPr>
          <p:nvPr>
            <p:ph type="title"/>
          </p:nvPr>
        </p:nvSpPr>
        <p:spPr>
          <a:xfrm>
            <a:off x="1191965" y="552810"/>
            <a:ext cx="4804659" cy="2228759"/>
          </a:xfrm>
        </p:spPr>
        <p:txBody>
          <a:bodyPr anchor="b">
            <a:normAutofit/>
          </a:bodyPr>
          <a:lstStyle/>
          <a:p>
            <a:r>
              <a:rPr lang="en-US" sz="4800"/>
              <a:t>Data Link Frame</a:t>
            </a:r>
            <a:endParaRPr lang="ar-EG" sz="4800"/>
          </a:p>
        </p:txBody>
      </p:sp>
      <p:sp>
        <p:nvSpPr>
          <p:cNvPr id="3" name="Content Placeholder 2">
            <a:extLst>
              <a:ext uri="{FF2B5EF4-FFF2-40B4-BE49-F238E27FC236}">
                <a16:creationId xmlns:a16="http://schemas.microsoft.com/office/drawing/2014/main" id="{738063F2-A15A-00EB-14B4-B0A460F577AD}"/>
              </a:ext>
            </a:extLst>
          </p:cNvPr>
          <p:cNvSpPr>
            <a:spLocks noGrp="1"/>
          </p:cNvSpPr>
          <p:nvPr>
            <p:ph idx="1"/>
          </p:nvPr>
        </p:nvSpPr>
        <p:spPr>
          <a:xfrm>
            <a:off x="1191965" y="2959729"/>
            <a:ext cx="4804659" cy="3341075"/>
          </a:xfrm>
        </p:spPr>
        <p:txBody>
          <a:bodyPr anchor="t">
            <a:normAutofit/>
          </a:bodyPr>
          <a:lstStyle/>
          <a:p>
            <a:r>
              <a:rPr lang="en-US" sz="1700"/>
              <a:t>Data is encapsulated by the data link layer with a header and a trailer to form a frame.</a:t>
            </a:r>
          </a:p>
          <a:p>
            <a:r>
              <a:rPr lang="en-US" sz="1700"/>
              <a:t>A data link frame has three parts:</a:t>
            </a:r>
          </a:p>
          <a:p>
            <a:pPr lvl="1"/>
            <a:r>
              <a:rPr lang="en-US" sz="1700"/>
              <a:t>Header</a:t>
            </a:r>
          </a:p>
          <a:p>
            <a:pPr lvl="1"/>
            <a:r>
              <a:rPr lang="en-US" sz="1700"/>
              <a:t>Data</a:t>
            </a:r>
          </a:p>
          <a:p>
            <a:pPr lvl="1"/>
            <a:r>
              <a:rPr lang="en-US" sz="1700"/>
              <a:t>Trailer</a:t>
            </a:r>
          </a:p>
          <a:p>
            <a:r>
              <a:rPr lang="en-US" sz="1700"/>
              <a:t>The fields of the header and trailer vary according to data link layer protocol.</a:t>
            </a:r>
          </a:p>
          <a:p>
            <a:r>
              <a:rPr lang="en-US" sz="1700"/>
              <a:t>The amount of control information carried with in the frame varies according to access control information and logical topology.</a:t>
            </a:r>
          </a:p>
          <a:p>
            <a:endParaRPr lang="ar-EG" sz="1700"/>
          </a:p>
        </p:txBody>
      </p:sp>
      <p:pic>
        <p:nvPicPr>
          <p:cNvPr id="4" name="Picture 3">
            <a:extLst>
              <a:ext uri="{FF2B5EF4-FFF2-40B4-BE49-F238E27FC236}">
                <a16:creationId xmlns:a16="http://schemas.microsoft.com/office/drawing/2014/main" id="{9A20B527-E88B-4D67-84C0-9DB8D8438A7E}"/>
              </a:ext>
            </a:extLst>
          </p:cNvPr>
          <p:cNvPicPr>
            <a:picLocks noChangeAspect="1"/>
          </p:cNvPicPr>
          <p:nvPr/>
        </p:nvPicPr>
        <p:blipFill>
          <a:blip r:embed="rId3"/>
          <a:stretch>
            <a:fillRect/>
          </a:stretch>
        </p:blipFill>
        <p:spPr>
          <a:xfrm>
            <a:off x="6381684" y="1475799"/>
            <a:ext cx="5093140" cy="1858995"/>
          </a:xfrm>
          <a:prstGeom prst="rect">
            <a:avLst/>
          </a:prstGeom>
        </p:spPr>
      </p:pic>
      <p:graphicFrame>
        <p:nvGraphicFramePr>
          <p:cNvPr id="8" name="Table 7">
            <a:extLst>
              <a:ext uri="{FF2B5EF4-FFF2-40B4-BE49-F238E27FC236}">
                <a16:creationId xmlns:a16="http://schemas.microsoft.com/office/drawing/2014/main" id="{FFBC0AC1-C27B-079D-0BC3-C902E628BD43}"/>
              </a:ext>
            </a:extLst>
          </p:cNvPr>
          <p:cNvGraphicFramePr>
            <a:graphicFrameLocks noGrp="1"/>
          </p:cNvGraphicFramePr>
          <p:nvPr>
            <p:extLst>
              <p:ext uri="{D42A27DB-BD31-4B8C-83A1-F6EECF244321}">
                <p14:modId xmlns:p14="http://schemas.microsoft.com/office/powerpoint/2010/main" val="3373694680"/>
              </p:ext>
            </p:extLst>
          </p:nvPr>
        </p:nvGraphicFramePr>
        <p:xfrm>
          <a:off x="6381684" y="3778273"/>
          <a:ext cx="5093141" cy="2644602"/>
        </p:xfrm>
        <a:graphic>
          <a:graphicData uri="http://schemas.openxmlformats.org/drawingml/2006/table">
            <a:tbl>
              <a:tblPr firstRow="1" bandRow="1">
                <a:tableStyleId>{5C22544A-7EE6-4342-B048-85BDC9FD1C3A}</a:tableStyleId>
              </a:tblPr>
              <a:tblGrid>
                <a:gridCol w="1605458">
                  <a:extLst>
                    <a:ext uri="{9D8B030D-6E8A-4147-A177-3AD203B41FA5}">
                      <a16:colId xmlns:a16="http://schemas.microsoft.com/office/drawing/2014/main" val="121228520"/>
                    </a:ext>
                  </a:extLst>
                </a:gridCol>
                <a:gridCol w="3487683">
                  <a:extLst>
                    <a:ext uri="{9D8B030D-6E8A-4147-A177-3AD203B41FA5}">
                      <a16:colId xmlns:a16="http://schemas.microsoft.com/office/drawing/2014/main" val="970231666"/>
                    </a:ext>
                  </a:extLst>
                </a:gridCol>
              </a:tblGrid>
              <a:tr h="346833">
                <a:tc>
                  <a:txBody>
                    <a:bodyPr/>
                    <a:lstStyle/>
                    <a:p>
                      <a:r>
                        <a:rPr lang="en-US" sz="1400"/>
                        <a:t>Field</a:t>
                      </a:r>
                    </a:p>
                  </a:txBody>
                  <a:tcPr marL="92902" marR="92902" marT="46451" marB="46451"/>
                </a:tc>
                <a:tc>
                  <a:txBody>
                    <a:bodyPr/>
                    <a:lstStyle/>
                    <a:p>
                      <a:r>
                        <a:rPr lang="en-US" sz="1400"/>
                        <a:t>Description</a:t>
                      </a:r>
                    </a:p>
                  </a:txBody>
                  <a:tcPr marL="92902" marR="92902" marT="46451" marB="46451"/>
                </a:tc>
                <a:extLst>
                  <a:ext uri="{0D108BD9-81ED-4DB2-BD59-A6C34878D82A}">
                    <a16:rowId xmlns:a16="http://schemas.microsoft.com/office/drawing/2014/main" val="1636857247"/>
                  </a:ext>
                </a:extLst>
              </a:tr>
              <a:tr h="563604">
                <a:tc>
                  <a:txBody>
                    <a:bodyPr/>
                    <a:lstStyle/>
                    <a:p>
                      <a:r>
                        <a:rPr lang="en-US" sz="1400">
                          <a:solidFill>
                            <a:srgbClr val="000000"/>
                          </a:solidFill>
                        </a:rPr>
                        <a:t>Frame Start and Stop</a:t>
                      </a:r>
                    </a:p>
                  </a:txBody>
                  <a:tcPr marL="92902" marR="92902" marT="46451" marB="46451"/>
                </a:tc>
                <a:tc>
                  <a:txBody>
                    <a:bodyPr/>
                    <a:lstStyle/>
                    <a:p>
                      <a:r>
                        <a:rPr lang="en-US" sz="1400">
                          <a:solidFill>
                            <a:srgbClr val="000000"/>
                          </a:solidFill>
                        </a:rPr>
                        <a:t>Identifies beginning and end of frame</a:t>
                      </a:r>
                    </a:p>
                  </a:txBody>
                  <a:tcPr marL="92902" marR="92902" marT="46451" marB="46451"/>
                </a:tc>
                <a:extLst>
                  <a:ext uri="{0D108BD9-81ED-4DB2-BD59-A6C34878D82A}">
                    <a16:rowId xmlns:a16="http://schemas.microsoft.com/office/drawing/2014/main" val="2293988215"/>
                  </a:ext>
                </a:extLst>
              </a:tr>
              <a:tr h="346833">
                <a:tc>
                  <a:txBody>
                    <a:bodyPr/>
                    <a:lstStyle/>
                    <a:p>
                      <a:r>
                        <a:rPr lang="en-US" sz="1400">
                          <a:solidFill>
                            <a:srgbClr val="000000"/>
                          </a:solidFill>
                        </a:rPr>
                        <a:t>Addressing</a:t>
                      </a:r>
                    </a:p>
                  </a:txBody>
                  <a:tcPr marL="92902" marR="92902" marT="46451" marB="46451"/>
                </a:tc>
                <a:tc>
                  <a:txBody>
                    <a:bodyPr/>
                    <a:lstStyle/>
                    <a:p>
                      <a:r>
                        <a:rPr lang="en-US" sz="1400">
                          <a:solidFill>
                            <a:srgbClr val="000000"/>
                          </a:solidFill>
                        </a:rPr>
                        <a:t>Indicates source and destination nodes</a:t>
                      </a:r>
                    </a:p>
                  </a:txBody>
                  <a:tcPr marL="92902" marR="92902" marT="46451" marB="46451"/>
                </a:tc>
                <a:extLst>
                  <a:ext uri="{0D108BD9-81ED-4DB2-BD59-A6C34878D82A}">
                    <a16:rowId xmlns:a16="http://schemas.microsoft.com/office/drawing/2014/main" val="623152383"/>
                  </a:ext>
                </a:extLst>
              </a:tr>
              <a:tr h="346833">
                <a:tc>
                  <a:txBody>
                    <a:bodyPr/>
                    <a:lstStyle/>
                    <a:p>
                      <a:r>
                        <a:rPr lang="en-US" sz="1400">
                          <a:solidFill>
                            <a:srgbClr val="000000"/>
                          </a:solidFill>
                        </a:rPr>
                        <a:t>Type</a:t>
                      </a:r>
                    </a:p>
                  </a:txBody>
                  <a:tcPr marL="92902" marR="92902" marT="46451" marB="46451"/>
                </a:tc>
                <a:tc>
                  <a:txBody>
                    <a:bodyPr/>
                    <a:lstStyle/>
                    <a:p>
                      <a:r>
                        <a:rPr lang="en-US" sz="1400">
                          <a:solidFill>
                            <a:srgbClr val="000000"/>
                          </a:solidFill>
                        </a:rPr>
                        <a:t>Identifies encapsulated Layer 3 protocol</a:t>
                      </a:r>
                    </a:p>
                  </a:txBody>
                  <a:tcPr marL="92902" marR="92902" marT="46451" marB="46451"/>
                </a:tc>
                <a:extLst>
                  <a:ext uri="{0D108BD9-81ED-4DB2-BD59-A6C34878D82A}">
                    <a16:rowId xmlns:a16="http://schemas.microsoft.com/office/drawing/2014/main" val="2159430399"/>
                  </a:ext>
                </a:extLst>
              </a:tr>
              <a:tr h="346833">
                <a:tc>
                  <a:txBody>
                    <a:bodyPr/>
                    <a:lstStyle/>
                    <a:p>
                      <a:r>
                        <a:rPr lang="en-US" sz="1400">
                          <a:solidFill>
                            <a:srgbClr val="000000"/>
                          </a:solidFill>
                        </a:rPr>
                        <a:t>Control</a:t>
                      </a:r>
                    </a:p>
                  </a:txBody>
                  <a:tcPr marL="92902" marR="92902" marT="46451" marB="46451"/>
                </a:tc>
                <a:tc>
                  <a:txBody>
                    <a:bodyPr/>
                    <a:lstStyle/>
                    <a:p>
                      <a:r>
                        <a:rPr lang="en-US" sz="1400">
                          <a:solidFill>
                            <a:srgbClr val="000000"/>
                          </a:solidFill>
                        </a:rPr>
                        <a:t>Identifies flow control services </a:t>
                      </a:r>
                    </a:p>
                  </a:txBody>
                  <a:tcPr marL="92902" marR="92902" marT="46451" marB="46451"/>
                </a:tc>
                <a:extLst>
                  <a:ext uri="{0D108BD9-81ED-4DB2-BD59-A6C34878D82A}">
                    <a16:rowId xmlns:a16="http://schemas.microsoft.com/office/drawing/2014/main" val="2133913490"/>
                  </a:ext>
                </a:extLst>
              </a:tr>
              <a:tr h="346833">
                <a:tc>
                  <a:txBody>
                    <a:bodyPr/>
                    <a:lstStyle/>
                    <a:p>
                      <a:r>
                        <a:rPr lang="en-US" sz="1400">
                          <a:solidFill>
                            <a:srgbClr val="000000"/>
                          </a:solidFill>
                        </a:rPr>
                        <a:t>Data</a:t>
                      </a:r>
                    </a:p>
                  </a:txBody>
                  <a:tcPr marL="92902" marR="92902" marT="46451" marB="46451"/>
                </a:tc>
                <a:tc>
                  <a:txBody>
                    <a:bodyPr/>
                    <a:lstStyle/>
                    <a:p>
                      <a:r>
                        <a:rPr lang="en-US" sz="1400">
                          <a:solidFill>
                            <a:srgbClr val="000000"/>
                          </a:solidFill>
                        </a:rPr>
                        <a:t>Contains the frame payload</a:t>
                      </a:r>
                    </a:p>
                  </a:txBody>
                  <a:tcPr marL="92902" marR="92902" marT="46451" marB="46451"/>
                </a:tc>
                <a:extLst>
                  <a:ext uri="{0D108BD9-81ED-4DB2-BD59-A6C34878D82A}">
                    <a16:rowId xmlns:a16="http://schemas.microsoft.com/office/drawing/2014/main" val="2135871723"/>
                  </a:ext>
                </a:extLst>
              </a:tr>
              <a:tr h="346833">
                <a:tc>
                  <a:txBody>
                    <a:bodyPr/>
                    <a:lstStyle/>
                    <a:p>
                      <a:r>
                        <a:rPr lang="en-US" sz="1400">
                          <a:solidFill>
                            <a:srgbClr val="000000"/>
                          </a:solidFill>
                        </a:rPr>
                        <a:t>Error Detection</a:t>
                      </a:r>
                    </a:p>
                  </a:txBody>
                  <a:tcPr marL="92902" marR="92902" marT="46451" marB="46451"/>
                </a:tc>
                <a:tc>
                  <a:txBody>
                    <a:bodyPr/>
                    <a:lstStyle/>
                    <a:p>
                      <a:r>
                        <a:rPr lang="en-US" sz="1400">
                          <a:solidFill>
                            <a:srgbClr val="000000"/>
                          </a:solidFill>
                        </a:rPr>
                        <a:t>Used for determine transmission errors</a:t>
                      </a:r>
                    </a:p>
                  </a:txBody>
                  <a:tcPr marL="92902" marR="92902" marT="46451" marB="46451"/>
                </a:tc>
                <a:extLst>
                  <a:ext uri="{0D108BD9-81ED-4DB2-BD59-A6C34878D82A}">
                    <a16:rowId xmlns:a16="http://schemas.microsoft.com/office/drawing/2014/main" val="1723670907"/>
                  </a:ext>
                </a:extLst>
              </a:tr>
            </a:tbl>
          </a:graphicData>
        </a:graphic>
      </p:graphicFrame>
    </p:spTree>
    <p:extLst>
      <p:ext uri="{BB962C8B-B14F-4D97-AF65-F5344CB8AC3E}">
        <p14:creationId xmlns:p14="http://schemas.microsoft.com/office/powerpoint/2010/main" val="2203752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CBF5163C-6A03-4E4E-8BE6-A863E0FEB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587" y="4363057"/>
            <a:ext cx="4771213" cy="212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49B5B3D9-D9E7-5FD9-616D-9FB9F6FDAAF9}"/>
              </a:ext>
            </a:extLst>
          </p:cNvPr>
          <p:cNvSpPr>
            <a:spLocks noGrp="1"/>
          </p:cNvSpPr>
          <p:nvPr>
            <p:ph type="title"/>
          </p:nvPr>
        </p:nvSpPr>
        <p:spPr/>
        <p:txBody>
          <a:bodyPr/>
          <a:lstStyle/>
          <a:p>
            <a:r>
              <a:rPr lang="en-US" dirty="0"/>
              <a:t>Data Link Control Protocols</a:t>
            </a:r>
            <a:endParaRPr lang="ar-EG" dirty="0"/>
          </a:p>
        </p:txBody>
      </p:sp>
      <p:sp>
        <p:nvSpPr>
          <p:cNvPr id="3" name="Content Placeholder 2">
            <a:extLst>
              <a:ext uri="{FF2B5EF4-FFF2-40B4-BE49-F238E27FC236}">
                <a16:creationId xmlns:a16="http://schemas.microsoft.com/office/drawing/2014/main" id="{618BEE08-0CEE-20DB-8610-30C877AF1BFF}"/>
              </a:ext>
            </a:extLst>
          </p:cNvPr>
          <p:cNvSpPr>
            <a:spLocks noGrp="1"/>
          </p:cNvSpPr>
          <p:nvPr>
            <p:ph idx="1"/>
          </p:nvPr>
        </p:nvSpPr>
        <p:spPr>
          <a:xfrm>
            <a:off x="838200" y="1825624"/>
            <a:ext cx="10515600" cy="4667251"/>
          </a:xfrm>
        </p:spPr>
        <p:txBody>
          <a:bodyPr>
            <a:normAutofit fontScale="85000" lnSpcReduction="20000"/>
          </a:bodyPr>
          <a:lstStyle/>
          <a:p>
            <a:r>
              <a:rPr lang="en-US" dirty="0"/>
              <a:t>Frame synchronization</a:t>
            </a:r>
          </a:p>
          <a:p>
            <a:r>
              <a:rPr lang="en-US" dirty="0"/>
              <a:t>Flow control : </a:t>
            </a:r>
          </a:p>
          <a:p>
            <a:pPr lvl="1"/>
            <a:r>
              <a:rPr lang="en-US" dirty="0">
                <a:solidFill>
                  <a:schemeClr val="accent1"/>
                </a:solidFill>
              </a:rPr>
              <a:t>refers to a set of procedures used to restrict  the amount of data that the sender can send. In the absence of flow control, the receiver’s buffer may fill up and overflow while it is processing old data</a:t>
            </a:r>
            <a:endParaRPr lang="en-US" dirty="0"/>
          </a:p>
          <a:p>
            <a:r>
              <a:rPr lang="en-US" dirty="0"/>
              <a:t>Error control : </a:t>
            </a:r>
          </a:p>
          <a:p>
            <a:pPr lvl="1"/>
            <a:r>
              <a:rPr lang="en-US" altLang="en-US" baseline="0" dirty="0">
                <a:solidFill>
                  <a:schemeClr val="accent1"/>
                </a:solidFill>
                <a:latin typeface="Calibri (Body)"/>
                <a:ea typeface="Tahoma" panose="020B0604030504040204" pitchFamily="34" charset="0"/>
                <a:cs typeface="Tahoma" panose="020B0604030504040204" pitchFamily="34" charset="0"/>
              </a:rPr>
              <a:t>is based on automatic repeat request, which is the retransmission of data.</a:t>
            </a:r>
          </a:p>
          <a:p>
            <a:pPr lvl="1" eaLnBrk="1" hangingPunct="1"/>
            <a:r>
              <a:rPr kumimoji="1" lang="en-US" dirty="0">
                <a:solidFill>
                  <a:schemeClr val="accent1"/>
                </a:solidFill>
              </a:rPr>
              <a:t>Lost frames</a:t>
            </a:r>
          </a:p>
          <a:p>
            <a:pPr lvl="2"/>
            <a:r>
              <a:rPr kumimoji="1" lang="en-US" sz="2100" dirty="0">
                <a:solidFill>
                  <a:schemeClr val="accent1"/>
                </a:solidFill>
              </a:rPr>
              <a:t>a frame fails to arrive at the other side</a:t>
            </a:r>
          </a:p>
          <a:p>
            <a:pPr lvl="1" eaLnBrk="1" hangingPunct="1"/>
            <a:r>
              <a:rPr kumimoji="1" lang="en-US" dirty="0">
                <a:solidFill>
                  <a:schemeClr val="accent1"/>
                </a:solidFill>
              </a:rPr>
              <a:t>Damaged frames</a:t>
            </a:r>
          </a:p>
          <a:p>
            <a:pPr lvl="2"/>
            <a:r>
              <a:rPr kumimoji="1" lang="en-US" sz="2100" dirty="0">
                <a:solidFill>
                  <a:schemeClr val="accent1"/>
                </a:solidFill>
              </a:rPr>
              <a:t>frame arrives but some of the bits are in error</a:t>
            </a:r>
            <a:endParaRPr lang="en-US" sz="2100" dirty="0">
              <a:solidFill>
                <a:schemeClr val="accent1"/>
              </a:solidFill>
            </a:endParaRPr>
          </a:p>
          <a:p>
            <a:r>
              <a:rPr lang="en-US" dirty="0"/>
              <a:t>Addressing</a:t>
            </a:r>
          </a:p>
          <a:p>
            <a:r>
              <a:rPr lang="en-US" dirty="0"/>
              <a:t>Control and data</a:t>
            </a:r>
          </a:p>
          <a:p>
            <a:r>
              <a:rPr lang="en-US" dirty="0"/>
              <a:t>Link management</a:t>
            </a:r>
          </a:p>
          <a:p>
            <a:endParaRPr lang="ar-EG" dirty="0"/>
          </a:p>
        </p:txBody>
      </p:sp>
    </p:spTree>
    <p:extLst>
      <p:ext uri="{BB962C8B-B14F-4D97-AF65-F5344CB8AC3E}">
        <p14:creationId xmlns:p14="http://schemas.microsoft.com/office/powerpoint/2010/main" val="276914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FF26-2A7C-7EE3-08DF-52D8E8EC5DC0}"/>
              </a:ext>
            </a:extLst>
          </p:cNvPr>
          <p:cNvSpPr>
            <a:spLocks noGrp="1"/>
          </p:cNvSpPr>
          <p:nvPr>
            <p:ph type="title"/>
          </p:nvPr>
        </p:nvSpPr>
        <p:spPr>
          <a:xfrm>
            <a:off x="838200" y="365126"/>
            <a:ext cx="10515600" cy="735060"/>
          </a:xfrm>
        </p:spPr>
        <p:txBody>
          <a:bodyPr>
            <a:normAutofit/>
          </a:bodyPr>
          <a:lstStyle/>
          <a:p>
            <a:r>
              <a:rPr lang="en-US" altLang="en-US" sz="3600" dirty="0"/>
              <a:t>Topology Diagrams</a:t>
            </a:r>
            <a:endParaRPr lang="ar-EG" sz="3600" dirty="0"/>
          </a:p>
        </p:txBody>
      </p:sp>
      <p:sp>
        <p:nvSpPr>
          <p:cNvPr id="3" name="Content Placeholder 2">
            <a:extLst>
              <a:ext uri="{FF2B5EF4-FFF2-40B4-BE49-F238E27FC236}">
                <a16:creationId xmlns:a16="http://schemas.microsoft.com/office/drawing/2014/main" id="{B31CD41A-7BAA-3FA0-6151-87CDFA3EAA08}"/>
              </a:ext>
            </a:extLst>
          </p:cNvPr>
          <p:cNvSpPr>
            <a:spLocks noGrp="1"/>
          </p:cNvSpPr>
          <p:nvPr>
            <p:ph idx="1"/>
          </p:nvPr>
        </p:nvSpPr>
        <p:spPr>
          <a:xfrm>
            <a:off x="838200" y="1216197"/>
            <a:ext cx="10515600" cy="1710677"/>
          </a:xfrm>
        </p:spPr>
        <p:txBody>
          <a:bodyPr>
            <a:normAutofit lnSpcReduction="10000"/>
          </a:bodyPr>
          <a:lstStyle/>
          <a:p>
            <a:r>
              <a:rPr lang="en-US" dirty="0"/>
              <a:t>Physical : </a:t>
            </a:r>
            <a:r>
              <a:rPr lang="en-US" sz="2800" dirty="0">
                <a:solidFill>
                  <a:srgbClr val="0070C0"/>
                </a:solidFill>
              </a:rPr>
              <a:t>illustrate the physical location of intermediary devices and cable installation.</a:t>
            </a:r>
          </a:p>
          <a:p>
            <a:r>
              <a:rPr lang="en-US" sz="2800" dirty="0">
                <a:solidFill>
                  <a:srgbClr val="000000"/>
                </a:solidFill>
                <a:latin typeface="Times New Roman" panose="02020603050405020304" pitchFamily="18" charset="0"/>
                <a:cs typeface="Times New Roman" panose="02020603050405020304" pitchFamily="18" charset="0"/>
              </a:rPr>
              <a:t>Logical : </a:t>
            </a:r>
            <a:r>
              <a:rPr lang="en-US" sz="2800" dirty="0">
                <a:solidFill>
                  <a:srgbClr val="0070C0"/>
                </a:solidFill>
                <a:latin typeface="Times New Roman" panose="02020603050405020304" pitchFamily="18" charset="0"/>
                <a:cs typeface="Times New Roman" panose="02020603050405020304" pitchFamily="18" charset="0"/>
              </a:rPr>
              <a:t>illustrate devices, ports, and the addressing scheme of the network.</a:t>
            </a:r>
            <a:endParaRPr lang="en-CA" altLang="en-US" sz="2800" dirty="0">
              <a:solidFill>
                <a:srgbClr val="0070C0"/>
              </a:solidFill>
              <a:latin typeface="Times New Roman" panose="02020603050405020304" pitchFamily="18" charset="0"/>
              <a:cs typeface="Times New Roman" panose="02020603050405020304" pitchFamily="18" charset="0"/>
            </a:endParaRPr>
          </a:p>
          <a:p>
            <a:endParaRPr lang="ar-EG" dirty="0"/>
          </a:p>
        </p:txBody>
      </p:sp>
      <p:sp>
        <p:nvSpPr>
          <p:cNvPr id="5" name="TextBox 4">
            <a:extLst>
              <a:ext uri="{FF2B5EF4-FFF2-40B4-BE49-F238E27FC236}">
                <a16:creationId xmlns:a16="http://schemas.microsoft.com/office/drawing/2014/main" id="{4556B009-A58A-EFD2-FBEF-B5E4B180CDDD}"/>
              </a:ext>
            </a:extLst>
          </p:cNvPr>
          <p:cNvSpPr txBox="1"/>
          <p:nvPr/>
        </p:nvSpPr>
        <p:spPr>
          <a:xfrm>
            <a:off x="838200" y="3042886"/>
            <a:ext cx="6097554" cy="461665"/>
          </a:xfrm>
          <a:prstGeom prst="rect">
            <a:avLst/>
          </a:prstGeom>
          <a:noFill/>
        </p:spPr>
        <p:txBody>
          <a:bodyPr wrap="square">
            <a:spAutoFit/>
          </a:bodyPr>
          <a:lstStyle/>
          <a:p>
            <a:r>
              <a:rPr lang="en-US" sz="2400" dirty="0"/>
              <a:t>Common Types of Networks </a:t>
            </a:r>
            <a:endParaRPr lang="ar-EG" sz="2400" dirty="0"/>
          </a:p>
        </p:txBody>
      </p:sp>
      <p:sp>
        <p:nvSpPr>
          <p:cNvPr id="7" name="TextBox 6">
            <a:extLst>
              <a:ext uri="{FF2B5EF4-FFF2-40B4-BE49-F238E27FC236}">
                <a16:creationId xmlns:a16="http://schemas.microsoft.com/office/drawing/2014/main" id="{BD3B8DCA-64C4-0989-4147-4B7D47D86E32}"/>
              </a:ext>
            </a:extLst>
          </p:cNvPr>
          <p:cNvSpPr txBox="1"/>
          <p:nvPr/>
        </p:nvSpPr>
        <p:spPr>
          <a:xfrm>
            <a:off x="838200" y="3523079"/>
            <a:ext cx="10657892" cy="3170099"/>
          </a:xfrm>
          <a:prstGeom prst="rect">
            <a:avLst/>
          </a:prstGeom>
          <a:noFill/>
        </p:spPr>
        <p:txBody>
          <a:bodyPr wrap="square">
            <a:spAutoFit/>
          </a:bodyPr>
          <a:lstStyle/>
          <a:p>
            <a:pPr algn="just" eaLnBrk="1" hangingPunct="1">
              <a:buFont typeface="Arial" panose="020B0604020202020204" pitchFamily="34" charset="0"/>
              <a:buChar char="•"/>
            </a:pPr>
            <a:r>
              <a:rPr lang="en-US" altLang="en-US" sz="2000" dirty="0"/>
              <a:t>Small Home Networks : </a:t>
            </a:r>
            <a:r>
              <a:rPr lang="en-US" altLang="en-US" sz="2000" dirty="0">
                <a:solidFill>
                  <a:srgbClr val="0070C0"/>
                </a:solidFill>
              </a:rPr>
              <a:t>connect a few computers to each other and the Internet.</a:t>
            </a:r>
          </a:p>
          <a:p>
            <a:pPr algn="just" eaLnBrk="1" hangingPunct="1">
              <a:buFont typeface="Arial" panose="020B0604020202020204" pitchFamily="34" charset="0"/>
              <a:buChar char="•"/>
            </a:pPr>
            <a:r>
              <a:rPr lang="en-US" altLang="en-US" sz="2000" dirty="0"/>
              <a:t>Small Office/Home Office: </a:t>
            </a:r>
            <a:r>
              <a:rPr lang="en-US" altLang="en-US" sz="2000" dirty="0">
                <a:solidFill>
                  <a:srgbClr val="0070C0"/>
                </a:solidFill>
              </a:rPr>
              <a:t>enables computer within a home or remote office to connect to a corporate network.</a:t>
            </a:r>
          </a:p>
          <a:p>
            <a:pPr algn="just" eaLnBrk="1" hangingPunct="1">
              <a:buFont typeface="Arial" panose="020B0604020202020204" pitchFamily="34" charset="0"/>
              <a:buChar char="•"/>
            </a:pPr>
            <a:r>
              <a:rPr lang="en-US" altLang="en-US" sz="2000" dirty="0"/>
              <a:t>Medium to Large Networks : </a:t>
            </a:r>
            <a:r>
              <a:rPr lang="en-US" altLang="en-US" sz="2000" dirty="0">
                <a:solidFill>
                  <a:srgbClr val="0070C0"/>
                </a:solidFill>
              </a:rPr>
              <a:t>many locations with hundreds or thousands of interconnected computers.</a:t>
            </a:r>
          </a:p>
          <a:p>
            <a:pPr algn="just" eaLnBrk="1" hangingPunct="1">
              <a:buFont typeface="Arial" panose="020B0604020202020204" pitchFamily="34" charset="0"/>
              <a:buChar char="•"/>
            </a:pPr>
            <a:r>
              <a:rPr lang="en-US" altLang="en-US" sz="2000" dirty="0"/>
              <a:t>World Wide Networks : </a:t>
            </a:r>
            <a:r>
              <a:rPr lang="en-US" altLang="en-US" sz="2000" dirty="0">
                <a:solidFill>
                  <a:srgbClr val="0070C0"/>
                </a:solidFill>
              </a:rPr>
              <a:t>connects hundreds of millions of computers world-wide – such as the internet.</a:t>
            </a:r>
          </a:p>
          <a:p>
            <a:pPr lvl="1" algn="just"/>
            <a:endParaRPr lang="en-US" altLang="en-US" sz="2000" dirty="0"/>
          </a:p>
          <a:p>
            <a:pPr lvl="1" algn="just"/>
            <a:endParaRPr lang="en-US" altLang="en-US" sz="2000" dirty="0"/>
          </a:p>
          <a:p>
            <a:pPr marL="0" indent="0" algn="just">
              <a:buNone/>
            </a:pPr>
            <a:endParaRPr lang="en-CA" altLang="en-US" sz="2000" b="1" dirty="0"/>
          </a:p>
        </p:txBody>
      </p:sp>
    </p:spTree>
    <p:extLst>
      <p:ext uri="{BB962C8B-B14F-4D97-AF65-F5344CB8AC3E}">
        <p14:creationId xmlns:p14="http://schemas.microsoft.com/office/powerpoint/2010/main" val="38261228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9" name="Rectangle 28">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5EBCDE95-A2AC-3EC5-9111-E0E8F7D3633F}"/>
              </a:ext>
            </a:extLst>
          </p:cNvPr>
          <p:cNvSpPr>
            <a:spLocks noGrp="1"/>
          </p:cNvSpPr>
          <p:nvPr>
            <p:ph type="title"/>
          </p:nvPr>
        </p:nvSpPr>
        <p:spPr>
          <a:xfrm>
            <a:off x="1191965" y="552810"/>
            <a:ext cx="4804659" cy="2228759"/>
          </a:xfrm>
        </p:spPr>
        <p:txBody>
          <a:bodyPr anchor="b">
            <a:normAutofit/>
          </a:bodyPr>
          <a:lstStyle/>
          <a:p>
            <a:r>
              <a:rPr lang="en-US" sz="4800" dirty="0"/>
              <a:t>Noiseless channel protocol</a:t>
            </a:r>
            <a:endParaRPr lang="ar-EG" sz="4800" dirty="0"/>
          </a:p>
        </p:txBody>
      </p:sp>
      <p:sp>
        <p:nvSpPr>
          <p:cNvPr id="3" name="Content Placeholder 2">
            <a:extLst>
              <a:ext uri="{FF2B5EF4-FFF2-40B4-BE49-F238E27FC236}">
                <a16:creationId xmlns:a16="http://schemas.microsoft.com/office/drawing/2014/main" id="{E7A1F8A0-1146-1C00-A00A-45F11B9E7721}"/>
              </a:ext>
            </a:extLst>
          </p:cNvPr>
          <p:cNvSpPr>
            <a:spLocks noGrp="1"/>
          </p:cNvSpPr>
          <p:nvPr>
            <p:ph idx="1"/>
          </p:nvPr>
        </p:nvSpPr>
        <p:spPr>
          <a:xfrm>
            <a:off x="1191965" y="2959729"/>
            <a:ext cx="4804659" cy="3341075"/>
          </a:xfrm>
        </p:spPr>
        <p:txBody>
          <a:bodyPr anchor="t">
            <a:normAutofit/>
          </a:bodyPr>
          <a:lstStyle/>
          <a:p>
            <a:r>
              <a:rPr lang="en-US" sz="2000" dirty="0"/>
              <a:t>Simplest</a:t>
            </a:r>
          </a:p>
          <a:p>
            <a:r>
              <a:rPr lang="en-US" sz="2000" dirty="0"/>
              <a:t>Stop and wait</a:t>
            </a:r>
          </a:p>
          <a:p>
            <a:pPr lvl="1"/>
            <a:r>
              <a:rPr lang="en-US" sz="2000" dirty="0"/>
              <a:t>Source transmits frame</a:t>
            </a:r>
          </a:p>
          <a:p>
            <a:pPr lvl="1"/>
            <a:r>
              <a:rPr lang="en-US" sz="2000" dirty="0"/>
              <a:t>Destination receives frame and replies with acknowledgement (ACK)</a:t>
            </a:r>
          </a:p>
          <a:p>
            <a:pPr lvl="1"/>
            <a:r>
              <a:rPr lang="en-US" sz="2000" dirty="0"/>
              <a:t>Source waits for ACK before sending next frame</a:t>
            </a:r>
          </a:p>
          <a:p>
            <a:pPr lvl="1"/>
            <a:r>
              <a:rPr lang="en-US" sz="2000" dirty="0"/>
              <a:t>Destination can stop flow by not sending ACK</a:t>
            </a:r>
          </a:p>
          <a:p>
            <a:pPr lvl="1"/>
            <a:endParaRPr lang="ar-EG" sz="1800" dirty="0"/>
          </a:p>
        </p:txBody>
      </p:sp>
      <p:pic>
        <p:nvPicPr>
          <p:cNvPr id="18" name="Picture 6">
            <a:extLst>
              <a:ext uri="{FF2B5EF4-FFF2-40B4-BE49-F238E27FC236}">
                <a16:creationId xmlns:a16="http://schemas.microsoft.com/office/drawing/2014/main" id="{769F6C6C-1A59-1D5E-EE60-4642E7206F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8379" y="3649727"/>
            <a:ext cx="4231123" cy="31714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9368B9AB-E5F5-7155-B031-61D0588626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7371" y="552810"/>
            <a:ext cx="5093140" cy="309691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08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77DF-FE9F-2696-AAD0-B032C0BFAED1}"/>
              </a:ext>
            </a:extLst>
          </p:cNvPr>
          <p:cNvSpPr>
            <a:spLocks noGrp="1"/>
          </p:cNvSpPr>
          <p:nvPr>
            <p:ph type="title"/>
          </p:nvPr>
        </p:nvSpPr>
        <p:spPr/>
        <p:txBody>
          <a:bodyPr/>
          <a:lstStyle/>
          <a:p>
            <a:r>
              <a:rPr lang="en-US" dirty="0"/>
              <a:t>Noisy channel protocol</a:t>
            </a:r>
            <a:endParaRPr lang="ar-EG" dirty="0"/>
          </a:p>
        </p:txBody>
      </p:sp>
      <p:sp>
        <p:nvSpPr>
          <p:cNvPr id="3" name="Content Placeholder 2">
            <a:extLst>
              <a:ext uri="{FF2B5EF4-FFF2-40B4-BE49-F238E27FC236}">
                <a16:creationId xmlns:a16="http://schemas.microsoft.com/office/drawing/2014/main" id="{152012B0-6520-398D-AEEE-F7F69D703203}"/>
              </a:ext>
            </a:extLst>
          </p:cNvPr>
          <p:cNvSpPr>
            <a:spLocks noGrp="1"/>
          </p:cNvSpPr>
          <p:nvPr>
            <p:ph idx="1"/>
          </p:nvPr>
        </p:nvSpPr>
        <p:spPr/>
        <p:txBody>
          <a:bodyPr>
            <a:normAutofit fontScale="92500" lnSpcReduction="10000"/>
          </a:bodyPr>
          <a:lstStyle/>
          <a:p>
            <a:r>
              <a:rPr lang="en-US" dirty="0"/>
              <a:t>Automatic Repeat Request (ARQ) :</a:t>
            </a:r>
          </a:p>
          <a:p>
            <a:pPr lvl="1"/>
            <a:r>
              <a:rPr lang="en-US" dirty="0"/>
              <a:t>Stop-and-wait</a:t>
            </a:r>
          </a:p>
          <a:p>
            <a:pPr lvl="2"/>
            <a:r>
              <a:rPr lang="en-US" dirty="0"/>
              <a:t>Source transmits single frame</a:t>
            </a:r>
          </a:p>
          <a:p>
            <a:pPr lvl="2"/>
            <a:r>
              <a:rPr lang="en-US" dirty="0"/>
              <a:t>Waits for ACK</a:t>
            </a:r>
          </a:p>
          <a:p>
            <a:pPr lvl="3"/>
            <a:r>
              <a:rPr lang="en-US" dirty="0"/>
              <a:t>No other data can be sent until destination’s reply arrives</a:t>
            </a:r>
          </a:p>
          <a:p>
            <a:pPr lvl="2"/>
            <a:r>
              <a:rPr lang="en-US" dirty="0"/>
              <a:t>If frame received is damaged, discard it</a:t>
            </a:r>
          </a:p>
          <a:p>
            <a:pPr lvl="3"/>
            <a:r>
              <a:rPr lang="en-US" dirty="0"/>
              <a:t>Transmitter has timeout</a:t>
            </a:r>
          </a:p>
          <a:p>
            <a:pPr lvl="3"/>
            <a:r>
              <a:rPr lang="en-US" dirty="0"/>
              <a:t>If no ACK within timeout, retransmit</a:t>
            </a:r>
          </a:p>
          <a:p>
            <a:pPr lvl="2"/>
            <a:r>
              <a:rPr lang="en-US" dirty="0"/>
              <a:t>If ACK is damaged, transmitter will not recognize</a:t>
            </a:r>
          </a:p>
          <a:p>
            <a:pPr lvl="3"/>
            <a:r>
              <a:rPr lang="en-US" dirty="0"/>
              <a:t>Transmitter will retransmit</a:t>
            </a:r>
          </a:p>
          <a:p>
            <a:pPr lvl="3"/>
            <a:r>
              <a:rPr lang="en-US" dirty="0"/>
              <a:t>Receiver gets two copies of frame</a:t>
            </a:r>
          </a:p>
          <a:p>
            <a:pPr lvl="3"/>
            <a:r>
              <a:rPr lang="en-US"/>
              <a:t>Use </a:t>
            </a:r>
            <a:r>
              <a:rPr lang="en-US" dirty="0"/>
              <a:t>alternate numbering and ACK0 / ACK1</a:t>
            </a:r>
          </a:p>
          <a:p>
            <a:pPr lvl="1"/>
            <a:r>
              <a:rPr lang="en-US" dirty="0"/>
              <a:t>Go-back-N</a:t>
            </a:r>
          </a:p>
          <a:p>
            <a:pPr lvl="1"/>
            <a:r>
              <a:rPr lang="en-US" dirty="0"/>
              <a:t>Selective-Repeat</a:t>
            </a:r>
          </a:p>
          <a:p>
            <a:pPr lvl="1"/>
            <a:endParaRPr lang="ar-EG" dirty="0"/>
          </a:p>
        </p:txBody>
      </p:sp>
    </p:spTree>
    <p:extLst>
      <p:ext uri="{BB962C8B-B14F-4D97-AF65-F5344CB8AC3E}">
        <p14:creationId xmlns:p14="http://schemas.microsoft.com/office/powerpoint/2010/main" val="207648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91F0-EAF5-65F2-8E8E-0D2737504015}"/>
              </a:ext>
            </a:extLst>
          </p:cNvPr>
          <p:cNvSpPr>
            <a:spLocks noGrp="1"/>
          </p:cNvSpPr>
          <p:nvPr>
            <p:ph type="title"/>
          </p:nvPr>
        </p:nvSpPr>
        <p:spPr/>
        <p:txBody>
          <a:bodyPr/>
          <a:lstStyle/>
          <a:p>
            <a:r>
              <a:rPr lang="en-US" dirty="0"/>
              <a:t>Categories of Networks</a:t>
            </a:r>
            <a:endParaRPr lang="ar-EG" dirty="0"/>
          </a:p>
        </p:txBody>
      </p:sp>
      <p:sp>
        <p:nvSpPr>
          <p:cNvPr id="3" name="Content Placeholder 2">
            <a:extLst>
              <a:ext uri="{FF2B5EF4-FFF2-40B4-BE49-F238E27FC236}">
                <a16:creationId xmlns:a16="http://schemas.microsoft.com/office/drawing/2014/main" id="{62C64BB1-3C07-D555-0154-5F9E2E236BE2}"/>
              </a:ext>
            </a:extLst>
          </p:cNvPr>
          <p:cNvSpPr>
            <a:spLocks noGrp="1"/>
          </p:cNvSpPr>
          <p:nvPr>
            <p:ph idx="1"/>
          </p:nvPr>
        </p:nvSpPr>
        <p:spPr>
          <a:xfrm>
            <a:off x="838200" y="1545706"/>
            <a:ext cx="10515600" cy="3754082"/>
          </a:xfrm>
        </p:spPr>
        <p:txBody>
          <a:bodyPr>
            <a:normAutofit fontScale="92500" lnSpcReduction="10000"/>
          </a:bodyPr>
          <a:lstStyle/>
          <a:p>
            <a:pPr lvl="1">
              <a:lnSpc>
                <a:spcPct val="110000"/>
              </a:lnSpc>
              <a:defRPr/>
            </a:pPr>
            <a:r>
              <a:rPr kumimoji="1" lang="en-GB" dirty="0"/>
              <a:t>Local Area Network (LAN) : </a:t>
            </a:r>
          </a:p>
          <a:p>
            <a:pPr lvl="2">
              <a:lnSpc>
                <a:spcPct val="110000"/>
              </a:lnSpc>
              <a:defRPr/>
            </a:pPr>
            <a:r>
              <a:rPr kumimoji="1" lang="en-US" dirty="0">
                <a:solidFill>
                  <a:srgbClr val="0070C0"/>
                </a:solidFill>
              </a:rPr>
              <a:t>Smaller scope, Owned by the same organization (private)</a:t>
            </a:r>
          </a:p>
          <a:p>
            <a:pPr lvl="2">
              <a:lnSpc>
                <a:spcPct val="110000"/>
              </a:lnSpc>
              <a:defRPr/>
            </a:pPr>
            <a:r>
              <a:rPr kumimoji="1" lang="en-US" dirty="0">
                <a:solidFill>
                  <a:srgbClr val="0070C0"/>
                </a:solidFill>
              </a:rPr>
              <a:t>Data rates greater than WANs</a:t>
            </a:r>
          </a:p>
          <a:p>
            <a:pPr lvl="2">
              <a:lnSpc>
                <a:spcPct val="110000"/>
              </a:lnSpc>
              <a:defRPr/>
            </a:pPr>
            <a:r>
              <a:rPr kumimoji="1" lang="en-US" dirty="0">
                <a:solidFill>
                  <a:srgbClr val="0070C0"/>
                </a:solidFill>
              </a:rPr>
              <a:t>Most common configurations are switched LANs and wireless LANs</a:t>
            </a:r>
            <a:endParaRPr kumimoji="1" lang="en-GB" dirty="0">
              <a:solidFill>
                <a:srgbClr val="0070C0"/>
              </a:solidFill>
            </a:endParaRPr>
          </a:p>
          <a:p>
            <a:pPr lvl="1">
              <a:lnSpc>
                <a:spcPct val="110000"/>
              </a:lnSpc>
              <a:defRPr/>
            </a:pPr>
            <a:r>
              <a:rPr kumimoji="1" lang="en-GB" dirty="0"/>
              <a:t>Metropolitan Area Network (MAN) : </a:t>
            </a:r>
          </a:p>
          <a:p>
            <a:pPr lvl="2">
              <a:lnSpc>
                <a:spcPct val="110000"/>
              </a:lnSpc>
              <a:defRPr/>
            </a:pPr>
            <a:r>
              <a:rPr kumimoji="1" lang="en-US" dirty="0">
                <a:solidFill>
                  <a:srgbClr val="0070C0"/>
                </a:solidFill>
              </a:rPr>
              <a:t>middle between LAN and WAN , high speed and large area (private or public)</a:t>
            </a:r>
            <a:endParaRPr kumimoji="1" lang="en-GB" dirty="0">
              <a:solidFill>
                <a:srgbClr val="0070C0"/>
              </a:solidFill>
            </a:endParaRPr>
          </a:p>
          <a:p>
            <a:pPr lvl="1">
              <a:lnSpc>
                <a:spcPct val="110000"/>
              </a:lnSpc>
              <a:defRPr/>
            </a:pPr>
            <a:r>
              <a:rPr kumimoji="1" lang="en-GB" dirty="0"/>
              <a:t>Wide Area Network (WAN) : </a:t>
            </a:r>
          </a:p>
          <a:p>
            <a:pPr lvl="2">
              <a:lnSpc>
                <a:spcPct val="110000"/>
              </a:lnSpc>
              <a:defRPr/>
            </a:pPr>
            <a:r>
              <a:rPr kumimoji="1" lang="en-US" dirty="0">
                <a:solidFill>
                  <a:srgbClr val="0070C0"/>
                </a:solidFill>
              </a:rPr>
              <a:t>Span a large geographical area</a:t>
            </a:r>
          </a:p>
          <a:p>
            <a:pPr lvl="2">
              <a:lnSpc>
                <a:spcPct val="110000"/>
              </a:lnSpc>
              <a:defRPr/>
            </a:pPr>
            <a:r>
              <a:rPr kumimoji="1" lang="en-US" dirty="0">
                <a:solidFill>
                  <a:srgbClr val="0070C0"/>
                </a:solidFill>
              </a:rPr>
              <a:t>Rely in part on common carrier circuits</a:t>
            </a:r>
          </a:p>
          <a:p>
            <a:pPr lvl="2">
              <a:lnSpc>
                <a:spcPct val="110000"/>
              </a:lnSpc>
              <a:defRPr/>
            </a:pPr>
            <a:r>
              <a:rPr kumimoji="1" lang="en-US" dirty="0">
                <a:solidFill>
                  <a:srgbClr val="0070C0"/>
                </a:solidFill>
              </a:rPr>
              <a:t>Typically consist of several interconnected switching nodes</a:t>
            </a:r>
          </a:p>
          <a:p>
            <a:pPr lvl="1">
              <a:lnSpc>
                <a:spcPct val="110000"/>
              </a:lnSpc>
              <a:defRPr/>
            </a:pPr>
            <a:endParaRPr kumimoji="1" lang="en-GB" dirty="0"/>
          </a:p>
        </p:txBody>
      </p:sp>
      <p:sp>
        <p:nvSpPr>
          <p:cNvPr id="5" name="TextBox 4">
            <a:extLst>
              <a:ext uri="{FF2B5EF4-FFF2-40B4-BE49-F238E27FC236}">
                <a16:creationId xmlns:a16="http://schemas.microsoft.com/office/drawing/2014/main" id="{C43C44C6-0CB0-E991-29BA-FF5128D95335}"/>
              </a:ext>
            </a:extLst>
          </p:cNvPr>
          <p:cNvSpPr txBox="1"/>
          <p:nvPr/>
        </p:nvSpPr>
        <p:spPr>
          <a:xfrm>
            <a:off x="838200" y="5226784"/>
            <a:ext cx="10515600" cy="1631216"/>
          </a:xfrm>
          <a:prstGeom prst="rect">
            <a:avLst/>
          </a:prstGeom>
          <a:noFill/>
        </p:spPr>
        <p:txBody>
          <a:bodyPr wrap="square">
            <a:spAutoFit/>
          </a:bodyPr>
          <a:lstStyle/>
          <a:p>
            <a:pPr marL="0" indent="0">
              <a:buNone/>
            </a:pPr>
            <a:r>
              <a:rPr lang="en-US" sz="2000" dirty="0"/>
              <a:t>Network infrastructures vary greatly in terms of:</a:t>
            </a:r>
          </a:p>
          <a:p>
            <a:pPr lvl="1">
              <a:buFont typeface="Arial" panose="020B0604020202020204" pitchFamily="34" charset="0"/>
              <a:buChar char="•"/>
            </a:pPr>
            <a:r>
              <a:rPr lang="en-US" sz="2000" dirty="0">
                <a:solidFill>
                  <a:srgbClr val="0070C0"/>
                </a:solidFill>
              </a:rPr>
              <a:t>Size of the area covered</a:t>
            </a:r>
          </a:p>
          <a:p>
            <a:pPr lvl="1">
              <a:buFont typeface="Arial" panose="020B0604020202020204" pitchFamily="34" charset="0"/>
              <a:buChar char="•"/>
            </a:pPr>
            <a:r>
              <a:rPr lang="en-US" sz="2000" dirty="0">
                <a:solidFill>
                  <a:srgbClr val="0070C0"/>
                </a:solidFill>
              </a:rPr>
              <a:t>Number of users connected</a:t>
            </a:r>
          </a:p>
          <a:p>
            <a:pPr lvl="1">
              <a:buFont typeface="Arial" panose="020B0604020202020204" pitchFamily="34" charset="0"/>
              <a:buChar char="•"/>
            </a:pPr>
            <a:r>
              <a:rPr lang="en-US" sz="2000" dirty="0">
                <a:solidFill>
                  <a:srgbClr val="0070C0"/>
                </a:solidFill>
              </a:rPr>
              <a:t>Number and types of services available</a:t>
            </a:r>
          </a:p>
          <a:p>
            <a:pPr lvl="1">
              <a:buFont typeface="Arial" panose="020B0604020202020204" pitchFamily="34" charset="0"/>
              <a:buChar char="•"/>
            </a:pPr>
            <a:r>
              <a:rPr lang="en-US" sz="2000" dirty="0">
                <a:solidFill>
                  <a:srgbClr val="0070C0"/>
                </a:solidFill>
              </a:rPr>
              <a:t>Area of responsibility</a:t>
            </a:r>
          </a:p>
        </p:txBody>
      </p:sp>
    </p:spTree>
    <p:extLst>
      <p:ext uri="{BB962C8B-B14F-4D97-AF65-F5344CB8AC3E}">
        <p14:creationId xmlns:p14="http://schemas.microsoft.com/office/powerpoint/2010/main" val="370604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7814</Words>
  <Application>Microsoft Office PowerPoint</Application>
  <PresentationFormat>Widescreen</PresentationFormat>
  <Paragraphs>873</Paragraphs>
  <Slides>81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Calibri</vt:lpstr>
      <vt:lpstr>Calibri (Body)</vt:lpstr>
      <vt:lpstr>Calibri Light</vt:lpstr>
      <vt:lpstr>Cambria Math</vt:lpstr>
      <vt:lpstr>Inter</vt:lpstr>
      <vt:lpstr>Times</vt:lpstr>
      <vt:lpstr>Times New Roman</vt:lpstr>
      <vt:lpstr>Wingdings</vt:lpstr>
      <vt:lpstr>Office Theme</vt:lpstr>
      <vt:lpstr>Communication Summary</vt:lpstr>
      <vt:lpstr> * Technological Advancement Driving Forces</vt:lpstr>
      <vt:lpstr>Simplified communication model</vt:lpstr>
      <vt:lpstr>A data communication system components </vt:lpstr>
      <vt:lpstr>PowerPoint Presentation</vt:lpstr>
      <vt:lpstr>Network Architecture:</vt:lpstr>
      <vt:lpstr>Intermediary Network Devices</vt:lpstr>
      <vt:lpstr>Topology Diagrams</vt:lpstr>
      <vt:lpstr>Categories of Networks</vt:lpstr>
      <vt:lpstr>Alternative technologies for WANs</vt:lpstr>
      <vt:lpstr>The Internet</vt:lpstr>
      <vt:lpstr>The Internet</vt:lpstr>
      <vt:lpstr>PowerPoint Presentation</vt:lpstr>
      <vt:lpstr>Network Trends</vt:lpstr>
      <vt:lpstr>PowerPoint Presentation</vt:lpstr>
      <vt:lpstr>The Need for a Protocol Architecture</vt:lpstr>
      <vt:lpstr>PowerPoint Presentation</vt:lpstr>
      <vt:lpstr>PowerPoint Presentation</vt:lpstr>
      <vt:lpstr>PowerPoint Presentation</vt:lpstr>
      <vt:lpstr>THE OSI MODEL (Open Systems Interconnection )</vt:lpstr>
      <vt:lpstr>TCP/IP Model Comparison</vt:lpstr>
      <vt:lpstr>PowerPoint Presentation</vt:lpstr>
      <vt:lpstr>Traditional Internet-Based Applications</vt:lpstr>
      <vt:lpstr>Multimedia Technologies</vt:lpstr>
      <vt:lpstr>PowerPoint Presentation</vt:lpstr>
      <vt:lpstr>Data Transmission</vt:lpstr>
      <vt:lpstr>Composite Signals and Periodicity</vt:lpstr>
      <vt:lpstr>Digital signal</vt:lpstr>
      <vt:lpstr>Why digital</vt:lpstr>
      <vt:lpstr>PowerPoint Presentation</vt:lpstr>
      <vt:lpstr>Signal to Noise Ratio (SNR)</vt:lpstr>
      <vt:lpstr>DATA RATE LIMITS</vt:lpstr>
      <vt:lpstr>Channel Capacity</vt:lpstr>
      <vt:lpstr>Nyquist Theorem</vt:lpstr>
      <vt:lpstr>Shannon Capacity Formula</vt:lpstr>
      <vt:lpstr>Design Factors Determining Data Rate and Distance</vt:lpstr>
      <vt:lpstr>Physical Layer Characteristics</vt:lpstr>
      <vt:lpstr>PowerPoint Presentation</vt:lpstr>
      <vt:lpstr>1. Guided (wired)</vt:lpstr>
      <vt:lpstr>Properties of UTP Cabling</vt:lpstr>
      <vt:lpstr>Twisted Pair</vt:lpstr>
      <vt:lpstr>Near-End Crosstalk (NEXT)</vt:lpstr>
      <vt:lpstr>1. Guided (wired)</vt:lpstr>
      <vt:lpstr>1. Guided (wired)</vt:lpstr>
      <vt:lpstr>1. Guided (wired)</vt:lpstr>
      <vt:lpstr>1. Guided (wired)</vt:lpstr>
      <vt:lpstr>1. Guided (wired)</vt:lpstr>
      <vt:lpstr>2. Unguided Media (wireless)</vt:lpstr>
      <vt:lpstr>Wireless transmission waves</vt:lpstr>
      <vt:lpstr>Antennas</vt:lpstr>
      <vt:lpstr>Terrestrial Microwave</vt:lpstr>
      <vt:lpstr>Satellite Microwave</vt:lpstr>
      <vt:lpstr>Broadcast radio</vt:lpstr>
      <vt:lpstr>Infrared</vt:lpstr>
      <vt:lpstr>Signal Encoding Techniques</vt:lpstr>
      <vt:lpstr>Mapping Data symbols onto Signal levels</vt:lpstr>
      <vt:lpstr>Definition of Digital Signal Encoding Formats</vt:lpstr>
      <vt:lpstr>Definition of Digital Signal Encoding Formats</vt:lpstr>
      <vt:lpstr>Definition of Digital Signal Encoding Formats</vt:lpstr>
      <vt:lpstr>Cont. Signal and Data</vt:lpstr>
      <vt:lpstr>Modulation techniques for transforming digital data into analog signals</vt:lpstr>
      <vt:lpstr>Cont. Signal and Data</vt:lpstr>
      <vt:lpstr>Types of Errors</vt:lpstr>
      <vt:lpstr>Error Detection</vt:lpstr>
      <vt:lpstr>Error Detection</vt:lpstr>
      <vt:lpstr>Forward Error Correction</vt:lpstr>
      <vt:lpstr>Hamming Code</vt:lpstr>
      <vt:lpstr>Multiplexing</vt:lpstr>
      <vt:lpstr>Categories of multiplexing</vt:lpstr>
      <vt:lpstr>Categories of multiplexing</vt:lpstr>
      <vt:lpstr>Categories of multiplexing</vt:lpstr>
      <vt:lpstr>Data Rate Management</vt:lpstr>
      <vt:lpstr>Synchronization pattern</vt:lpstr>
      <vt:lpstr>Cable Modems</vt:lpstr>
      <vt:lpstr>Asymmetrical Digital Subscriber Line (ADSL)</vt:lpstr>
      <vt:lpstr>Half and Full Duplex Communication</vt:lpstr>
      <vt:lpstr>Physical and Logical Topologies</vt:lpstr>
      <vt:lpstr>Data Link Frame</vt:lpstr>
      <vt:lpstr>Data Link Control Protocols</vt:lpstr>
      <vt:lpstr>Noiseless channel protocol</vt:lpstr>
      <vt:lpstr>Noisy channel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abdalrhman mostafa</dc:creator>
  <cp:lastModifiedBy>عبدالرحمن مصطفى محمود خليل</cp:lastModifiedBy>
  <cp:revision>128</cp:revision>
  <dcterms:created xsi:type="dcterms:W3CDTF">2022-11-25T17:27:53Z</dcterms:created>
  <dcterms:modified xsi:type="dcterms:W3CDTF">2023-01-02T17:42:17Z</dcterms:modified>
</cp:coreProperties>
</file>