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CD12-B5B5-144A-3A43-4710B874F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E36A-75CA-73B0-DF80-D288BA206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1517-BDA6-B8F9-6DAA-191CC4D6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BF39-0550-904F-E473-3F6A824D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887C-5730-3E33-13ED-C6121319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3821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36AE-2128-021D-CF74-FEDABA8E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AA22E-EA4B-5B32-02F7-1C379093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CAA92-D7AD-5265-0E58-18729131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46E03-6C48-5603-2CA9-AFB34F57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A50B-035E-D18D-3499-5C1D05EE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008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A31D4-940C-7F8A-495D-358992B4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A2DF1-1542-ED77-0076-F22A2879C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2555-FFBD-79F9-8D91-ED12D956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BA6F-E4B2-8896-1BEE-96420B24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505F-408B-2B2A-45F3-81C13F32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14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9031-1486-27FA-7CC1-C311541B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17C5-2987-4BB3-A7F3-2E6A8A53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75C7-232A-A4FB-1D73-9BBAA642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163E-484D-FCF0-08EB-DF46EBD5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AF98-B42B-680D-23DF-83EB03C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511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C99E-35E3-D491-9F2E-3C346A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A4904-DF00-B868-8A4D-858A1F3E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8F41-E36F-E7FF-4C51-438FEBCC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F12E-C1E5-2E0A-0F36-812CC4EA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1641-D826-28FD-470B-D53B4A20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379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0F2B-1646-9CC3-69CC-D43F82A0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F04-61A4-6C77-436C-C72F30157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447F2-FF34-39B3-4DE6-B170C33A0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DE26B-AA0E-5F93-0AE8-7EE5FFC0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C824-9EC4-1D17-9CED-B04B34FC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C8C34-9050-64B9-F027-B7F87897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4176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689B-6EDE-DCBC-1D98-A8048A21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4FCF-FB14-1789-3034-AAB71EC6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D6179-BC10-B467-921B-E62BB42C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13FB7-B739-B701-EE37-5EF1BC123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8C08A-89AE-1A3D-8A18-073916E2A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1D8B9-3660-9DA1-E9F6-AA09F017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17DB-7478-ABDD-B29C-15FD1E81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70FE6-BD65-2B02-E197-65C79D9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681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C741-2631-6CBD-15AA-A3E82016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E7F9C-D6C7-FF3D-7A34-D476CB6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9A56B-8061-B840-B48D-AE196256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12B4E-EF3A-6D1B-2AA8-AE6D26F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67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CF7F2-67F7-F492-2107-EA04D749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F6536-A09E-1903-F448-E53104D1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BB166-6473-E7B3-C62D-978D5A62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49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B83F-98F3-FE0A-F679-9E8465CE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F594-438E-792B-6F22-97144536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36E5E-7E27-8F0B-BB45-864D0164F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FC44-3816-BB8A-207D-E2F7C3AE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CB9DD-A96F-7D94-E9B2-5DBF9D40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59BC-0EC1-CA0E-F1E7-8DC278B6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391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1238-869F-0558-FD57-1218B903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F2701-A60C-58D2-3761-A7EB67BE6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002E0-C03C-6BD8-C7C6-4E03713DE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E28A2-CAB6-053F-0232-3CF76C79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92BB-29BD-FD19-1EF2-E5D94F7C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C8717-159C-E78F-B8E7-B52A367F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06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41F84-8007-52AB-D035-21D04B4D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DB1-8BBA-DC9D-6671-E73DB7EC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17BF-26F8-1A5A-20D5-F7494A4D5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E66-F915-4DE9-830D-596CF8669714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D3DB-60A3-096B-6921-77815AEA9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9DA0-8E64-8CDA-6CFF-A6B2306F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200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F130B-AB5B-EFE9-D498-696A79D9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550" y="1562669"/>
            <a:ext cx="5636113" cy="245659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Examples Summary</a:t>
            </a:r>
            <a:endParaRPr lang="ar-EG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A3A9E-BB66-EAD7-DA63-CE9E5AED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For Communications , SCE 3</a:t>
            </a:r>
            <a:r>
              <a:rPr lang="en-US" sz="18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year.</a:t>
            </a:r>
            <a:endParaRPr lang="ar-EG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4" descr="A calculus formula">
            <a:extLst>
              <a:ext uri="{FF2B5EF4-FFF2-40B4-BE49-F238E27FC236}">
                <a16:creationId xmlns:a16="http://schemas.microsoft.com/office/drawing/2014/main" id="{AEBBB28D-E3E0-CC8C-CD87-C2926E24A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6" r="35650" b="-1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709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BE70-DAAC-1914-12CF-9BD0BEC5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9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D4D8-5678-96AE-0D7A-7ED9C8E9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Suppose a signal travels through a transmission medium and its power is reduced to </a:t>
            </a:r>
            <a:r>
              <a:rPr lang="en-US" altLang="en-US" baseline="0" dirty="0">
                <a:solidFill>
                  <a:schemeClr val="accent1"/>
                </a:solidFill>
              </a:rPr>
              <a:t>one-half</a:t>
            </a:r>
            <a:r>
              <a:rPr lang="en-US" altLang="en-US" baseline="0" dirty="0"/>
              <a:t>. This means that </a:t>
            </a:r>
            <a:r>
              <a:rPr lang="en-US" altLang="en-US" baseline="0" dirty="0">
                <a:solidFill>
                  <a:schemeClr val="accent1"/>
                </a:solidFill>
              </a:rPr>
              <a:t>P</a:t>
            </a:r>
            <a:r>
              <a:rPr lang="en-US" altLang="en-US" dirty="0">
                <a:solidFill>
                  <a:schemeClr val="accent1"/>
                </a:solidFill>
              </a:rPr>
              <a:t>2</a:t>
            </a:r>
            <a:r>
              <a:rPr lang="en-US" altLang="en-US" baseline="0" dirty="0">
                <a:solidFill>
                  <a:schemeClr val="accent1"/>
                </a:solidFill>
              </a:rPr>
              <a:t> is (1/2)P</a:t>
            </a:r>
            <a:r>
              <a:rPr lang="en-US" altLang="en-US" dirty="0">
                <a:solidFill>
                  <a:schemeClr val="accent1"/>
                </a:solidFill>
              </a:rPr>
              <a:t>1</a:t>
            </a:r>
            <a:r>
              <a:rPr lang="en-US" altLang="en-US" baseline="0" dirty="0"/>
              <a:t>. In this case, the attenuation (</a:t>
            </a:r>
            <a:r>
              <a:rPr lang="en-US" altLang="en-US" baseline="0" dirty="0">
                <a:solidFill>
                  <a:srgbClr val="FF0000"/>
                </a:solidFill>
              </a:rPr>
              <a:t>loss of power</a:t>
            </a:r>
            <a:r>
              <a:rPr lang="en-US" altLang="en-US" baseline="0" dirty="0"/>
              <a:t>) can be calculated as</a:t>
            </a:r>
          </a:p>
          <a:p>
            <a:endParaRPr lang="en-US" dirty="0"/>
          </a:p>
          <a:p>
            <a:endParaRPr lang="en-US" dirty="0"/>
          </a:p>
          <a:p>
            <a:endParaRPr lang="en-US" altLang="en-US" baseline="0" dirty="0"/>
          </a:p>
          <a:p>
            <a:r>
              <a:rPr lang="en-US" altLang="en-US" baseline="0" dirty="0"/>
              <a:t>A loss of 3 dB (–3 dB) is equivalent to losing one-half the power.</a:t>
            </a:r>
          </a:p>
          <a:p>
            <a:endParaRPr lang="ar-EG" dirty="0"/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62F892AA-A0B8-411D-6BFF-55B68B84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3429000"/>
            <a:ext cx="7226300" cy="72866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52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6B8F-67A4-3F86-A87D-7F09DA50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10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C82A-4E67-338F-495B-F8862E2A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A signal travels through an amplifier, and its power is increased </a:t>
            </a:r>
            <a:r>
              <a:rPr lang="en-US" altLang="en-US" baseline="0" dirty="0">
                <a:solidFill>
                  <a:schemeClr val="accent1"/>
                </a:solidFill>
              </a:rPr>
              <a:t>10</a:t>
            </a:r>
            <a:r>
              <a:rPr lang="en-US" altLang="en-US" baseline="0" dirty="0"/>
              <a:t> times. This means that </a:t>
            </a:r>
            <a:r>
              <a:rPr lang="en-US" altLang="en-US" baseline="0" dirty="0">
                <a:solidFill>
                  <a:schemeClr val="accent1"/>
                </a:solidFill>
              </a:rPr>
              <a:t>P</a:t>
            </a:r>
            <a:r>
              <a:rPr lang="en-US" altLang="en-US" baseline="-25000" dirty="0">
                <a:solidFill>
                  <a:schemeClr val="accent1"/>
                </a:solidFill>
              </a:rPr>
              <a:t>2</a:t>
            </a:r>
            <a:r>
              <a:rPr lang="en-US" altLang="en-US" baseline="0" dirty="0">
                <a:solidFill>
                  <a:schemeClr val="accent1"/>
                </a:solidFill>
              </a:rPr>
              <a:t> = 10P</a:t>
            </a:r>
            <a:r>
              <a:rPr lang="en-US" altLang="en-US" baseline="-25000" dirty="0">
                <a:solidFill>
                  <a:schemeClr val="accent1"/>
                </a:solidFill>
              </a:rPr>
              <a:t>1 </a:t>
            </a:r>
            <a:r>
              <a:rPr lang="en-US" altLang="en-US" baseline="0" dirty="0"/>
              <a:t>. In this case, the amplification (</a:t>
            </a:r>
            <a:r>
              <a:rPr lang="en-US" altLang="en-US" baseline="0" dirty="0">
                <a:solidFill>
                  <a:srgbClr val="FF0000"/>
                </a:solidFill>
              </a:rPr>
              <a:t>gain of power</a:t>
            </a:r>
            <a:r>
              <a:rPr lang="en-US" altLang="en-US" baseline="0" dirty="0"/>
              <a:t>) can be calculated as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934060B0-9F39-2CEA-61AC-CB531BA6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335994"/>
            <a:ext cx="3409950" cy="819150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9296E46B-CAEA-4FE6-2B04-723989B5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4220698"/>
            <a:ext cx="3409950" cy="630237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67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4A1F-DF5D-E614-C1F1-4B7DEEE5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11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B31F-E772-19B3-848F-B88D1FF4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6742"/>
          </a:xfrm>
        </p:spPr>
        <p:txBody>
          <a:bodyPr>
            <a:normAutofit/>
          </a:bodyPr>
          <a:lstStyle/>
          <a:p>
            <a:r>
              <a:rPr lang="en-US" altLang="en-US" sz="2400" baseline="0" dirty="0"/>
              <a:t>One reason that engineers use the decibel to measure the </a:t>
            </a:r>
            <a:r>
              <a:rPr lang="en-US" altLang="en-US" sz="2400" baseline="0" dirty="0">
                <a:solidFill>
                  <a:srgbClr val="FF0000"/>
                </a:solidFill>
              </a:rPr>
              <a:t>changes in the strength of a signal </a:t>
            </a:r>
            <a:r>
              <a:rPr lang="en-US" altLang="en-US" sz="2400" baseline="0" dirty="0"/>
              <a:t>is that decibel numbers can be added (or subtracted) when we are measuring several points (cascading) instead of just two. a signal travels from point 1 to point 4. In this case, the decibel value can be calculated as</a:t>
            </a:r>
          </a:p>
          <a:p>
            <a:pPr marL="0" indent="0">
              <a:buNone/>
            </a:pPr>
            <a:endParaRPr lang="ar-EG" sz="24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E22FA1B-9258-DB91-65A0-5F994D8A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53" y="3429000"/>
            <a:ext cx="3821113" cy="431800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E264B94-7860-BA8B-8CE3-757FA9AB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21" y="3973512"/>
            <a:ext cx="8766175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5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9E83-8464-70CC-C18F-6D3F9A2E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12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5537-C6A1-41C6-3BFD-C6A1DAA2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3616"/>
          </a:xfrm>
        </p:spPr>
        <p:txBody>
          <a:bodyPr>
            <a:normAutofit/>
          </a:bodyPr>
          <a:lstStyle/>
          <a:p>
            <a:pPr algn="just"/>
            <a:r>
              <a:rPr lang="en-US" altLang="en-US" baseline="0" dirty="0"/>
              <a:t>The loss in a cable is usually defined in decibels per kilometer (dB/km). If the signal at the beginning of a cable with </a:t>
            </a:r>
            <a:r>
              <a:rPr lang="en-US" altLang="en-US" baseline="0" dirty="0">
                <a:solidFill>
                  <a:schemeClr val="accent1"/>
                </a:solidFill>
              </a:rPr>
              <a:t>−0.3 dB/km </a:t>
            </a:r>
            <a:r>
              <a:rPr lang="en-US" altLang="en-US" baseline="0" dirty="0"/>
              <a:t>has a power of </a:t>
            </a:r>
            <a:r>
              <a:rPr lang="en-US" altLang="en-US" baseline="0" dirty="0">
                <a:solidFill>
                  <a:schemeClr val="accent1"/>
                </a:solidFill>
              </a:rPr>
              <a:t>2 </a:t>
            </a:r>
            <a:r>
              <a:rPr lang="en-US" altLang="en-US" baseline="0" dirty="0" err="1">
                <a:solidFill>
                  <a:schemeClr val="accent1"/>
                </a:solidFill>
              </a:rPr>
              <a:t>mW</a:t>
            </a:r>
            <a:r>
              <a:rPr lang="en-US" altLang="en-US" baseline="0" dirty="0"/>
              <a:t>, what is the power of the signal at </a:t>
            </a:r>
            <a:r>
              <a:rPr lang="en-US" altLang="en-US" baseline="0" dirty="0">
                <a:solidFill>
                  <a:schemeClr val="accent1"/>
                </a:solidFill>
              </a:rPr>
              <a:t>5 km</a:t>
            </a:r>
            <a:r>
              <a:rPr lang="en-US" altLang="en-US" baseline="0" dirty="0"/>
              <a:t>?</a:t>
            </a:r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The loss in the cable in decibels is 5 × (−0.3) = −1.5 </a:t>
            </a:r>
            <a:r>
              <a:rPr lang="en-US" altLang="en-US" baseline="0" dirty="0" err="1"/>
              <a:t>dB.</a:t>
            </a:r>
            <a:endParaRPr lang="en-US" altLang="en-US" baseline="0" dirty="0"/>
          </a:p>
          <a:p>
            <a:pPr marL="0" indent="0" algn="just">
              <a:buNone/>
            </a:pPr>
            <a:r>
              <a:rPr lang="en-US" altLang="en-US" baseline="0" dirty="0"/>
              <a:t> We can calculate the power as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12134C55-CF0E-46B9-55F6-35479853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7" y="4669972"/>
            <a:ext cx="4022725" cy="1898650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59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5953-3977-10BA-D8E7-214BD3EF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13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74B2-7B3C-0179-68CE-5B28E3DA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aseline="0" dirty="0"/>
              <a:t>The power of a signal is </a:t>
            </a:r>
            <a:r>
              <a:rPr lang="en-US" altLang="en-US" baseline="0" dirty="0">
                <a:solidFill>
                  <a:schemeClr val="accent1"/>
                </a:solidFill>
              </a:rPr>
              <a:t>10 </a:t>
            </a:r>
            <a:r>
              <a:rPr lang="en-US" altLang="en-US" baseline="0" dirty="0" err="1">
                <a:solidFill>
                  <a:schemeClr val="accent1"/>
                </a:solidFill>
              </a:rPr>
              <a:t>mW</a:t>
            </a:r>
            <a:r>
              <a:rPr lang="en-US" altLang="en-US" baseline="0" dirty="0">
                <a:solidFill>
                  <a:schemeClr val="accent1"/>
                </a:solidFill>
              </a:rPr>
              <a:t> </a:t>
            </a:r>
            <a:r>
              <a:rPr lang="en-US" altLang="en-US" baseline="0" dirty="0"/>
              <a:t>and the power of the noise is </a:t>
            </a:r>
            <a:r>
              <a:rPr lang="en-US" altLang="en-US" baseline="0" dirty="0">
                <a:solidFill>
                  <a:schemeClr val="accent1"/>
                </a:solidFill>
              </a:rPr>
              <a:t>1 </a:t>
            </a:r>
            <a:r>
              <a:rPr lang="en-US" altLang="en-US" baseline="0" dirty="0" err="1">
                <a:solidFill>
                  <a:schemeClr val="accent1"/>
                </a:solidFill>
              </a:rPr>
              <a:t>μW</a:t>
            </a:r>
            <a:r>
              <a:rPr lang="en-US" altLang="en-US" baseline="0" dirty="0"/>
              <a:t>; what are the values of SNR and SNR</a:t>
            </a:r>
            <a:r>
              <a:rPr lang="en-US" altLang="en-US" baseline="-25000" dirty="0"/>
              <a:t>dB </a:t>
            </a:r>
            <a:r>
              <a:rPr lang="en-US" altLang="en-US" baseline="0" dirty="0"/>
              <a:t>?</a:t>
            </a:r>
          </a:p>
          <a:p>
            <a:pPr algn="just"/>
            <a:endParaRPr lang="en-US" altLang="en-US" baseline="0" dirty="0"/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accent1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The values of SNR and SNR</a:t>
            </a:r>
            <a:r>
              <a:rPr lang="en-US" altLang="en-US" dirty="0"/>
              <a:t>dB</a:t>
            </a:r>
            <a:r>
              <a:rPr lang="en-US" altLang="en-US" baseline="0" dirty="0"/>
              <a:t> can be calculated as follows:</a:t>
            </a:r>
          </a:p>
          <a:p>
            <a:endParaRPr lang="ar-EG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14370B18-CC28-AB46-B5C9-E24F437C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4460324"/>
            <a:ext cx="5391150" cy="1052512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2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F652-2E5C-8E19-2CB2-6A5012D9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14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7AC0-6180-BD0D-D459-2AE2B3CA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Consider a noiseless channel with a bandwidth of </a:t>
            </a:r>
            <a:r>
              <a:rPr lang="en-US" altLang="en-US" baseline="0" dirty="0">
                <a:solidFill>
                  <a:schemeClr val="accent1"/>
                </a:solidFill>
              </a:rPr>
              <a:t>3000 Hz </a:t>
            </a:r>
            <a:r>
              <a:rPr lang="en-US" altLang="en-US" baseline="0" dirty="0"/>
              <a:t>transmitting a signal with </a:t>
            </a:r>
            <a:r>
              <a:rPr lang="en-US" altLang="en-US" baseline="0" dirty="0">
                <a:solidFill>
                  <a:schemeClr val="accent1"/>
                </a:solidFill>
              </a:rPr>
              <a:t>two signal levels</a:t>
            </a:r>
            <a:r>
              <a:rPr lang="en-US" altLang="en-US" baseline="0" dirty="0"/>
              <a:t>. The maximum bit rate can be calculated as</a:t>
            </a:r>
          </a:p>
          <a:p>
            <a:r>
              <a:rPr lang="en-US" dirty="0"/>
              <a:t>Bit Rate = Capacity in Bit per Second.</a:t>
            </a:r>
            <a:endParaRPr lang="ar-EG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F46528B4-BCFA-A13B-25B0-1663825A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3825875"/>
            <a:ext cx="4346575" cy="3508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54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44E2-4F4D-CBDF-15A3-1D12F7FC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15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6ACE-9AB7-5BF3-FCFA-CD38E81B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baseline="0" dirty="0"/>
              <a:t>We need to send </a:t>
            </a:r>
            <a:r>
              <a:rPr lang="en-US" altLang="en-US" baseline="0" dirty="0">
                <a:solidFill>
                  <a:schemeClr val="accent1"/>
                </a:solidFill>
              </a:rPr>
              <a:t>265 kbps </a:t>
            </a:r>
            <a:r>
              <a:rPr lang="en-US" altLang="en-US" baseline="0" dirty="0"/>
              <a:t>over a noiseless channel with a bandwidth of </a:t>
            </a:r>
            <a:r>
              <a:rPr lang="en-US" altLang="en-US" baseline="0" dirty="0">
                <a:solidFill>
                  <a:schemeClr val="accent1"/>
                </a:solidFill>
              </a:rPr>
              <a:t>20 kHz</a:t>
            </a:r>
            <a:r>
              <a:rPr lang="en-US" altLang="en-US" baseline="0" dirty="0"/>
              <a:t>. How many signal levels do we need?</a:t>
            </a:r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We can use the Nyquist formula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baseline="0" dirty="0"/>
              <a:t>Since this result is not a power of 2, we need to either </a:t>
            </a:r>
            <a:r>
              <a:rPr lang="en-US" altLang="en-US" baseline="0" dirty="0">
                <a:solidFill>
                  <a:schemeClr val="accent1"/>
                </a:solidFill>
              </a:rPr>
              <a:t>increase</a:t>
            </a:r>
            <a:r>
              <a:rPr lang="en-US" altLang="en-US" baseline="0" dirty="0"/>
              <a:t> </a:t>
            </a:r>
            <a:r>
              <a:rPr lang="en-US" altLang="en-US" baseline="0" dirty="0">
                <a:solidFill>
                  <a:schemeClr val="accent1"/>
                </a:solidFill>
              </a:rPr>
              <a:t>the number of levels </a:t>
            </a:r>
            <a:r>
              <a:rPr lang="en-US" altLang="en-US" baseline="0" dirty="0"/>
              <a:t>or </a:t>
            </a:r>
            <a:r>
              <a:rPr lang="en-US" altLang="en-US" baseline="0" dirty="0">
                <a:solidFill>
                  <a:schemeClr val="accent1"/>
                </a:solidFill>
              </a:rPr>
              <a:t>reduce the bit rate</a:t>
            </a:r>
            <a:r>
              <a:rPr lang="en-US" altLang="en-US" baseline="0" dirty="0"/>
              <a:t>. If we have 128 levels, the bit rate is 280 kbps. If we have 64 levels, the bit rate is 240 kbps.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6109488-6C3D-F228-3EF0-6476CBE1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68" y="3931298"/>
            <a:ext cx="5427663" cy="7556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48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5BB-B724-6970-585C-CFF903FF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16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7670-330A-67A0-B817-C3A2BDA5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Consider an extremely noisy channel in which the value of the signal-to-noise ratio is </a:t>
            </a:r>
            <a:r>
              <a:rPr lang="en-US" altLang="en-US" baseline="0" dirty="0">
                <a:solidFill>
                  <a:schemeClr val="accent1"/>
                </a:solidFill>
              </a:rPr>
              <a:t>almost zero</a:t>
            </a:r>
            <a:r>
              <a:rPr lang="en-US" altLang="en-US" baseline="0" dirty="0"/>
              <a:t>. In other words, the noise is so strong that the signal is faint. For this channel, the capacity C is calculated as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aseline="0" dirty="0"/>
              <a:t>This means that the capacity of this channel is zero regardless of the bandwidth. In other words, we cannot receive any data through this channel.</a:t>
            </a:r>
          </a:p>
          <a:p>
            <a:endParaRPr lang="ar-EG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7E08AD24-F0A9-A855-F1BF-692C3641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68" y="3429000"/>
            <a:ext cx="6723063" cy="3333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05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6F4F-E2E6-BE7E-B409-A087C87F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19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9197-26F2-EF43-0FCC-1E656641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aseline="0" dirty="0"/>
              <a:t>We can calculate the theoretical </a:t>
            </a:r>
            <a:r>
              <a:rPr lang="en-US" altLang="en-US" baseline="0" dirty="0">
                <a:solidFill>
                  <a:srgbClr val="FF0000"/>
                </a:solidFill>
              </a:rPr>
              <a:t>highest</a:t>
            </a:r>
            <a:r>
              <a:rPr lang="en-US" altLang="en-US" baseline="0" dirty="0"/>
              <a:t> bit rate of a regular telephone line. A telephone line normally has a bandwidth of </a:t>
            </a:r>
            <a:r>
              <a:rPr lang="en-US" altLang="en-US" baseline="0" dirty="0">
                <a:solidFill>
                  <a:schemeClr val="accent1"/>
                </a:solidFill>
              </a:rPr>
              <a:t>3000</a:t>
            </a:r>
            <a:r>
              <a:rPr lang="en-US" altLang="en-US" baseline="0" dirty="0"/>
              <a:t>. The signal-to-noise ratio is usually </a:t>
            </a:r>
            <a:r>
              <a:rPr lang="en-US" altLang="en-US" baseline="0" dirty="0">
                <a:solidFill>
                  <a:schemeClr val="accent1"/>
                </a:solidFill>
              </a:rPr>
              <a:t>3162</a:t>
            </a:r>
            <a:r>
              <a:rPr lang="en-US" altLang="en-US" baseline="0" dirty="0"/>
              <a:t>. For this channel, the capacity is calculated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baseline="0" dirty="0"/>
              <a:t>This means that the highest bit rate for a telephone line is 34.860 kbps. If we want to send data faster than this, we can either increase the bandwidth of the line or improve the signal-to-noise ratio.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47B66429-01B7-38EA-BDD1-62E234AE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" y="3663950"/>
            <a:ext cx="7046913" cy="67468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00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1037-570F-040F-9FA1-D3A19E9E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18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C3E2-3B01-1876-3CBB-E9CBF3D5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The signal-to-noise ratio is often given in decibels. </a:t>
            </a:r>
          </a:p>
          <a:p>
            <a:pPr marL="0" indent="0">
              <a:buNone/>
            </a:pPr>
            <a:r>
              <a:rPr lang="en-US" altLang="en-US" baseline="0" dirty="0"/>
              <a:t>Assume that SNR</a:t>
            </a:r>
            <a:r>
              <a:rPr lang="en-US" altLang="en-US" baseline="-25000" dirty="0"/>
              <a:t>dB</a:t>
            </a:r>
            <a:r>
              <a:rPr lang="en-US" altLang="en-US" baseline="0" dirty="0"/>
              <a:t> = </a:t>
            </a:r>
            <a:r>
              <a:rPr lang="en-US" altLang="en-US" baseline="0" dirty="0">
                <a:solidFill>
                  <a:schemeClr val="accent1"/>
                </a:solidFill>
              </a:rPr>
              <a:t>36</a:t>
            </a:r>
            <a:r>
              <a:rPr lang="en-US" altLang="en-US" baseline="0" dirty="0"/>
              <a:t> and the channel bandwidth is </a:t>
            </a:r>
            <a:r>
              <a:rPr lang="en-US" altLang="en-US" baseline="0" dirty="0">
                <a:solidFill>
                  <a:schemeClr val="accent1"/>
                </a:solidFill>
              </a:rPr>
              <a:t>2 MHz</a:t>
            </a:r>
            <a:r>
              <a:rPr lang="en-US" altLang="en-US" baseline="0" dirty="0"/>
              <a:t>. </a:t>
            </a:r>
          </a:p>
          <a:p>
            <a:pPr marL="0" indent="0">
              <a:buNone/>
            </a:pPr>
            <a:r>
              <a:rPr lang="en-US" altLang="en-US" baseline="0" dirty="0"/>
              <a:t>The theoretical channel capacity can be calculated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sz="2400" baseline="0" dirty="0"/>
              <a:t>when the SNR is </a:t>
            </a:r>
            <a:r>
              <a:rPr lang="en-US" altLang="en-US" sz="2400" baseline="0" dirty="0">
                <a:solidFill>
                  <a:srgbClr val="FF0000"/>
                </a:solidFill>
              </a:rPr>
              <a:t>very high</a:t>
            </a:r>
            <a:r>
              <a:rPr lang="en-US" altLang="en-US" sz="2400" baseline="0" dirty="0"/>
              <a:t>, we can assume that SNR + 1 is almost the same as SNR. In these cases, the theoretical channel capacity can be simplified to</a:t>
            </a:r>
            <a:endParaRPr lang="en-US" sz="24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9B894ED6-52BA-0A97-0850-A5AAD45A7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31" y="3512975"/>
            <a:ext cx="8364537" cy="8096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08AFE4D6-3820-8D51-1077-A85DC1581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61" y="5346860"/>
            <a:ext cx="2222500" cy="6397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7">
            <a:extLst>
              <a:ext uri="{FF2B5EF4-FFF2-40B4-BE49-F238E27FC236}">
                <a16:creationId xmlns:a16="http://schemas.microsoft.com/office/drawing/2014/main" id="{EA1284B6-5F17-4443-7362-2BEB36DC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55" y="5396866"/>
            <a:ext cx="3303587" cy="5397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4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B38B-532B-A60A-8289-3C59683E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altLang="en-US" sz="3600" baseline="0" dirty="0">
                <a:solidFill>
                  <a:schemeClr val="accent1"/>
                </a:solidFill>
              </a:rPr>
              <a:t>Example 1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6D22-A05B-E154-5EED-4D5F2600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altLang="en-US" sz="1900" baseline="0" dirty="0"/>
              <a:t>Figure shows a </a:t>
            </a:r>
            <a:r>
              <a:rPr lang="en-US" altLang="en-US" sz="1900" baseline="0" dirty="0">
                <a:solidFill>
                  <a:srgbClr val="FF0000"/>
                </a:solidFill>
              </a:rPr>
              <a:t>periodic</a:t>
            </a:r>
            <a:r>
              <a:rPr lang="en-US" altLang="en-US" sz="1900" baseline="0" dirty="0"/>
              <a:t> composite signal with frequency </a:t>
            </a:r>
            <a:r>
              <a:rPr lang="en-US" altLang="en-US" sz="1900" baseline="0" dirty="0">
                <a:solidFill>
                  <a:schemeClr val="accent1"/>
                </a:solidFill>
              </a:rPr>
              <a:t>f</a:t>
            </a:r>
            <a:r>
              <a:rPr lang="en-US" altLang="en-US" sz="1900" baseline="0" dirty="0"/>
              <a:t>. This type of signal is not typical of those found in data communications. We can consider it to be </a:t>
            </a:r>
            <a:r>
              <a:rPr lang="en-US" altLang="en-US" sz="1900" baseline="0" dirty="0">
                <a:solidFill>
                  <a:schemeClr val="accent1"/>
                </a:solidFill>
              </a:rPr>
              <a:t>three</a:t>
            </a:r>
            <a:r>
              <a:rPr lang="en-US" altLang="en-US" sz="1900" baseline="0" dirty="0"/>
              <a:t> alarm systems, each with a different frequency. The analysis of this signal can give us a good understanding of how to decompose signals.</a:t>
            </a:r>
          </a:p>
          <a:p>
            <a:endParaRPr lang="ar-EG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333F2-D612-CB93-D13B-803A9756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3319840"/>
            <a:ext cx="4974336" cy="18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145BF-81A3-8CE7-A364-58165E9E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391" y="2796529"/>
            <a:ext cx="4974336" cy="318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78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E6E3-5D58-B19B-D42D-A87C0400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19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188E-BF21-D62C-B247-85AC0FE6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baseline="0" dirty="0"/>
              <a:t>We have a channel with a </a:t>
            </a:r>
            <a:r>
              <a:rPr lang="en-US" altLang="en-US" baseline="0" dirty="0">
                <a:solidFill>
                  <a:schemeClr val="accent1"/>
                </a:solidFill>
              </a:rPr>
              <a:t>1-MHz</a:t>
            </a:r>
            <a:r>
              <a:rPr lang="en-US" altLang="en-US" baseline="0" dirty="0"/>
              <a:t> bandwidth. The SNR for this channel is </a:t>
            </a:r>
            <a:r>
              <a:rPr lang="en-US" altLang="en-US" baseline="0" dirty="0">
                <a:solidFill>
                  <a:schemeClr val="accent1"/>
                </a:solidFill>
              </a:rPr>
              <a:t>63</a:t>
            </a:r>
            <a:r>
              <a:rPr lang="en-US" altLang="en-US" baseline="0" dirty="0"/>
              <a:t>. What are the appropriate bit rate and signal level?</a:t>
            </a:r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sz="2400" baseline="0" dirty="0"/>
              <a:t>First, we use the Shannon formula to find the upper limit.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altLang="en-US" sz="2400" baseline="0" dirty="0"/>
              <a:t>The Shannon formula gives us 6 Mbps, the upper limit. For better performance we choose something lower, 4 Mbps, for example. Then we use the Nyquist formula to find the number of signal levels.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6FBBC17-B7CC-D999-5FE7-A167A125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18" y="3650003"/>
            <a:ext cx="7370763" cy="4413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8845D23C-FD2E-2EEA-7A0A-AD3483BF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05" y="5445028"/>
            <a:ext cx="5030787" cy="3508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91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0354-C14B-D12F-4B79-ED426F67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20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2090-7693-2B9C-0AFE-CED065D0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data : 1100111 1011101 0111001 0101001 BY Two-dimensional Parity check </a:t>
            </a:r>
            <a:endParaRPr lang="ar-E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614E4C-255E-E42E-5F73-13DBA3807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42345"/>
              </p:ext>
            </p:extLst>
          </p:nvPr>
        </p:nvGraphicFramePr>
        <p:xfrm>
          <a:off x="1306286" y="3337946"/>
          <a:ext cx="4469360" cy="2194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5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00DB4F-A70A-E1C5-42C3-C2D48974F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92874"/>
              </p:ext>
            </p:extLst>
          </p:nvPr>
        </p:nvGraphicFramePr>
        <p:xfrm>
          <a:off x="6699380" y="3337946"/>
          <a:ext cx="4562676" cy="2194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ACEF43-39FD-234D-D636-A5770DBD46AB}"/>
              </a:ext>
            </a:extLst>
          </p:cNvPr>
          <p:cNvSpPr txBox="1"/>
          <p:nvPr/>
        </p:nvSpPr>
        <p:spPr>
          <a:xfrm>
            <a:off x="3239697" y="5807631"/>
            <a:ext cx="6025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Sent</a:t>
            </a:r>
            <a:endParaRPr lang="ar-E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11692-18EC-F65A-D818-F6F5E5B4135D}"/>
              </a:ext>
            </a:extLst>
          </p:cNvPr>
          <p:cNvSpPr txBox="1"/>
          <p:nvPr/>
        </p:nvSpPr>
        <p:spPr>
          <a:xfrm>
            <a:off x="8467532" y="5807631"/>
            <a:ext cx="10263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Received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1045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1C38D-A982-F59A-F0D4-F20EDBF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21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76BA-4239-5919-4638-CF2AF190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Check Sum the following data :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10011001 11100010 00100100 10000100</a:t>
            </a:r>
          </a:p>
          <a:p>
            <a:pPr lvl="1"/>
            <a:endParaRPr lang="ar-EG" sz="2200" dirty="0"/>
          </a:p>
        </p:txBody>
      </p:sp>
      <p:pic>
        <p:nvPicPr>
          <p:cNvPr id="4" name="Picture 2" descr="Lightbox">
            <a:extLst>
              <a:ext uri="{FF2B5EF4-FFF2-40B4-BE49-F238E27FC236}">
                <a16:creationId xmlns:a16="http://schemas.microsoft.com/office/drawing/2014/main" id="{3D3B387A-B11E-EFD0-7209-A312CD23C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7318" y="640080"/>
            <a:ext cx="5997676" cy="55778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0129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5A32-A566-EDB6-E0DA-9C4E1536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22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E218-259D-4DDD-7DF3-E5B00C3A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400" b="0" i="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Consider a header that consists of 10 octets, with the checksum in the last two octets with the following content (in hexadecimal): </a:t>
            </a:r>
          </a:p>
          <a:p>
            <a:pPr marL="457200" lvl="1" indent="0">
              <a:buNone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00 01 F2 03 F4 F5 F6 F7 00 00</a:t>
            </a:r>
            <a:r>
              <a:rPr lang="en-US" sz="1600" dirty="0">
                <a:solidFill>
                  <a:schemeClr val="accent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</a:t>
            </a:r>
          </a:p>
          <a:p>
            <a:endParaRPr lang="en-US" sz="1400" dirty="0">
              <a:solidFill>
                <a:schemeClr val="accent1"/>
              </a:solidFill>
              <a:effectLst/>
              <a:latin typeface="Times" panose="02020603050405020304" pitchFamily="18" charset="0"/>
              <a:ea typeface="Tahoma" panose="020B0604030504040204" pitchFamily="34" charset="0"/>
              <a:cs typeface="Times" panose="02020603050405020304" pitchFamily="18" charset="0"/>
            </a:endParaRPr>
          </a:p>
          <a:p>
            <a:r>
              <a:rPr lang="en-US" sz="140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Note that the checksum field is set to zero.</a:t>
            </a:r>
          </a:p>
          <a:p>
            <a:r>
              <a:rPr lang="en-US" sz="140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Figure a shows the results of the calculation. Thus, the transmitted packet is </a:t>
            </a:r>
            <a:r>
              <a:rPr lang="en-US" sz="1400" dirty="0">
                <a:solidFill>
                  <a:schemeClr val="accent1"/>
                </a:solidFill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00 01 F2 03 F4 F5 F6 F7 0D</a:t>
            </a:r>
            <a:r>
              <a:rPr lang="en-US" sz="140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. </a:t>
            </a:r>
          </a:p>
          <a:p>
            <a:r>
              <a:rPr lang="en-US" sz="140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Figure b shows the calculation carried out by the receiver on the entire data block, including the checksum. The result is a value of all ones, which verifies that no errors have been detected. </a:t>
            </a:r>
            <a:br>
              <a:rPr lang="en-US" sz="1400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endParaRPr lang="en-US" sz="1400" dirty="0">
              <a:latin typeface="Times" panose="02020603050405020304" pitchFamily="18" charset="0"/>
              <a:ea typeface="Tahoma" panose="020B0604030504040204" pitchFamily="34" charset="0"/>
              <a:cs typeface="Times" panose="02020603050405020304" pitchFamily="18" charset="0"/>
            </a:endParaRPr>
          </a:p>
          <a:p>
            <a:endParaRPr lang="ar-EG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9E9A0-4291-11A5-7A75-42B30397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04957"/>
            <a:ext cx="5458968" cy="32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8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B4BC4-F989-F5AD-7B7E-F082BAC9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Example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427B-AD15-7599-4EA9-18E2773D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The Data Word is 1001 , Divisor is 1011 use CRC method to check.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diagram, scatter chart&#10;&#10;Description automatically generated">
            <a:extLst>
              <a:ext uri="{FF2B5EF4-FFF2-40B4-BE49-F238E27FC236}">
                <a16:creationId xmlns:a16="http://schemas.microsoft.com/office/drawing/2014/main" id="{3E2D7686-BE3C-27F6-1BC7-B991F87A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43" y="2642616"/>
            <a:ext cx="4028809" cy="3605784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788C242-D330-2DEC-FBE6-2B178BB2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26093"/>
            <a:ext cx="5614416" cy="3438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08127D-46E3-242F-2E0F-6C4C01934CE9}"/>
              </a:ext>
            </a:extLst>
          </p:cNvPr>
          <p:cNvSpPr txBox="1"/>
          <p:nvPr/>
        </p:nvSpPr>
        <p:spPr>
          <a:xfrm>
            <a:off x="1112843" y="6164923"/>
            <a:ext cx="33372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the 0 cuts the opposite line in the Hardware.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6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67203-EFC2-8184-8A66-5D531B6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24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D86F1-810F-C615-5838-A6D866C3F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CRC division using polynomials :</a:t>
                </a:r>
              </a:p>
              <a:p>
                <a:r>
                  <a:rPr lang="en-US" sz="2200" dirty="0"/>
                  <a:t>the data word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and Divisor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>
                    <a:solidFill>
                      <a:schemeClr val="accent1"/>
                    </a:solidFill>
                  </a:rPr>
                  <a:t>Stop when the result order less than Divisor order.</a:t>
                </a:r>
              </a:p>
              <a:p>
                <a:endParaRPr lang="en-US" sz="2200" dirty="0"/>
              </a:p>
              <a:p>
                <a:endParaRPr lang="ar-EG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D86F1-810F-C615-5838-A6D866C3F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2"/>
                <a:stretch>
                  <a:fillRect l="-2135" t="-2326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454AF1DF-0A09-C956-F14C-B534BF08FA7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95560"/>
            <a:ext cx="6903720" cy="48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183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CF6E-3F8C-556B-7FD7-32E38CC8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25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62A1-82EA-4922-ED1C-F2E54B5E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1301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Example: Data value is 10011010</a:t>
            </a:r>
          </a:p>
          <a:p>
            <a:pPr marL="0" indent="0">
              <a:buNone/>
            </a:pPr>
            <a:r>
              <a:rPr lang="en-US" dirty="0"/>
              <a:t>12-bit pattern is P1 P2 1 P4 0 0 1 P8 1 0 1 0</a:t>
            </a:r>
          </a:p>
          <a:p>
            <a:pPr marL="0" indent="0">
              <a:buNone/>
            </a:pPr>
            <a:r>
              <a:rPr lang="en-US" dirty="0"/>
              <a:t>P1 checks bits 1,3,5,7,9, 11, i.e., _ _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_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0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_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0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0. Set bit P1 to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P2 checks bits 2,3,6,7,10,11,  i.e., 0_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_ 0 </a:t>
            </a:r>
            <a:r>
              <a:rPr lang="en-US" dirty="0">
                <a:solidFill>
                  <a:srgbClr val="FF0000"/>
                </a:solidFill>
              </a:rPr>
              <a:t>0 1</a:t>
            </a:r>
            <a:r>
              <a:rPr lang="en-US" dirty="0"/>
              <a:t>_ 1 </a:t>
            </a:r>
            <a:r>
              <a:rPr lang="en-US" dirty="0">
                <a:solidFill>
                  <a:srgbClr val="FF0000"/>
                </a:solidFill>
              </a:rPr>
              <a:t>0 1</a:t>
            </a:r>
            <a:r>
              <a:rPr lang="en-US" dirty="0"/>
              <a:t> 0. Set P2 to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P4 checks bits 4,5,6,7,12, i.e., 0 1 1_ </a:t>
            </a:r>
            <a:r>
              <a:rPr lang="en-US" dirty="0">
                <a:solidFill>
                  <a:srgbClr val="FF0000"/>
                </a:solidFill>
              </a:rPr>
              <a:t>0 0 1</a:t>
            </a:r>
            <a:r>
              <a:rPr lang="en-US" dirty="0"/>
              <a:t>_ 1 0 1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. Set P4 to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P8 checks bits 8,9,10,11,12, i.e., 0 1 1 1 0 0 1_ </a:t>
            </a:r>
            <a:r>
              <a:rPr lang="en-US" dirty="0">
                <a:solidFill>
                  <a:srgbClr val="FF0000"/>
                </a:solidFill>
              </a:rPr>
              <a:t>1 0 1 0</a:t>
            </a:r>
            <a:r>
              <a:rPr lang="en-US" dirty="0"/>
              <a:t>. Set P8 to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_ _ 1_ 0 0 1_ 1 0 1 0 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/>
              <a:t> Hamming code: 011100101010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Inverting bit 10 changes it to 011100101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10.</a:t>
            </a:r>
          </a:p>
          <a:p>
            <a:pPr marL="0" indent="0">
              <a:buNone/>
            </a:pPr>
            <a:r>
              <a:rPr lang="en-US" dirty="0"/>
              <a:t>Parity bit 1 is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 has four 1’s, this group is </a:t>
            </a:r>
            <a:r>
              <a:rPr lang="en-US" dirty="0">
                <a:solidFill>
                  <a:srgbClr val="FF0000"/>
                </a:solidFill>
              </a:rPr>
              <a:t>OK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Parity bit 2 is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(0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10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01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0 has five 1’s, 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somewhere).</a:t>
            </a:r>
          </a:p>
          <a:p>
            <a:pPr marL="0" indent="0">
              <a:buNone/>
            </a:pPr>
            <a:r>
              <a:rPr lang="en-US" dirty="0"/>
              <a:t>Parity bit 4 is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(011</a:t>
            </a:r>
            <a:r>
              <a:rPr lang="en-US" dirty="0">
                <a:solidFill>
                  <a:srgbClr val="FF0000"/>
                </a:solidFill>
              </a:rPr>
              <a:t>1001</a:t>
            </a:r>
            <a:r>
              <a:rPr lang="en-US" dirty="0"/>
              <a:t>0111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has two 1’s, this group is </a:t>
            </a:r>
            <a:r>
              <a:rPr lang="en-US" dirty="0">
                <a:solidFill>
                  <a:srgbClr val="FF0000"/>
                </a:solidFill>
              </a:rPr>
              <a:t>OK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Parity bit 8 is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(0111001</a:t>
            </a:r>
            <a:r>
              <a:rPr lang="en-US" dirty="0">
                <a:solidFill>
                  <a:srgbClr val="FF0000"/>
                </a:solidFill>
              </a:rPr>
              <a:t>01110</a:t>
            </a:r>
            <a:r>
              <a:rPr lang="en-US" dirty="0"/>
              <a:t> has three 1’s, 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somewhere).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Parity bits 2 and 8 are incorrect. As </a:t>
            </a:r>
            <a:r>
              <a:rPr lang="en-US" dirty="0">
                <a:solidFill>
                  <a:srgbClr val="FF0000"/>
                </a:solidFill>
              </a:rPr>
              <a:t>2 +8 =10</a:t>
            </a:r>
            <a:r>
              <a:rPr lang="en-US" dirty="0"/>
              <a:t>, bit 10 must be wrong. </a:t>
            </a:r>
          </a:p>
          <a:p>
            <a:pPr marL="0" indent="0">
              <a:buNone/>
            </a:pPr>
            <a:r>
              <a:rPr lang="en-US" dirty="0"/>
              <a:t>Hence, we can correct the error by </a:t>
            </a:r>
            <a:r>
              <a:rPr lang="en-US" dirty="0">
                <a:solidFill>
                  <a:srgbClr val="FF0000"/>
                </a:solidFill>
              </a:rPr>
              <a:t>inverting bit 10: 011100101010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3266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C5273-4CEB-6C1F-B566-E4C14F08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Example 26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BD9F-DCDB-0F6E-11B8-A93CB03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altLang="en-US" sz="1700" dirty="0">
                <a:latin typeface="Times New Roman" panose="02020603050405020304" pitchFamily="18" charset="0"/>
              </a:rPr>
              <a:t>Assume that a voice channel occupies a bandwidth of </a:t>
            </a:r>
            <a:r>
              <a:rPr lang="en-US" altLang="en-US" sz="1700" dirty="0">
                <a:solidFill>
                  <a:schemeClr val="accent1"/>
                </a:solidFill>
                <a:latin typeface="Times New Roman" panose="02020603050405020304" pitchFamily="18" charset="0"/>
              </a:rPr>
              <a:t>4 kHz</a:t>
            </a:r>
            <a:r>
              <a:rPr lang="en-US" altLang="en-US" sz="1700" dirty="0">
                <a:latin typeface="Times New Roman" panose="02020603050405020304" pitchFamily="18" charset="0"/>
              </a:rPr>
              <a:t>. We need to combine three voice channels into a link with a bandwidth of </a:t>
            </a:r>
            <a:r>
              <a:rPr lang="en-US" altLang="en-US" sz="1700" dirty="0">
                <a:solidFill>
                  <a:schemeClr val="accent1"/>
                </a:solidFill>
                <a:latin typeface="Times New Roman" panose="02020603050405020304" pitchFamily="18" charset="0"/>
              </a:rPr>
              <a:t>12 kHz</a:t>
            </a:r>
            <a:r>
              <a:rPr lang="en-US" altLang="en-US" sz="1700" dirty="0">
                <a:latin typeface="Times New Roman" panose="02020603050405020304" pitchFamily="18" charset="0"/>
              </a:rPr>
              <a:t>, from </a:t>
            </a:r>
            <a:r>
              <a:rPr lang="en-US" altLang="en-US" sz="1700" dirty="0">
                <a:solidFill>
                  <a:schemeClr val="accent1"/>
                </a:solidFill>
                <a:latin typeface="Times New Roman" panose="02020603050405020304" pitchFamily="18" charset="0"/>
              </a:rPr>
              <a:t>20 to 32 kHz</a:t>
            </a:r>
            <a:r>
              <a:rPr lang="en-US" altLang="en-US" sz="1700" dirty="0">
                <a:latin typeface="Times New Roman" panose="02020603050405020304" pitchFamily="18" charset="0"/>
              </a:rPr>
              <a:t>. Show the configuration, using the frequency domain. Assume there are no guard bands.</a:t>
            </a:r>
          </a:p>
          <a:p>
            <a:r>
              <a:rPr lang="en-US" altLang="en-US" sz="1700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altLang="en-US" sz="1700" i="1" dirty="0">
                <a:latin typeface="Times" panose="02020603050405020304" pitchFamily="18" charset="0"/>
              </a:rPr>
              <a:t>We shift (modulate) each of the three voice channels to a different bandwidth. We use the 20- to 24-kHz bandwidth for the first channel, the 24- to 28-kHz bandwidth for the second channel, and the 28- to 32-kHz bandwidth for the third one. </a:t>
            </a:r>
          </a:p>
          <a:p>
            <a:endParaRPr lang="ar-EG" sz="1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A98F0F60-D00D-9D13-A1B7-0563C54F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911089"/>
            <a:ext cx="6253212" cy="41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21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D5783-84D8-9CF6-0E69-2B49B5F4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Example 27</a:t>
            </a:r>
            <a:endParaRPr lang="ar-E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7E3C-9F7F-EF44-F05B-3AC80E94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Five</a:t>
            </a:r>
            <a:r>
              <a:rPr lang="en-US" altLang="en-US" sz="2000" dirty="0">
                <a:latin typeface="Times New Roman" panose="02020603050405020304" pitchFamily="18" charset="0"/>
              </a:rPr>
              <a:t> channels, each with a 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100-kHz</a:t>
            </a:r>
            <a:r>
              <a:rPr lang="en-US" altLang="en-US" sz="2000" dirty="0">
                <a:latin typeface="Times New Roman" panose="02020603050405020304" pitchFamily="18" charset="0"/>
              </a:rPr>
              <a:t> bandwidth, are to be multiplexed together. What is the minimum bandwidth of the link if there is a need for a guard band of 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10 kHz </a:t>
            </a:r>
            <a:r>
              <a:rPr lang="en-US" altLang="en-US" sz="2000" dirty="0">
                <a:latin typeface="Times New Roman" panose="02020603050405020304" pitchFamily="18" charset="0"/>
              </a:rPr>
              <a:t>between the channels to prevent interference?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5 × 100 + 4 × 10 = 540 kHz, </a:t>
            </a:r>
          </a:p>
          <a:p>
            <a:endParaRPr lang="ar-EG" sz="2000" dirty="0"/>
          </a:p>
        </p:txBody>
      </p:sp>
      <p:sp>
        <p:nvSpPr>
          <p:cNvPr id="18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A5D5B65-1B33-D2C2-FB63-5BC06B42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813" y="2625230"/>
            <a:ext cx="5290720" cy="16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9599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60AE1-B639-9991-5D86-3D9E9FC9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28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7E4E-D2DE-AC0C-CA4A-3C745455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3"/>
            <a:ext cx="4818888" cy="3973287"/>
          </a:xfrm>
        </p:spPr>
        <p:txBody>
          <a:bodyPr anchor="t">
            <a:normAutofit/>
          </a:bodyPr>
          <a:lstStyle/>
          <a:p>
            <a:r>
              <a:rPr lang="en-US" sz="1400" dirty="0"/>
              <a:t>Four channels are multiplexed using TDM. If each channel sends </a:t>
            </a:r>
            <a:r>
              <a:rPr lang="en-US" sz="1400" dirty="0">
                <a:solidFill>
                  <a:schemeClr val="accent1"/>
                </a:solidFill>
              </a:rPr>
              <a:t>100 bytes /s </a:t>
            </a:r>
            <a:r>
              <a:rPr lang="en-US" sz="1400" dirty="0"/>
              <a:t>and we multiplex </a:t>
            </a:r>
            <a:r>
              <a:rPr lang="en-US" sz="1400" dirty="0">
                <a:solidFill>
                  <a:schemeClr val="accent1"/>
                </a:solidFill>
              </a:rPr>
              <a:t>1 byte per channel</a:t>
            </a:r>
            <a:r>
              <a:rPr lang="en-US" sz="1400" dirty="0"/>
              <a:t>, show:</a:t>
            </a:r>
          </a:p>
          <a:p>
            <a:pPr lvl="1"/>
            <a:r>
              <a:rPr lang="en-US" sz="1400" dirty="0"/>
              <a:t>The frame traveling on the link.</a:t>
            </a:r>
          </a:p>
          <a:p>
            <a:pPr lvl="1"/>
            <a:r>
              <a:rPr lang="en-US" sz="1400" dirty="0"/>
              <a:t>The size of the frame.</a:t>
            </a:r>
          </a:p>
          <a:p>
            <a:pPr lvl="1"/>
            <a:r>
              <a:rPr lang="en-US" sz="1400" dirty="0"/>
              <a:t>The duration of a frame, the frame rate.</a:t>
            </a:r>
          </a:p>
          <a:p>
            <a:pPr lvl="1"/>
            <a:r>
              <a:rPr lang="en-US" sz="1400" dirty="0"/>
              <a:t>The bit rate for the link.</a:t>
            </a:r>
          </a:p>
          <a:p>
            <a:r>
              <a:rPr lang="en-US" altLang="en-US" sz="1400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Solution</a:t>
            </a:r>
          </a:p>
          <a:p>
            <a:pPr lvl="1"/>
            <a:r>
              <a:rPr lang="en-US" altLang="en-US" sz="1400" i="1" dirty="0">
                <a:latin typeface="Times" panose="02020603050405020304" pitchFamily="18" charset="0"/>
              </a:rPr>
              <a:t>Each frame carries 1 byte from each channel; </a:t>
            </a:r>
          </a:p>
          <a:p>
            <a:pPr marL="914400" lvl="1" indent="-457200"/>
            <a:r>
              <a:rPr lang="en-US" altLang="en-US" sz="1400" i="1" dirty="0">
                <a:latin typeface="Times" panose="02020603050405020304" pitchFamily="18" charset="0"/>
              </a:rPr>
              <a:t>The size of each frame, therefore, is 4 bytes, or 32 bits.</a:t>
            </a:r>
          </a:p>
          <a:p>
            <a:pPr marL="914400" lvl="1" indent="-457200"/>
            <a:r>
              <a:rPr lang="en-US" altLang="en-US" sz="1400" i="1" dirty="0">
                <a:latin typeface="Times" panose="02020603050405020304" pitchFamily="18" charset="0"/>
              </a:rPr>
              <a:t>Because each channel is sending 100 bytes/s and a frame carries 1 byte from each channel, the frame rate must be 100 frames per second. </a:t>
            </a:r>
          </a:p>
          <a:p>
            <a:pPr marL="914400" lvl="1" indent="-457200"/>
            <a:r>
              <a:rPr lang="en-US" altLang="en-US" sz="1400" i="1" dirty="0">
                <a:latin typeface="Times" panose="02020603050405020304" pitchFamily="18" charset="0"/>
              </a:rPr>
              <a:t>Frame duration=1/ frame rate </a:t>
            </a:r>
          </a:p>
          <a:p>
            <a:pPr marL="914400" lvl="1" indent="-457200"/>
            <a:r>
              <a:rPr lang="en-US" altLang="en-US" sz="1400" i="1" dirty="0">
                <a:latin typeface="Times" panose="02020603050405020304" pitchFamily="18" charset="0"/>
              </a:rPr>
              <a:t>The bit rate is 100 × 32, or 3200 bps. </a:t>
            </a:r>
          </a:p>
          <a:p>
            <a:pPr lvl="1"/>
            <a:endParaRPr lang="ar-EG" sz="12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D95B9EB-F268-98DF-4F45-E99E5AF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677733"/>
            <a:ext cx="5458968" cy="150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8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892E1-7624-C572-CBF3-2FCB350A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Example 2</a:t>
            </a:r>
            <a:endParaRPr lang="ar-EG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50E0-F7E7-BEA5-A320-D05D69EB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115968"/>
            <a:ext cx="10175630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1600" baseline="0" dirty="0"/>
              <a:t>Figure shows a </a:t>
            </a:r>
            <a:r>
              <a:rPr lang="en-US" altLang="en-US" sz="1600" baseline="0" dirty="0">
                <a:solidFill>
                  <a:srgbClr val="FF0000"/>
                </a:solidFill>
              </a:rPr>
              <a:t>nonperiodic</a:t>
            </a:r>
            <a:r>
              <a:rPr lang="en-US" altLang="en-US" sz="1600" baseline="0" dirty="0"/>
              <a:t> composite signal. It can be the signal created by a microphone or a telephone set when a word or two is pronounced. In this case, the composite signal cannot be periodic, because that implies that we are repeating the same word or words with the same tone.</a:t>
            </a:r>
          </a:p>
          <a:p>
            <a:pPr algn="ctr"/>
            <a:endParaRPr lang="ar-EG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B232C-F3C4-8009-C8F7-F43A7D27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2698638"/>
            <a:ext cx="10515595" cy="33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29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65C49-C4D6-8F2F-AAC9-0C4D57B5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29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6E07-D715-0452-5584-4DAC98F3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Frame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 is sent and acknowledged. Frame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 is </a:t>
            </a:r>
            <a:r>
              <a:rPr lang="en-US" sz="2200" dirty="0">
                <a:solidFill>
                  <a:schemeClr val="accent1"/>
                </a:solidFill>
              </a:rPr>
              <a:t>lost</a:t>
            </a:r>
            <a:r>
              <a:rPr lang="en-US" sz="2200" dirty="0"/>
              <a:t> and resent after the </a:t>
            </a:r>
            <a:r>
              <a:rPr lang="en-US" sz="2200" dirty="0">
                <a:solidFill>
                  <a:schemeClr val="accent1"/>
                </a:solidFill>
              </a:rPr>
              <a:t>time-out</a:t>
            </a:r>
            <a:r>
              <a:rPr lang="en-US" sz="2200" dirty="0"/>
              <a:t>. The resent frame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 is </a:t>
            </a:r>
            <a:r>
              <a:rPr lang="en-US" sz="2200" dirty="0">
                <a:solidFill>
                  <a:schemeClr val="accent1"/>
                </a:solidFill>
              </a:rPr>
              <a:t>acknowledged</a:t>
            </a:r>
            <a:r>
              <a:rPr lang="en-US" sz="2200" dirty="0"/>
              <a:t> and the timer stops. Frame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 is sent and </a:t>
            </a:r>
            <a:r>
              <a:rPr lang="en-US" sz="2200" dirty="0">
                <a:solidFill>
                  <a:schemeClr val="accent1"/>
                </a:solidFill>
              </a:rPr>
              <a:t>acknowledged</a:t>
            </a:r>
            <a:r>
              <a:rPr lang="en-US" sz="2200" dirty="0"/>
              <a:t>, but the acknowledgment is </a:t>
            </a:r>
            <a:r>
              <a:rPr lang="en-US" sz="2200" dirty="0">
                <a:solidFill>
                  <a:schemeClr val="accent1"/>
                </a:solidFill>
              </a:rPr>
              <a:t>lost</a:t>
            </a:r>
            <a:r>
              <a:rPr lang="en-US" sz="2200" dirty="0"/>
              <a:t>. The sender has no idea if the frame or the acknowledgment is lost, so after the time-out, it resends frame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, which is acknowledged.</a:t>
            </a:r>
          </a:p>
          <a:p>
            <a:endParaRPr lang="en-US" sz="2200" dirty="0"/>
          </a:p>
          <a:p>
            <a:r>
              <a:rPr lang="en-US" altLang="en-US" sz="2200" baseline="0" dirty="0"/>
              <a:t>Error correction in Stop-and-Wait ARQ is done by keeping a copy of the sent frame and retransmitting of the frame when the timer expires.</a:t>
            </a:r>
          </a:p>
          <a:p>
            <a:endParaRPr lang="ar-EG" sz="2200" dirty="0"/>
          </a:p>
        </p:txBody>
      </p:sp>
      <p:pic>
        <p:nvPicPr>
          <p:cNvPr id="4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A1C9F49B-B2D7-AF00-812E-050BFD691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0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78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B242-C0F3-E952-A087-CC6F268D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Example 3</a:t>
            </a:r>
            <a:endParaRPr lang="ar-EG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4452-EB25-A2F4-89D3-3A3CEC26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649" y="634481"/>
            <a:ext cx="7875930" cy="25472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1800" baseline="0" dirty="0"/>
              <a:t>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pPr marL="0" indent="0">
              <a:buNone/>
            </a:pPr>
            <a:r>
              <a:rPr lang="en-US" altLang="en-US" sz="1800" baseline="0" dirty="0">
                <a:solidFill>
                  <a:schemeClr val="accent1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altLang="en-US" sz="1800" baseline="0" dirty="0"/>
              <a:t>Let </a:t>
            </a:r>
            <a:r>
              <a:rPr lang="en-US" altLang="en-US" sz="1800" baseline="0" dirty="0" err="1">
                <a:solidFill>
                  <a:schemeClr val="accent1"/>
                </a:solidFill>
              </a:rPr>
              <a:t>f</a:t>
            </a:r>
            <a:r>
              <a:rPr lang="en-US" altLang="en-US" sz="1800" baseline="-14000" dirty="0" err="1">
                <a:solidFill>
                  <a:schemeClr val="accent1"/>
                </a:solidFill>
              </a:rPr>
              <a:t>h</a:t>
            </a:r>
            <a:r>
              <a:rPr lang="en-US" altLang="en-US" sz="1800" baseline="0" dirty="0"/>
              <a:t> be the highest frequency, </a:t>
            </a:r>
            <a:r>
              <a:rPr lang="en-US" altLang="en-US" sz="1800" baseline="0" dirty="0" err="1">
                <a:solidFill>
                  <a:schemeClr val="accent1"/>
                </a:solidFill>
              </a:rPr>
              <a:t>f</a:t>
            </a:r>
            <a:r>
              <a:rPr lang="en-US" altLang="en-US" sz="1800" baseline="-14000" dirty="0" err="1">
                <a:solidFill>
                  <a:schemeClr val="accent1"/>
                </a:solidFill>
              </a:rPr>
              <a:t>l</a:t>
            </a:r>
            <a:r>
              <a:rPr lang="en-US" altLang="en-US" sz="1800" baseline="0" dirty="0"/>
              <a:t> the lowest frequency, and </a:t>
            </a:r>
            <a:r>
              <a:rPr lang="en-US" altLang="en-US" sz="1800" baseline="0" dirty="0">
                <a:solidFill>
                  <a:schemeClr val="accent1"/>
                </a:solidFill>
              </a:rPr>
              <a:t>B</a:t>
            </a:r>
            <a:r>
              <a:rPr lang="en-US" altLang="en-US" sz="1800" baseline="0" dirty="0"/>
              <a:t> the bandwidth.</a:t>
            </a:r>
          </a:p>
          <a:p>
            <a:pPr marL="0" indent="0">
              <a:buNone/>
            </a:pPr>
            <a:r>
              <a:rPr lang="en-US" altLang="en-US" sz="1800" baseline="0" dirty="0"/>
              <a:t>The spectrum has only five spikes, at 100, 300, 500, 700, and 900 Hz.</a:t>
            </a:r>
          </a:p>
          <a:p>
            <a:endParaRPr lang="ar-E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9CCB7-55C6-4541-183D-E60907A9F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3417865"/>
            <a:ext cx="5167185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1B551A-442B-5F5E-02AD-5577461D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3963602"/>
            <a:ext cx="5167185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17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CDD49-1DC5-1BEB-BCE3-E93B3AEB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Example 4</a:t>
            </a:r>
            <a:endParaRPr lang="ar-EG" sz="3600" dirty="0">
              <a:solidFill>
                <a:schemeClr val="accent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AF72-1F90-1A4C-D4AA-7008E3AA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061" y="338327"/>
            <a:ext cx="8165780" cy="3716365"/>
          </a:xfrm>
        </p:spPr>
        <p:txBody>
          <a:bodyPr anchor="ctr">
            <a:normAutofit/>
          </a:bodyPr>
          <a:lstStyle/>
          <a:p>
            <a:r>
              <a:rPr lang="en-US" altLang="en-US" sz="2000" baseline="0" dirty="0">
                <a:solidFill>
                  <a:schemeClr val="tx2"/>
                </a:solidFill>
              </a:rPr>
              <a:t>A periodic signal has a bandwidth of 20 Hz. The highest frequency is 60 Hz. What is the lowest frequency? Draw the spectrum if the signal contains all frequencies of the same amplitude.</a:t>
            </a:r>
          </a:p>
          <a:p>
            <a:r>
              <a:rPr lang="en-US" altLang="en-US" sz="2000" baseline="0" dirty="0">
                <a:solidFill>
                  <a:schemeClr val="accent1"/>
                </a:solidFill>
              </a:rPr>
              <a:t>Solution</a:t>
            </a:r>
          </a:p>
          <a:p>
            <a:r>
              <a:rPr lang="en-US" altLang="en-US" sz="2000" baseline="0" dirty="0">
                <a:solidFill>
                  <a:schemeClr val="tx2"/>
                </a:solidFill>
              </a:rPr>
              <a:t>Let </a:t>
            </a:r>
            <a:r>
              <a:rPr lang="en-US" altLang="en-US" sz="2000" baseline="0" dirty="0" err="1">
                <a:solidFill>
                  <a:schemeClr val="accent1"/>
                </a:solidFill>
              </a:rPr>
              <a:t>f</a:t>
            </a:r>
            <a:r>
              <a:rPr lang="en-US" altLang="en-US" sz="2000" baseline="-25000" dirty="0" err="1">
                <a:solidFill>
                  <a:schemeClr val="accent1"/>
                </a:solidFill>
              </a:rPr>
              <a:t>h</a:t>
            </a:r>
            <a:r>
              <a:rPr lang="en-US" altLang="en-US" sz="2000" baseline="0" dirty="0">
                <a:solidFill>
                  <a:schemeClr val="tx2"/>
                </a:solidFill>
              </a:rPr>
              <a:t> be the highest frequency, </a:t>
            </a:r>
            <a:r>
              <a:rPr lang="en-US" altLang="en-US" sz="2000" baseline="0" dirty="0" err="1">
                <a:solidFill>
                  <a:schemeClr val="accent1"/>
                </a:solidFill>
              </a:rPr>
              <a:t>f</a:t>
            </a:r>
            <a:r>
              <a:rPr lang="en-US" altLang="en-US" sz="2000" baseline="-25000" dirty="0" err="1">
                <a:solidFill>
                  <a:schemeClr val="accent1"/>
                </a:solidFill>
              </a:rPr>
              <a:t>l</a:t>
            </a:r>
            <a:r>
              <a:rPr lang="en-US" altLang="en-US" sz="2000" baseline="0" dirty="0">
                <a:solidFill>
                  <a:schemeClr val="accent1"/>
                </a:solidFill>
              </a:rPr>
              <a:t> </a:t>
            </a:r>
            <a:r>
              <a:rPr lang="en-US" altLang="en-US" sz="2000" baseline="0" dirty="0">
                <a:solidFill>
                  <a:schemeClr val="tx2"/>
                </a:solidFill>
              </a:rPr>
              <a:t>the lowest frequency, and </a:t>
            </a:r>
            <a:r>
              <a:rPr lang="en-US" altLang="en-US" sz="2000" baseline="0" dirty="0">
                <a:solidFill>
                  <a:schemeClr val="accent1"/>
                </a:solidFill>
              </a:rPr>
              <a:t>B</a:t>
            </a:r>
            <a:r>
              <a:rPr lang="en-US" altLang="en-US" sz="2000" baseline="0" dirty="0">
                <a:solidFill>
                  <a:schemeClr val="tx2"/>
                </a:solidFill>
              </a:rPr>
              <a:t> the bandwidth.</a:t>
            </a:r>
          </a:p>
          <a:p>
            <a:endParaRPr lang="en-US" altLang="en-US" sz="2000" baseline="0" dirty="0">
              <a:solidFill>
                <a:schemeClr val="tx2"/>
              </a:solidFill>
            </a:endParaRPr>
          </a:p>
          <a:p>
            <a:endParaRPr lang="en-US" altLang="en-US" sz="2000" baseline="0" dirty="0">
              <a:solidFill>
                <a:schemeClr val="tx2"/>
              </a:solidFill>
            </a:endParaRPr>
          </a:p>
          <a:p>
            <a:r>
              <a:rPr lang="en-US" altLang="en-US" sz="2000" baseline="0" dirty="0">
                <a:solidFill>
                  <a:schemeClr val="tx2"/>
                </a:solidFill>
              </a:rPr>
              <a:t>The spectrum contains all integer frequencies. We show this by a series of spikes</a:t>
            </a:r>
          </a:p>
          <a:p>
            <a:endParaRPr lang="en-US" altLang="en-US" sz="2000" baseline="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479E6-2A62-7BE1-5F2C-2CB0C4EE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1984" y="4185638"/>
            <a:ext cx="7967725" cy="140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5452C-A29C-2819-1C4F-E1B8F4C2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2666" y="2403742"/>
            <a:ext cx="5166360" cy="34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06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3E1C-4965-A5C1-E022-62E48025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5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4BA6-FA93-1235-737B-3DC66F59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A digital signal has </a:t>
            </a:r>
            <a:r>
              <a:rPr lang="en-US" altLang="en-US" baseline="0" dirty="0">
                <a:solidFill>
                  <a:schemeClr val="accent1"/>
                </a:solidFill>
              </a:rPr>
              <a:t>eight</a:t>
            </a:r>
            <a:r>
              <a:rPr lang="en-US" altLang="en-US" baseline="0" dirty="0"/>
              <a:t> levels. How many bits are needed per level? </a:t>
            </a:r>
          </a:p>
          <a:p>
            <a:pPr marL="0" indent="0">
              <a:buNone/>
            </a:pPr>
            <a:r>
              <a:rPr lang="en-US" altLang="en-US" dirty="0"/>
              <a:t>Solution </a:t>
            </a:r>
          </a:p>
          <a:p>
            <a:pPr marL="0" indent="0">
              <a:buNone/>
            </a:pPr>
            <a:r>
              <a:rPr lang="en-US" altLang="en-US" baseline="0" dirty="0"/>
              <a:t>We calculate the number of bits from the formula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aseline="0" dirty="0"/>
              <a:t>Each signal level is represented by 3 bits.</a:t>
            </a:r>
          </a:p>
          <a:p>
            <a:endParaRPr lang="en-US" altLang="en-US" baseline="0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C466A-9C54-9B7F-9424-87BB8D82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3569494"/>
            <a:ext cx="4346575" cy="4318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33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3DC9-9227-CC80-C521-264DCFD6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6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CD9B-5BA5-F7DD-33E2-C2160E24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aseline="0" dirty="0"/>
              <a:t>Assume we need to download text documents at the rate of </a:t>
            </a:r>
            <a:r>
              <a:rPr lang="en-US" altLang="en-US" baseline="0" dirty="0">
                <a:solidFill>
                  <a:schemeClr val="accent1"/>
                </a:solidFill>
              </a:rPr>
              <a:t>100 pages per second</a:t>
            </a:r>
            <a:r>
              <a:rPr lang="en-US" altLang="en-US" baseline="0" dirty="0"/>
              <a:t>. What is the required bit rate of the channel?</a:t>
            </a:r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A page is an average of </a:t>
            </a:r>
            <a:r>
              <a:rPr lang="en-US" altLang="en-US" baseline="0" dirty="0">
                <a:solidFill>
                  <a:schemeClr val="accent1"/>
                </a:solidFill>
              </a:rPr>
              <a:t>24 lines </a:t>
            </a:r>
            <a:r>
              <a:rPr lang="en-US" altLang="en-US" baseline="0" dirty="0"/>
              <a:t>with </a:t>
            </a:r>
            <a:r>
              <a:rPr lang="en-US" altLang="en-US" baseline="0" dirty="0">
                <a:solidFill>
                  <a:schemeClr val="accent1"/>
                </a:solidFill>
              </a:rPr>
              <a:t>80 characters </a:t>
            </a:r>
            <a:r>
              <a:rPr lang="en-US" altLang="en-US" baseline="0" dirty="0"/>
              <a:t>in each line. If we </a:t>
            </a:r>
            <a:r>
              <a:rPr lang="en-US" altLang="en-US" baseline="0" dirty="0">
                <a:solidFill>
                  <a:schemeClr val="accent1"/>
                </a:solidFill>
              </a:rPr>
              <a:t>assume that one character requires 8 bits</a:t>
            </a:r>
            <a:r>
              <a:rPr lang="en-US" altLang="en-US" baseline="0" dirty="0"/>
              <a:t>, the bit rate is</a:t>
            </a:r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84D58-C90F-5B44-CA4D-B498B478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06" y="4588264"/>
            <a:ext cx="5462587" cy="3873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31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EE60-D6E4-B045-5936-BCFFA488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7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4E5C-24F8-46C8-7AD8-4108F960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A digitized voice channel, is made by digitizing a </a:t>
            </a:r>
            <a:r>
              <a:rPr lang="en-US" altLang="en-US" baseline="0" dirty="0">
                <a:solidFill>
                  <a:schemeClr val="accent1"/>
                </a:solidFill>
              </a:rPr>
              <a:t>4-kHz</a:t>
            </a:r>
            <a:r>
              <a:rPr lang="en-US" altLang="en-US" baseline="0" dirty="0"/>
              <a:t> bandwidth analog voice signal. We need to sample the signal at twice the highest frequency </a:t>
            </a:r>
            <a:r>
              <a:rPr lang="en-US" altLang="en-US" baseline="0" dirty="0">
                <a:solidFill>
                  <a:schemeClr val="accent1"/>
                </a:solidFill>
              </a:rPr>
              <a:t>(two samples per hertz). </a:t>
            </a:r>
            <a:r>
              <a:rPr lang="en-US" altLang="en-US" baseline="0" dirty="0"/>
              <a:t>We assume that each sample requires </a:t>
            </a:r>
            <a:r>
              <a:rPr lang="en-US" altLang="en-US" baseline="0" dirty="0">
                <a:solidFill>
                  <a:schemeClr val="accent1"/>
                </a:solidFill>
              </a:rPr>
              <a:t>8 bits</a:t>
            </a:r>
            <a:r>
              <a:rPr lang="en-US" altLang="en-US" baseline="0" dirty="0"/>
              <a:t>. What is the required bit rate?</a:t>
            </a:r>
            <a:br>
              <a:rPr lang="en-US" altLang="en-US" baseline="0" dirty="0"/>
            </a:br>
            <a:endParaRPr lang="en-US" altLang="en-US" baseline="0" dirty="0"/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The bit rate can be calculated as</a:t>
            </a:r>
          </a:p>
          <a:p>
            <a:pPr marL="0" indent="0" algn="just">
              <a:buNone/>
            </a:pPr>
            <a:endParaRPr lang="en-US" altLang="en-US" baseline="0" dirty="0"/>
          </a:p>
          <a:p>
            <a:endParaRPr lang="en-US" altLang="en-US" baseline="0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70C76-3F39-A4BD-41F0-CB542DCD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6" y="5185019"/>
            <a:ext cx="4167187" cy="3508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5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6CFD-FBDC-2CC9-D0A7-1119208B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8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AFBE-1276-FF59-5B14-B1B34652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aseline="0" dirty="0"/>
              <a:t>What is the bit rate for high-definition TV (HDTV)?</a:t>
            </a:r>
            <a:br>
              <a:rPr lang="en-US" altLang="en-US" baseline="0" dirty="0"/>
            </a:b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HDTV uses digital signals to broadcast high quality video signals. The HDTV screen is normally a ratio of </a:t>
            </a:r>
            <a:r>
              <a:rPr lang="en-US" altLang="en-US" baseline="0" dirty="0">
                <a:solidFill>
                  <a:schemeClr val="accent1"/>
                </a:solidFill>
              </a:rPr>
              <a:t>16 : 9</a:t>
            </a:r>
            <a:r>
              <a:rPr lang="en-US" altLang="en-US" baseline="0" dirty="0"/>
              <a:t>. There are </a:t>
            </a:r>
            <a:r>
              <a:rPr lang="en-US" altLang="en-US" baseline="0" dirty="0">
                <a:solidFill>
                  <a:schemeClr val="accent1"/>
                </a:solidFill>
              </a:rPr>
              <a:t>1920 by 1080 </a:t>
            </a:r>
            <a:r>
              <a:rPr lang="en-US" altLang="en-US" baseline="0" dirty="0"/>
              <a:t>pixels per screen, and the screen is renewed </a:t>
            </a:r>
            <a:r>
              <a:rPr lang="en-US" altLang="en-US" baseline="0" dirty="0">
                <a:solidFill>
                  <a:schemeClr val="accent1"/>
                </a:solidFill>
              </a:rPr>
              <a:t>30 times per second</a:t>
            </a:r>
            <a:r>
              <a:rPr lang="en-US" altLang="en-US" baseline="0" dirty="0"/>
              <a:t>. </a:t>
            </a:r>
            <a:r>
              <a:rPr lang="en-US" altLang="en-US" baseline="0" dirty="0">
                <a:solidFill>
                  <a:schemeClr val="accent1"/>
                </a:solidFill>
              </a:rPr>
              <a:t>Twenty-four bits</a:t>
            </a:r>
            <a:r>
              <a:rPr lang="en-US" altLang="en-US" baseline="0" dirty="0"/>
              <a:t> represents one color pixel.</a:t>
            </a:r>
          </a:p>
          <a:p>
            <a:pPr marL="0" indent="0" algn="just">
              <a:buNone/>
            </a:pPr>
            <a:r>
              <a:rPr lang="en-US" altLang="en-US" baseline="0" dirty="0"/>
              <a:t> </a:t>
            </a:r>
          </a:p>
          <a:p>
            <a:pPr marL="0" indent="0">
              <a:buNone/>
            </a:pPr>
            <a:r>
              <a:rPr lang="en-US" altLang="en-US" baseline="0" dirty="0"/>
              <a:t>The TV stations reduce this rate from </a:t>
            </a:r>
            <a:r>
              <a:rPr lang="en-US" altLang="en-US" baseline="0" dirty="0">
                <a:solidFill>
                  <a:schemeClr val="accent1"/>
                </a:solidFill>
              </a:rPr>
              <a:t>20 to 40 </a:t>
            </a:r>
            <a:r>
              <a:rPr lang="en-US" altLang="en-US" baseline="0" dirty="0"/>
              <a:t>Mbps through compression. </a:t>
            </a:r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7F87F-9DAD-7E01-5312-1C0B444F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4434001"/>
            <a:ext cx="5930900" cy="34131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9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2158</Words>
  <Application>Microsoft Office PowerPoint</Application>
  <PresentationFormat>Widescreen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Examples Summary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  <vt:lpstr>Example 16</vt:lpstr>
      <vt:lpstr>Example 19</vt:lpstr>
      <vt:lpstr>Example 18</vt:lpstr>
      <vt:lpstr>Example 19</vt:lpstr>
      <vt:lpstr>Example 20</vt:lpstr>
      <vt:lpstr>Example 21</vt:lpstr>
      <vt:lpstr>Example 22</vt:lpstr>
      <vt:lpstr>Example 23</vt:lpstr>
      <vt:lpstr>Example 24</vt:lpstr>
      <vt:lpstr>Example 25</vt:lpstr>
      <vt:lpstr>Example 26</vt:lpstr>
      <vt:lpstr>Example 27</vt:lpstr>
      <vt:lpstr>Example 28</vt:lpstr>
      <vt:lpstr>Example 29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Summary</dc:title>
  <dc:creator>عبدالرحمن مصطفى محمود خليل</dc:creator>
  <cp:lastModifiedBy>عبدالرحمن مصطفى محمود خليل</cp:lastModifiedBy>
  <cp:revision>38</cp:revision>
  <dcterms:created xsi:type="dcterms:W3CDTF">2023-01-01T19:18:12Z</dcterms:created>
  <dcterms:modified xsi:type="dcterms:W3CDTF">2023-01-02T17:42:12Z</dcterms:modified>
</cp:coreProperties>
</file>