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_rels/notesSlide41.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51.xml.rels" ContentType="application/vnd.openxmlformats-package.relationships+xml"/>
  <Override PartName="/ppt/notesSlides/_rels/notesSlide52.xml.rels" ContentType="application/vnd.openxmlformats-package.relationships+xml"/>
  <Override PartName="/ppt/notesSlides/_rels/notesSlide53.xml.rels" ContentType="application/vnd.openxmlformats-package.relationships+xml"/>
  <Override PartName="/ppt/notesSlides/_rels/notesSlide54.xml.rels" ContentType="application/vnd.openxmlformats-package.relationships+xml"/>
  <Override PartName="/ppt/notesSlides/_rels/notesSlide67.xml.rels" ContentType="application/vnd.openxmlformats-package.relationships+xml"/>
  <Override PartName="/ppt/notesSlides/notesSlide36.xml" ContentType="application/vnd.openxmlformats-officedocument.presentationml.notesSlide+xml"/>
  <Override PartName="/ppt/notesSlides/notesSlide41.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chemeClr val="dk1"/>
                </a:solidFill>
                <a:latin typeface="Bierstadt"/>
              </a:rPr>
              <a:t>Click to move the slide</a:t>
            </a:r>
            <a:endParaRPr b="0" lang="en-US" sz="1800" spc="-1" strike="noStrike">
              <a:solidFill>
                <a:schemeClr val="dk1"/>
              </a:solidFill>
              <a:latin typeface="Bierstadt"/>
            </a:endParaRP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6"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7"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8"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25CCFF6C-A29F-4392-9306-5EF6B5919AFB}"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6040" cy="3085920"/>
          </a:xfrm>
          <a:prstGeom prst="rect">
            <a:avLst/>
          </a:prstGeom>
          <a:ln w="0">
            <a:noFill/>
          </a:ln>
        </p:spPr>
      </p:sp>
      <p:sp>
        <p:nvSpPr>
          <p:cNvPr id="24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0"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FC36ECB-35FB-4579-B4DE-D423ED18CFA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6040" cy="3085920"/>
          </a:xfrm>
          <a:prstGeom prst="rect">
            <a:avLst/>
          </a:prstGeom>
          <a:ln w="0">
            <a:noFill/>
          </a:ln>
        </p:spPr>
      </p:sp>
      <p:sp>
        <p:nvSpPr>
          <p:cNvPr id="25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3"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735729D-03D5-4E02-BA97-74A7E57E099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6040" cy="3085920"/>
          </a:xfrm>
          <a:prstGeom prst="rect">
            <a:avLst/>
          </a:prstGeom>
          <a:ln w="0">
            <a:noFill/>
          </a:ln>
        </p:spPr>
      </p:sp>
      <p:sp>
        <p:nvSpPr>
          <p:cNvPr id="25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6"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B2556AC-0157-44AC-A9A8-1EB2FE28E79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6040" cy="3085920"/>
          </a:xfrm>
          <a:prstGeom prst="rect">
            <a:avLst/>
          </a:prstGeom>
          <a:ln w="0">
            <a:noFill/>
          </a:ln>
        </p:spPr>
      </p:sp>
      <p:sp>
        <p:nvSpPr>
          <p:cNvPr id="25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9"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3F51FE1-F264-4061-9235-5063B8D6DD2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6040" cy="3085920"/>
          </a:xfrm>
          <a:prstGeom prst="rect">
            <a:avLst/>
          </a:prstGeom>
          <a:ln w="0">
            <a:noFill/>
          </a:ln>
        </p:spPr>
      </p:sp>
      <p:sp>
        <p:nvSpPr>
          <p:cNvPr id="26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2"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5F09CF32-15FF-4209-9088-0D9D50EE130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6040" cy="3085920"/>
          </a:xfrm>
          <a:prstGeom prst="rect">
            <a:avLst/>
          </a:prstGeom>
          <a:ln w="0">
            <a:noFill/>
          </a:ln>
        </p:spPr>
      </p:sp>
      <p:sp>
        <p:nvSpPr>
          <p:cNvPr id="26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https://solidity-by-example.org/try-catch/</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https://forum.soliditylang.org/t/call-for-feedback-the-future-of-try-catch-in-solidity/1497</a:t>
            </a:r>
            <a:endParaRPr b="0" lang="en-US" sz="2000" spc="-1" strike="noStrike">
              <a:solidFill>
                <a:srgbClr val="000000"/>
              </a:solidFill>
              <a:latin typeface="Arial"/>
            </a:endParaRPr>
          </a:p>
        </p:txBody>
      </p:sp>
      <p:sp>
        <p:nvSpPr>
          <p:cNvPr id="265"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0F9F13D-2764-4913-AE95-07D3EACA0B4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6040" cy="3085920"/>
          </a:xfrm>
          <a:prstGeom prst="rect">
            <a:avLst/>
          </a:prstGeom>
          <a:ln w="0">
            <a:noFill/>
          </a:ln>
        </p:spPr>
      </p:sp>
      <p:sp>
        <p:nvSpPr>
          <p:cNvPr id="26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https://www.tutorialspoint.com/solidity/solidity_fallback_function.htm</a:t>
            </a:r>
            <a:endParaRPr b="0" lang="en-US" sz="2000" spc="-1" strike="noStrike">
              <a:solidFill>
                <a:srgbClr val="000000"/>
              </a:solidFill>
              <a:latin typeface="Arial"/>
            </a:endParaRPr>
          </a:p>
        </p:txBody>
      </p:sp>
      <p:sp>
        <p:nvSpPr>
          <p:cNvPr id="268" name="PlaceHolder 3"/>
          <p:cNvSpPr>
            <a:spLocks noGrp="1"/>
          </p:cNvSpPr>
          <p:nvPr>
            <p:ph type="sldNum" idx="4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D039705-628C-4D85-BAB5-025DBBB8A15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6040" cy="3085920"/>
          </a:xfrm>
          <a:prstGeom prst="rect">
            <a:avLst/>
          </a:prstGeom>
          <a:ln w="0">
            <a:noFill/>
          </a:ln>
        </p:spPr>
      </p:sp>
      <p:sp>
        <p:nvSpPr>
          <p:cNvPr id="27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https://www.tutorialspoint.com/solidity/solidity_fallback_function.htm</a:t>
            </a:r>
            <a:endParaRPr b="0" lang="en-US" sz="2000" spc="-1" strike="noStrike">
              <a:solidFill>
                <a:srgbClr val="000000"/>
              </a:solidFill>
              <a:latin typeface="Arial"/>
            </a:endParaRPr>
          </a:p>
        </p:txBody>
      </p:sp>
      <p:sp>
        <p:nvSpPr>
          <p:cNvPr id="271" name="PlaceHolder 3"/>
          <p:cNvSpPr>
            <a:spLocks noGrp="1"/>
          </p:cNvSpPr>
          <p:nvPr>
            <p:ph type="sldNum" idx="4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BAE1DA3-2B2F-482B-A5FA-00232FF9323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6040" cy="3085920"/>
          </a:xfrm>
          <a:prstGeom prst="rect">
            <a:avLst/>
          </a:prstGeom>
          <a:ln w="0">
            <a:noFill/>
          </a:ln>
        </p:spPr>
      </p:sp>
      <p:sp>
        <p:nvSpPr>
          <p:cNvPr id="27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https://www.tutorialspoint.com/solidity/solidity_fallback_function.htm</a:t>
            </a:r>
            <a:endParaRPr b="0" lang="en-US" sz="2000" spc="-1" strike="noStrike">
              <a:solidFill>
                <a:srgbClr val="000000"/>
              </a:solidFill>
              <a:latin typeface="Arial"/>
            </a:endParaRPr>
          </a:p>
        </p:txBody>
      </p:sp>
      <p:sp>
        <p:nvSpPr>
          <p:cNvPr id="274" name="PlaceHolder 3"/>
          <p:cNvSpPr>
            <a:spLocks noGrp="1"/>
          </p:cNvSpPr>
          <p:nvPr>
            <p:ph type="sldNum" idx="4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5BFAC727-828B-42B2-94BE-7914BACDE30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6040" cy="3085920"/>
          </a:xfrm>
          <a:prstGeom prst="rect">
            <a:avLst/>
          </a:prstGeom>
          <a:ln w="0">
            <a:noFill/>
          </a:ln>
        </p:spPr>
      </p:sp>
      <p:sp>
        <p:nvSpPr>
          <p:cNvPr id="27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Talk about in inheritance</a:t>
            </a:r>
            <a:endParaRPr b="0" lang="en-US" sz="2000" spc="-1" strike="noStrike">
              <a:solidFill>
                <a:srgbClr val="000000"/>
              </a:solidFill>
              <a:latin typeface="Arial"/>
            </a:endParaRPr>
          </a:p>
        </p:txBody>
      </p:sp>
      <p:sp>
        <p:nvSpPr>
          <p:cNvPr id="277" name="PlaceHolder 3"/>
          <p:cNvSpPr>
            <a:spLocks noGrp="1"/>
          </p:cNvSpPr>
          <p:nvPr>
            <p:ph type="sldNum" idx="4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8EB7C40-8512-4B7F-95DE-7DAF0AD293D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685800" y="1143000"/>
            <a:ext cx="5486040" cy="3085920"/>
          </a:xfrm>
          <a:prstGeom prst="rect">
            <a:avLst/>
          </a:prstGeom>
          <a:ln w="0">
            <a:noFill/>
          </a:ln>
        </p:spPr>
      </p:sp>
      <p:sp>
        <p:nvSpPr>
          <p:cNvPr id="27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1800" spc="-1" strike="noStrike">
                <a:solidFill>
                  <a:srgbClr val="ff0000"/>
                </a:solidFill>
                <a:latin typeface="Consolas-Bold"/>
              </a:rPr>
              <a:t>Always be cautious when dealing with Ether transfers in Solidity to avoid security vulnerabilities, such as reentrancy attacks. Also, consider using more advanced patterns, such as the Withdrawal Pattern or checks-effects-interactions pattern, for more complex contract interactions involving Ether transfers.</a:t>
            </a:r>
            <a:r>
              <a:rPr b="0" lang="en-US" sz="2000" spc="-1" strike="noStrike">
                <a:solidFill>
                  <a:srgbClr val="000000"/>
                </a:solidFill>
                <a:latin typeface="Consolas-Bold"/>
              </a:rPr>
              <a:t> </a:t>
            </a:r>
            <a:br>
              <a:rPr sz="2000"/>
            </a:br>
            <a:endParaRPr b="0" lang="en-US" sz="2000" spc="-1" strike="noStrike">
              <a:solidFill>
                <a:srgbClr val="000000"/>
              </a:solidFill>
              <a:latin typeface="Arial"/>
            </a:endParaRPr>
          </a:p>
        </p:txBody>
      </p:sp>
      <p:sp>
        <p:nvSpPr>
          <p:cNvPr id="280" name="PlaceHolder 3"/>
          <p:cNvSpPr>
            <a:spLocks noGrp="1"/>
          </p:cNvSpPr>
          <p:nvPr>
            <p:ph type="sldNum" idx="4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3206917-05D6-4B35-AF5E-B890F5E8B60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Bierstadt"/>
            </a:endParaRPr>
          </a:p>
        </p:txBody>
      </p:sp>
      <p:sp>
        <p:nvSpPr>
          <p:cNvPr id="8" name="PlaceHolder 2"/>
          <p:cNvSpPr>
            <a:spLocks noGrp="1"/>
          </p:cNvSpPr>
          <p:nvPr>
            <p:ph type="subTitle"/>
          </p:nvPr>
        </p:nvSpPr>
        <p:spPr>
          <a:xfrm>
            <a:off x="6662160" y="969120"/>
            <a:ext cx="5020920" cy="48700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49CA29-0E95-4B2F-AE3C-D8527C0104B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B4A0B29-BA32-41B5-A409-491E6CA120B7}"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B6141191-F047-49FE-AE8C-694E4226F6FA}"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8F9C05E-7F25-46EF-ACBC-99B3571745EB}"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C9E5BCC-94B6-4394-BA28-543AF4F2C54F}"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Bierstadt"/>
            </a:endParaRPr>
          </a:p>
        </p:txBody>
      </p:sp>
      <p:sp>
        <p:nvSpPr>
          <p:cNvPr id="30" name="PlaceHolder 2"/>
          <p:cNvSpPr>
            <a:spLocks noGrp="1"/>
          </p:cNvSpPr>
          <p:nvPr>
            <p:ph/>
          </p:nvPr>
        </p:nvSpPr>
        <p:spPr>
          <a:xfrm>
            <a:off x="6662160" y="969120"/>
            <a:ext cx="5020920" cy="4870080"/>
          </a:xfrm>
          <a:prstGeom prst="rect">
            <a:avLst/>
          </a:prstGeom>
          <a:noFill/>
          <a:ln w="0">
            <a:noFill/>
          </a:ln>
        </p:spPr>
        <p:txBody>
          <a:bodyPr lIns="0" rIns="0" tIns="0" bIns="0" anchor="t">
            <a:normAutofit/>
          </a:bodyPr>
          <a:p>
            <a:pPr indent="0">
              <a:lnSpc>
                <a:spcPct val="110000"/>
              </a:lnSpc>
              <a:spcBef>
                <a:spcPts val="1417"/>
              </a:spcBef>
              <a:buNone/>
            </a:pPr>
            <a:endParaRPr b="0" lang="en-US" sz="2000" spc="-1" strike="noStrike">
              <a:solidFill>
                <a:schemeClr val="dk1"/>
              </a:solidFill>
              <a:latin typeface="Bierstad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CC5E4FB-1149-40F4-BD72-87B192B07C30}"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3B0F09D4-42CA-414B-BEA9-3FA0C3AB142A}"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Bierstadt"/>
            </a:endParaRPr>
          </a:p>
        </p:txBody>
      </p:sp>
      <p:sp>
        <p:nvSpPr>
          <p:cNvPr id="45" name="PlaceHolder 2"/>
          <p:cNvSpPr>
            <a:spLocks noGrp="1"/>
          </p:cNvSpPr>
          <p:nvPr>
            <p:ph/>
          </p:nvPr>
        </p:nvSpPr>
        <p:spPr>
          <a:xfrm>
            <a:off x="6662160" y="969120"/>
            <a:ext cx="2450160" cy="4870080"/>
          </a:xfrm>
          <a:prstGeom prst="rect">
            <a:avLst/>
          </a:prstGeom>
          <a:noFill/>
          <a:ln w="0">
            <a:noFill/>
          </a:ln>
        </p:spPr>
        <p:txBody>
          <a:bodyPr lIns="0" rIns="0" tIns="0" bIns="0" anchor="t">
            <a:normAutofit/>
          </a:bodyPr>
          <a:p>
            <a:pPr indent="0">
              <a:lnSpc>
                <a:spcPct val="110000"/>
              </a:lnSpc>
              <a:spcBef>
                <a:spcPts val="1417"/>
              </a:spcBef>
              <a:buNone/>
            </a:pPr>
            <a:endParaRPr b="0" lang="en-US" sz="2000" spc="-1" strike="noStrike">
              <a:solidFill>
                <a:schemeClr val="dk1"/>
              </a:solidFill>
              <a:latin typeface="Bierstadt"/>
            </a:endParaRPr>
          </a:p>
        </p:txBody>
      </p:sp>
      <p:sp>
        <p:nvSpPr>
          <p:cNvPr id="46" name="PlaceHolder 3"/>
          <p:cNvSpPr>
            <a:spLocks noGrp="1"/>
          </p:cNvSpPr>
          <p:nvPr>
            <p:ph/>
          </p:nvPr>
        </p:nvSpPr>
        <p:spPr>
          <a:xfrm>
            <a:off x="9235080" y="969120"/>
            <a:ext cx="2450160" cy="4870080"/>
          </a:xfrm>
          <a:prstGeom prst="rect">
            <a:avLst/>
          </a:prstGeom>
          <a:noFill/>
          <a:ln w="0">
            <a:noFill/>
          </a:ln>
        </p:spPr>
        <p:txBody>
          <a:bodyPr lIns="0" rIns="0" tIns="0" bIns="0" anchor="t">
            <a:normAutofit/>
          </a:bodyPr>
          <a:p>
            <a:pPr indent="0">
              <a:lnSpc>
                <a:spcPct val="110000"/>
              </a:lnSpc>
              <a:spcBef>
                <a:spcPts val="1417"/>
              </a:spcBef>
              <a:buNone/>
            </a:pPr>
            <a:endParaRPr b="0" lang="en-US" sz="2000" spc="-1" strike="noStrike">
              <a:solidFill>
                <a:schemeClr val="dk1"/>
              </a:solidFill>
              <a:latin typeface="Bierstad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2047B574-5C63-4B5F-9271-8012CAD6A359}"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6B59E0A-F3F9-4F4B-836A-44F5B57C7491}"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18040" y="978480"/>
            <a:ext cx="5020920" cy="487008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Bierstad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B03FD3A-8AD9-4D93-89C2-CA538A933077}"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95FC909-1323-4E3C-B61B-DFBA2E9EF393}"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0"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PlaceHolder 1"/>
          <p:cNvSpPr>
            <a:spLocks noGrp="1"/>
          </p:cNvSpPr>
          <p:nvPr>
            <p:ph type="title"/>
          </p:nvPr>
        </p:nvSpPr>
        <p:spPr>
          <a:xfrm>
            <a:off x="518040" y="978480"/>
            <a:ext cx="5020920" cy="5073840"/>
          </a:xfrm>
          <a:prstGeom prst="rect">
            <a:avLst/>
          </a:prstGeom>
          <a:noFill/>
          <a:ln w="0">
            <a:noFill/>
          </a:ln>
        </p:spPr>
        <p:txBody>
          <a:bodyPr lIns="91440" rIns="91440" tIns="45720" bIns="45720" anchor="b">
            <a:norm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2" name="PlaceHolder 2"/>
          <p:cNvSpPr>
            <a:spLocks noGrp="1"/>
          </p:cNvSpPr>
          <p:nvPr>
            <p:ph type="dt" idx="1"/>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3" name="PlaceHolder 3"/>
          <p:cNvSpPr>
            <a:spLocks noGrp="1"/>
          </p:cNvSpPr>
          <p:nvPr>
            <p:ph type="ftr" idx="2"/>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4"/>
          <p:cNvSpPr>
            <a:spLocks noGrp="1"/>
          </p:cNvSpPr>
          <p:nvPr>
            <p:ph type="sldNum" idx="3"/>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518D6498-C91A-45A8-8E91-DC42268296FA}"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
        <p:nvSpPr>
          <p:cNvPr id="5" name="Rectangle 7">
            <a:extLst>
              <a:ext uri="{C183D7F6-B498-43B3-948B-1728B52AA6E4}">
                <adec:decorative xmlns:adec="http://schemas.microsoft.com/office/drawing/2017/decorative" val="1"/>
              </a:ext>
            </a:extLst>
          </p:cNvPr>
          <p:cNvSpPr/>
          <p:nvPr/>
        </p:nvSpPr>
        <p:spPr>
          <a:xfrm>
            <a:off x="6662160" y="6210000"/>
            <a:ext cx="502092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2000" spc="-1" strike="noStrike">
                <a:solidFill>
                  <a:schemeClr val="dk1"/>
                </a:solidFill>
                <a:latin typeface="Bierstadt"/>
              </a:rPr>
              <a:t>Click to edit the outline text format</a:t>
            </a:r>
            <a:endParaRPr b="0" lang="en-US" sz="20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US" sz="1800" spc="-1" strike="noStrike">
                <a:solidFill>
                  <a:schemeClr val="dk1"/>
                </a:solidFill>
                <a:latin typeface="Bierstadt"/>
              </a:rPr>
              <a:t>Second Outline Level</a:t>
            </a:r>
            <a:endParaRPr b="0" lang="en-US" sz="18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US" sz="1600" spc="-1" strike="noStrike">
                <a:solidFill>
                  <a:schemeClr val="dk1"/>
                </a:solidFill>
                <a:latin typeface="Bierstadt"/>
              </a:rPr>
              <a:t>Third Outline Level</a:t>
            </a:r>
            <a:endParaRPr b="0" lang="en-US" sz="16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US" sz="1600" spc="-1" strike="noStrike">
                <a:solidFill>
                  <a:schemeClr val="dk1"/>
                </a:solidFill>
                <a:latin typeface="Bierstadt"/>
              </a:rPr>
              <a:t>Fourth Outline Level</a:t>
            </a:r>
            <a:endParaRPr b="0" lang="en-US" sz="16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US" sz="2000" spc="-1" strike="noStrike">
                <a:solidFill>
                  <a:schemeClr val="dk1"/>
                </a:solidFill>
                <a:latin typeface="Bierstadt"/>
              </a:rPr>
              <a:t>Fifth Outline Level</a:t>
            </a:r>
            <a:endParaRPr b="0" lang="en-US" sz="20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US" sz="2000" spc="-1" strike="noStrike">
                <a:solidFill>
                  <a:schemeClr val="dk1"/>
                </a:solidFill>
                <a:latin typeface="Bierstadt"/>
              </a:rPr>
              <a:t>Sixth Outline Level</a:t>
            </a:r>
            <a:endParaRPr b="0" lang="en-US" sz="20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US" sz="2000" spc="-1" strike="noStrike">
                <a:solidFill>
                  <a:schemeClr val="dk1"/>
                </a:solidFill>
                <a:latin typeface="Bierstadt"/>
              </a:rPr>
              <a:t>Seventh Outline Level</a:t>
            </a:r>
            <a:endParaRPr b="0" lang="en-US" sz="2000" spc="-1" strike="noStrike">
              <a:solidFill>
                <a:schemeClr val="dk1"/>
              </a:solidFill>
              <a:latin typeface="Bierstad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6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9"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US" sz="4400" spc="-1" strike="noStrike">
              <a:solidFill>
                <a:schemeClr val="dk1"/>
              </a:solidFill>
              <a:latin typeface="Bierstadt"/>
            </a:endParaRPr>
          </a:p>
        </p:txBody>
      </p:sp>
      <p:sp>
        <p:nvSpPr>
          <p:cNvPr id="70" name="PlaceHolder 2"/>
          <p:cNvSpPr>
            <a:spLocks noGrp="1"/>
          </p:cNvSpPr>
          <p:nvPr>
            <p:ph type="body"/>
          </p:nvPr>
        </p:nvSpPr>
        <p:spPr>
          <a:xfrm>
            <a:off x="6653160" y="987480"/>
            <a:ext cx="5020560" cy="487332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600" spc="-1" strike="noStrike">
                <a:solidFill>
                  <a:schemeClr val="dk1"/>
                </a:solidFill>
                <a:latin typeface="Bierstadt"/>
              </a:rPr>
              <a:t>Third level</a:t>
            </a:r>
            <a:endParaRPr b="0" lang="en-US" sz="16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chemeClr val="dk1"/>
                </a:solidFill>
                <a:latin typeface="Bierstadt"/>
              </a:rPr>
              <a:t>Fourth level</a:t>
            </a:r>
            <a:endParaRPr b="0" lang="en-US" sz="1400" spc="-1" strike="noStrike">
              <a:solidFill>
                <a:schemeClr val="dk1"/>
              </a:solidFill>
              <a:latin typeface="Bierstadt"/>
            </a:endParaRPr>
          </a:p>
          <a:p>
            <a:pPr marL="548640" indent="0" defTabSz="914400">
              <a:lnSpc>
                <a:spcPct val="110000"/>
              </a:lnSpc>
              <a:spcBef>
                <a:spcPts val="499"/>
              </a:spcBef>
              <a:buNone/>
              <a:tabLst>
                <a:tab algn="l" pos="0"/>
              </a:tabLst>
            </a:pPr>
            <a:r>
              <a:rPr b="0" lang="en-US" sz="1400" spc="-1" strike="noStrike">
                <a:solidFill>
                  <a:schemeClr val="dk1"/>
                </a:solidFill>
                <a:latin typeface="Bierstadt"/>
              </a:rPr>
              <a:t>Fifth level</a:t>
            </a:r>
            <a:endParaRPr b="0" lang="en-US" sz="1400" spc="-1" strike="noStrike">
              <a:solidFill>
                <a:schemeClr val="dk1"/>
              </a:solidFill>
              <a:latin typeface="Bierstadt"/>
            </a:endParaRPr>
          </a:p>
        </p:txBody>
      </p:sp>
      <p:sp>
        <p:nvSpPr>
          <p:cNvPr id="71" name="PlaceHolder 3"/>
          <p:cNvSpPr>
            <a:spLocks noGrp="1"/>
          </p:cNvSpPr>
          <p:nvPr>
            <p:ph type="body"/>
          </p:nvPr>
        </p:nvSpPr>
        <p:spPr>
          <a:xfrm>
            <a:off x="518040" y="3360960"/>
            <a:ext cx="5020560" cy="25077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400" spc="-1" strike="noStrike">
                <a:solidFill>
                  <a:schemeClr val="dk1"/>
                </a:solidFill>
                <a:latin typeface="Bierstadt"/>
              </a:rPr>
              <a:t>Click to edit Master text styles</a:t>
            </a:r>
            <a:endParaRPr b="0" lang="en-US" sz="2400" spc="-1" strike="noStrike">
              <a:solidFill>
                <a:schemeClr val="dk1"/>
              </a:solidFill>
              <a:latin typeface="Bierstadt"/>
            </a:endParaRPr>
          </a:p>
        </p:txBody>
      </p:sp>
      <p:sp>
        <p:nvSpPr>
          <p:cNvPr id="72" name="PlaceHolder 4"/>
          <p:cNvSpPr>
            <a:spLocks noGrp="1"/>
          </p:cNvSpPr>
          <p:nvPr>
            <p:ph type="dt" idx="28"/>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73" name="PlaceHolder 5"/>
          <p:cNvSpPr>
            <a:spLocks noGrp="1"/>
          </p:cNvSpPr>
          <p:nvPr>
            <p:ph type="ftr" idx="29"/>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6"/>
          <p:cNvSpPr>
            <a:spLocks noGrp="1"/>
          </p:cNvSpPr>
          <p:nvPr>
            <p:ph type="sldNum" idx="30"/>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DDE5D449-505E-47CB-B406-C43D21AC7810}"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75"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6" name="PlaceHolder 1"/>
          <p:cNvSpPr>
            <a:spLocks noGrp="1"/>
          </p:cNvSpPr>
          <p:nvPr>
            <p:ph type="title"/>
          </p:nvPr>
        </p:nvSpPr>
        <p:spPr>
          <a:xfrm>
            <a:off x="518040" y="978480"/>
            <a:ext cx="5020560" cy="227016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US" sz="4400" spc="-1" strike="noStrike">
              <a:solidFill>
                <a:schemeClr val="dk1"/>
              </a:solidFill>
              <a:latin typeface="Bierstadt"/>
            </a:endParaRPr>
          </a:p>
        </p:txBody>
      </p:sp>
      <p:sp>
        <p:nvSpPr>
          <p:cNvPr id="77" name="PlaceHolder 2"/>
          <p:cNvSpPr>
            <a:spLocks noGrp="1"/>
          </p:cNvSpPr>
          <p:nvPr>
            <p:ph type="body"/>
          </p:nvPr>
        </p:nvSpPr>
        <p:spPr>
          <a:xfrm>
            <a:off x="6662160" y="987480"/>
            <a:ext cx="502668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pc="-1" strike="noStrike">
                <a:solidFill>
                  <a:schemeClr val="dk1"/>
                </a:solidFill>
                <a:latin typeface="Bierstadt"/>
              </a:rPr>
              <a:t>Click icon to add picture</a:t>
            </a:r>
            <a:endParaRPr b="0" lang="en-US" sz="3200" spc="-1" strike="noStrike">
              <a:solidFill>
                <a:schemeClr val="dk1"/>
              </a:solidFill>
              <a:latin typeface="Bierstadt"/>
            </a:endParaRPr>
          </a:p>
        </p:txBody>
      </p:sp>
      <p:sp>
        <p:nvSpPr>
          <p:cNvPr id="78" name="PlaceHolder 3"/>
          <p:cNvSpPr>
            <a:spLocks noGrp="1"/>
          </p:cNvSpPr>
          <p:nvPr>
            <p:ph type="body"/>
          </p:nvPr>
        </p:nvSpPr>
        <p:spPr>
          <a:xfrm>
            <a:off x="518040" y="3340440"/>
            <a:ext cx="5020560" cy="252828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US" sz="2200" spc="-1" strike="noStrike">
              <a:solidFill>
                <a:schemeClr val="dk1"/>
              </a:solidFill>
              <a:latin typeface="Bierstadt"/>
            </a:endParaRPr>
          </a:p>
        </p:txBody>
      </p:sp>
      <p:sp>
        <p:nvSpPr>
          <p:cNvPr id="79" name="PlaceHolder 4"/>
          <p:cNvSpPr>
            <a:spLocks noGrp="1"/>
          </p:cNvSpPr>
          <p:nvPr>
            <p:ph type="dt" idx="31"/>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80" name="PlaceHolder 5"/>
          <p:cNvSpPr>
            <a:spLocks noGrp="1"/>
          </p:cNvSpPr>
          <p:nvPr>
            <p:ph type="ftr" idx="32"/>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1" name="PlaceHolder 6"/>
          <p:cNvSpPr>
            <a:spLocks noGrp="1"/>
          </p:cNvSpPr>
          <p:nvPr>
            <p:ph type="sldNum" idx="33"/>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F1E12F49-A2DD-4096-92F4-A60DFF81C4DF}"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cxnSp>
        <p:nvCxnSpPr>
          <p:cNvPr id="82" name="Straight Connector 8"/>
          <p:cNvCxnSpPr/>
          <p:nvPr/>
        </p:nvCxnSpPr>
        <p:spPr>
          <a:xfrm>
            <a:off x="11688840" y="2172240"/>
            <a:ext cx="360" cy="3355200"/>
          </a:xfrm>
          <a:prstGeom prst="straightConnector1">
            <a:avLst/>
          </a:prstGeom>
          <a:ln>
            <a:solidFill>
              <a:srgbClr val="c39a4d"/>
            </a:solidFill>
          </a:ln>
        </p:spPr>
      </p:cxn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9"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11" name="PlaceHolder 2"/>
          <p:cNvSpPr>
            <a:spLocks noGrp="1"/>
          </p:cNvSpPr>
          <p:nvPr>
            <p:ph type="body"/>
          </p:nvPr>
        </p:nvSpPr>
        <p:spPr>
          <a:xfrm>
            <a:off x="6662160" y="969120"/>
            <a:ext cx="5020920" cy="487008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12" name="PlaceHolder 3"/>
          <p:cNvSpPr>
            <a:spLocks noGrp="1"/>
          </p:cNvSpPr>
          <p:nvPr>
            <p:ph type="dt" idx="4"/>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13" name="PlaceHolder 4"/>
          <p:cNvSpPr>
            <a:spLocks noGrp="1"/>
          </p:cNvSpPr>
          <p:nvPr>
            <p:ph type="ftr" idx="5"/>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5"/>
          <p:cNvSpPr>
            <a:spLocks noGrp="1"/>
          </p:cNvSpPr>
          <p:nvPr>
            <p:ph type="sldNum" idx="6"/>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78653F8F-2A7A-41CA-BC64-78D584C4157A}"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15" name="Rectangle 13" hidden="1"/>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6" name="Rectangle 9">
            <a:extLst>
              <a:ext uri="{C183D7F6-B498-43B3-948B-1728B52AA6E4}">
                <adec:decorative xmlns:adec="http://schemas.microsoft.com/office/drawing/2017/decorative" val="1"/>
              </a:ext>
            </a:extLst>
          </p:cNvPr>
          <p:cNvSpPr/>
          <p:nvPr/>
        </p:nvSpPr>
        <p:spPr>
          <a:xfrm>
            <a:off x="0" y="0"/>
            <a:ext cx="12188520" cy="6857640"/>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7" name="PlaceHolder 1"/>
          <p:cNvSpPr>
            <a:spLocks noGrp="1"/>
          </p:cNvSpPr>
          <p:nvPr>
            <p:ph type="title"/>
          </p:nvPr>
        </p:nvSpPr>
        <p:spPr>
          <a:xfrm>
            <a:off x="6662160" y="996840"/>
            <a:ext cx="5011560" cy="4956480"/>
          </a:xfrm>
          <a:prstGeom prst="rect">
            <a:avLst/>
          </a:prstGeom>
          <a:noFill/>
          <a:ln w="0">
            <a:noFill/>
          </a:ln>
        </p:spPr>
        <p:txBody>
          <a:bodyPr lIns="91440" rIns="91440" tIns="45720" bIns="45720" anchor="t" vert="eaVe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18" name="PlaceHolder 2"/>
          <p:cNvSpPr>
            <a:spLocks noGrp="1"/>
          </p:cNvSpPr>
          <p:nvPr>
            <p:ph type="body"/>
          </p:nvPr>
        </p:nvSpPr>
        <p:spPr>
          <a:xfrm>
            <a:off x="518040" y="996840"/>
            <a:ext cx="5020920" cy="495648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19" name="PlaceHolder 3"/>
          <p:cNvSpPr>
            <a:spLocks noGrp="1"/>
          </p:cNvSpPr>
          <p:nvPr>
            <p:ph type="dt" idx="7"/>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20" name="PlaceHolder 4"/>
          <p:cNvSpPr>
            <a:spLocks noGrp="1"/>
          </p:cNvSpPr>
          <p:nvPr>
            <p:ph type="ftr" idx="8"/>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9"/>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3F122B0-4EA4-44AD-9813-C722D7532E32}"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
        <p:nvSpPr>
          <p:cNvPr id="22" name="Rectangle 11">
            <a:extLst>
              <a:ext uri="{C183D7F6-B498-43B3-948B-1728B52AA6E4}">
                <adec:decorative xmlns:adec="http://schemas.microsoft.com/office/drawing/2017/decorative" val="1"/>
              </a:ext>
            </a:extLst>
          </p:cNvPr>
          <p:cNvSpPr/>
          <p:nvPr/>
        </p:nvSpPr>
        <p:spPr>
          <a:xfrm>
            <a:off x="6662160" y="6210000"/>
            <a:ext cx="5020920" cy="453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23"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4"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25" name="PlaceHolder 2"/>
          <p:cNvSpPr>
            <a:spLocks noGrp="1"/>
          </p:cNvSpPr>
          <p:nvPr>
            <p:ph type="body"/>
          </p:nvPr>
        </p:nvSpPr>
        <p:spPr>
          <a:xfrm>
            <a:off x="6662160" y="969120"/>
            <a:ext cx="5020920" cy="48700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26" name="PlaceHolder 3"/>
          <p:cNvSpPr>
            <a:spLocks noGrp="1"/>
          </p:cNvSpPr>
          <p:nvPr>
            <p:ph type="dt" idx="10"/>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27" name="PlaceHolder 4"/>
          <p:cNvSpPr>
            <a:spLocks noGrp="1"/>
          </p:cNvSpPr>
          <p:nvPr>
            <p:ph type="ftr" idx="11"/>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2"/>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004336F1-28C2-4EB0-B4CC-61B6C1D17310}"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31"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2" name="PlaceHolder 1"/>
          <p:cNvSpPr>
            <a:spLocks noGrp="1"/>
          </p:cNvSpPr>
          <p:nvPr>
            <p:ph type="title"/>
          </p:nvPr>
        </p:nvSpPr>
        <p:spPr>
          <a:xfrm>
            <a:off x="518040" y="978480"/>
            <a:ext cx="5019840" cy="487044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33" name="PlaceHolder 2"/>
          <p:cNvSpPr>
            <a:spLocks noGrp="1"/>
          </p:cNvSpPr>
          <p:nvPr>
            <p:ph type="body"/>
          </p:nvPr>
        </p:nvSpPr>
        <p:spPr>
          <a:xfrm>
            <a:off x="6662160" y="3566520"/>
            <a:ext cx="5020920" cy="22795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US" sz="2200" spc="-1" strike="noStrike">
              <a:solidFill>
                <a:schemeClr val="dk1"/>
              </a:solidFill>
              <a:latin typeface="Bierstadt"/>
            </a:endParaRPr>
          </a:p>
        </p:txBody>
      </p:sp>
      <p:sp>
        <p:nvSpPr>
          <p:cNvPr id="34" name="PlaceHolder 3"/>
          <p:cNvSpPr>
            <a:spLocks noGrp="1"/>
          </p:cNvSpPr>
          <p:nvPr>
            <p:ph type="dt" idx="13"/>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35" name="PlaceHolder 4"/>
          <p:cNvSpPr>
            <a:spLocks noGrp="1"/>
          </p:cNvSpPr>
          <p:nvPr>
            <p:ph type="ftr" idx="14"/>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5"/>
          <p:cNvSpPr>
            <a:spLocks noGrp="1"/>
          </p:cNvSpPr>
          <p:nvPr>
            <p:ph type="sldNum" idx="15"/>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16DE7A7A-08BE-44B3-9E12-E4E6E97B52A4}"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37"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8" name="PlaceHolder 1"/>
          <p:cNvSpPr>
            <a:spLocks noGrp="1"/>
          </p:cNvSpPr>
          <p:nvPr>
            <p:ph type="title"/>
          </p:nvPr>
        </p:nvSpPr>
        <p:spPr>
          <a:xfrm>
            <a:off x="518040" y="978480"/>
            <a:ext cx="5020920" cy="52074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39" name="PlaceHolder 2"/>
          <p:cNvSpPr>
            <a:spLocks noGrp="1"/>
          </p:cNvSpPr>
          <p:nvPr>
            <p:ph type="body"/>
          </p:nvPr>
        </p:nvSpPr>
        <p:spPr>
          <a:xfrm>
            <a:off x="6063120" y="969120"/>
            <a:ext cx="5290560" cy="25549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40" name="PlaceHolder 3"/>
          <p:cNvSpPr>
            <a:spLocks noGrp="1"/>
          </p:cNvSpPr>
          <p:nvPr>
            <p:ph type="body"/>
          </p:nvPr>
        </p:nvSpPr>
        <p:spPr>
          <a:xfrm>
            <a:off x="6063120" y="3621960"/>
            <a:ext cx="5290560" cy="25549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41" name="PlaceHolder 4"/>
          <p:cNvSpPr>
            <a:spLocks noGrp="1"/>
          </p:cNvSpPr>
          <p:nvPr>
            <p:ph type="dt" idx="16"/>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42" name="PlaceHolder 5"/>
          <p:cNvSpPr>
            <a:spLocks noGrp="1"/>
          </p:cNvSpPr>
          <p:nvPr>
            <p:ph type="ftr" idx="17"/>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3" name="PlaceHolder 6"/>
          <p:cNvSpPr>
            <a:spLocks noGrp="1"/>
          </p:cNvSpPr>
          <p:nvPr>
            <p:ph type="sldNum" idx="18"/>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3D9035A7-845A-43F0-AB2A-491B2F52C546}"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47" name="Rectangle 13" hidden="1"/>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8" name="Rectangle 10">
            <a:extLst>
              <a:ext uri="{C183D7F6-B498-43B3-948B-1728B52AA6E4}">
                <adec:decorative xmlns:adec="http://schemas.microsoft.com/office/drawing/2017/decorative" val="1"/>
              </a:ext>
            </a:extLst>
          </p:cNvPr>
          <p:cNvSpPr/>
          <p:nvPr/>
        </p:nvSpPr>
        <p:spPr>
          <a:xfrm>
            <a:off x="0" y="0"/>
            <a:ext cx="12188520" cy="6857640"/>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Bierstadt"/>
            </a:endParaRPr>
          </a:p>
        </p:txBody>
      </p:sp>
      <p:sp>
        <p:nvSpPr>
          <p:cNvPr id="49" name="Rectangle 12"/>
          <p:cNvSpPr/>
          <p:nvPr/>
        </p:nvSpPr>
        <p:spPr>
          <a:xfrm>
            <a:off x="518040" y="507960"/>
            <a:ext cx="111553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Bierstadt"/>
            </a:endParaRPr>
          </a:p>
        </p:txBody>
      </p:sp>
      <p:sp>
        <p:nvSpPr>
          <p:cNvPr id="50" name="PlaceHolder 1"/>
          <p:cNvSpPr>
            <a:spLocks noGrp="1"/>
          </p:cNvSpPr>
          <p:nvPr>
            <p:ph type="title"/>
          </p:nvPr>
        </p:nvSpPr>
        <p:spPr>
          <a:xfrm>
            <a:off x="518040" y="978120"/>
            <a:ext cx="11165040" cy="10728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51" name="PlaceHolder 2"/>
          <p:cNvSpPr>
            <a:spLocks noGrp="1"/>
          </p:cNvSpPr>
          <p:nvPr>
            <p:ph type="body"/>
          </p:nvPr>
        </p:nvSpPr>
        <p:spPr>
          <a:xfrm>
            <a:off x="518040" y="2179080"/>
            <a:ext cx="5019840" cy="6544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US" sz="2200" spc="-1" strike="noStrike">
              <a:solidFill>
                <a:schemeClr val="dk1"/>
              </a:solidFill>
              <a:latin typeface="Bierstadt"/>
            </a:endParaRPr>
          </a:p>
        </p:txBody>
      </p:sp>
      <p:sp>
        <p:nvSpPr>
          <p:cNvPr id="52" name="PlaceHolder 3"/>
          <p:cNvSpPr>
            <a:spLocks noGrp="1"/>
          </p:cNvSpPr>
          <p:nvPr>
            <p:ph type="body"/>
          </p:nvPr>
        </p:nvSpPr>
        <p:spPr>
          <a:xfrm>
            <a:off x="518040" y="2876040"/>
            <a:ext cx="5019840" cy="332244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53" name="PlaceHolder 4"/>
          <p:cNvSpPr>
            <a:spLocks noGrp="1"/>
          </p:cNvSpPr>
          <p:nvPr>
            <p:ph type="body"/>
          </p:nvPr>
        </p:nvSpPr>
        <p:spPr>
          <a:xfrm>
            <a:off x="6662160" y="2179080"/>
            <a:ext cx="5020920" cy="6544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US" sz="2200" spc="-1" strike="noStrike">
              <a:solidFill>
                <a:schemeClr val="dk1"/>
              </a:solidFill>
              <a:latin typeface="Bierstadt"/>
            </a:endParaRPr>
          </a:p>
        </p:txBody>
      </p:sp>
      <p:sp>
        <p:nvSpPr>
          <p:cNvPr id="54" name="PlaceHolder 5"/>
          <p:cNvSpPr>
            <a:spLocks noGrp="1"/>
          </p:cNvSpPr>
          <p:nvPr>
            <p:ph type="body"/>
          </p:nvPr>
        </p:nvSpPr>
        <p:spPr>
          <a:xfrm>
            <a:off x="6662160" y="2876040"/>
            <a:ext cx="5020920" cy="332244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Click to edit Master text styles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Second level</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0" lang="en-US" sz="1800" spc="-1" strike="noStrike">
                <a:solidFill>
                  <a:schemeClr val="dk1"/>
                </a:solidFill>
                <a:latin typeface="Bierstadt"/>
              </a:rPr>
              <a:t>Third level</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600" spc="-1" strike="noStrike">
                <a:solidFill>
                  <a:schemeClr val="dk1"/>
                </a:solidFill>
                <a:latin typeface="Bierstadt"/>
              </a:rPr>
              <a:t>Fourth level</a:t>
            </a:r>
            <a:endParaRPr b="0" lang="en-US" sz="1600" spc="-1" strike="noStrike">
              <a:solidFill>
                <a:schemeClr val="dk1"/>
              </a:solidFill>
              <a:latin typeface="Bierstadt"/>
            </a:endParaRPr>
          </a:p>
          <a:p>
            <a:pPr marL="548640" indent="0" defTabSz="914400">
              <a:lnSpc>
                <a:spcPct val="110000"/>
              </a:lnSpc>
              <a:spcBef>
                <a:spcPts val="499"/>
              </a:spcBef>
              <a:buNone/>
              <a:tabLst>
                <a:tab algn="l" pos="0"/>
              </a:tabLst>
            </a:pPr>
            <a:r>
              <a:rPr b="0" lang="en-US" sz="1600" spc="-1" strike="noStrike">
                <a:solidFill>
                  <a:schemeClr val="dk1"/>
                </a:solidFill>
                <a:latin typeface="Bierstadt"/>
              </a:rPr>
              <a:t>Fifth level</a:t>
            </a:r>
            <a:endParaRPr b="0" lang="en-US" sz="1600" spc="-1" strike="noStrike">
              <a:solidFill>
                <a:schemeClr val="dk1"/>
              </a:solidFill>
              <a:latin typeface="Bierstadt"/>
            </a:endParaRPr>
          </a:p>
        </p:txBody>
      </p:sp>
      <p:sp>
        <p:nvSpPr>
          <p:cNvPr id="55" name="PlaceHolder 6"/>
          <p:cNvSpPr>
            <a:spLocks noGrp="1"/>
          </p:cNvSpPr>
          <p:nvPr>
            <p:ph type="dt" idx="19"/>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56" name="PlaceHolder 7"/>
          <p:cNvSpPr>
            <a:spLocks noGrp="1"/>
          </p:cNvSpPr>
          <p:nvPr>
            <p:ph type="ftr" idx="20"/>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 name="PlaceHolder 8"/>
          <p:cNvSpPr>
            <a:spLocks noGrp="1"/>
          </p:cNvSpPr>
          <p:nvPr>
            <p:ph type="sldNum" idx="21"/>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8B514326-5C9C-4EE1-BB8A-EA208B905E61}"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58"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59" name="PlaceHolder 1"/>
          <p:cNvSpPr>
            <a:spLocks noGrp="1"/>
          </p:cNvSpPr>
          <p:nvPr>
            <p:ph type="title"/>
          </p:nvPr>
        </p:nvSpPr>
        <p:spPr>
          <a:xfrm>
            <a:off x="518040" y="978480"/>
            <a:ext cx="5020920" cy="48700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Click to edit Master title style</a:t>
            </a:r>
            <a:endParaRPr b="0" lang="en-US" sz="5400" spc="-1" strike="noStrike">
              <a:solidFill>
                <a:schemeClr val="dk1"/>
              </a:solidFill>
              <a:latin typeface="Bierstadt"/>
            </a:endParaRPr>
          </a:p>
        </p:txBody>
      </p:sp>
      <p:sp>
        <p:nvSpPr>
          <p:cNvPr id="60" name="PlaceHolder 2"/>
          <p:cNvSpPr>
            <a:spLocks noGrp="1"/>
          </p:cNvSpPr>
          <p:nvPr>
            <p:ph type="dt" idx="22"/>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61" name="PlaceHolder 3"/>
          <p:cNvSpPr>
            <a:spLocks noGrp="1"/>
          </p:cNvSpPr>
          <p:nvPr>
            <p:ph type="ftr" idx="23"/>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4"/>
          <p:cNvSpPr>
            <a:spLocks noGrp="1"/>
          </p:cNvSpPr>
          <p:nvPr>
            <p:ph type="sldNum" idx="24"/>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C6A3F65-9AC9-4374-91AC-5ABC0A16814C}"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1f3"/>
        </a:solidFill>
      </p:bgPr>
    </p:bg>
    <p:spTree>
      <p:nvGrpSpPr>
        <p:cNvPr id="1" name=""/>
        <p:cNvGrpSpPr/>
        <p:nvPr/>
      </p:nvGrpSpPr>
      <p:grpSpPr>
        <a:xfrm>
          <a:off x="0" y="0"/>
          <a:ext cx="0" cy="0"/>
          <a:chOff x="0" y="0"/>
          <a:chExt cx="0" cy="0"/>
        </a:xfrm>
      </p:grpSpPr>
      <p:sp>
        <p:nvSpPr>
          <p:cNvPr id="64" name="Rectangle 13"/>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5" name="PlaceHolder 1"/>
          <p:cNvSpPr>
            <a:spLocks noGrp="1"/>
          </p:cNvSpPr>
          <p:nvPr>
            <p:ph type="dt" idx="25"/>
          </p:nvPr>
        </p:nvSpPr>
        <p:spPr>
          <a:xfrm>
            <a:off x="518040" y="642024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US" sz="900" spc="-1" strike="noStrike">
              <a:solidFill>
                <a:srgbClr val="000000"/>
              </a:solidFill>
              <a:latin typeface="Times New Roman"/>
            </a:endParaRPr>
          </a:p>
        </p:txBody>
      </p:sp>
      <p:sp>
        <p:nvSpPr>
          <p:cNvPr id="66" name="PlaceHolder 2"/>
          <p:cNvSpPr>
            <a:spLocks noGrp="1"/>
          </p:cNvSpPr>
          <p:nvPr>
            <p:ph type="ftr" idx="26"/>
          </p:nvPr>
        </p:nvSpPr>
        <p:spPr>
          <a:xfrm>
            <a:off x="518040" y="9756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7" name="PlaceHolder 3"/>
          <p:cNvSpPr>
            <a:spLocks noGrp="1"/>
          </p:cNvSpPr>
          <p:nvPr>
            <p:ph type="sldNum" idx="27"/>
          </p:nvPr>
        </p:nvSpPr>
        <p:spPr>
          <a:xfrm>
            <a:off x="11454480" y="6420240"/>
            <a:ext cx="6375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43C9B350-F6D2-4B57-BD04-BD6B8DA5754F}" type="slidenum">
              <a:rPr b="0" lang="en-US" sz="900" spc="-1" strike="noStrike">
                <a:solidFill>
                  <a:schemeClr val="dk1"/>
                </a:solidFill>
                <a:latin typeface="Bierstadt"/>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89"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90"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91" name="Picture 3" descr="A close-up of a network&#10;&#10;Description automatically generated"/>
          <p:cNvPicPr/>
          <p:nvPr/>
        </p:nvPicPr>
        <p:blipFill>
          <a:blip r:embed="rId1">
            <a:alphaModFix amt="40000"/>
          </a:blip>
          <a:srcRect l="0" t="6266" r="0" b="3373"/>
          <a:stretch/>
        </p:blipFill>
        <p:spPr>
          <a:xfrm>
            <a:off x="0" y="0"/>
            <a:ext cx="12191760" cy="6857640"/>
          </a:xfrm>
          <a:prstGeom prst="rect">
            <a:avLst/>
          </a:prstGeom>
          <a:ln w="0">
            <a:noFill/>
          </a:ln>
        </p:spPr>
      </p:pic>
      <p:sp>
        <p:nvSpPr>
          <p:cNvPr id="92" name="PlaceHolder 1"/>
          <p:cNvSpPr>
            <a:spLocks noGrp="1"/>
          </p:cNvSpPr>
          <p:nvPr>
            <p:ph type="title"/>
          </p:nvPr>
        </p:nvSpPr>
        <p:spPr>
          <a:xfrm>
            <a:off x="518040" y="978480"/>
            <a:ext cx="5020920" cy="233388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ffffff"/>
                </a:solidFill>
                <a:latin typeface="Bierstadt"/>
              </a:rPr>
              <a:t>Blockchain</a:t>
            </a:r>
            <a:endParaRPr b="0" lang="en-US" sz="5400" spc="-1" strike="noStrike">
              <a:solidFill>
                <a:schemeClr val="dk1"/>
              </a:solidFill>
              <a:latin typeface="Bierstadt"/>
            </a:endParaRPr>
          </a:p>
        </p:txBody>
      </p:sp>
      <p:sp>
        <p:nvSpPr>
          <p:cNvPr id="93" name="PlaceHolder 2"/>
          <p:cNvSpPr>
            <a:spLocks noGrp="1"/>
          </p:cNvSpPr>
          <p:nvPr>
            <p:ph type="subTitle"/>
          </p:nvPr>
        </p:nvSpPr>
        <p:spPr>
          <a:xfrm>
            <a:off x="6652440" y="4017960"/>
            <a:ext cx="5040360" cy="182844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i="1" lang="en-US" sz="2200" spc="-1" strike="noStrike">
                <a:solidFill>
                  <a:srgbClr val="ffffff"/>
                </a:solidFill>
                <a:latin typeface="Bierstadt"/>
              </a:rPr>
              <a:t>Smart Contract with Solidity</a:t>
            </a:r>
            <a:endParaRPr b="0" lang="en-US" sz="2200" spc="-1" strike="noStrike">
              <a:solidFill>
                <a:srgbClr val="000000"/>
              </a:solidFill>
              <a:latin typeface="Arial"/>
            </a:endParaRPr>
          </a:p>
        </p:txBody>
      </p:sp>
      <p:sp>
        <p:nvSpPr>
          <p:cNvPr id="94" name="Rectangle 12">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95" name="Rectangle 14">
            <a:extLst>
              <a:ext uri="{C183D7F6-B498-43B3-948B-1728B52AA6E4}">
                <adec:decorative xmlns:adec="http://schemas.microsoft.com/office/drawing/2017/decorative" val="1"/>
              </a:ext>
            </a:extLst>
          </p:cNvPr>
          <p:cNvSpPr/>
          <p:nvPr/>
        </p:nvSpPr>
        <p:spPr>
          <a:xfrm>
            <a:off x="6662160" y="6210000"/>
            <a:ext cx="5020920" cy="45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fontScale="52962"/>
          </a:bodyPr>
          <a:p>
            <a:pPr indent="0" defTabSz="914400">
              <a:lnSpc>
                <a:spcPct val="100000"/>
              </a:lnSpc>
              <a:buNone/>
            </a:pPr>
            <a:r>
              <a:rPr b="1" lang="en-US" sz="5400" spc="-1" strike="noStrike">
                <a:solidFill>
                  <a:schemeClr val="dk1"/>
                </a:solidFill>
                <a:latin typeface="Bierstadt"/>
              </a:rPr>
              <a:t>Data types</a:t>
            </a:r>
            <a:br>
              <a:rPr sz="5400"/>
            </a:br>
            <a:endParaRPr b="0" lang="en-US" sz="5400" spc="-1" strike="noStrike">
              <a:solidFill>
                <a:schemeClr val="dk1"/>
              </a:solidFill>
              <a:latin typeface="Bierstadt"/>
            </a:endParaRPr>
          </a:p>
        </p:txBody>
      </p:sp>
      <p:sp>
        <p:nvSpPr>
          <p:cNvPr id="114" name="PlaceHolder 2"/>
          <p:cNvSpPr>
            <a:spLocks noGrp="1"/>
          </p:cNvSpPr>
          <p:nvPr>
            <p:ph/>
          </p:nvPr>
        </p:nvSpPr>
        <p:spPr>
          <a:xfrm>
            <a:off x="633960" y="1963800"/>
            <a:ext cx="11049120" cy="38754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1800" spc="-1" strike="noStrike">
                <a:solidFill>
                  <a:srgbClr val="365f91"/>
                </a:solidFill>
                <a:latin typeface="Cambria-Italic"/>
              </a:rPr>
              <a:t>Address</a:t>
            </a:r>
            <a:r>
              <a:rPr b="0" lang="en-US" sz="1800" spc="-1" strike="noStrike">
                <a:solidFill>
                  <a:srgbClr val="000000"/>
                </a:solidFill>
                <a:latin typeface="Calibri"/>
              </a:rPr>
              <a:t>: Represents Ethereum addresses. It can store the 20-byte address of an external</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account or contract. It's declared using address.</a:t>
            </a:r>
            <a:r>
              <a:rPr b="0" lang="en-US" sz="1600" spc="-1" strike="noStrike">
                <a:solidFill>
                  <a:schemeClr val="dk1"/>
                </a:solidFill>
                <a:latin typeface="Bierstadt"/>
              </a:rPr>
              <a:t> </a:t>
            </a:r>
            <a:br>
              <a:rPr sz="1600"/>
            </a:br>
            <a:r>
              <a:rPr b="0" lang="en-US" sz="1800" spc="-1" strike="noStrike">
                <a:solidFill>
                  <a:srgbClr val="000000"/>
                </a:solidFill>
                <a:latin typeface="Consolas"/>
              </a:rPr>
              <a:t>1. address payable recipient </a:t>
            </a:r>
            <a:r>
              <a:rPr b="0" lang="en-US" sz="1800" spc="-1" strike="noStrike">
                <a:solidFill>
                  <a:srgbClr val="666600"/>
                </a:solidFill>
                <a:latin typeface="Consolas"/>
              </a:rPr>
              <a:t>= </a:t>
            </a:r>
            <a:r>
              <a:rPr b="0" lang="en-US" sz="1800" spc="-1" strike="noStrike">
                <a:solidFill>
                  <a:srgbClr val="006666"/>
                </a:solidFill>
                <a:latin typeface="Consolas"/>
              </a:rPr>
              <a:t>0x1234567890123456789012345678901234567890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880000"/>
                </a:solidFill>
                <a:latin typeface="Consolas"/>
              </a:rPr>
              <a:t>// payable if u want to pay to the address , it’s optional.</a:t>
            </a:r>
            <a:r>
              <a:rPr b="0" lang="en-US" sz="2000" spc="-1" strike="noStrike">
                <a:solidFill>
                  <a:schemeClr val="dk1"/>
                </a:solidFill>
                <a:latin typeface="Bierstadt"/>
              </a:rPr>
              <a:t> </a:t>
            </a:r>
            <a:br>
              <a:rPr sz="2000"/>
            </a:br>
            <a:r>
              <a:rPr b="0" i="1" lang="en-US" sz="1800" spc="-1" strike="noStrike">
                <a:solidFill>
                  <a:srgbClr val="365f91"/>
                </a:solidFill>
                <a:latin typeface="Cambria-Italic"/>
              </a:rPr>
              <a:t>Bytes</a:t>
            </a:r>
            <a:r>
              <a:rPr b="0" lang="en-US" sz="1800" spc="-1" strike="noStrike">
                <a:solidFill>
                  <a:srgbClr val="000000"/>
                </a:solidFill>
                <a:latin typeface="Calibri"/>
                <a:ea typeface="Calibri"/>
              </a:rPr>
              <a:t>: For example: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ea typeface="Calibri"/>
              </a:rPr>
              <a:t>bytes1, bytes2, ..., bytes32</a:t>
            </a:r>
            <a:br>
              <a:rPr sz="2000"/>
            </a:br>
            <a:r>
              <a:rPr b="0" lang="en-US" sz="1800" spc="-1" strike="noStrike">
                <a:solidFill>
                  <a:srgbClr val="000000"/>
                </a:solidFill>
                <a:latin typeface="Consolas"/>
                <a:ea typeface="Calibri"/>
              </a:rPr>
              <a:t>bytes32 myBytes </a:t>
            </a:r>
            <a:r>
              <a:rPr b="0" lang="en-US" sz="1800" spc="-1" strike="noStrike">
                <a:solidFill>
                  <a:srgbClr val="666600"/>
                </a:solidFill>
                <a:latin typeface="Consolas"/>
                <a:ea typeface="Calibri"/>
              </a:rPr>
              <a:t>= </a:t>
            </a:r>
            <a:r>
              <a:rPr b="0" lang="en-US" sz="1800" spc="-1" strike="noStrike">
                <a:solidFill>
                  <a:srgbClr val="006666"/>
                </a:solidFill>
                <a:latin typeface="Consolas"/>
                <a:ea typeface="Calibri"/>
              </a:rPr>
              <a:t>0x1234567890abcdef</a:t>
            </a:r>
            <a:r>
              <a:rPr b="0" lang="en-US" sz="1800" spc="-1" strike="noStrike">
                <a:solidFill>
                  <a:srgbClr val="666600"/>
                </a:solidFill>
                <a:latin typeface="Consolas"/>
                <a:ea typeface="Calibri"/>
              </a:rPr>
              <a:t>; // max size is 32 for bytes</a:t>
            </a:r>
            <a:r>
              <a:rPr b="0" lang="en-US" sz="2000" spc="-1" strike="noStrike">
                <a:solidFill>
                  <a:schemeClr val="dk1"/>
                </a:solidFill>
                <a:latin typeface="Bierstadt"/>
                <a:ea typeface="Calibri"/>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fontScale="52962"/>
          </a:bodyPr>
          <a:p>
            <a:pPr indent="0" defTabSz="914400">
              <a:lnSpc>
                <a:spcPct val="100000"/>
              </a:lnSpc>
              <a:buNone/>
            </a:pPr>
            <a:r>
              <a:rPr b="1" lang="en-US" sz="5400" spc="-1" strike="noStrike">
                <a:solidFill>
                  <a:schemeClr val="dk1"/>
                </a:solidFill>
                <a:latin typeface="Bierstadt"/>
              </a:rPr>
              <a:t>Data types</a:t>
            </a:r>
            <a:br>
              <a:rPr sz="5400"/>
            </a:br>
            <a:endParaRPr b="0" lang="en-US" sz="5400" spc="-1" strike="noStrike">
              <a:solidFill>
                <a:schemeClr val="dk1"/>
              </a:solidFill>
              <a:latin typeface="Bierstadt"/>
            </a:endParaRPr>
          </a:p>
        </p:txBody>
      </p:sp>
      <p:sp>
        <p:nvSpPr>
          <p:cNvPr id="116"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8456"/>
          </a:bodyPr>
          <a:p>
            <a:pPr indent="0" defTabSz="914400">
              <a:lnSpc>
                <a:spcPct val="110000"/>
              </a:lnSpc>
              <a:spcBef>
                <a:spcPts val="1001"/>
              </a:spcBef>
              <a:buNone/>
              <a:tabLst>
                <a:tab algn="l" pos="0"/>
              </a:tabLst>
            </a:pPr>
            <a:r>
              <a:rPr b="0" i="1" lang="en-US" sz="1800" spc="-1" strike="noStrike">
                <a:solidFill>
                  <a:srgbClr val="365f91"/>
                </a:solidFill>
                <a:latin typeface="Cambria-Italic"/>
              </a:rPr>
              <a:t>Strings</a:t>
            </a:r>
            <a:r>
              <a:rPr b="0" lang="en-US" sz="1800" spc="-1" strike="noStrike">
                <a:solidFill>
                  <a:srgbClr val="000000"/>
                </a:solidFill>
                <a:latin typeface="Calibri"/>
              </a:rPr>
              <a:t>: Represents variable-length strings. It's declared using string</a:t>
            </a:r>
            <a:r>
              <a:rPr b="0" lang="en-US" sz="1600" spc="-1" strike="noStrike">
                <a:solidFill>
                  <a:schemeClr val="dk1"/>
                </a:solidFill>
                <a:latin typeface="Bierstadt"/>
              </a:rPr>
              <a:t> </a:t>
            </a:r>
            <a:br>
              <a:rPr sz="1600"/>
            </a:br>
            <a:r>
              <a:rPr b="0" lang="en-US" sz="1800" spc="-1" strike="noStrike">
                <a:solidFill>
                  <a:srgbClr val="000088"/>
                </a:solidFill>
                <a:latin typeface="Consolas"/>
              </a:rPr>
              <a:t>string </a:t>
            </a:r>
            <a:r>
              <a:rPr b="0" lang="en-US" sz="1800" spc="-1" strike="noStrike">
                <a:solidFill>
                  <a:srgbClr val="000000"/>
                </a:solidFill>
                <a:latin typeface="Consolas"/>
              </a:rPr>
              <a:t>greeting </a:t>
            </a:r>
            <a:r>
              <a:rPr b="0" lang="en-US" sz="1800" spc="-1" strike="noStrike">
                <a:solidFill>
                  <a:srgbClr val="666600"/>
                </a:solidFill>
                <a:latin typeface="Consolas"/>
              </a:rPr>
              <a:t>= </a:t>
            </a:r>
            <a:r>
              <a:rPr b="0" lang="en-US" sz="1800" spc="-1" strike="noStrike">
                <a:solidFill>
                  <a:srgbClr val="008800"/>
                </a:solidFill>
                <a:latin typeface="Consolas"/>
              </a:rPr>
              <a:t>"Hello, World!"</a:t>
            </a:r>
            <a:r>
              <a:rPr b="0" lang="en-US" sz="1800" spc="-1" strike="noStrike">
                <a:solidFill>
                  <a:srgbClr val="666600"/>
                </a:solidFill>
                <a:latin typeface="Consolas"/>
              </a:rPr>
              <a:t>; // as an array of bytes</a:t>
            </a:r>
            <a:r>
              <a:rPr b="0" lang="en-US" sz="2000" spc="-1" strike="noStrike">
                <a:solidFill>
                  <a:schemeClr val="dk1"/>
                </a:solidFill>
                <a:latin typeface="Bierstadt"/>
              </a:rPr>
              <a:t> </a:t>
            </a:r>
            <a:br>
              <a:rPr sz="2000"/>
            </a:br>
            <a:r>
              <a:rPr b="0" i="1" lang="en-US" sz="1800" spc="-1" strike="noStrike">
                <a:solidFill>
                  <a:srgbClr val="365f91"/>
                </a:solidFill>
                <a:latin typeface="Cambria-Italic"/>
              </a:rPr>
              <a:t>Enum</a:t>
            </a:r>
            <a:r>
              <a:rPr b="0" lang="en-US" sz="1800" spc="-1" strike="noStrike">
                <a:solidFill>
                  <a:srgbClr val="000000"/>
                </a:solidFill>
                <a:latin typeface="Calibri"/>
              </a:rPr>
              <a:t>: Allows you to create custom enumerations with a finite set of values.</a:t>
            </a:r>
            <a:r>
              <a:rPr b="0" lang="en-US" sz="2000" spc="-1" strike="noStrike">
                <a:solidFill>
                  <a:schemeClr val="dk1"/>
                </a:solidFill>
                <a:latin typeface="Bierstadt"/>
              </a:rPr>
              <a:t> </a:t>
            </a:r>
            <a:br>
              <a:rPr sz="2000"/>
            </a:br>
            <a:r>
              <a:rPr b="0" lang="en-US" sz="2000" spc="-1" strike="noStrike">
                <a:solidFill>
                  <a:schemeClr val="dk1"/>
                </a:solidFill>
                <a:latin typeface="Bierstadt"/>
              </a:rPr>
              <a:t>1. </a:t>
            </a:r>
            <a:r>
              <a:rPr b="0" lang="en-US" sz="1800" spc="-1" strike="noStrike">
                <a:solidFill>
                  <a:srgbClr val="000088"/>
                </a:solidFill>
                <a:latin typeface="Consolas"/>
              </a:rPr>
              <a:t>enum </a:t>
            </a:r>
            <a:r>
              <a:rPr b="0" lang="en-US" sz="1800" spc="-1" strike="noStrike">
                <a:solidFill>
                  <a:srgbClr val="660066"/>
                </a:solidFill>
                <a:latin typeface="Consolas"/>
              </a:rPr>
              <a:t>Status </a:t>
            </a:r>
            <a:r>
              <a:rPr b="0" lang="en-US" sz="1800" spc="-1" strike="noStrike">
                <a:solidFill>
                  <a:srgbClr val="666600"/>
                </a:solidFill>
                <a:latin typeface="Consolas"/>
              </a:rPr>
              <a:t>{ </a:t>
            </a:r>
            <a:r>
              <a:rPr b="0" lang="en-US" sz="1800" spc="-1" strike="noStrike">
                <a:solidFill>
                  <a:srgbClr val="660066"/>
                </a:solidFill>
                <a:latin typeface="Consolas"/>
              </a:rPr>
              <a:t>Pending</a:t>
            </a:r>
            <a:r>
              <a:rPr b="0" lang="en-US" sz="1800" spc="-1" strike="noStrike">
                <a:solidFill>
                  <a:srgbClr val="666600"/>
                </a:solidFill>
                <a:latin typeface="Consolas"/>
              </a:rPr>
              <a:t>, </a:t>
            </a:r>
            <a:r>
              <a:rPr b="0" lang="en-US" sz="1800" spc="-1" strike="noStrike">
                <a:solidFill>
                  <a:srgbClr val="660066"/>
                </a:solidFill>
                <a:latin typeface="Consolas"/>
              </a:rPr>
              <a:t>Approved</a:t>
            </a:r>
            <a:r>
              <a:rPr b="0" lang="en-US" sz="1800" spc="-1" strike="noStrike">
                <a:solidFill>
                  <a:srgbClr val="666600"/>
                </a:solidFill>
                <a:latin typeface="Consolas"/>
              </a:rPr>
              <a:t>, </a:t>
            </a:r>
            <a:r>
              <a:rPr b="0" lang="en-US" sz="1800" spc="-1" strike="noStrike">
                <a:solidFill>
                  <a:srgbClr val="660066"/>
                </a:solidFill>
                <a:latin typeface="Consolas"/>
              </a:rPr>
              <a:t>Rejected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660066"/>
                </a:solidFill>
                <a:latin typeface="Consolas"/>
              </a:rPr>
              <a:t>Status </a:t>
            </a:r>
            <a:r>
              <a:rPr b="0" lang="en-US" sz="1800" spc="-1" strike="noStrike">
                <a:solidFill>
                  <a:srgbClr val="000000"/>
                </a:solidFill>
                <a:latin typeface="Consolas"/>
              </a:rPr>
              <a:t>myStatus </a:t>
            </a:r>
            <a:r>
              <a:rPr b="0" lang="en-US" sz="1800" spc="-1" strike="noStrike">
                <a:solidFill>
                  <a:srgbClr val="666600"/>
                </a:solidFill>
                <a:latin typeface="Consolas"/>
              </a:rPr>
              <a:t>= </a:t>
            </a:r>
            <a:r>
              <a:rPr b="0" lang="en-US" sz="1800" spc="-1" strike="noStrike">
                <a:solidFill>
                  <a:srgbClr val="660066"/>
                </a:solidFill>
                <a:latin typeface="Consolas"/>
              </a:rPr>
              <a:t>Status</a:t>
            </a:r>
            <a:r>
              <a:rPr b="0" lang="en-US" sz="1800" spc="-1" strike="noStrike">
                <a:solidFill>
                  <a:srgbClr val="666600"/>
                </a:solidFill>
                <a:latin typeface="Consolas"/>
              </a:rPr>
              <a:t>.</a:t>
            </a:r>
            <a:r>
              <a:rPr b="0" lang="en-US" sz="1800" spc="-1" strike="noStrike">
                <a:solidFill>
                  <a:srgbClr val="660066"/>
                </a:solidFill>
                <a:latin typeface="Consolas"/>
              </a:rPr>
              <a:t>Pending</a:t>
            </a:r>
            <a:r>
              <a:rPr b="0" lang="en-US" sz="1800" spc="-1" strike="noStrike">
                <a:solidFill>
                  <a:srgbClr val="666600"/>
                </a:solidFill>
                <a:latin typeface="Consolas"/>
              </a:rPr>
              <a:t>; </a:t>
            </a:r>
            <a:r>
              <a:rPr b="0" lang="en-US" sz="1800" spc="-1" strike="noStrike">
                <a:solidFill>
                  <a:srgbClr val="000000"/>
                </a:solidFill>
                <a:latin typeface="Consolas"/>
              </a:rPr>
              <a:t>// value of 0 for the first one.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i="1" lang="en-US" sz="1800" spc="-1" strike="noStrike">
                <a:solidFill>
                  <a:srgbClr val="365f91"/>
                </a:solidFill>
                <a:latin typeface="Cambria-Italic"/>
              </a:rPr>
              <a:t>Structs</a:t>
            </a:r>
            <a:r>
              <a:rPr b="0" lang="en-US" sz="1800" spc="-1" strike="noStrike">
                <a:solidFill>
                  <a:srgbClr val="000000"/>
                </a:solidFill>
                <a:latin typeface="Calibri"/>
              </a:rPr>
              <a:t>: Custom user-defined composite data types, which allow you to group variables of different types together.</a:t>
            </a:r>
            <a:r>
              <a:rPr b="0" lang="en-US" sz="2000" spc="-1" strike="noStrike">
                <a:solidFill>
                  <a:schemeClr val="dk1"/>
                </a:solidFill>
                <a:latin typeface="Bierstadt"/>
              </a:rPr>
              <a:t> </a:t>
            </a:r>
            <a:br>
              <a:rPr sz="2000"/>
            </a:br>
            <a:r>
              <a:rPr b="0" lang="en-US" sz="1800" spc="-1" strike="noStrike">
                <a:solidFill>
                  <a:srgbClr val="000000"/>
                </a:solidFill>
                <a:latin typeface="Consolas"/>
              </a:rPr>
              <a:t>1. </a:t>
            </a:r>
            <a:r>
              <a:rPr b="0" lang="en-US" sz="1800" spc="-1" strike="noStrike">
                <a:solidFill>
                  <a:srgbClr val="000088"/>
                </a:solidFill>
                <a:latin typeface="Consolas"/>
              </a:rPr>
              <a:t>struct </a:t>
            </a:r>
            <a:r>
              <a:rPr b="0" lang="en-US" sz="1800" spc="-1" strike="noStrike">
                <a:solidFill>
                  <a:srgbClr val="660066"/>
                </a:solidFill>
                <a:latin typeface="Consolas"/>
              </a:rPr>
              <a:t>Person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string </a:t>
            </a:r>
            <a:r>
              <a:rPr b="0" lang="en-US" sz="1800" spc="-1" strike="noStrike">
                <a:solidFill>
                  <a:srgbClr val="000000"/>
                </a:solidFill>
                <a:latin typeface="Consolas"/>
              </a:rPr>
              <a:t>name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uint256 age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a:t>
            </a:r>
            <a:r>
              <a:rPr b="0" lang="en-US" sz="1800" spc="-1" strike="noStrike">
                <a:solidFill>
                  <a:srgbClr val="660066"/>
                </a:solidFill>
                <a:latin typeface="Consolas"/>
              </a:rPr>
              <a:t>Person </a:t>
            </a:r>
            <a:r>
              <a:rPr b="0" lang="en-US" sz="1800" spc="-1" strike="noStrike">
                <a:solidFill>
                  <a:srgbClr val="000000"/>
                </a:solidFill>
                <a:latin typeface="Consolas"/>
              </a:rPr>
              <a:t>alice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alice</a:t>
            </a:r>
            <a:r>
              <a:rPr b="0" lang="en-US" sz="1800" spc="-1" strike="noStrike">
                <a:solidFill>
                  <a:srgbClr val="666600"/>
                </a:solidFill>
                <a:latin typeface="Consolas"/>
              </a:rPr>
              <a:t>.</a:t>
            </a:r>
            <a:r>
              <a:rPr b="0" lang="en-US" sz="1800" spc="-1" strike="noStrike">
                <a:solidFill>
                  <a:srgbClr val="000000"/>
                </a:solidFill>
                <a:latin typeface="Consolas"/>
              </a:rPr>
              <a:t>name </a:t>
            </a:r>
            <a:r>
              <a:rPr b="0" lang="en-US" sz="1800" spc="-1" strike="noStrike">
                <a:solidFill>
                  <a:srgbClr val="666600"/>
                </a:solidFill>
                <a:latin typeface="Consolas"/>
              </a:rPr>
              <a:t>= </a:t>
            </a:r>
            <a:r>
              <a:rPr b="0" lang="en-US" sz="1800" spc="-1" strike="noStrike">
                <a:solidFill>
                  <a:srgbClr val="008800"/>
                </a:solidFill>
                <a:latin typeface="Consolas"/>
              </a:rPr>
              <a:t>"Alice"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alice</a:t>
            </a:r>
            <a:r>
              <a:rPr b="0" lang="en-US" sz="1800" spc="-1" strike="noStrike">
                <a:solidFill>
                  <a:srgbClr val="666600"/>
                </a:solidFill>
                <a:latin typeface="Consolas"/>
              </a:rPr>
              <a:t>.</a:t>
            </a:r>
            <a:r>
              <a:rPr b="0" lang="en-US" sz="1800" spc="-1" strike="noStrike">
                <a:solidFill>
                  <a:srgbClr val="000000"/>
                </a:solidFill>
                <a:latin typeface="Consolas"/>
              </a:rPr>
              <a:t>age </a:t>
            </a:r>
            <a:r>
              <a:rPr b="0" lang="en-US" sz="1800" spc="-1" strike="noStrike">
                <a:solidFill>
                  <a:srgbClr val="666600"/>
                </a:solidFill>
                <a:latin typeface="Consolas"/>
              </a:rPr>
              <a:t>= </a:t>
            </a:r>
            <a:r>
              <a:rPr b="0" lang="en-US" sz="1800" spc="-1" strike="noStrike">
                <a:solidFill>
                  <a:srgbClr val="006666"/>
                </a:solidFill>
                <a:latin typeface="Consolas"/>
              </a:rPr>
              <a:t>30</a:t>
            </a: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 </a:t>
            </a:r>
            <a:r>
              <a:rPr b="0" lang="en-US" sz="1800" spc="-1" strike="noStrike">
                <a:solidFill>
                  <a:srgbClr val="660066"/>
                </a:solidFill>
                <a:latin typeface="Consolas"/>
              </a:rPr>
              <a:t>Person </a:t>
            </a:r>
            <a:r>
              <a:rPr b="0" lang="en-US" sz="1800" spc="-1" strike="noStrike">
                <a:solidFill>
                  <a:schemeClr val="dk1"/>
                </a:solidFill>
                <a:latin typeface="Consolas"/>
              </a:rPr>
              <a:t>Abdo</a:t>
            </a:r>
            <a:r>
              <a:rPr b="0" lang="en-US" sz="1800" spc="-1" strike="noStrike">
                <a:solidFill>
                  <a:srgbClr val="660066"/>
                </a:solidFill>
                <a:latin typeface="Consolas"/>
              </a:rPr>
              <a:t> = Person</a:t>
            </a:r>
            <a:r>
              <a:rPr b="0" lang="en-US" sz="1800" spc="-1" strike="noStrike">
                <a:solidFill>
                  <a:schemeClr val="dk1"/>
                </a:solidFill>
                <a:latin typeface="Bierstadt"/>
              </a:rPr>
              <a:t>(</a:t>
            </a:r>
            <a:r>
              <a:rPr b="0" lang="en-US" sz="1800" spc="-1" strike="noStrike">
                <a:solidFill>
                  <a:srgbClr val="00b050"/>
                </a:solidFill>
                <a:latin typeface="Bierstadt"/>
              </a:rPr>
              <a:t>“Abdalrhman”</a:t>
            </a:r>
            <a:r>
              <a:rPr b="0" lang="en-US" sz="1800" spc="-1" strike="noStrike">
                <a:solidFill>
                  <a:schemeClr val="dk1"/>
                </a:solidFill>
                <a:latin typeface="Bierstadt"/>
              </a:rPr>
              <a:t>,23);</a:t>
            </a: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variables</a:t>
            </a:r>
            <a:endParaRPr b="0" lang="en-US" sz="5400" spc="-1" strike="noStrike">
              <a:solidFill>
                <a:schemeClr val="dk1"/>
              </a:solidFill>
              <a:latin typeface="Bierstadt"/>
            </a:endParaRPr>
          </a:p>
        </p:txBody>
      </p:sp>
      <p:sp>
        <p:nvSpPr>
          <p:cNvPr id="118"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marL="285840" indent="-285840" defTabSz="914400">
              <a:lnSpc>
                <a:spcPct val="110000"/>
              </a:lnSpc>
              <a:spcBef>
                <a:spcPts val="1001"/>
              </a:spcBef>
              <a:buClr>
                <a:srgbClr val="000000"/>
              </a:buClr>
              <a:buFont typeface="Arial"/>
              <a:buChar char="•"/>
            </a:pPr>
            <a:r>
              <a:rPr b="1" lang="en-US" sz="1600" spc="-1" strike="noStrike">
                <a:solidFill>
                  <a:srgbClr val="000000"/>
                </a:solidFill>
                <a:latin typeface="inherit"/>
              </a:rPr>
              <a:t>State Variables</a:t>
            </a:r>
            <a:r>
              <a:rPr b="0" lang="en-US" sz="1600" spc="-1" strike="noStrike">
                <a:solidFill>
                  <a:srgbClr val="000000"/>
                </a:solidFill>
                <a:latin typeface="Verdana"/>
              </a:rPr>
              <a:t> − Variables whose values are permanently stored in a contract storage.</a:t>
            </a:r>
            <a:endParaRPr b="0" lang="en-US" sz="16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pPr>
            <a:r>
              <a:rPr b="1" lang="en-US" sz="1600" spc="-1" strike="noStrike">
                <a:solidFill>
                  <a:srgbClr val="000000"/>
                </a:solidFill>
                <a:latin typeface="inherit"/>
              </a:rPr>
              <a:t>Local Variables</a:t>
            </a:r>
            <a:r>
              <a:rPr b="0" lang="en-US" sz="1600" spc="-1" strike="noStrike">
                <a:solidFill>
                  <a:srgbClr val="000000"/>
                </a:solidFill>
                <a:latin typeface="Verdana"/>
              </a:rPr>
              <a:t> − Variables whose values are present till function is executing.</a:t>
            </a:r>
            <a:endParaRPr b="0" lang="en-US" sz="16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pPr>
            <a:r>
              <a:rPr b="1" lang="en-US" sz="1600" spc="-1" strike="noStrike">
                <a:solidFill>
                  <a:srgbClr val="000000"/>
                </a:solidFill>
                <a:latin typeface="inherit"/>
              </a:rPr>
              <a:t>Global Variables</a:t>
            </a:r>
            <a:r>
              <a:rPr b="0" lang="en-US" sz="1600" spc="-1" strike="noStrike">
                <a:solidFill>
                  <a:srgbClr val="000000"/>
                </a:solidFill>
                <a:latin typeface="Verdana"/>
              </a:rPr>
              <a:t> − Special variables exists in the global namespace used to get information about the blockchain.</a:t>
            </a:r>
            <a:endParaRPr b="0" lang="en-US" sz="1600" spc="-1" strike="noStrike">
              <a:solidFill>
                <a:schemeClr val="dk1"/>
              </a:solidFill>
              <a:latin typeface="Bierstadt"/>
            </a:endParaRPr>
          </a:p>
          <a:p>
            <a:pPr indent="0" defTabSz="914400">
              <a:lnSpc>
                <a:spcPct val="110000"/>
              </a:lnSpc>
              <a:spcBef>
                <a:spcPts val="1001"/>
              </a:spcBef>
              <a:buNone/>
            </a:pPr>
            <a:endParaRPr b="0" lang="en-US" sz="1600" spc="-1" strike="noStrike">
              <a:solidFill>
                <a:schemeClr val="dk1"/>
              </a:solidFill>
              <a:latin typeface="Bierstadt"/>
            </a:endParaRPr>
          </a:p>
        </p:txBody>
      </p:sp>
      <p:pic>
        <p:nvPicPr>
          <p:cNvPr id="119" name="Picture 6" descr=""/>
          <p:cNvPicPr/>
          <p:nvPr/>
        </p:nvPicPr>
        <p:blipFill>
          <a:blip r:embed="rId1"/>
          <a:stretch/>
        </p:blipFill>
        <p:spPr>
          <a:xfrm>
            <a:off x="3123000" y="3074040"/>
            <a:ext cx="5614560" cy="3562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18040" y="73944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variables</a:t>
            </a:r>
            <a:endParaRPr b="0" lang="en-US" sz="5400" spc="-1" strike="noStrike">
              <a:solidFill>
                <a:schemeClr val="dk1"/>
              </a:solidFill>
              <a:latin typeface="Bierstadt"/>
            </a:endParaRPr>
          </a:p>
        </p:txBody>
      </p:sp>
      <p:sp>
        <p:nvSpPr>
          <p:cNvPr id="121"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marL="285840" indent="-285840" defTabSz="914400">
              <a:lnSpc>
                <a:spcPct val="110000"/>
              </a:lnSpc>
              <a:spcBef>
                <a:spcPts val="1001"/>
              </a:spcBef>
              <a:buClr>
                <a:srgbClr val="000000"/>
              </a:buClr>
              <a:buFont typeface="Arial"/>
              <a:buChar char="•"/>
            </a:pPr>
            <a:r>
              <a:rPr b="0" lang="en-US" sz="1400" spc="-1" strike="noStrike">
                <a:solidFill>
                  <a:srgbClr val="000000"/>
                </a:solidFill>
                <a:latin typeface="Verdana"/>
              </a:rPr>
              <a:t>These are special variables which exist in global workspace and provide information about the blockchain and transaction properties.</a:t>
            </a:r>
            <a:endParaRPr b="0" lang="en-US" sz="1400" spc="-1" strike="noStrike">
              <a:solidFill>
                <a:schemeClr val="dk1"/>
              </a:solidFill>
              <a:latin typeface="Bierstadt"/>
            </a:endParaRPr>
          </a:p>
        </p:txBody>
      </p:sp>
      <p:pic>
        <p:nvPicPr>
          <p:cNvPr id="122" name="Picture 4" descr=""/>
          <p:cNvPicPr/>
          <p:nvPr/>
        </p:nvPicPr>
        <p:blipFill>
          <a:blip r:embed="rId1"/>
          <a:stretch/>
        </p:blipFill>
        <p:spPr>
          <a:xfrm>
            <a:off x="3170880" y="1958040"/>
            <a:ext cx="5359680" cy="47379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fontScale="79444"/>
          </a:bodyPr>
          <a:p>
            <a:pPr indent="0" defTabSz="914400">
              <a:lnSpc>
                <a:spcPct val="100000"/>
              </a:lnSpc>
              <a:buNone/>
            </a:pPr>
            <a:r>
              <a:rPr b="1" lang="en-US" sz="5400" spc="-1" strike="noStrike">
                <a:solidFill>
                  <a:schemeClr val="dk1"/>
                </a:solidFill>
                <a:latin typeface="Bierstadt"/>
              </a:rPr>
              <a:t>Solidity Variable Names</a:t>
            </a:r>
            <a:endParaRPr b="0" lang="en-US" sz="5400" spc="-1" strike="noStrike">
              <a:solidFill>
                <a:schemeClr val="dk1"/>
              </a:solidFill>
              <a:latin typeface="Bierstadt"/>
            </a:endParaRPr>
          </a:p>
        </p:txBody>
      </p:sp>
      <p:sp>
        <p:nvSpPr>
          <p:cNvPr id="124"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800" spc="-1" strike="noStrike">
                <a:solidFill>
                  <a:srgbClr val="000000"/>
                </a:solidFill>
                <a:latin typeface="Verdana"/>
              </a:rPr>
              <a:t>While naming your variables in Solidity, keep the following rules in mind.</a:t>
            </a:r>
            <a:endParaRPr b="0" lang="en-US" sz="2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You should not use any of the Solidity reserved keywords as a variable name. These keywords are mentioned in the next section. For example, break or boolean variable names are not valid.</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Solidity variable names should not start with a numeral (0-9). They must begin with a letter or an underscore character. For example, 123test is an invalid variable name but _123test is a valid one.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Solidity variable names are case-sensitive. For example, Name and name are two different variables.</a:t>
            </a: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Variable Scope</a:t>
            </a:r>
            <a:endParaRPr b="0" lang="en-US" sz="5400" spc="-1" strike="noStrike">
              <a:solidFill>
                <a:schemeClr val="dk1"/>
              </a:solidFill>
              <a:latin typeface="Bierstadt"/>
            </a:endParaRPr>
          </a:p>
        </p:txBody>
      </p:sp>
      <p:sp>
        <p:nvSpPr>
          <p:cNvPr id="126"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400" spc="-1" strike="noStrike">
                <a:solidFill>
                  <a:srgbClr val="000000"/>
                </a:solidFill>
                <a:latin typeface="Verdana"/>
              </a:rPr>
              <a:t>Scope of local variables is limited to function in which they are defined but State variables can have three types of scopes.</a:t>
            </a:r>
            <a:endParaRPr b="0" lang="en-US" sz="2400" spc="-1" strike="noStrike">
              <a:solidFill>
                <a:schemeClr val="dk1"/>
              </a:solidFill>
              <a:latin typeface="Bierstadt"/>
            </a:endParaRPr>
          </a:p>
          <a:p>
            <a:pPr indent="0" defTabSz="914400">
              <a:lnSpc>
                <a:spcPct val="110000"/>
              </a:lnSpc>
              <a:spcBef>
                <a:spcPts val="1001"/>
              </a:spcBef>
              <a:buNone/>
              <a:tabLst>
                <a:tab algn="l" pos="0"/>
              </a:tabLst>
            </a:pPr>
            <a:r>
              <a:rPr b="1" lang="en-US" sz="2000" spc="-1" strike="noStrike">
                <a:solidFill>
                  <a:srgbClr val="000000"/>
                </a:solidFill>
                <a:latin typeface="inherit"/>
              </a:rPr>
              <a:t>Public</a:t>
            </a:r>
            <a:r>
              <a:rPr b="0" lang="en-US" sz="2000" spc="-1" strike="noStrike">
                <a:solidFill>
                  <a:srgbClr val="000000"/>
                </a:solidFill>
                <a:latin typeface="Verdana"/>
              </a:rPr>
              <a:t> − Public state variables can be accessed internally as well as via messages. For a public state variable, an automatic getter function is generated.</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1" lang="en-US" sz="2000" spc="-1" strike="noStrike">
                <a:solidFill>
                  <a:srgbClr val="000000"/>
                </a:solidFill>
                <a:latin typeface="inherit"/>
              </a:rPr>
              <a:t>Internal</a:t>
            </a:r>
            <a:r>
              <a:rPr b="0" lang="en-US" sz="2000" spc="-1" strike="noStrike">
                <a:solidFill>
                  <a:srgbClr val="000000"/>
                </a:solidFill>
                <a:latin typeface="Verdana"/>
              </a:rPr>
              <a:t> − Internal state variables can be accessed only internally from the current contract or contract deriving from it without using this.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1" lang="en-US" sz="2000" spc="-1" strike="noStrike">
                <a:solidFill>
                  <a:srgbClr val="000000"/>
                </a:solidFill>
                <a:latin typeface="inherit"/>
              </a:rPr>
              <a:t>Private</a:t>
            </a:r>
            <a:r>
              <a:rPr b="0" lang="en-US" sz="2000" spc="-1" strike="noStrike">
                <a:solidFill>
                  <a:srgbClr val="000000"/>
                </a:solidFill>
                <a:latin typeface="Verdana"/>
              </a:rPr>
              <a:t> − Private state variables can be accessed only internally from the current contract they are defined not in the derived contract from it.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ea typeface="Verdana"/>
              </a:rPr>
              <a:t>external</a:t>
            </a:r>
            <a:endParaRPr b="0" lang="en-US" sz="2000" spc="-1" strike="noStrike">
              <a:solidFill>
                <a:schemeClr val="dk1"/>
              </a:solidFill>
              <a:latin typeface="Bierstadt"/>
            </a:endParaRPr>
          </a:p>
          <a:p>
            <a:pPr indent="0" defTabSz="914400">
              <a:lnSpc>
                <a:spcPct val="110000"/>
              </a:lnSpc>
              <a:spcBef>
                <a:spcPts val="1001"/>
              </a:spcBef>
              <a:buNone/>
              <a:tabLst>
                <a:tab algn="l" pos="0"/>
              </a:tabLst>
            </a:pPr>
            <a:br>
              <a:rPr sz="2400"/>
            </a:br>
            <a:endParaRPr b="0" lang="en-US" sz="2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127" name="Rectangle 9">
            <a:extLst>
              <a:ext uri="{C183D7F6-B498-43B3-948B-1728B52AA6E4}">
                <adec:decorative xmlns:adec="http://schemas.microsoft.com/office/drawing/2017/decorative" val="1"/>
              </a:ext>
            </a:extLst>
          </p:cNvPr>
          <p:cNvSpPr/>
          <p:nvPr/>
        </p:nvSpPr>
        <p:spPr>
          <a:xfrm>
            <a:off x="0" y="0"/>
            <a:ext cx="1218852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28" name="PlaceHolder 1"/>
          <p:cNvSpPr>
            <a:spLocks noGrp="1"/>
          </p:cNvSpPr>
          <p:nvPr>
            <p:ph type="title"/>
          </p:nvPr>
        </p:nvSpPr>
        <p:spPr>
          <a:xfrm>
            <a:off x="518040" y="976320"/>
            <a:ext cx="6143760" cy="193392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Storage Vs Memory</a:t>
            </a:r>
            <a:endParaRPr b="0" lang="en-US" sz="5400" spc="-1" strike="noStrike">
              <a:solidFill>
                <a:schemeClr val="dk1"/>
              </a:solidFill>
              <a:latin typeface="Bierstadt"/>
            </a:endParaRPr>
          </a:p>
        </p:txBody>
      </p:sp>
      <p:sp>
        <p:nvSpPr>
          <p:cNvPr id="129" name="Rectangle 11">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30" name="Rectangle 13">
            <a:extLst>
              <a:ext uri="{C183D7F6-B498-43B3-948B-1728B52AA6E4}">
                <adec:decorative xmlns:adec="http://schemas.microsoft.com/office/drawing/2017/decorative" val="1"/>
              </a:ext>
            </a:extLst>
          </p:cNvPr>
          <p:cNvSpPr/>
          <p:nvPr/>
        </p:nvSpPr>
        <p:spPr>
          <a:xfrm>
            <a:off x="499680" y="3612960"/>
            <a:ext cx="6162120" cy="460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1440" bIns="1440" anchor="ctr">
            <a:noAutofit/>
          </a:bodyPr>
          <a:p>
            <a:pPr algn="ctr" defTabSz="914400">
              <a:lnSpc>
                <a:spcPct val="100000"/>
              </a:lnSpc>
            </a:pPr>
            <a:endParaRPr b="0" lang="en-US" sz="1800" spc="-1" strike="noStrike">
              <a:solidFill>
                <a:schemeClr val="lt1"/>
              </a:solidFill>
              <a:latin typeface="Bierstadt"/>
            </a:endParaRPr>
          </a:p>
        </p:txBody>
      </p:sp>
      <p:sp>
        <p:nvSpPr>
          <p:cNvPr id="131" name="PlaceHolder 2"/>
          <p:cNvSpPr>
            <a:spLocks noGrp="1"/>
          </p:cNvSpPr>
          <p:nvPr>
            <p:ph/>
          </p:nvPr>
        </p:nvSpPr>
        <p:spPr>
          <a:xfrm>
            <a:off x="518040" y="3776760"/>
            <a:ext cx="6143760" cy="2411640"/>
          </a:xfrm>
          <a:prstGeom prst="rect">
            <a:avLst/>
          </a:prstGeom>
          <a:noFill/>
          <a:ln w="0">
            <a:noFill/>
          </a:ln>
        </p:spPr>
        <p:txBody>
          <a:bodyPr lIns="91440" rIns="91440" tIns="45720" bIns="45720" anchor="t">
            <a:normAutofit/>
          </a:bodyPr>
          <a:p>
            <a:pPr indent="0" defTabSz="914400">
              <a:lnSpc>
                <a:spcPct val="100000"/>
              </a:lnSpc>
              <a:spcBef>
                <a:spcPts val="1001"/>
              </a:spcBef>
              <a:buNone/>
              <a:tabLst>
                <a:tab algn="l" pos="0"/>
              </a:tabLst>
            </a:pPr>
            <a:r>
              <a:rPr b="0" lang="en-US" sz="1100" spc="-1" strike="noStrike">
                <a:solidFill>
                  <a:schemeClr val="dk1"/>
                </a:solidFill>
                <a:latin typeface="Consolas"/>
              </a:rPr>
              <a:t>memory is a keyword used to store data for the execution of a contract. It holds functions argument data and is wiped after execution.</a:t>
            </a:r>
            <a:endParaRPr b="0" lang="en-US" sz="1100" spc="-1" strike="noStrike">
              <a:solidFill>
                <a:schemeClr val="dk1"/>
              </a:solidFill>
              <a:latin typeface="Bierstadt"/>
            </a:endParaRPr>
          </a:p>
          <a:p>
            <a:pPr indent="0" defTabSz="914400">
              <a:lnSpc>
                <a:spcPct val="100000"/>
              </a:lnSpc>
              <a:spcBef>
                <a:spcPts val="1001"/>
              </a:spcBef>
              <a:buNone/>
              <a:tabLst>
                <a:tab algn="l" pos="0"/>
              </a:tabLst>
            </a:pPr>
            <a:r>
              <a:rPr b="0" lang="en-US" sz="1100" spc="-1" strike="noStrike">
                <a:solidFill>
                  <a:schemeClr val="dk1"/>
                </a:solidFill>
                <a:latin typeface="Consolas"/>
              </a:rPr>
              <a:t>storage can be seen as the default solidity data storage. It holds data persistently and consumes more gas.</a:t>
            </a:r>
            <a:r>
              <a:rPr b="0" lang="en-US" sz="1100" spc="-1" strike="noStrike">
                <a:solidFill>
                  <a:schemeClr val="dk1"/>
                </a:solidFill>
                <a:latin typeface="Bierstadt"/>
              </a:rPr>
              <a:t> </a:t>
            </a:r>
            <a:endParaRPr b="0" lang="en-US" sz="1100" spc="-1" strike="noStrike">
              <a:solidFill>
                <a:schemeClr val="dk1"/>
              </a:solidFill>
              <a:latin typeface="Bierstadt"/>
            </a:endParaRPr>
          </a:p>
          <a:p>
            <a:pPr indent="0" defTabSz="914400">
              <a:lnSpc>
                <a:spcPct val="100000"/>
              </a:lnSpc>
              <a:spcBef>
                <a:spcPts val="1001"/>
              </a:spcBef>
              <a:buNone/>
              <a:tabLst>
                <a:tab algn="l" pos="0"/>
              </a:tabLst>
            </a:pPr>
            <a:r>
              <a:rPr b="0" lang="en-US" sz="1100" spc="-1" strike="noStrike">
                <a:solidFill>
                  <a:schemeClr val="dk1"/>
                </a:solidFill>
                <a:latin typeface="Consolas"/>
              </a:rPr>
              <a:t>Use </a:t>
            </a:r>
            <a:r>
              <a:rPr b="1" lang="en-US" sz="1100" spc="-1" strike="noStrike">
                <a:solidFill>
                  <a:schemeClr val="dk1"/>
                </a:solidFill>
                <a:latin typeface="Consolas-Bold"/>
              </a:rPr>
              <a:t>storage </a:t>
            </a:r>
            <a:r>
              <a:rPr b="0" lang="en-US" sz="1100" spc="-1" strike="noStrike">
                <a:solidFill>
                  <a:schemeClr val="dk1"/>
                </a:solidFill>
                <a:latin typeface="Consolas"/>
              </a:rPr>
              <a:t>for data that needs to be permanently stored and shared among functions and external actors.</a:t>
            </a:r>
            <a:endParaRPr b="0" lang="en-US" sz="1100" spc="-1" strike="noStrike">
              <a:solidFill>
                <a:schemeClr val="dk1"/>
              </a:solidFill>
              <a:latin typeface="Bierstadt"/>
            </a:endParaRPr>
          </a:p>
          <a:p>
            <a:pPr indent="0" defTabSz="914400">
              <a:lnSpc>
                <a:spcPct val="100000"/>
              </a:lnSpc>
              <a:spcBef>
                <a:spcPts val="1001"/>
              </a:spcBef>
              <a:buNone/>
              <a:tabLst>
                <a:tab algn="l" pos="0"/>
              </a:tabLst>
            </a:pPr>
            <a:r>
              <a:rPr b="0" lang="en-US" sz="1100" spc="-1" strike="noStrike">
                <a:solidFill>
                  <a:schemeClr val="dk1"/>
                </a:solidFill>
                <a:latin typeface="Consolas"/>
              </a:rPr>
              <a:t>Use memory for temporary data needed during the execution of a function, which does not need to be stored on the blockchain. It is more gas-efficient and has a local scope.</a:t>
            </a:r>
            <a:r>
              <a:rPr b="0" lang="en-US" sz="1100" spc="-1" strike="noStrike">
                <a:solidFill>
                  <a:schemeClr val="dk1"/>
                </a:solidFill>
                <a:latin typeface="Bierstadt"/>
              </a:rPr>
              <a:t> </a:t>
            </a:r>
            <a:br>
              <a:rPr sz="1100"/>
            </a:br>
            <a:br>
              <a:rPr sz="1100"/>
            </a:br>
            <a:endParaRPr b="0" lang="en-US" sz="1100" spc="-1" strike="noStrike">
              <a:solidFill>
                <a:schemeClr val="dk1"/>
              </a:solidFill>
              <a:latin typeface="Bierstadt"/>
            </a:endParaRPr>
          </a:p>
        </p:txBody>
      </p:sp>
      <p:pic>
        <p:nvPicPr>
          <p:cNvPr id="132" name="Picture 4" descr=""/>
          <p:cNvPicPr/>
          <p:nvPr/>
        </p:nvPicPr>
        <p:blipFill>
          <a:blip r:embed="rId1"/>
          <a:stretch/>
        </p:blipFill>
        <p:spPr>
          <a:xfrm>
            <a:off x="6890400" y="1670400"/>
            <a:ext cx="4859640" cy="37418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34"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marL="343080" indent="-343080" defTabSz="914400">
              <a:lnSpc>
                <a:spcPct val="110000"/>
              </a:lnSpc>
              <a:spcBef>
                <a:spcPts val="1001"/>
              </a:spcBef>
              <a:buClr>
                <a:srgbClr val="000000"/>
              </a:buClr>
              <a:buFont typeface="Arial"/>
              <a:buChar char="•"/>
            </a:pPr>
            <a:r>
              <a:rPr b="0" lang="en-US" sz="2000" spc="-1" strike="noStrike">
                <a:solidFill>
                  <a:srgbClr val="000000"/>
                </a:solidFill>
                <a:latin typeface="Verdana"/>
              </a:rPr>
              <a:t>Arithmetic Operators</a:t>
            </a:r>
            <a:endParaRPr b="0" lang="en-US" sz="20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pPr>
            <a:r>
              <a:rPr b="0" lang="en-US" sz="1600" spc="-1" strike="noStrike">
                <a:solidFill>
                  <a:srgbClr val="000000"/>
                </a:solidFill>
                <a:latin typeface="Verdana"/>
              </a:rPr>
              <a:t>Solidity supports the following arithmetic operators </a:t>
            </a:r>
            <a:endParaRPr b="0" lang="en-US" sz="16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pPr>
            <a:r>
              <a:rPr b="0" lang="en-US" sz="1600" spc="-1" strike="noStrike">
                <a:solidFill>
                  <a:srgbClr val="000000"/>
                </a:solidFill>
                <a:latin typeface="Verdana"/>
              </a:rPr>
              <a:t>Assume variable A holds 10 and variable B holds 20, then </a:t>
            </a:r>
            <a:endParaRPr b="0" lang="en-US" sz="1600" spc="-1" strike="noStrike">
              <a:solidFill>
                <a:schemeClr val="dk1"/>
              </a:solidFill>
              <a:latin typeface="Bierstadt"/>
            </a:endParaRPr>
          </a:p>
          <a:p>
            <a:pPr indent="0" defTabSz="914400">
              <a:lnSpc>
                <a:spcPct val="110000"/>
              </a:lnSpc>
              <a:spcBef>
                <a:spcPts val="1001"/>
              </a:spcBef>
              <a:buNone/>
            </a:pPr>
            <a:endParaRPr b="0" lang="en-US" sz="2000" spc="-1" strike="noStrike">
              <a:solidFill>
                <a:schemeClr val="dk1"/>
              </a:solidFill>
              <a:latin typeface="Bierstadt"/>
            </a:endParaRPr>
          </a:p>
        </p:txBody>
      </p:sp>
      <p:pic>
        <p:nvPicPr>
          <p:cNvPr id="135" name="Picture 4" descr=""/>
          <p:cNvPicPr/>
          <p:nvPr/>
        </p:nvPicPr>
        <p:blipFill>
          <a:blip r:embed="rId1"/>
          <a:stretch/>
        </p:blipFill>
        <p:spPr>
          <a:xfrm>
            <a:off x="6542280" y="2648160"/>
            <a:ext cx="5256720" cy="4012200"/>
          </a:xfrm>
          <a:prstGeom prst="rect">
            <a:avLst/>
          </a:prstGeom>
          <a:ln w="0">
            <a:noFill/>
          </a:ln>
        </p:spPr>
      </p:pic>
      <p:pic>
        <p:nvPicPr>
          <p:cNvPr id="136" name="Picture 6" descr=""/>
          <p:cNvPicPr/>
          <p:nvPr/>
        </p:nvPicPr>
        <p:blipFill>
          <a:blip r:embed="rId2"/>
          <a:stretch/>
        </p:blipFill>
        <p:spPr>
          <a:xfrm>
            <a:off x="848520" y="2905200"/>
            <a:ext cx="4980960" cy="3497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38"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rgbClr val="000000"/>
                </a:solidFill>
                <a:latin typeface="Verdana"/>
              </a:rPr>
              <a:t>Comparison Operators</a:t>
            </a:r>
            <a:endParaRPr b="0" lang="en-US" sz="2000" spc="-1" strike="noStrike">
              <a:solidFill>
                <a:schemeClr val="dk1"/>
              </a:solidFill>
              <a:latin typeface="Bierstadt"/>
            </a:endParaRPr>
          </a:p>
        </p:txBody>
      </p:sp>
      <p:pic>
        <p:nvPicPr>
          <p:cNvPr id="139" name="Picture 4" descr=""/>
          <p:cNvPicPr/>
          <p:nvPr/>
        </p:nvPicPr>
        <p:blipFill>
          <a:blip r:embed="rId1"/>
          <a:stretch/>
        </p:blipFill>
        <p:spPr>
          <a:xfrm>
            <a:off x="6581880" y="1626120"/>
            <a:ext cx="4945680" cy="4670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41"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defTabSz="914400">
              <a:lnSpc>
                <a:spcPct val="110000"/>
              </a:lnSpc>
              <a:spcBef>
                <a:spcPts val="1001"/>
              </a:spcBef>
              <a:buClr>
                <a:srgbClr val="000000"/>
              </a:buClr>
              <a:buFont typeface="Arial"/>
              <a:buChar char="•"/>
            </a:pPr>
            <a:r>
              <a:rPr b="0" lang="en-US" sz="2000" spc="-1" strike="noStrike">
                <a:solidFill>
                  <a:srgbClr val="000000"/>
                </a:solidFill>
                <a:latin typeface="Verdana"/>
              </a:rPr>
              <a:t>Logical (or Relational) Operators</a:t>
            </a:r>
            <a:endParaRPr b="0" lang="en-US" sz="2000" spc="-1" strike="noStrike">
              <a:solidFill>
                <a:schemeClr val="dk1"/>
              </a:solidFill>
              <a:latin typeface="Bierstadt"/>
            </a:endParaRPr>
          </a:p>
        </p:txBody>
      </p:sp>
      <p:pic>
        <p:nvPicPr>
          <p:cNvPr id="142" name="Picture 4" descr=""/>
          <p:cNvPicPr/>
          <p:nvPr/>
        </p:nvPicPr>
        <p:blipFill>
          <a:blip r:embed="rId1"/>
          <a:stretch/>
        </p:blipFill>
        <p:spPr>
          <a:xfrm>
            <a:off x="6581880" y="2817000"/>
            <a:ext cx="4945680" cy="2288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18040" y="978480"/>
            <a:ext cx="5020920" cy="101628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Solidity</a:t>
            </a:r>
            <a:endParaRPr b="0" lang="en-US" sz="5400" spc="-1" strike="noStrike">
              <a:solidFill>
                <a:schemeClr val="dk1"/>
              </a:solidFill>
              <a:latin typeface="Bierstadt"/>
            </a:endParaRPr>
          </a:p>
        </p:txBody>
      </p:sp>
      <p:sp>
        <p:nvSpPr>
          <p:cNvPr id="97" name="PlaceHolder 2"/>
          <p:cNvSpPr>
            <a:spLocks noGrp="1"/>
          </p:cNvSpPr>
          <p:nvPr>
            <p:ph/>
          </p:nvPr>
        </p:nvSpPr>
        <p:spPr>
          <a:xfrm>
            <a:off x="518040" y="1995120"/>
            <a:ext cx="11165040" cy="3335040"/>
          </a:xfrm>
          <a:prstGeom prst="rect">
            <a:avLst/>
          </a:prstGeom>
          <a:noFill/>
          <a:ln w="0">
            <a:noFill/>
          </a:ln>
        </p:spPr>
        <p:txBody>
          <a:bodyPr lIns="91440" rIns="91440" tIns="45720" bIns="45720" anchor="t">
            <a:normAutofit fontScale="93441"/>
          </a:bodyPr>
          <a:p>
            <a:pPr marL="343080" indent="-343080" defTabSz="914400">
              <a:lnSpc>
                <a:spcPct val="110000"/>
              </a:lnSpc>
              <a:spcBef>
                <a:spcPts val="1001"/>
              </a:spcBef>
              <a:buClr>
                <a:srgbClr val="000000"/>
              </a:buClr>
              <a:buFont typeface="Arial"/>
              <a:buChar char="•"/>
            </a:pPr>
            <a:r>
              <a:rPr b="0" lang="en-US" sz="2000" spc="-1" strike="noStrike">
                <a:solidFill>
                  <a:schemeClr val="dk1"/>
                </a:solidFill>
                <a:latin typeface="Bierstadt"/>
              </a:rPr>
              <a:t>is a programming language specifically designed for developing smart contracts on blockchain platforms, primarily </a:t>
            </a:r>
            <a:r>
              <a:rPr b="1" lang="en-US" sz="2000" spc="-1" strike="noStrike">
                <a:solidFill>
                  <a:schemeClr val="dk1"/>
                </a:solidFill>
                <a:latin typeface="Bierstadt"/>
              </a:rPr>
              <a:t>Ethereum</a:t>
            </a:r>
            <a:r>
              <a:rPr b="0" lang="en-US" sz="2000" spc="-1" strike="noStrike">
                <a:solidFill>
                  <a:schemeClr val="dk1"/>
                </a:solidFill>
                <a:latin typeface="Bierstadt"/>
              </a:rPr>
              <a:t>. It is a statically-typed, contract-oriented language that allows developers to write code for decentralized applications (DApps), decentralized autonomous organizations (DAOs), and other blockchain-based projects. </a:t>
            </a:r>
            <a:endParaRPr b="0" lang="en-US" sz="2000" spc="-1" strike="noStrike">
              <a:solidFill>
                <a:schemeClr val="dk1"/>
              </a:solidFill>
              <a:latin typeface="Bierstadt"/>
            </a:endParaRPr>
          </a:p>
          <a:p>
            <a:pPr marL="343080" indent="-343080" defTabSz="914400">
              <a:lnSpc>
                <a:spcPct val="110000"/>
              </a:lnSpc>
              <a:spcBef>
                <a:spcPts val="1001"/>
              </a:spcBef>
              <a:buClr>
                <a:srgbClr val="000000"/>
              </a:buClr>
              <a:buFont typeface="Arial"/>
              <a:buChar char="•"/>
            </a:pPr>
            <a:r>
              <a:rPr b="0" lang="en-US" sz="2000" spc="-1" strike="noStrike">
                <a:solidFill>
                  <a:srgbClr val="000000"/>
                </a:solidFill>
                <a:latin typeface="Verdana"/>
              </a:rPr>
              <a:t>Solidity is a statically typed language, which means that the state or local variable type needs to be specified during declaration. Each declared variable always have a default value based on its type. There is no concept of "undefined" or "null".</a:t>
            </a:r>
            <a:br>
              <a:rPr sz="2000"/>
            </a:br>
            <a:r>
              <a:rPr b="0" lang="en-US" sz="2000" spc="-1" strike="noStrike">
                <a:solidFill>
                  <a:schemeClr val="dk1"/>
                </a:solidFill>
                <a:latin typeface="Bierstadt"/>
              </a:rPr>
              <a:t> </a:t>
            </a:r>
            <a:endParaRPr b="0" lang="en-US" sz="20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pPr>
            <a:r>
              <a:rPr b="0" lang="en-US" sz="1900" spc="-1" strike="noStrike">
                <a:solidFill>
                  <a:srgbClr val="000000"/>
                </a:solidFill>
                <a:latin typeface="Calibri"/>
              </a:rPr>
              <a:t>Each Smart Contract has its own address.</a:t>
            </a:r>
            <a:r>
              <a:rPr b="0" lang="en-US" sz="2200" spc="-1" strike="noStrike">
                <a:solidFill>
                  <a:schemeClr val="dk1"/>
                </a:solidFill>
                <a:latin typeface="Bierstadt"/>
              </a:rPr>
              <a:t> </a:t>
            </a:r>
            <a:endParaRPr b="0" lang="en-US" sz="22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44"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defTabSz="914400">
              <a:lnSpc>
                <a:spcPct val="110000"/>
              </a:lnSpc>
              <a:spcBef>
                <a:spcPts val="1001"/>
              </a:spcBef>
              <a:buClr>
                <a:srgbClr val="000000"/>
              </a:buClr>
              <a:buFont typeface="Arial"/>
              <a:buChar char="•"/>
            </a:pPr>
            <a:r>
              <a:rPr b="0" lang="en-US" sz="2000" spc="-1" strike="noStrike">
                <a:solidFill>
                  <a:srgbClr val="000000"/>
                </a:solidFill>
                <a:latin typeface="Verdana"/>
              </a:rPr>
              <a:t>Bitwise Operators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1400" spc="-1" strike="noStrike">
                <a:solidFill>
                  <a:srgbClr val="000000"/>
                </a:solidFill>
                <a:latin typeface="Verdana"/>
              </a:rPr>
              <a:t>Assume variable A holds 2 and variable B holds 3</a:t>
            </a:r>
            <a:endParaRPr b="0" lang="en-US" sz="1400" spc="-1" strike="noStrike">
              <a:solidFill>
                <a:schemeClr val="dk1"/>
              </a:solidFill>
              <a:latin typeface="Bierstadt"/>
            </a:endParaRPr>
          </a:p>
          <a:p>
            <a:pPr indent="0" defTabSz="914400">
              <a:lnSpc>
                <a:spcPct val="110000"/>
              </a:lnSpc>
              <a:spcBef>
                <a:spcPts val="1001"/>
              </a:spcBef>
              <a:buNone/>
              <a:tabLst>
                <a:tab algn="l" pos="0"/>
              </a:tabLst>
            </a:pPr>
            <a:br>
              <a:rPr sz="2000"/>
            </a:br>
            <a:endParaRPr b="0" lang="en-US" sz="2000" spc="-1" strike="noStrike">
              <a:solidFill>
                <a:schemeClr val="dk1"/>
              </a:solidFill>
              <a:latin typeface="Bierstadt"/>
            </a:endParaRPr>
          </a:p>
        </p:txBody>
      </p:sp>
      <p:pic>
        <p:nvPicPr>
          <p:cNvPr id="145" name="Picture 4" descr=""/>
          <p:cNvPicPr/>
          <p:nvPr/>
        </p:nvPicPr>
        <p:blipFill>
          <a:blip r:embed="rId1"/>
          <a:stretch/>
        </p:blipFill>
        <p:spPr>
          <a:xfrm>
            <a:off x="6095880" y="1386000"/>
            <a:ext cx="5302440" cy="46155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47"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defTabSz="914400">
              <a:lnSpc>
                <a:spcPct val="110000"/>
              </a:lnSpc>
              <a:spcBef>
                <a:spcPts val="1001"/>
              </a:spcBef>
              <a:buClr>
                <a:srgbClr val="000000"/>
              </a:buClr>
              <a:buFont typeface="Arial"/>
              <a:buChar char="•"/>
            </a:pPr>
            <a:r>
              <a:rPr b="0" lang="en-US" sz="2000" spc="-1" strike="noStrike">
                <a:solidFill>
                  <a:srgbClr val="000000"/>
                </a:solidFill>
                <a:latin typeface="Verdana"/>
              </a:rPr>
              <a:t>Assignment Operators</a:t>
            </a:r>
            <a:endParaRPr b="0" lang="en-US" sz="2000" spc="-1" strike="noStrike">
              <a:solidFill>
                <a:schemeClr val="dk1"/>
              </a:solidFill>
              <a:latin typeface="Bierstadt"/>
            </a:endParaRPr>
          </a:p>
        </p:txBody>
      </p:sp>
      <p:pic>
        <p:nvPicPr>
          <p:cNvPr id="148" name="Picture 5" descr=""/>
          <p:cNvPicPr/>
          <p:nvPr/>
        </p:nvPicPr>
        <p:blipFill>
          <a:blip r:embed="rId1"/>
          <a:stretch/>
        </p:blipFill>
        <p:spPr>
          <a:xfrm>
            <a:off x="5178960" y="1511280"/>
            <a:ext cx="6957360" cy="4785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18040" y="739440"/>
            <a:ext cx="74725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Operators</a:t>
            </a:r>
            <a:endParaRPr b="0" lang="en-US" sz="5400" spc="-1" strike="noStrike">
              <a:solidFill>
                <a:schemeClr val="dk1"/>
              </a:solidFill>
              <a:latin typeface="Bierstadt"/>
            </a:endParaRPr>
          </a:p>
        </p:txBody>
      </p:sp>
      <p:sp>
        <p:nvSpPr>
          <p:cNvPr id="150" name="PlaceHolder 2"/>
          <p:cNvSpPr>
            <a:spLocks noGrp="1"/>
          </p:cNvSpPr>
          <p:nvPr>
            <p:ph/>
          </p:nvPr>
        </p:nvSpPr>
        <p:spPr>
          <a:xfrm>
            <a:off x="633960" y="1558800"/>
            <a:ext cx="11049120" cy="4737960"/>
          </a:xfrm>
          <a:prstGeom prst="rect">
            <a:avLst/>
          </a:prstGeom>
          <a:noFill/>
          <a:ln w="0">
            <a:noFill/>
          </a:ln>
        </p:spPr>
        <p:txBody>
          <a:bodyPr lIns="91440" rIns="91440" tIns="45720" bIns="45720" anchor="t">
            <a:normAutofit/>
          </a:bodyPr>
          <a:p>
            <a:pPr defTabSz="914400">
              <a:lnSpc>
                <a:spcPct val="110000"/>
              </a:lnSpc>
              <a:spcBef>
                <a:spcPts val="1001"/>
              </a:spcBef>
              <a:buClr>
                <a:srgbClr val="000000"/>
              </a:buClr>
              <a:buFont typeface="Arial"/>
              <a:buChar char="•"/>
            </a:pPr>
            <a:r>
              <a:rPr b="0" lang="en-US" sz="2000" spc="-1" strike="noStrike">
                <a:solidFill>
                  <a:srgbClr val="000000"/>
                </a:solidFill>
                <a:latin typeface="Verdana"/>
              </a:rPr>
              <a:t>Conditional (or ternary) Operators </a:t>
            </a:r>
            <a:r>
              <a:rPr b="0" lang="en-US" sz="2000" spc="-1" strike="noStrike">
                <a:solidFill>
                  <a:srgbClr val="000000"/>
                </a:solidFill>
                <a:latin typeface="var(--ff-lato)"/>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The conditional operator first evaluates an expression for a true or false value and then executes one of the two given statements depending upon the result of the evaluation.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br>
              <a:rPr sz="2000"/>
            </a:br>
            <a:r>
              <a:rPr b="0" lang="en-US" sz="2000" spc="-1" strike="noStrike">
                <a:solidFill>
                  <a:schemeClr val="dk1"/>
                </a:solidFill>
                <a:latin typeface="Bierstadt"/>
              </a:rPr>
              <a:t>function getResult() public view returns(unit){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a = 1; // local variable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b = 2;</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result = (a &gt; b? a: b);  //conditional operation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return result;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p:txBody>
      </p:sp>
      <p:pic>
        <p:nvPicPr>
          <p:cNvPr id="151" name="Picture 4" descr=""/>
          <p:cNvPicPr/>
          <p:nvPr/>
        </p:nvPicPr>
        <p:blipFill>
          <a:blip r:embed="rId1"/>
          <a:srcRect l="770" t="3637" r="23799" b="0"/>
          <a:stretch/>
        </p:blipFill>
        <p:spPr>
          <a:xfrm>
            <a:off x="6743880" y="3927600"/>
            <a:ext cx="5184720" cy="8294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Casting</a:t>
            </a:r>
            <a:endParaRPr b="0" lang="en-US" sz="5400" spc="-1" strike="noStrike">
              <a:solidFill>
                <a:schemeClr val="dk1"/>
              </a:solidFill>
              <a:latin typeface="Bierstadt"/>
            </a:endParaRPr>
          </a:p>
        </p:txBody>
      </p:sp>
      <p:sp>
        <p:nvSpPr>
          <p:cNvPr id="15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97938" lnSpcReduction="10000"/>
          </a:bodyPr>
          <a:p>
            <a:pPr indent="0" defTabSz="914400">
              <a:lnSpc>
                <a:spcPct val="110000"/>
              </a:lnSpc>
              <a:spcBef>
                <a:spcPts val="1001"/>
              </a:spcBef>
              <a:buNone/>
              <a:tabLst>
                <a:tab algn="l" pos="0"/>
              </a:tabLst>
            </a:pPr>
            <a:r>
              <a:rPr b="0" i="1" lang="en-US" sz="1800" spc="-1" strike="noStrike">
                <a:solidFill>
                  <a:srgbClr val="365f91"/>
                </a:solidFill>
                <a:latin typeface="Cambria-Italic"/>
              </a:rPr>
              <a:t>Implicit Casting (Widening)</a:t>
            </a:r>
            <a:r>
              <a:rPr b="0" lang="en-US" sz="1800" spc="-1" strike="noStrike">
                <a:solidFill>
                  <a:srgbClr val="000000"/>
                </a:solidFill>
                <a:latin typeface="Calibri"/>
              </a:rPr>
              <a:t>: This is a type of casting where a smaller data type is automatically converted to a larger data type without the need for explicit casting</a:t>
            </a:r>
            <a:r>
              <a:rPr b="0" lang="en-US" sz="1600" spc="-1" strike="noStrike">
                <a:solidFill>
                  <a:schemeClr val="dk1"/>
                </a:solidFill>
                <a:latin typeface="Bierstadt"/>
              </a:rPr>
              <a: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uint8</a:t>
            </a:r>
            <a:r>
              <a:rPr b="0" lang="en-US" sz="1300" spc="-1" strike="noStrike">
                <a:solidFill>
                  <a:srgbClr val="2b247c"/>
                </a:solidFill>
                <a:latin typeface="Bierstadt"/>
                <a:ea typeface="Bierstadt"/>
              </a:rPr>
              <a:t>  </a:t>
            </a:r>
            <a:r>
              <a:rPr b="0" lang="en-US" sz="1800" spc="-1" strike="noStrike">
                <a:solidFill>
                  <a:srgbClr val="000000"/>
                </a:solidFill>
                <a:latin typeface="Consolas"/>
                <a:ea typeface="Bierstadt"/>
              </a:rPr>
              <a:t>a </a:t>
            </a:r>
            <a:r>
              <a:rPr b="0" lang="en-US" sz="1800" spc="-1" strike="noStrike">
                <a:solidFill>
                  <a:srgbClr val="666600"/>
                </a:solidFill>
                <a:latin typeface="Consolas"/>
                <a:ea typeface="Bierstadt"/>
              </a:rPr>
              <a:t>= </a:t>
            </a:r>
            <a:r>
              <a:rPr b="0" lang="en-US" sz="1800" spc="-1" strike="noStrike">
                <a:solidFill>
                  <a:srgbClr val="006666"/>
                </a:solidFill>
                <a:latin typeface="Consolas"/>
                <a:ea typeface="Bierstadt"/>
              </a:rPr>
              <a:t>42</a:t>
            </a:r>
            <a:r>
              <a:rPr b="0" lang="en-US" sz="1800" spc="-1" strike="noStrike">
                <a:solidFill>
                  <a:srgbClr val="666600"/>
                </a:solidFill>
                <a:latin typeface="Consolas"/>
                <a:ea typeface="Bierstadt"/>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ea typeface="Bierstadt"/>
              </a:rPr>
              <a:t>2. uint16</a:t>
            </a:r>
            <a:r>
              <a:rPr b="0" lang="en-US" sz="1300" spc="-1" strike="noStrike">
                <a:solidFill>
                  <a:srgbClr val="2b247c"/>
                </a:solidFill>
                <a:latin typeface="Bierstadt"/>
                <a:ea typeface="Bierstadt"/>
              </a:rPr>
              <a:t>  </a:t>
            </a:r>
            <a:r>
              <a:rPr b="0" lang="en-US" sz="1800" spc="-1" strike="noStrike">
                <a:solidFill>
                  <a:srgbClr val="000000"/>
                </a:solidFill>
                <a:latin typeface="Consolas"/>
                <a:ea typeface="Bierstadt"/>
              </a:rPr>
              <a:t>b </a:t>
            </a:r>
            <a:r>
              <a:rPr b="0" lang="en-US" sz="1800" spc="-1" strike="noStrike">
                <a:solidFill>
                  <a:srgbClr val="666600"/>
                </a:solidFill>
                <a:latin typeface="Consolas"/>
                <a:ea typeface="Bierstadt"/>
              </a:rPr>
              <a:t>= </a:t>
            </a:r>
            <a:r>
              <a:rPr b="0" lang="en-US" sz="1800" spc="-1" strike="noStrike">
                <a:solidFill>
                  <a:srgbClr val="000000"/>
                </a:solidFill>
                <a:latin typeface="Consolas"/>
                <a:ea typeface="Bierstadt"/>
              </a:rPr>
              <a:t>a</a:t>
            </a:r>
            <a:r>
              <a:rPr b="0" lang="en-US" sz="1800" spc="-1" strike="noStrike">
                <a:solidFill>
                  <a:srgbClr val="666600"/>
                </a:solidFill>
                <a:latin typeface="Consolas"/>
                <a:ea typeface="Bierstadt"/>
              </a:rPr>
              <a:t>; </a:t>
            </a:r>
            <a:r>
              <a:rPr b="0" lang="en-US" sz="1800" spc="-1" strike="noStrike">
                <a:solidFill>
                  <a:srgbClr val="880000"/>
                </a:solidFill>
                <a:latin typeface="Consolas"/>
                <a:ea typeface="Bierstadt"/>
              </a:rPr>
              <a:t>// Implicit casting from uint256 to int256</a:t>
            </a:r>
            <a:r>
              <a:rPr b="0" lang="en-US" sz="1400" spc="-1" strike="noStrike">
                <a:solidFill>
                  <a:schemeClr val="dk1"/>
                </a:solidFill>
                <a:latin typeface="Bierstadt"/>
                <a:ea typeface="Bierstadt"/>
              </a:rPr>
              <a:t> </a:t>
            </a:r>
            <a:br>
              <a:rPr sz="1400"/>
            </a:br>
            <a:r>
              <a:rPr b="0" i="1" lang="en-US" sz="1800" spc="-1" strike="noStrike">
                <a:solidFill>
                  <a:srgbClr val="365f91"/>
                </a:solidFill>
                <a:latin typeface="Cambria-Italic"/>
                <a:ea typeface="Bierstadt"/>
              </a:rPr>
              <a:t>Explicit Casting (Narrowing)</a:t>
            </a:r>
            <a:r>
              <a:rPr b="0" lang="en-US" sz="1800" spc="-1" strike="noStrike">
                <a:solidFill>
                  <a:srgbClr val="000000"/>
                </a:solidFill>
                <a:latin typeface="Calibri"/>
                <a:ea typeface="Calibri"/>
              </a:rPr>
              <a:t>: Explicit casting is required when you want to convert a larger data type to a smaller one. This may result in data loss or truncation if the value cannot be accurately represented in the smaller data type.</a:t>
            </a:r>
            <a:r>
              <a:rPr b="0" lang="en-US" sz="1400" spc="-1" strike="noStrike">
                <a:solidFill>
                  <a:schemeClr val="dk1"/>
                </a:solidFill>
                <a:latin typeface="Bierstadt"/>
                <a:ea typeface="Calibri"/>
              </a:rPr>
              <a:t> </a:t>
            </a:r>
            <a:br>
              <a:rPr sz="1400"/>
            </a:br>
            <a:r>
              <a:rPr b="0" lang="en-US" sz="1800" spc="-1" strike="noStrike">
                <a:solidFill>
                  <a:srgbClr val="000000"/>
                </a:solidFill>
                <a:latin typeface="Consolas"/>
                <a:ea typeface="Calibri"/>
              </a:rPr>
              <a:t>1. int256 x </a:t>
            </a:r>
            <a:r>
              <a:rPr b="0" lang="en-US" sz="1800" spc="-1" strike="noStrike">
                <a:solidFill>
                  <a:srgbClr val="666600"/>
                </a:solidFill>
                <a:latin typeface="Consolas"/>
                <a:ea typeface="Calibri"/>
              </a:rPr>
              <a:t>= </a:t>
            </a:r>
            <a:r>
              <a:rPr b="0" lang="en-US" sz="1800" spc="-1" strike="noStrike">
                <a:solidFill>
                  <a:srgbClr val="006666"/>
                </a:solidFill>
                <a:latin typeface="Consolas"/>
                <a:ea typeface="Calibri"/>
              </a:rPr>
              <a:t>1000</a:t>
            </a:r>
            <a:r>
              <a:rPr b="0" lang="en-US" sz="1800" spc="-1" strike="noStrike">
                <a:solidFill>
                  <a:srgbClr val="666600"/>
                </a:solidFill>
                <a:latin typeface="Consolas"/>
                <a:ea typeface="Calibri"/>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ea typeface="Calibri"/>
              </a:rPr>
              <a:t>2. int8 y </a:t>
            </a:r>
            <a:r>
              <a:rPr b="0" lang="en-US" sz="1800" spc="-1" strike="noStrike">
                <a:solidFill>
                  <a:srgbClr val="666600"/>
                </a:solidFill>
                <a:latin typeface="Consolas"/>
                <a:ea typeface="Calibri"/>
              </a:rPr>
              <a:t>= </a:t>
            </a:r>
            <a:r>
              <a:rPr b="0" lang="en-US" sz="1800" spc="-1" strike="noStrike">
                <a:solidFill>
                  <a:srgbClr val="000000"/>
                </a:solidFill>
                <a:latin typeface="Consolas"/>
                <a:ea typeface="Calibri"/>
              </a:rPr>
              <a:t>int8</a:t>
            </a:r>
            <a:r>
              <a:rPr b="0" lang="en-US" sz="1800" spc="-1" strike="noStrike">
                <a:solidFill>
                  <a:srgbClr val="666600"/>
                </a:solidFill>
                <a:latin typeface="Consolas"/>
                <a:ea typeface="Calibri"/>
              </a:rPr>
              <a:t>(</a:t>
            </a:r>
            <a:r>
              <a:rPr b="0" lang="en-US" sz="1800" spc="-1" strike="noStrike">
                <a:solidFill>
                  <a:srgbClr val="000000"/>
                </a:solidFill>
                <a:latin typeface="Consolas"/>
                <a:ea typeface="Calibri"/>
              </a:rPr>
              <a:t>x</a:t>
            </a:r>
            <a:r>
              <a:rPr b="0" lang="en-US" sz="1800" spc="-1" strike="noStrike">
                <a:solidFill>
                  <a:srgbClr val="666600"/>
                </a:solidFill>
                <a:latin typeface="Consolas"/>
                <a:ea typeface="Calibri"/>
              </a:rPr>
              <a:t>); </a:t>
            </a:r>
            <a:r>
              <a:rPr b="0" lang="en-US" sz="1800" spc="-1" strike="noStrike">
                <a:solidFill>
                  <a:srgbClr val="880000"/>
                </a:solidFill>
                <a:latin typeface="Consolas"/>
                <a:ea typeface="Calibri"/>
              </a:rPr>
              <a:t>// Explicit casting from int256 to int8 (data may be truncated)</a:t>
            </a:r>
            <a:r>
              <a:rPr b="0" lang="en-US" sz="1400" spc="-1" strike="noStrike">
                <a:solidFill>
                  <a:schemeClr val="dk1"/>
                </a:solidFill>
                <a:latin typeface="Bierstadt"/>
                <a:ea typeface="Calibri"/>
              </a:rPr>
              <a:t> </a:t>
            </a:r>
            <a:br>
              <a:rPr sz="1400"/>
            </a:br>
            <a:r>
              <a:rPr b="0" i="1" lang="en-US" sz="1800" spc="-1" strike="noStrike">
                <a:solidFill>
                  <a:srgbClr val="365f91"/>
                </a:solidFill>
                <a:latin typeface="Cambria-Italic"/>
                <a:ea typeface="Calibri"/>
              </a:rPr>
              <a:t>Address Casting</a:t>
            </a:r>
            <a:r>
              <a:rPr b="0" lang="en-US" sz="1800" spc="-1" strike="noStrike">
                <a:solidFill>
                  <a:srgbClr val="000000"/>
                </a:solidFill>
                <a:latin typeface="Calibri"/>
                <a:ea typeface="Calibri"/>
              </a:rPr>
              <a:t>: You can cast between different address types in Solidity. For example, you can cast from address to address payable and vice versa.</a:t>
            </a:r>
            <a:r>
              <a:rPr b="0" lang="en-US" sz="1400" spc="-1" strike="noStrike">
                <a:solidFill>
                  <a:schemeClr val="dk1"/>
                </a:solidFill>
                <a:latin typeface="Bierstadt"/>
                <a:ea typeface="Calibri"/>
              </a:rPr>
              <a:t> </a:t>
            </a:r>
            <a:br>
              <a:rPr sz="1400"/>
            </a:br>
            <a:r>
              <a:rPr b="0" lang="en-US" sz="1800" spc="-1" strike="noStrike">
                <a:solidFill>
                  <a:srgbClr val="000000"/>
                </a:solidFill>
                <a:latin typeface="Consolas"/>
                <a:ea typeface="Calibri"/>
              </a:rPr>
              <a:t>address payable recipient </a:t>
            </a:r>
            <a:r>
              <a:rPr b="0" lang="en-US" sz="1800" spc="-1" strike="noStrike">
                <a:solidFill>
                  <a:srgbClr val="666600"/>
                </a:solidFill>
                <a:latin typeface="Consolas"/>
                <a:ea typeface="Calibri"/>
              </a:rPr>
              <a:t>= </a:t>
            </a:r>
            <a:r>
              <a:rPr b="0" lang="en-US" sz="1800" spc="-1" strike="noStrike">
                <a:solidFill>
                  <a:srgbClr val="000000"/>
                </a:solidFill>
                <a:latin typeface="Consolas"/>
                <a:ea typeface="Calibri"/>
              </a:rPr>
              <a:t>address</a:t>
            </a:r>
            <a:r>
              <a:rPr b="0" lang="en-US" sz="1800" spc="-1" strike="noStrike">
                <a:solidFill>
                  <a:srgbClr val="666600"/>
                </a:solidFill>
                <a:latin typeface="Consolas"/>
                <a:ea typeface="Calibri"/>
              </a:rPr>
              <a:t>(</a:t>
            </a:r>
            <a:r>
              <a:rPr b="0" lang="en-US" sz="1800" spc="-1" strike="noStrike">
                <a:solidFill>
                  <a:srgbClr val="000000"/>
                </a:solidFill>
                <a:latin typeface="Consolas"/>
                <a:ea typeface="Calibri"/>
              </a:rPr>
              <a:t>someAddress</a:t>
            </a:r>
            <a:r>
              <a:rPr b="0" lang="en-US" sz="1800" spc="-1" strike="noStrike">
                <a:solidFill>
                  <a:srgbClr val="666600"/>
                </a:solidFill>
                <a:latin typeface="Consolas"/>
                <a:ea typeface="Calibri"/>
              </a:rPr>
              <a:t>); </a:t>
            </a:r>
            <a:r>
              <a:rPr b="0" lang="en-US" sz="1800" spc="-1" strike="noStrike">
                <a:solidFill>
                  <a:srgbClr val="880000"/>
                </a:solidFill>
                <a:latin typeface="Consolas"/>
                <a:ea typeface="Calibri"/>
              </a:rPr>
              <a:t>// Cast from address to address payable</a:t>
            </a:r>
            <a:r>
              <a:rPr b="0" lang="en-US" sz="1400" spc="-1" strike="noStrike">
                <a:solidFill>
                  <a:schemeClr val="dk1"/>
                </a:solidFill>
                <a:latin typeface="Bierstadt"/>
                <a:ea typeface="Calibri"/>
              </a:rPr>
              <a:t> </a:t>
            </a:r>
            <a:br>
              <a:rPr sz="1400"/>
            </a:br>
            <a:br>
              <a:rPr sz="1600"/>
            </a:br>
            <a:endParaRPr b="0" lang="en-US" sz="1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Casting</a:t>
            </a:r>
            <a:endParaRPr b="0" lang="en-US" sz="5400" spc="-1" strike="noStrike">
              <a:solidFill>
                <a:schemeClr val="dk1"/>
              </a:solidFill>
              <a:latin typeface="Bierstadt"/>
            </a:endParaRPr>
          </a:p>
        </p:txBody>
      </p:sp>
      <p:sp>
        <p:nvSpPr>
          <p:cNvPr id="15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80949"/>
          </a:bodyPr>
          <a:p>
            <a:pPr indent="0" defTabSz="914400">
              <a:lnSpc>
                <a:spcPct val="110000"/>
              </a:lnSpc>
              <a:spcBef>
                <a:spcPts val="1001"/>
              </a:spcBef>
              <a:buNone/>
              <a:tabLst>
                <a:tab algn="l" pos="0"/>
              </a:tabLst>
            </a:pPr>
            <a:r>
              <a:rPr b="0" i="1" lang="en-US" sz="1800" spc="-1" strike="noStrike">
                <a:solidFill>
                  <a:srgbClr val="365f91"/>
                </a:solidFill>
                <a:latin typeface="Cambria-Italic"/>
              </a:rPr>
              <a:t>Bytes to BytesN</a:t>
            </a:r>
            <a:r>
              <a:rPr b="0" lang="en-US" sz="1800" spc="-1" strike="noStrike">
                <a:solidFill>
                  <a:srgbClr val="000000"/>
                </a:solidFill>
                <a:latin typeface="Calibri"/>
              </a:rPr>
              <a:t>: You can cast from bytes to a fixed-size bytesN type, where N is the desired size. Be cautious when doing this as it may lead to data truncation.</a:t>
            </a:r>
            <a:r>
              <a:rPr b="0" lang="en-US" sz="1600" spc="-1" strike="noStrike">
                <a:solidFill>
                  <a:schemeClr val="dk1"/>
                </a:solidFill>
                <a:latin typeface="Bierstadt"/>
              </a:rPr>
              <a:t> </a:t>
            </a:r>
            <a:br>
              <a:rPr sz="1600"/>
            </a:br>
            <a:r>
              <a:rPr b="0" lang="en-US" sz="1800" spc="-1" strike="noStrike">
                <a:solidFill>
                  <a:srgbClr val="000000"/>
                </a:solidFill>
                <a:latin typeface="Consolas"/>
              </a:rPr>
              <a:t>1. bytes memory data </a:t>
            </a:r>
            <a:r>
              <a:rPr b="0" lang="en-US" sz="1800" spc="-1" strike="noStrike">
                <a:solidFill>
                  <a:srgbClr val="666600"/>
                </a:solidFill>
                <a:latin typeface="Consolas"/>
              </a:rPr>
              <a:t>= </a:t>
            </a:r>
            <a:r>
              <a:rPr b="0" lang="en-US" sz="1800" spc="-1" strike="noStrike">
                <a:solidFill>
                  <a:srgbClr val="000088"/>
                </a:solidFill>
                <a:latin typeface="Consolas"/>
              </a:rPr>
              <a:t>new </a:t>
            </a:r>
            <a:r>
              <a:rPr b="0" lang="en-US" sz="1800" spc="-1" strike="noStrike">
                <a:solidFill>
                  <a:srgbClr val="000000"/>
                </a:solidFill>
                <a:latin typeface="Consolas"/>
              </a:rPr>
              <a:t>bytes</a:t>
            </a:r>
            <a:r>
              <a:rPr b="0" lang="en-US" sz="1800" spc="-1" strike="noStrike">
                <a:solidFill>
                  <a:srgbClr val="666600"/>
                </a:solidFill>
                <a:latin typeface="Consolas"/>
              </a:rPr>
              <a:t>(</a:t>
            </a:r>
            <a:r>
              <a:rPr b="0" lang="en-US" sz="1800" spc="-1" strike="noStrike">
                <a:solidFill>
                  <a:srgbClr val="006666"/>
                </a:solidFill>
                <a:latin typeface="Consolas"/>
              </a:rPr>
              <a:t>10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bytes4 dataAsBytes4 </a:t>
            </a:r>
            <a:r>
              <a:rPr b="0" lang="en-US" sz="1800" spc="-1" strike="noStrike">
                <a:solidFill>
                  <a:srgbClr val="666600"/>
                </a:solidFill>
                <a:latin typeface="Consolas"/>
              </a:rPr>
              <a:t>= </a:t>
            </a:r>
            <a:r>
              <a:rPr b="0" lang="en-US" sz="1800" spc="-1" strike="noStrike">
                <a:solidFill>
                  <a:srgbClr val="000000"/>
                </a:solidFill>
                <a:latin typeface="Consolas"/>
              </a:rPr>
              <a:t>bytes4</a:t>
            </a:r>
            <a:r>
              <a:rPr b="0" lang="en-US" sz="1800" spc="-1" strike="noStrike">
                <a:solidFill>
                  <a:srgbClr val="666600"/>
                </a:solidFill>
                <a:latin typeface="Consolas"/>
              </a:rPr>
              <a:t>(</a:t>
            </a:r>
            <a:r>
              <a:rPr b="0" lang="en-US" sz="1800" spc="-1" strike="noStrike">
                <a:solidFill>
                  <a:srgbClr val="000000"/>
                </a:solidFill>
                <a:latin typeface="Consolas"/>
              </a:rPr>
              <a:t>data</a:t>
            </a:r>
            <a:r>
              <a:rPr b="0" lang="en-US" sz="1800" spc="-1" strike="noStrike">
                <a:solidFill>
                  <a:srgbClr val="666600"/>
                </a:solidFill>
                <a:latin typeface="Consolas"/>
              </a:rPr>
              <a:t>); </a:t>
            </a:r>
            <a:r>
              <a:rPr b="0" lang="en-US" sz="1800" spc="-1" strike="noStrike">
                <a:solidFill>
                  <a:srgbClr val="880000"/>
                </a:solidFill>
                <a:latin typeface="Consolas"/>
              </a:rPr>
              <a:t>// Explicit casting to bytes4</a:t>
            </a:r>
            <a:r>
              <a:rPr b="0" lang="en-US" sz="2000" spc="-1" strike="noStrike">
                <a:solidFill>
                  <a:schemeClr val="dk1"/>
                </a:solidFill>
                <a:latin typeface="Bierstadt"/>
              </a:rPr>
              <a:t> </a:t>
            </a:r>
            <a:br>
              <a:rPr sz="2000"/>
            </a:br>
            <a:r>
              <a:rPr b="0" i="1" lang="en-US" sz="1800" spc="-1" strike="noStrike">
                <a:solidFill>
                  <a:srgbClr val="365f91"/>
                </a:solidFill>
                <a:latin typeface="Cambria-Italic"/>
              </a:rPr>
              <a:t>Enum to Integer</a:t>
            </a:r>
            <a:r>
              <a:rPr b="0" lang="en-US" sz="1800" spc="-1" strike="noStrike">
                <a:solidFill>
                  <a:srgbClr val="000000"/>
                </a:solidFill>
                <a:latin typeface="Calibri"/>
              </a:rPr>
              <a:t>: You can cast from an enum to an integer and vice versa. Enum values are implicitly convertible to their underlying integer representation.</a:t>
            </a:r>
            <a:r>
              <a:rPr b="0" lang="en-US" sz="2000" spc="-1" strike="noStrike">
                <a:solidFill>
                  <a:schemeClr val="dk1"/>
                </a:solidFill>
                <a:latin typeface="Bierstadt"/>
              </a:rPr>
              <a:t> </a:t>
            </a:r>
            <a:br>
              <a:rPr sz="2000"/>
            </a:br>
            <a:r>
              <a:rPr b="0" lang="en-US" sz="1800" spc="-1" strike="noStrike">
                <a:solidFill>
                  <a:srgbClr val="000000"/>
                </a:solidFill>
                <a:latin typeface="Consolas"/>
              </a:rPr>
              <a:t>1. </a:t>
            </a:r>
            <a:r>
              <a:rPr b="0" lang="en-US" sz="1800" spc="-1" strike="noStrike">
                <a:solidFill>
                  <a:srgbClr val="000088"/>
                </a:solidFill>
                <a:latin typeface="Consolas"/>
              </a:rPr>
              <a:t>enum </a:t>
            </a:r>
            <a:r>
              <a:rPr b="0" lang="en-US" sz="1800" spc="-1" strike="noStrike">
                <a:solidFill>
                  <a:srgbClr val="660066"/>
                </a:solidFill>
                <a:latin typeface="Consolas"/>
              </a:rPr>
              <a:t>Status </a:t>
            </a:r>
            <a:r>
              <a:rPr b="0" lang="en-US" sz="1800" spc="-1" strike="noStrike">
                <a:solidFill>
                  <a:srgbClr val="666600"/>
                </a:solidFill>
                <a:latin typeface="Consolas"/>
              </a:rPr>
              <a:t>{ </a:t>
            </a:r>
            <a:r>
              <a:rPr b="0" lang="en-US" sz="1800" spc="-1" strike="noStrike">
                <a:solidFill>
                  <a:srgbClr val="660066"/>
                </a:solidFill>
                <a:latin typeface="Consolas"/>
              </a:rPr>
              <a:t>Pending</a:t>
            </a:r>
            <a:r>
              <a:rPr b="0" lang="en-US" sz="1800" spc="-1" strike="noStrike">
                <a:solidFill>
                  <a:srgbClr val="666600"/>
                </a:solidFill>
                <a:latin typeface="Consolas"/>
              </a:rPr>
              <a:t>, </a:t>
            </a:r>
            <a:r>
              <a:rPr b="0" lang="en-US" sz="1800" spc="-1" strike="noStrike">
                <a:solidFill>
                  <a:srgbClr val="660066"/>
                </a:solidFill>
                <a:latin typeface="Consolas"/>
              </a:rPr>
              <a:t>Approved</a:t>
            </a:r>
            <a:r>
              <a:rPr b="0" lang="en-US" sz="1800" spc="-1" strike="noStrike">
                <a:solidFill>
                  <a:srgbClr val="666600"/>
                </a:solidFill>
                <a:latin typeface="Consolas"/>
              </a:rPr>
              <a:t>, </a:t>
            </a:r>
            <a:r>
              <a:rPr b="0" lang="en-US" sz="1800" spc="-1" strike="noStrike">
                <a:solidFill>
                  <a:srgbClr val="660066"/>
                </a:solidFill>
                <a:latin typeface="Consolas"/>
              </a:rPr>
              <a:t>Rejected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660066"/>
                </a:solidFill>
                <a:latin typeface="Consolas"/>
              </a:rPr>
              <a:t>Status </a:t>
            </a:r>
            <a:r>
              <a:rPr b="0" lang="en-US" sz="1800" spc="-1" strike="noStrike">
                <a:solidFill>
                  <a:srgbClr val="000000"/>
                </a:solidFill>
                <a:latin typeface="Consolas"/>
              </a:rPr>
              <a:t>currentStatus </a:t>
            </a:r>
            <a:r>
              <a:rPr b="0" lang="en-US" sz="1800" spc="-1" strike="noStrike">
                <a:solidFill>
                  <a:srgbClr val="666600"/>
                </a:solidFill>
                <a:latin typeface="Consolas"/>
              </a:rPr>
              <a:t>= </a:t>
            </a:r>
            <a:r>
              <a:rPr b="0" lang="en-US" sz="1800" spc="-1" strike="noStrike">
                <a:solidFill>
                  <a:srgbClr val="660066"/>
                </a:solidFill>
                <a:latin typeface="Consolas"/>
              </a:rPr>
              <a:t>Status</a:t>
            </a:r>
            <a:r>
              <a:rPr b="0" lang="en-US" sz="1800" spc="-1" strike="noStrike">
                <a:solidFill>
                  <a:srgbClr val="666600"/>
                </a:solidFill>
                <a:latin typeface="Consolas"/>
              </a:rPr>
              <a:t>.</a:t>
            </a:r>
            <a:r>
              <a:rPr b="0" lang="en-US" sz="1800" spc="-1" strike="noStrike">
                <a:solidFill>
                  <a:srgbClr val="660066"/>
                </a:solidFill>
                <a:latin typeface="Consolas"/>
              </a:rPr>
              <a:t>Approved</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uint8 statusValue </a:t>
            </a:r>
            <a:r>
              <a:rPr b="0" lang="en-US" sz="1800" spc="-1" strike="noStrike">
                <a:solidFill>
                  <a:srgbClr val="666600"/>
                </a:solidFill>
                <a:latin typeface="Consolas"/>
              </a:rPr>
              <a:t>= </a:t>
            </a:r>
            <a:r>
              <a:rPr b="0" lang="en-US" sz="1800" spc="-1" strike="noStrike">
                <a:solidFill>
                  <a:srgbClr val="000000"/>
                </a:solidFill>
                <a:latin typeface="Consolas"/>
              </a:rPr>
              <a:t>uint8</a:t>
            </a:r>
            <a:r>
              <a:rPr b="0" lang="en-US" sz="1800" spc="-1" strike="noStrike">
                <a:solidFill>
                  <a:srgbClr val="666600"/>
                </a:solidFill>
                <a:latin typeface="Consolas"/>
              </a:rPr>
              <a:t>(</a:t>
            </a:r>
            <a:r>
              <a:rPr b="0" lang="en-US" sz="1800" spc="-1" strike="noStrike">
                <a:solidFill>
                  <a:srgbClr val="000000"/>
                </a:solidFill>
                <a:latin typeface="Consolas"/>
              </a:rPr>
              <a:t>currentStatus</a:t>
            </a:r>
            <a:r>
              <a:rPr b="0" lang="en-US" sz="1800" spc="-1" strike="noStrike">
                <a:solidFill>
                  <a:srgbClr val="666600"/>
                </a:solidFill>
                <a:latin typeface="Consolas"/>
              </a:rPr>
              <a:t>); </a:t>
            </a:r>
            <a:r>
              <a:rPr b="0" lang="en-US" sz="1800" spc="-1" strike="noStrike">
                <a:solidFill>
                  <a:srgbClr val="880000"/>
                </a:solidFill>
                <a:latin typeface="Consolas"/>
              </a:rPr>
              <a:t>// Cast from enum to integer</a:t>
            </a:r>
            <a:r>
              <a:rPr b="0" lang="en-US" sz="2000" spc="-1" strike="noStrike">
                <a:solidFill>
                  <a:schemeClr val="dk1"/>
                </a:solidFill>
                <a:latin typeface="Bierstadt"/>
              </a:rPr>
              <a:t> </a:t>
            </a:r>
            <a:br>
              <a:rPr sz="2000"/>
            </a:br>
            <a:r>
              <a:rPr b="0" i="1" lang="en-US" sz="1800" spc="-1" strike="noStrike">
                <a:solidFill>
                  <a:srgbClr val="365f91"/>
                </a:solidFill>
                <a:latin typeface="Cambria-Italic"/>
              </a:rPr>
              <a:t>Integer to Enum</a:t>
            </a:r>
            <a:r>
              <a:rPr b="0" lang="en-US" sz="1800" spc="-1" strike="noStrike">
                <a:solidFill>
                  <a:srgbClr val="000000"/>
                </a:solidFill>
                <a:latin typeface="Calibri"/>
              </a:rPr>
              <a:t>: You can cast from an integer to an enum, but you need to be careful to ensure the integer corresponds to a valid enum value.</a:t>
            </a:r>
            <a:r>
              <a:rPr b="0" lang="en-US" sz="2000" spc="-1" strike="noStrike">
                <a:solidFill>
                  <a:schemeClr val="dk1"/>
                </a:solidFill>
                <a:latin typeface="Bierstadt"/>
              </a:rPr>
              <a:t> </a:t>
            </a:r>
            <a:br>
              <a:rPr sz="2000"/>
            </a:br>
            <a:r>
              <a:rPr b="0" lang="en-US" sz="1800" spc="-1" strike="noStrike">
                <a:solidFill>
                  <a:srgbClr val="000000"/>
                </a:solidFill>
                <a:latin typeface="Consolas"/>
              </a:rPr>
              <a:t>1. </a:t>
            </a:r>
            <a:r>
              <a:rPr b="0" lang="en-US" sz="1800" spc="-1" strike="noStrike">
                <a:solidFill>
                  <a:srgbClr val="000088"/>
                </a:solidFill>
                <a:latin typeface="Consolas"/>
              </a:rPr>
              <a:t>enum </a:t>
            </a:r>
            <a:r>
              <a:rPr b="0" lang="en-US" sz="1800" spc="-1" strike="noStrike">
                <a:solidFill>
                  <a:srgbClr val="660066"/>
                </a:solidFill>
                <a:latin typeface="Consolas"/>
              </a:rPr>
              <a:t>Status </a:t>
            </a:r>
            <a:r>
              <a:rPr b="0" lang="en-US" sz="1800" spc="-1" strike="noStrike">
                <a:solidFill>
                  <a:srgbClr val="666600"/>
                </a:solidFill>
                <a:latin typeface="Consolas"/>
              </a:rPr>
              <a:t>{ </a:t>
            </a:r>
            <a:r>
              <a:rPr b="0" lang="en-US" sz="1800" spc="-1" strike="noStrike">
                <a:solidFill>
                  <a:srgbClr val="660066"/>
                </a:solidFill>
                <a:latin typeface="Consolas"/>
              </a:rPr>
              <a:t>Pending</a:t>
            </a:r>
            <a:r>
              <a:rPr b="0" lang="en-US" sz="1800" spc="-1" strike="noStrike">
                <a:solidFill>
                  <a:srgbClr val="666600"/>
                </a:solidFill>
                <a:latin typeface="Consolas"/>
              </a:rPr>
              <a:t>, </a:t>
            </a:r>
            <a:r>
              <a:rPr b="0" lang="en-US" sz="1800" spc="-1" strike="noStrike">
                <a:solidFill>
                  <a:srgbClr val="660066"/>
                </a:solidFill>
                <a:latin typeface="Consolas"/>
              </a:rPr>
              <a:t>Approved</a:t>
            </a:r>
            <a:r>
              <a:rPr b="0" lang="en-US" sz="1800" spc="-1" strike="noStrike">
                <a:solidFill>
                  <a:srgbClr val="666600"/>
                </a:solidFill>
                <a:latin typeface="Consolas"/>
              </a:rPr>
              <a:t>, </a:t>
            </a:r>
            <a:r>
              <a:rPr b="0" lang="en-US" sz="1800" spc="-1" strike="noStrike">
                <a:solidFill>
                  <a:srgbClr val="660066"/>
                </a:solidFill>
                <a:latin typeface="Consolas"/>
              </a:rPr>
              <a:t>Rejected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uint8 statusValue </a:t>
            </a:r>
            <a:r>
              <a:rPr b="0" lang="en-US" sz="1800" spc="-1" strike="noStrike">
                <a:solidFill>
                  <a:srgbClr val="666600"/>
                </a:solidFill>
                <a:latin typeface="Consolas"/>
              </a:rPr>
              <a:t>= </a:t>
            </a:r>
            <a:r>
              <a:rPr b="0" lang="en-US" sz="1800" spc="-1" strike="noStrike">
                <a:solidFill>
                  <a:srgbClr val="006666"/>
                </a:solidFill>
                <a:latin typeface="Consolas"/>
              </a:rPr>
              <a:t>1</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660066"/>
                </a:solidFill>
                <a:latin typeface="Consolas"/>
              </a:rPr>
              <a:t>Status </a:t>
            </a:r>
            <a:r>
              <a:rPr b="0" lang="en-US" sz="1800" spc="-1" strike="noStrike">
                <a:solidFill>
                  <a:srgbClr val="000000"/>
                </a:solidFill>
                <a:latin typeface="Consolas"/>
              </a:rPr>
              <a:t>currentStatus </a:t>
            </a:r>
            <a:r>
              <a:rPr b="0" lang="en-US" sz="1800" spc="-1" strike="noStrike">
                <a:solidFill>
                  <a:srgbClr val="666600"/>
                </a:solidFill>
                <a:latin typeface="Consolas"/>
              </a:rPr>
              <a:t>= </a:t>
            </a:r>
            <a:r>
              <a:rPr b="0" lang="en-US" sz="1800" spc="-1" strike="noStrike">
                <a:solidFill>
                  <a:srgbClr val="660066"/>
                </a:solidFill>
                <a:latin typeface="Consolas"/>
              </a:rPr>
              <a:t>Status</a:t>
            </a:r>
            <a:r>
              <a:rPr b="0" lang="en-US" sz="1800" spc="-1" strike="noStrike">
                <a:solidFill>
                  <a:srgbClr val="666600"/>
                </a:solidFill>
                <a:latin typeface="Consolas"/>
              </a:rPr>
              <a:t>(</a:t>
            </a:r>
            <a:r>
              <a:rPr b="0" lang="en-US" sz="1800" spc="-1" strike="noStrike">
                <a:solidFill>
                  <a:srgbClr val="000000"/>
                </a:solidFill>
                <a:latin typeface="Consolas"/>
              </a:rPr>
              <a:t>statusValue</a:t>
            </a:r>
            <a:r>
              <a:rPr b="0" lang="en-US" sz="1800" spc="-1" strike="noStrike">
                <a:solidFill>
                  <a:srgbClr val="666600"/>
                </a:solidFill>
                <a:latin typeface="Consolas"/>
              </a:rPr>
              <a:t>); </a:t>
            </a:r>
            <a:r>
              <a:rPr b="0" lang="en-US" sz="1800" spc="-1" strike="noStrike">
                <a:solidFill>
                  <a:srgbClr val="880000"/>
                </a:solidFill>
                <a:latin typeface="Consolas"/>
              </a:rPr>
              <a:t>// Cast from integer to enum</a:t>
            </a:r>
            <a:r>
              <a:rPr b="0" lang="en-US" sz="2000" spc="-1" strike="noStrike">
                <a:solidFill>
                  <a:schemeClr val="dk1"/>
                </a:solidFill>
                <a:latin typeface="Bierstadt"/>
              </a:rPr>
              <a:t> </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Casting</a:t>
            </a:r>
            <a:endParaRPr b="0" lang="en-US" sz="5400" spc="-1" strike="noStrike">
              <a:solidFill>
                <a:schemeClr val="dk1"/>
              </a:solidFill>
              <a:latin typeface="Bierstadt"/>
            </a:endParaRPr>
          </a:p>
        </p:txBody>
      </p:sp>
      <p:sp>
        <p:nvSpPr>
          <p:cNvPr id="15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5952"/>
          </a:bodyPr>
          <a:p>
            <a:pPr indent="0" defTabSz="914400">
              <a:lnSpc>
                <a:spcPct val="110000"/>
              </a:lnSpc>
              <a:spcBef>
                <a:spcPts val="1001"/>
              </a:spcBef>
              <a:buNone/>
              <a:tabLst>
                <a:tab algn="l" pos="0"/>
              </a:tabLst>
            </a:pPr>
            <a:r>
              <a:rPr b="0" i="1" lang="en-US" sz="1800" spc="-1" strike="noStrike">
                <a:solidFill>
                  <a:srgbClr val="365f91"/>
                </a:solidFill>
                <a:latin typeface="Cambria-Italic"/>
              </a:rPr>
              <a:t>Bytes to String </a:t>
            </a:r>
            <a:r>
              <a:rPr b="0" lang="en-US" sz="1800" spc="-1" strike="noStrike">
                <a:solidFill>
                  <a:srgbClr val="000000"/>
                </a:solidFill>
                <a:latin typeface="Calibri"/>
              </a:rPr>
              <a:t>(Not Recommended): Solidity doesn't provide a direct casting method to convert bytes to string. Converting between these types can be complex and is generally not recommended in most cases. </a:t>
            </a:r>
            <a:r>
              <a:rPr b="1" lang="en-US" sz="1800" spc="-1" strike="noStrike">
                <a:solidFill>
                  <a:srgbClr val="000000"/>
                </a:solidFill>
                <a:latin typeface="Calibri"/>
              </a:rPr>
              <a:t>It's better to use libraries or external functions </a:t>
            </a:r>
            <a:r>
              <a:rPr b="0" lang="en-US" sz="1800" spc="-1" strike="noStrike">
                <a:solidFill>
                  <a:srgbClr val="000000"/>
                </a:solidFill>
                <a:latin typeface="Calibri"/>
              </a:rPr>
              <a:t>to handle such conversions.</a:t>
            </a:r>
            <a:r>
              <a:rPr b="0" lang="en-US" sz="1600" spc="-1" strike="noStrike">
                <a:solidFill>
                  <a:schemeClr val="dk1"/>
                </a:solidFill>
                <a:latin typeface="Bierstadt"/>
              </a:rPr>
              <a:t> </a:t>
            </a:r>
            <a:br>
              <a:rPr sz="1600"/>
            </a:b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Bytes can be converted to String using string() constructor.</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Ex:</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bytes memory bstr = new bytes(10);</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string message = string(bstr);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Ex2 for using library of convert int to a string:</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a:t>
            </a:r>
            <a:r>
              <a:rPr b="0" lang="en-US" sz="1800" spc="-1" strike="noStrike">
                <a:solidFill>
                  <a:srgbClr val="000088"/>
                </a:solidFill>
                <a:latin typeface="Consolas"/>
              </a:rPr>
              <a:t>import </a:t>
            </a:r>
            <a:r>
              <a:rPr b="0" lang="en-US" sz="1800" spc="-1" strike="noStrike">
                <a:solidFill>
                  <a:srgbClr val="008800"/>
                </a:solidFill>
                <a:latin typeface="Consolas"/>
              </a:rPr>
              <a:t>"@openzeppelin/contracts/utils/Strings.sol"</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660066"/>
                </a:solidFill>
                <a:latin typeface="Consolas"/>
              </a:rPr>
              <a:t>Strings</a:t>
            </a:r>
            <a:r>
              <a:rPr b="0" lang="en-US" sz="1800" spc="-1" strike="noStrike">
                <a:solidFill>
                  <a:srgbClr val="666600"/>
                </a:solidFill>
                <a:latin typeface="Consolas"/>
              </a:rPr>
              <a:t>.</a:t>
            </a:r>
            <a:r>
              <a:rPr b="0" lang="en-US" sz="1800" spc="-1" strike="noStrike">
                <a:solidFill>
                  <a:srgbClr val="000000"/>
                </a:solidFill>
                <a:latin typeface="Consolas"/>
              </a:rPr>
              <a:t>toString</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 </a:t>
            </a:r>
            <a:r>
              <a:rPr b="0" lang="en-US" sz="1800" spc="-1" strike="noStrike">
                <a:solidFill>
                  <a:srgbClr val="000000"/>
                </a:solidFill>
                <a:latin typeface="Consolas"/>
              </a:rPr>
              <a:t>to convert an </a:t>
            </a:r>
            <a:r>
              <a:rPr b="0" lang="en-US" sz="1800" spc="-1" strike="noStrike">
                <a:solidFill>
                  <a:srgbClr val="000088"/>
                </a:solidFill>
                <a:latin typeface="Consolas"/>
              </a:rPr>
              <a:t>int </a:t>
            </a:r>
            <a:r>
              <a:rPr b="0" lang="en-US" sz="1800" spc="-1" strike="noStrike">
                <a:solidFill>
                  <a:srgbClr val="000000"/>
                </a:solidFill>
                <a:latin typeface="Consolas"/>
              </a:rPr>
              <a:t>to a </a:t>
            </a:r>
            <a:r>
              <a:rPr b="0" lang="en-US" sz="1800" spc="-1" strike="noStrike">
                <a:solidFill>
                  <a:srgbClr val="000088"/>
                </a:solidFill>
                <a:latin typeface="Consolas"/>
              </a:rPr>
              <a:t>string</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000088"/>
                </a:solidFill>
                <a:latin typeface="Consolas"/>
              </a:rPr>
              <a:t>string</a:t>
            </a:r>
            <a:r>
              <a:rPr b="0" lang="en-US" sz="1800" spc="-1" strike="noStrike">
                <a:solidFill>
                  <a:srgbClr val="666600"/>
                </a:solidFill>
                <a:latin typeface="Consolas"/>
              </a:rPr>
              <a:t>.</a:t>
            </a:r>
            <a:r>
              <a:rPr b="0" lang="en-US" sz="1800" spc="-1" strike="noStrike">
                <a:solidFill>
                  <a:srgbClr val="000000"/>
                </a:solidFill>
                <a:latin typeface="Consolas"/>
              </a:rPr>
              <a:t>concat</a:t>
            </a:r>
            <a:r>
              <a:rPr b="0" lang="en-US" sz="1800" spc="-1" strike="noStrike">
                <a:solidFill>
                  <a:srgbClr val="666600"/>
                </a:solidFill>
                <a:latin typeface="Consolas"/>
              </a:rPr>
              <a:t>(</a:t>
            </a:r>
            <a:r>
              <a:rPr b="0" lang="en-US" sz="1800" spc="-1" strike="noStrike">
                <a:solidFill>
                  <a:srgbClr val="000000"/>
                </a:solidFill>
                <a:latin typeface="Consolas"/>
              </a:rPr>
              <a:t>a</a:t>
            </a:r>
            <a:r>
              <a:rPr b="0" lang="en-US" sz="1800" spc="-1" strike="noStrike">
                <a:solidFill>
                  <a:srgbClr val="666600"/>
                </a:solidFill>
                <a:latin typeface="Consolas"/>
              </a:rPr>
              <a:t>, </a:t>
            </a:r>
            <a:r>
              <a:rPr b="0" lang="en-US" sz="1800" spc="-1" strike="noStrike">
                <a:solidFill>
                  <a:srgbClr val="000000"/>
                </a:solidFill>
                <a:latin typeface="Consolas"/>
              </a:rPr>
              <a:t>b</a:t>
            </a:r>
            <a:r>
              <a:rPr b="0" lang="en-US" sz="1800" spc="-1" strike="noStrike">
                <a:solidFill>
                  <a:srgbClr val="666600"/>
                </a:solidFill>
                <a:latin typeface="Consolas"/>
              </a:rPr>
              <a:t>); // where a , b are strings</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Arrays</a:t>
            </a:r>
            <a:endParaRPr b="0" lang="en-US" sz="5400" spc="-1" strike="noStrike">
              <a:solidFill>
                <a:schemeClr val="dk1"/>
              </a:solidFill>
              <a:latin typeface="Bierstadt"/>
            </a:endParaRPr>
          </a:p>
        </p:txBody>
      </p:sp>
      <p:sp>
        <p:nvSpPr>
          <p:cNvPr id="159"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93441"/>
          </a:bodyPr>
          <a:p>
            <a:pPr indent="0" defTabSz="914400">
              <a:lnSpc>
                <a:spcPct val="110000"/>
              </a:lnSpc>
              <a:spcBef>
                <a:spcPts val="1001"/>
              </a:spcBef>
              <a:buNone/>
              <a:tabLst>
                <a:tab algn="l" pos="0"/>
              </a:tabLst>
            </a:pPr>
            <a:r>
              <a:rPr b="0" lang="en-US" sz="1800" spc="-1" strike="noStrike">
                <a:solidFill>
                  <a:srgbClr val="000000"/>
                </a:solidFill>
                <a:latin typeface="Calibri"/>
              </a:rPr>
              <a:t>Solidity supports both fixed-size and dynamic arrays for all data types, including</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user-defined types (struct).</a:t>
            </a:r>
            <a:r>
              <a:rPr b="0" lang="en-US" sz="1600" spc="-1" strike="noStrike">
                <a:solidFill>
                  <a:schemeClr val="dk1"/>
                </a:solidFill>
                <a:latin typeface="Bierstadt"/>
              </a:rPr>
              <a:t> </a:t>
            </a:r>
            <a:br>
              <a:rPr sz="1600"/>
            </a:br>
            <a:r>
              <a:rPr b="0" lang="en-US" sz="1800" spc="-1" strike="noStrike">
                <a:solidFill>
                  <a:srgbClr val="000000"/>
                </a:solidFill>
                <a:latin typeface="Consolas"/>
              </a:rPr>
              <a:t>1. uint256</a:t>
            </a:r>
            <a:r>
              <a:rPr b="0" lang="en-US" sz="1800" spc="-1" strike="noStrike">
                <a:solidFill>
                  <a:srgbClr val="666600"/>
                </a:solidFill>
                <a:latin typeface="Consolas"/>
              </a:rPr>
              <a:t>[] </a:t>
            </a:r>
            <a:r>
              <a:rPr b="0" lang="en-US" sz="1800" spc="-1" strike="noStrike">
                <a:solidFill>
                  <a:srgbClr val="000000"/>
                </a:solidFill>
                <a:latin typeface="Consolas"/>
              </a:rPr>
              <a:t>dynamicArray</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dynamicArray</a:t>
            </a:r>
            <a:r>
              <a:rPr b="0" lang="en-US" sz="1800" spc="-1" strike="noStrike">
                <a:solidFill>
                  <a:srgbClr val="666600"/>
                </a:solidFill>
                <a:latin typeface="Consolas"/>
              </a:rPr>
              <a:t>.</a:t>
            </a:r>
            <a:r>
              <a:rPr b="0" lang="en-US" sz="1800" spc="-1" strike="noStrike">
                <a:solidFill>
                  <a:srgbClr val="000000"/>
                </a:solidFill>
                <a:latin typeface="Consolas"/>
              </a:rPr>
              <a:t>push</a:t>
            </a:r>
            <a:r>
              <a:rPr b="0" lang="en-US" sz="1800" spc="-1" strike="noStrike">
                <a:solidFill>
                  <a:srgbClr val="666600"/>
                </a:solidFill>
                <a:latin typeface="Consolas"/>
              </a:rPr>
              <a:t>(</a:t>
            </a:r>
            <a:r>
              <a:rPr b="0" lang="en-US" sz="1800" spc="-1" strike="noStrike">
                <a:solidFill>
                  <a:srgbClr val="006666"/>
                </a:solidFill>
                <a:latin typeface="Consolas"/>
              </a:rPr>
              <a:t>7</a:t>
            </a:r>
            <a:r>
              <a:rPr b="0" lang="en-US" sz="1800" spc="-1" strike="noStrike">
                <a:solidFill>
                  <a:srgbClr val="666600"/>
                </a:solidFill>
                <a:latin typeface="Consolas"/>
              </a:rPr>
              <a:t>); </a:t>
            </a:r>
            <a:r>
              <a:rPr b="0" lang="en-US" sz="1800" spc="-1" strike="noStrike">
                <a:solidFill>
                  <a:srgbClr val="880000"/>
                </a:solidFill>
                <a:latin typeface="Consolas"/>
              </a:rPr>
              <a:t>// Add an element to the dynamic array</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dynamicArray</a:t>
            </a:r>
            <a:r>
              <a:rPr b="0" lang="en-US" sz="1800" spc="-1" strike="noStrike">
                <a:solidFill>
                  <a:srgbClr val="666600"/>
                </a:solidFill>
                <a:latin typeface="Consolas"/>
              </a:rPr>
              <a:t>.</a:t>
            </a:r>
            <a:r>
              <a:rPr b="0" lang="en-US" sz="1800" spc="-1" strike="noStrike">
                <a:solidFill>
                  <a:srgbClr val="000000"/>
                </a:solidFill>
                <a:latin typeface="Consolas"/>
              </a:rPr>
              <a:t>pop</a:t>
            </a:r>
            <a:r>
              <a:rPr b="0" lang="en-US" sz="1800" spc="-1" strike="noStrike">
                <a:solidFill>
                  <a:srgbClr val="666600"/>
                </a:solidFill>
                <a:latin typeface="Consolas"/>
              </a:rPr>
              <a:t>(); </a:t>
            </a:r>
            <a:r>
              <a:rPr b="0" lang="en-US" sz="1800" spc="-1" strike="noStrike">
                <a:solidFill>
                  <a:srgbClr val="880000"/>
                </a:solidFill>
                <a:latin typeface="Consolas"/>
              </a:rPr>
              <a:t>// Remove the last element from the dynamic array</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uint256 length </a:t>
            </a:r>
            <a:r>
              <a:rPr b="0" lang="en-US" sz="1800" spc="-1" strike="noStrike">
                <a:solidFill>
                  <a:srgbClr val="666600"/>
                </a:solidFill>
                <a:latin typeface="Consolas"/>
              </a:rPr>
              <a:t>= </a:t>
            </a:r>
            <a:r>
              <a:rPr b="0" lang="en-US" sz="1800" spc="-1" strike="noStrike">
                <a:solidFill>
                  <a:srgbClr val="000000"/>
                </a:solidFill>
                <a:latin typeface="Consolas"/>
              </a:rPr>
              <a:t>dynamicArray</a:t>
            </a:r>
            <a:r>
              <a:rPr b="0" lang="en-US" sz="1800" spc="-1" strike="noStrike">
                <a:solidFill>
                  <a:srgbClr val="666600"/>
                </a:solidFill>
                <a:latin typeface="Consolas"/>
              </a:rPr>
              <a:t>.</a:t>
            </a:r>
            <a:r>
              <a:rPr b="0" lang="en-US" sz="1800" spc="-1" strike="noStrike">
                <a:solidFill>
                  <a:srgbClr val="000000"/>
                </a:solidFill>
                <a:latin typeface="Consolas"/>
              </a:rPr>
              <a:t>length</a:t>
            </a:r>
            <a:r>
              <a:rPr b="0" lang="en-US" sz="1800" spc="-1" strike="noStrike">
                <a:solidFill>
                  <a:srgbClr val="666600"/>
                </a:solidFill>
                <a:latin typeface="Consolas"/>
              </a:rPr>
              <a:t>; </a:t>
            </a:r>
            <a:r>
              <a:rPr b="0" lang="en-US" sz="1800" spc="-1" strike="noStrike">
                <a:solidFill>
                  <a:srgbClr val="880000"/>
                </a:solidFill>
                <a:latin typeface="Consolas"/>
              </a:rPr>
              <a:t>// Get the length of the dynamic array</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uint256 x </a:t>
            </a:r>
            <a:r>
              <a:rPr b="0" lang="en-US" sz="1800" spc="-1" strike="noStrike">
                <a:solidFill>
                  <a:srgbClr val="666600"/>
                </a:solidFill>
                <a:latin typeface="Consolas"/>
              </a:rPr>
              <a:t>= </a:t>
            </a:r>
            <a:r>
              <a:rPr b="0" lang="en-US" sz="1800" spc="-1" strike="noStrike">
                <a:solidFill>
                  <a:srgbClr val="000000"/>
                </a:solidFill>
                <a:latin typeface="Consolas"/>
              </a:rPr>
              <a:t>dynamicArray</a:t>
            </a:r>
            <a:r>
              <a:rPr b="0" lang="en-US" sz="1800" spc="-1" strike="noStrike">
                <a:solidFill>
                  <a:srgbClr val="666600"/>
                </a:solidFill>
                <a:latin typeface="Consolas"/>
              </a:rPr>
              <a:t>[</a:t>
            </a:r>
            <a:r>
              <a:rPr b="0" lang="en-US" sz="1800" spc="-1" strike="noStrike">
                <a:solidFill>
                  <a:srgbClr val="000000"/>
                </a:solidFill>
                <a:latin typeface="Consolas"/>
              </a:rPr>
              <a:t>length </a:t>
            </a:r>
            <a:r>
              <a:rPr b="0" lang="en-US" sz="1800" spc="-1" strike="noStrike">
                <a:solidFill>
                  <a:srgbClr val="666600"/>
                </a:solidFill>
                <a:latin typeface="Consolas"/>
              </a:rPr>
              <a:t>- </a:t>
            </a:r>
            <a:r>
              <a:rPr b="0" lang="en-US" sz="1800" spc="-1" strike="noStrike">
                <a:solidFill>
                  <a:srgbClr val="006666"/>
                </a:solidFill>
                <a:latin typeface="Consolas"/>
              </a:rPr>
              <a:t>1</a:t>
            </a:r>
            <a:r>
              <a:rPr b="0" lang="en-US" sz="1800" spc="-1" strike="noStrike">
                <a:solidFill>
                  <a:srgbClr val="666600"/>
                </a:solidFill>
                <a:latin typeface="Consolas"/>
              </a:rPr>
              <a:t>]; </a:t>
            </a:r>
            <a:r>
              <a:rPr b="0" lang="en-US" sz="1800" spc="-1" strike="noStrike">
                <a:solidFill>
                  <a:srgbClr val="880000"/>
                </a:solidFill>
                <a:latin typeface="Consolas"/>
              </a:rPr>
              <a:t>// store last element of array in a variable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660066"/>
                </a:solidFill>
                <a:latin typeface="Consolas"/>
              </a:rPr>
              <a:t>Person</a:t>
            </a:r>
            <a:r>
              <a:rPr b="0" lang="en-US" sz="1800" spc="-1" strike="noStrike">
                <a:solidFill>
                  <a:srgbClr val="666600"/>
                </a:solidFill>
                <a:latin typeface="Consolas"/>
              </a:rPr>
              <a:t>[</a:t>
            </a:r>
            <a:r>
              <a:rPr b="0" lang="en-US" sz="1800" spc="-1" strike="noStrike">
                <a:solidFill>
                  <a:srgbClr val="006666"/>
                </a:solidFill>
                <a:latin typeface="Consolas"/>
              </a:rPr>
              <a:t>5</a:t>
            </a:r>
            <a:r>
              <a:rPr b="0" lang="en-US" sz="1800" spc="-1" strike="noStrike">
                <a:solidFill>
                  <a:srgbClr val="666600"/>
                </a:solidFill>
                <a:latin typeface="Consolas"/>
              </a:rPr>
              <a:t>] </a:t>
            </a:r>
            <a:r>
              <a:rPr b="0" lang="en-US" sz="1800" spc="-1" strike="noStrike">
                <a:solidFill>
                  <a:srgbClr val="000000"/>
                </a:solidFill>
                <a:latin typeface="Consolas"/>
              </a:rPr>
              <a:t>fixedArray</a:t>
            </a:r>
            <a:r>
              <a:rPr b="0" lang="en-US" sz="1800" spc="-1" strike="noStrike">
                <a:solidFill>
                  <a:srgbClr val="666600"/>
                </a:solidFill>
                <a:latin typeface="Consolas"/>
              </a:rPr>
              <a:t>; // define a fixed struct array</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fixedArray</a:t>
            </a:r>
            <a:r>
              <a:rPr b="0" lang="en-US" sz="1800" spc="-1" strike="noStrike">
                <a:solidFill>
                  <a:srgbClr val="666600"/>
                </a:solidFill>
                <a:latin typeface="Consolas"/>
              </a:rPr>
              <a:t>[</a:t>
            </a:r>
            <a:r>
              <a:rPr b="0" lang="en-US" sz="1800" spc="-1" strike="noStrike">
                <a:solidFill>
                  <a:srgbClr val="000000"/>
                </a:solidFill>
                <a:latin typeface="Consolas"/>
              </a:rPr>
              <a:t>index</a:t>
            </a:r>
            <a:r>
              <a:rPr b="0" lang="en-US" sz="1800" spc="-1" strike="noStrike">
                <a:solidFill>
                  <a:srgbClr val="666600"/>
                </a:solidFill>
                <a:latin typeface="Consolas"/>
              </a:rPr>
              <a:t>] = </a:t>
            </a:r>
            <a:r>
              <a:rPr b="0" lang="en-US" sz="1800" spc="-1" strike="noStrike">
                <a:solidFill>
                  <a:srgbClr val="000000"/>
                </a:solidFill>
                <a:latin typeface="Consolas"/>
              </a:rPr>
              <a:t>_value</a:t>
            </a:r>
            <a:r>
              <a:rPr b="0" lang="en-US" sz="1800" spc="-1" strike="noStrike">
                <a:solidFill>
                  <a:srgbClr val="666600"/>
                </a:solidFill>
                <a:latin typeface="Consolas"/>
              </a:rPr>
              <a:t>; </a:t>
            </a:r>
            <a:r>
              <a:rPr b="0" lang="en-US" sz="1800" spc="-1" strike="noStrike">
                <a:solidFill>
                  <a:srgbClr val="880000"/>
                </a:solidFill>
                <a:latin typeface="Consolas"/>
              </a:rPr>
              <a:t>// Set the value at a specific index</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 uint256</a:t>
            </a:r>
            <a:r>
              <a:rPr b="0" lang="en-US" sz="1800" spc="-1" strike="noStrike">
                <a:solidFill>
                  <a:srgbClr val="666600"/>
                </a:solidFill>
                <a:latin typeface="Consolas"/>
              </a:rPr>
              <a:t>[</a:t>
            </a:r>
            <a:r>
              <a:rPr b="0" lang="en-US" sz="1800" spc="-1" strike="noStrike">
                <a:solidFill>
                  <a:srgbClr val="006666"/>
                </a:solidFill>
                <a:latin typeface="Consolas"/>
              </a:rPr>
              <a:t>3</a:t>
            </a:r>
            <a:r>
              <a:rPr b="0" lang="en-US" sz="1800" spc="-1" strike="noStrike">
                <a:solidFill>
                  <a:srgbClr val="666600"/>
                </a:solidFill>
                <a:latin typeface="Consolas"/>
              </a:rPr>
              <a:t>] </a:t>
            </a:r>
            <a:r>
              <a:rPr b="0" lang="en-US" sz="1800" spc="-1" strike="noStrike">
                <a:solidFill>
                  <a:srgbClr val="000000"/>
                </a:solidFill>
                <a:latin typeface="Consolas"/>
              </a:rPr>
              <a:t>fixedArray </a:t>
            </a:r>
            <a:r>
              <a:rPr b="0" lang="en-US" sz="1800" spc="-1" strike="noStrike">
                <a:solidFill>
                  <a:srgbClr val="666600"/>
                </a:solidFill>
                <a:latin typeface="Consolas"/>
              </a:rPr>
              <a:t>= [</a:t>
            </a:r>
            <a:r>
              <a:rPr b="0" lang="en-US" sz="1800" spc="-1" strike="noStrike">
                <a:solidFill>
                  <a:srgbClr val="006666"/>
                </a:solidFill>
                <a:latin typeface="Consolas"/>
              </a:rPr>
              <a:t>10</a:t>
            </a:r>
            <a:r>
              <a:rPr b="0" lang="en-US" sz="1800" spc="-1" strike="noStrike">
                <a:solidFill>
                  <a:srgbClr val="666600"/>
                </a:solidFill>
                <a:latin typeface="Consolas"/>
              </a:rPr>
              <a:t>, </a:t>
            </a:r>
            <a:r>
              <a:rPr b="0" lang="en-US" sz="1800" spc="-1" strike="noStrike">
                <a:solidFill>
                  <a:srgbClr val="006666"/>
                </a:solidFill>
                <a:latin typeface="Consolas"/>
              </a:rPr>
              <a:t>20</a:t>
            </a:r>
            <a:r>
              <a:rPr b="0" lang="en-US" sz="1800" spc="-1" strike="noStrike">
                <a:solidFill>
                  <a:srgbClr val="666600"/>
                </a:solidFill>
                <a:latin typeface="Consolas"/>
              </a:rPr>
              <a:t>, </a:t>
            </a:r>
            <a:r>
              <a:rPr b="0" lang="en-US" sz="1800" spc="-1" strike="noStrike">
                <a:solidFill>
                  <a:srgbClr val="006666"/>
                </a:solidFill>
                <a:latin typeface="Consolas"/>
              </a:rPr>
              <a:t>30</a:t>
            </a:r>
            <a:r>
              <a:rPr b="0" lang="en-US" sz="1800" spc="-1" strike="noStrike">
                <a:solidFill>
                  <a:srgbClr val="666600"/>
                </a:solidFill>
                <a:latin typeface="Consolas"/>
              </a:rPr>
              <a:t>]; </a:t>
            </a:r>
            <a:r>
              <a:rPr b="0" lang="en-US" sz="1800" spc="-1" strike="noStrike">
                <a:solidFill>
                  <a:srgbClr val="880000"/>
                </a:solidFill>
                <a:latin typeface="Consolas"/>
              </a:rPr>
              <a:t>// Initialize a fixed-size array with values</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Mappings </a:t>
            </a:r>
            <a:endParaRPr b="0" lang="en-US" sz="5400" spc="-1" strike="noStrike">
              <a:solidFill>
                <a:schemeClr val="dk1"/>
              </a:solidFill>
              <a:latin typeface="Bierstadt"/>
            </a:endParaRPr>
          </a:p>
        </p:txBody>
      </p:sp>
      <p:sp>
        <p:nvSpPr>
          <p:cNvPr id="161"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96439"/>
          </a:bodyPr>
          <a:p>
            <a:pPr indent="0" defTabSz="914400">
              <a:lnSpc>
                <a:spcPct val="110000"/>
              </a:lnSpc>
              <a:spcBef>
                <a:spcPts val="1001"/>
              </a:spcBef>
              <a:buNone/>
              <a:tabLst>
                <a:tab algn="l" pos="0"/>
              </a:tabLst>
            </a:pPr>
            <a:r>
              <a:rPr b="0" lang="en-US" sz="1800" spc="-1" strike="noStrike">
                <a:solidFill>
                  <a:srgbClr val="000000"/>
                </a:solidFill>
                <a:latin typeface="Calibri"/>
              </a:rPr>
              <a:t>A Key-value data structures that are like hash maps or dictionaries in other languages.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characteristics: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Efficient Look-Up: Mappings are very efficient for looking up and retrieving values associated with a specific key (address in the example). The look-up operation is constant time (O(1)).</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No Iteration: Unlike arrays and structs, mappings do not support iteration. You cannot loop through all the keys or values in a mapping directly.</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Undefined Default Value: If you try to access a key that has not been set in the mapping, it returns the default value for the value type. In the example, if an address is not in the balances mapping, accessing it will return 0.</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State Variables: Mappings are often used to manage state variables within smart contracts, allowing you to track various data for different addresses or entities.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Cannot be Returned: You cannot return the entire mapping from a function. If you need to access the mapping from external code, you typically provide individual access functions to return key’s value by another.</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Mapping can only have type of </a:t>
            </a:r>
            <a:r>
              <a:rPr b="1" lang="en-US" sz="1400" spc="-1" strike="noStrike">
                <a:solidFill>
                  <a:srgbClr val="000000"/>
                </a:solidFill>
                <a:latin typeface="inherit"/>
              </a:rPr>
              <a:t>storage</a:t>
            </a:r>
            <a:r>
              <a:rPr b="0" lang="en-US" sz="1400" spc="-1" strike="noStrike">
                <a:solidFill>
                  <a:srgbClr val="000000"/>
                </a:solidFill>
                <a:latin typeface="Verdana"/>
              </a:rPr>
              <a:t> and are generally used for state variables.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Mapping can be marked public. Solidity automatically create getter for it.</a:t>
            </a:r>
            <a:endParaRPr b="0" lang="en-US" sz="1400" spc="-1" strike="noStrike">
              <a:solidFill>
                <a:schemeClr val="dk1"/>
              </a:solidFill>
              <a:latin typeface="Bierstadt"/>
            </a:endParaRPr>
          </a:p>
          <a:p>
            <a:pPr indent="0" defTabSz="914400">
              <a:lnSpc>
                <a:spcPct val="110000"/>
              </a:lnSpc>
              <a:spcBef>
                <a:spcPts val="499"/>
              </a:spcBef>
              <a:buNone/>
              <a:tabLst>
                <a:tab algn="l" pos="0"/>
              </a:tabLst>
            </a:pPr>
            <a:endParaRPr b="0" lang="en-US" sz="1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Mappings </a:t>
            </a:r>
            <a:endParaRPr b="0" lang="en-US" sz="5400" spc="-1" strike="noStrike">
              <a:solidFill>
                <a:schemeClr val="dk1"/>
              </a:solidFill>
              <a:latin typeface="Bierstadt"/>
            </a:endParaRPr>
          </a:p>
        </p:txBody>
      </p:sp>
      <p:sp>
        <p:nvSpPr>
          <p:cNvPr id="16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lvl="1" marL="274320" indent="-274320" defTabSz="914400">
              <a:lnSpc>
                <a:spcPct val="110000"/>
              </a:lnSpc>
              <a:spcBef>
                <a:spcPts val="499"/>
              </a:spcBef>
              <a:buClr>
                <a:srgbClr val="000000"/>
              </a:buClr>
              <a:buFont typeface="Arial"/>
              <a:buChar char="•"/>
            </a:pPr>
            <a:r>
              <a:rPr b="0" lang="en-US" sz="1800" spc="-1" strike="noStrike">
                <a:solidFill>
                  <a:schemeClr val="dk1"/>
                </a:solidFill>
                <a:latin typeface="Bierstadt"/>
              </a:rPr>
              <a:t>Syntax:</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pPr>
            <a:r>
              <a:rPr b="0" lang="en-US" sz="1800" spc="-1" strike="noStrike">
                <a:solidFill>
                  <a:schemeClr val="dk1"/>
                </a:solidFill>
                <a:latin typeface="Bierstadt"/>
              </a:rPr>
              <a:t>mapping(KeyType =&gt; ValueType) map_name;</a:t>
            </a:r>
            <a:endParaRPr b="0" lang="en-US" sz="1800" spc="-1" strike="noStrike">
              <a:solidFill>
                <a:schemeClr val="dk1"/>
              </a:solidFill>
              <a:latin typeface="Bierstadt"/>
            </a:endParaRPr>
          </a:p>
          <a:p>
            <a:pPr marL="274320" indent="0" defTabSz="914400">
              <a:lnSpc>
                <a:spcPct val="110000"/>
              </a:lnSpc>
              <a:spcBef>
                <a:spcPts val="499"/>
              </a:spcBef>
              <a:buNone/>
              <a:tabLst>
                <a:tab algn="l" pos="0"/>
              </a:tabLst>
            </a:pPr>
            <a:r>
              <a:rPr b="1" lang="en-US" sz="1600" spc="-1" strike="noStrike">
                <a:solidFill>
                  <a:srgbClr val="000000"/>
                </a:solidFill>
                <a:latin typeface="inherit"/>
              </a:rPr>
              <a:t>KeyType</a:t>
            </a:r>
            <a:r>
              <a:rPr b="0" lang="en-US" sz="1600" spc="-1" strike="noStrike">
                <a:solidFill>
                  <a:srgbClr val="000000"/>
                </a:solidFill>
                <a:latin typeface="Verdana"/>
              </a:rPr>
              <a:t> : can be any built-in types plus bytes and string. No reference type or complex objects are allowed.</a:t>
            </a:r>
            <a:endParaRPr b="0" lang="en-US" sz="1600" spc="-1" strike="noStrike">
              <a:solidFill>
                <a:schemeClr val="dk1"/>
              </a:solidFill>
              <a:latin typeface="Bierstadt"/>
            </a:endParaRPr>
          </a:p>
          <a:p>
            <a:pPr marL="274320" indent="0" defTabSz="914400">
              <a:lnSpc>
                <a:spcPct val="110000"/>
              </a:lnSpc>
              <a:spcBef>
                <a:spcPts val="499"/>
              </a:spcBef>
              <a:buNone/>
              <a:tabLst>
                <a:tab algn="l" pos="0"/>
              </a:tabLst>
            </a:pPr>
            <a:r>
              <a:rPr b="1" lang="en-US" sz="1600" spc="-1" strike="noStrike">
                <a:solidFill>
                  <a:srgbClr val="000000"/>
                </a:solidFill>
                <a:latin typeface="inherit"/>
              </a:rPr>
              <a:t>ValueType</a:t>
            </a:r>
            <a:r>
              <a:rPr b="0" lang="en-US" sz="1600" spc="-1" strike="noStrike">
                <a:solidFill>
                  <a:srgbClr val="000000"/>
                </a:solidFill>
                <a:latin typeface="Verdana"/>
              </a:rPr>
              <a:t> : can be any type.</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Ex:</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mapping</a:t>
            </a:r>
            <a:r>
              <a:rPr b="0" lang="en-US" sz="1800" spc="-1" strike="noStrike">
                <a:solidFill>
                  <a:srgbClr val="666600"/>
                </a:solidFill>
                <a:latin typeface="Consolas"/>
              </a:rPr>
              <a:t>(</a:t>
            </a:r>
            <a:r>
              <a:rPr b="0" lang="en-US" sz="1800" spc="-1" strike="noStrike">
                <a:solidFill>
                  <a:srgbClr val="000000"/>
                </a:solidFill>
                <a:latin typeface="Consolas"/>
              </a:rPr>
              <a:t>address </a:t>
            </a:r>
            <a:r>
              <a:rPr b="0" lang="en-US" sz="1800" spc="-1" strike="noStrike">
                <a:solidFill>
                  <a:srgbClr val="666600"/>
                </a:solidFill>
                <a:latin typeface="Consolas"/>
              </a:rPr>
              <a:t>=&gt; </a:t>
            </a:r>
            <a:r>
              <a:rPr b="0" lang="en-US" sz="1800" spc="-1" strike="noStrike">
                <a:solidFill>
                  <a:srgbClr val="000000"/>
                </a:solidFill>
                <a:latin typeface="Consolas"/>
              </a:rPr>
              <a:t>uint256</a:t>
            </a:r>
            <a:r>
              <a:rPr b="0" lang="en-US" sz="1800" spc="-1" strike="noStrike">
                <a:solidFill>
                  <a:srgbClr val="666600"/>
                </a:solidFill>
                <a:latin typeface="Consolas"/>
              </a:rPr>
              <a:t>) </a:t>
            </a:r>
            <a:r>
              <a:rPr b="0" lang="en-US" sz="1800" spc="-1" strike="noStrike">
                <a:solidFill>
                  <a:srgbClr val="000000"/>
                </a:solidFill>
                <a:latin typeface="Consolas"/>
              </a:rPr>
              <a:t>balances</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balances[msg.sender] = 1; </a:t>
            </a:r>
            <a:r>
              <a:rPr b="0" lang="en-US" sz="1800" spc="-1" strike="noStrike">
                <a:solidFill>
                  <a:srgbClr val="984806"/>
                </a:solidFill>
                <a:latin typeface="Consolas"/>
              </a:rPr>
              <a:t>// assign a value to map by accessing it with the key</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uint256 balance = balances[_address]; </a:t>
            </a:r>
            <a:r>
              <a:rPr b="0" lang="en-US" sz="1800" spc="-1" strike="noStrike">
                <a:solidFill>
                  <a:srgbClr val="984806"/>
                </a:solidFill>
                <a:latin typeface="Consolas"/>
              </a:rPr>
              <a:t>// store the value of map key in variable</a:t>
            </a:r>
            <a:r>
              <a:rPr b="0" lang="en-US" sz="1400" spc="-1" strike="noStrike">
                <a:solidFill>
                  <a:schemeClr val="dk1"/>
                </a:solidFill>
                <a:latin typeface="Bierstadt"/>
              </a:rPr>
              <a:t> </a:t>
            </a:r>
            <a:br>
              <a:rPr sz="1400"/>
            </a:br>
            <a:br>
              <a:rPr sz="1400"/>
            </a:br>
            <a:endParaRPr b="0" lang="en-US" sz="1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18040" y="978480"/>
            <a:ext cx="8667360" cy="984960"/>
          </a:xfrm>
          <a:prstGeom prst="rect">
            <a:avLst/>
          </a:prstGeom>
          <a:noFill/>
          <a:ln w="0">
            <a:noFill/>
          </a:ln>
        </p:spPr>
        <p:txBody>
          <a:bodyPr lIns="91440" rIns="91440" tIns="45720" bIns="45720" anchor="t">
            <a:normAutofit fontScale="92037"/>
          </a:bodyPr>
          <a:p>
            <a:pPr indent="0" defTabSz="914400">
              <a:lnSpc>
                <a:spcPct val="100000"/>
              </a:lnSpc>
              <a:buNone/>
            </a:pPr>
            <a:r>
              <a:rPr b="1" lang="en-US" sz="5400" spc="-1" strike="noStrike">
                <a:solidFill>
                  <a:schemeClr val="dk1"/>
                </a:solidFill>
                <a:latin typeface="Bierstadt"/>
              </a:rPr>
              <a:t>Immutable and constant</a:t>
            </a:r>
            <a:endParaRPr b="0" lang="en-US" sz="5400" spc="-1" strike="noStrike">
              <a:solidFill>
                <a:schemeClr val="dk1"/>
              </a:solidFill>
              <a:latin typeface="Bierstadt"/>
            </a:endParaRPr>
          </a:p>
        </p:txBody>
      </p:sp>
      <p:sp>
        <p:nvSpPr>
          <p:cNvPr id="16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7950"/>
          </a:bodyPr>
          <a:p>
            <a:pPr indent="0" defTabSz="914400">
              <a:lnSpc>
                <a:spcPct val="110000"/>
              </a:lnSpc>
              <a:spcBef>
                <a:spcPts val="1001"/>
              </a:spcBef>
              <a:buNone/>
              <a:tabLst>
                <a:tab algn="l" pos="0"/>
              </a:tabLst>
            </a:pPr>
            <a:r>
              <a:rPr b="0" i="1" lang="en-US" sz="1800" spc="-1" strike="noStrike">
                <a:solidFill>
                  <a:srgbClr val="365f91"/>
                </a:solidFill>
                <a:latin typeface="Cambria-Italic"/>
              </a:rPr>
              <a:t>Immutable State Variables</a:t>
            </a:r>
            <a:r>
              <a:rPr b="0" lang="en-US" sz="1800" spc="-1" strike="noStrike">
                <a:solidFill>
                  <a:srgbClr val="000000"/>
                </a:solidFill>
                <a:latin typeface="Calibri"/>
              </a:rPr>
              <a: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immutable is a state variable keyword introduced in Solidity 0.6.0. It is used to declare a state variable whose value can be set only once, and it is fixed thereafter. It's a more efficient and safer alternative to declaring constant values because it is computed and stored during contract deployment.</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alibri"/>
              </a:rPr>
              <a:t>immutable variables are suitable for values that are known and determined at deployment and don't change during the contract's lifetime. They can be used to save gas costs compared to constant variables, which are recalculated at each access.</a:t>
            </a:r>
            <a:endParaRPr b="0" lang="en-US" sz="16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tabLst>
                <a:tab algn="l" pos="0"/>
              </a:tabLst>
            </a:pPr>
            <a:r>
              <a:rPr b="0" lang="en-US" sz="1600" spc="-1" strike="noStrike">
                <a:solidFill>
                  <a:srgbClr val="000000"/>
                </a:solidFill>
                <a:latin typeface="Calibri"/>
              </a:rPr>
              <a:t>Immutable state variables can be of elementary types (e.g., uint, address, string) or reference types like structs.</a:t>
            </a:r>
            <a:r>
              <a:rPr b="0" lang="en-US" sz="1400" spc="-1" strike="noStrike">
                <a:solidFill>
                  <a:schemeClr val="dk1"/>
                </a:solidFill>
                <a:latin typeface="Bierstadt"/>
              </a:rPr>
              <a:t> </a:t>
            </a:r>
            <a:endParaRPr b="0" lang="en-US" sz="1400" spc="-1" strike="noStrike">
              <a:solidFill>
                <a:schemeClr val="dk1"/>
              </a:solidFill>
              <a:latin typeface="Bierstadt"/>
            </a:endParaRPr>
          </a:p>
          <a:p>
            <a:pPr indent="0" defTabSz="914400">
              <a:lnSpc>
                <a:spcPct val="110000"/>
              </a:lnSpc>
              <a:spcBef>
                <a:spcPts val="1001"/>
              </a:spcBef>
              <a:buNone/>
              <a:tabLst>
                <a:tab algn="l" pos="0"/>
              </a:tabLst>
            </a:pPr>
            <a:br>
              <a:rPr sz="1400"/>
            </a:br>
            <a:r>
              <a:rPr b="0" lang="en-US" sz="1800" spc="-1" strike="noStrike">
                <a:solidFill>
                  <a:srgbClr val="000000"/>
                </a:solidFill>
                <a:latin typeface="Consolas"/>
              </a:rPr>
              <a:t>1. pragma solidity </a:t>
            </a:r>
            <a:r>
              <a:rPr b="0" lang="en-US" sz="1800" spc="-1" strike="noStrike">
                <a:solidFill>
                  <a:srgbClr val="666600"/>
                </a:solidFill>
                <a:latin typeface="Consolas"/>
              </a:rPr>
              <a:t>^</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contract </a:t>
            </a:r>
            <a:r>
              <a:rPr b="0" lang="en-US" sz="1800" spc="-1" strike="noStrike">
                <a:solidFill>
                  <a:srgbClr val="660066"/>
                </a:solidFill>
                <a:latin typeface="Consolas"/>
              </a:rPr>
              <a:t>MyContract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immutable uint256 </a:t>
            </a:r>
            <a:r>
              <a:rPr b="0" lang="en-US" sz="1800" spc="-1" strike="noStrike">
                <a:solidFill>
                  <a:srgbClr val="000088"/>
                </a:solidFill>
                <a:latin typeface="Consolas"/>
              </a:rPr>
              <a:t>public </a:t>
            </a:r>
            <a:r>
              <a:rPr b="0" lang="en-US" sz="1800" spc="-1" strike="noStrike">
                <a:solidFill>
                  <a:srgbClr val="000000"/>
                </a:solidFill>
                <a:latin typeface="Consolas"/>
              </a:rPr>
              <a:t>fixedValue </a:t>
            </a:r>
            <a:r>
              <a:rPr b="0" lang="en-US" sz="1800" spc="-1" strike="noStrike">
                <a:solidFill>
                  <a:srgbClr val="666600"/>
                </a:solidFill>
                <a:latin typeface="Consolas"/>
              </a:rPr>
              <a:t>= </a:t>
            </a:r>
            <a:r>
              <a:rPr b="0" lang="en-US" sz="1800" spc="-1" strike="noStrike">
                <a:solidFill>
                  <a:srgbClr val="006666"/>
                </a:solidFill>
                <a:latin typeface="Consolas"/>
              </a:rPr>
              <a:t>42</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8800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t>
            </a: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18040" y="978480"/>
            <a:ext cx="6152760" cy="1016280"/>
          </a:xfrm>
          <a:prstGeom prst="rect">
            <a:avLst/>
          </a:prstGeom>
          <a:noFill/>
          <a:ln w="0">
            <a:noFill/>
          </a:ln>
        </p:spPr>
        <p:txBody>
          <a:bodyPr lIns="91440" rIns="91440" tIns="45720" bIns="45720" anchor="t">
            <a:normAutofit fontScale="87407"/>
          </a:bodyPr>
          <a:p>
            <a:pPr indent="0" defTabSz="914400">
              <a:lnSpc>
                <a:spcPct val="100000"/>
              </a:lnSpc>
              <a:buNone/>
            </a:pPr>
            <a:r>
              <a:rPr b="1" lang="en-US" sz="5400" spc="-1" strike="noStrike">
                <a:solidFill>
                  <a:schemeClr val="dk1"/>
                </a:solidFill>
                <a:latin typeface="Bierstadt"/>
              </a:rPr>
              <a:t>Solidity Keywords</a:t>
            </a:r>
            <a:endParaRPr b="0" lang="en-US" sz="5400" spc="-1" strike="noStrike">
              <a:solidFill>
                <a:schemeClr val="dk1"/>
              </a:solidFill>
              <a:latin typeface="Bierstadt"/>
            </a:endParaRPr>
          </a:p>
        </p:txBody>
      </p:sp>
      <p:pic>
        <p:nvPicPr>
          <p:cNvPr id="99" name="Content Placeholder 4" descr=""/>
          <p:cNvPicPr/>
          <p:nvPr/>
        </p:nvPicPr>
        <p:blipFill>
          <a:blip r:embed="rId1"/>
          <a:stretch/>
        </p:blipFill>
        <p:spPr>
          <a:xfrm>
            <a:off x="3206520" y="2161800"/>
            <a:ext cx="5778720" cy="42487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18040" y="978480"/>
            <a:ext cx="8667360" cy="984960"/>
          </a:xfrm>
          <a:prstGeom prst="rect">
            <a:avLst/>
          </a:prstGeom>
          <a:noFill/>
          <a:ln w="0">
            <a:noFill/>
          </a:ln>
        </p:spPr>
        <p:txBody>
          <a:bodyPr lIns="91440" rIns="91440" tIns="45720" bIns="45720" anchor="t">
            <a:normAutofit fontScale="92037"/>
          </a:bodyPr>
          <a:p>
            <a:pPr indent="0" defTabSz="914400">
              <a:lnSpc>
                <a:spcPct val="100000"/>
              </a:lnSpc>
              <a:buNone/>
            </a:pPr>
            <a:r>
              <a:rPr b="1" lang="en-US" sz="5400" spc="-1" strike="noStrike">
                <a:solidFill>
                  <a:schemeClr val="dk1"/>
                </a:solidFill>
                <a:latin typeface="Bierstadt"/>
              </a:rPr>
              <a:t>Immutable and constant</a:t>
            </a:r>
            <a:endParaRPr b="0" lang="en-US" sz="5400" spc="-1" strike="noStrike">
              <a:solidFill>
                <a:schemeClr val="dk1"/>
              </a:solidFill>
              <a:latin typeface="Bierstadt"/>
            </a:endParaRPr>
          </a:p>
        </p:txBody>
      </p:sp>
      <p:sp>
        <p:nvSpPr>
          <p:cNvPr id="16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8456"/>
          </a:bodyPr>
          <a:p>
            <a:pPr marL="285840" indent="-285840" defTabSz="914400">
              <a:lnSpc>
                <a:spcPct val="110000"/>
              </a:lnSpc>
              <a:spcBef>
                <a:spcPts val="1001"/>
              </a:spcBef>
              <a:buClr>
                <a:srgbClr val="000000"/>
              </a:buClr>
              <a:buFont typeface="Arial"/>
              <a:buChar char="•"/>
            </a:pPr>
            <a:r>
              <a:rPr b="0" i="1" lang="en-US" sz="1800" spc="-1" strike="noStrike">
                <a:solidFill>
                  <a:schemeClr val="dk1"/>
                </a:solidFill>
                <a:latin typeface="Cambria-Italic"/>
              </a:rPr>
              <a:t>Constants are used in Solidity when it is clear that a variable will never change. When a state variable is defined as constant its value is assigned at compile time and no modification can be made at runtime. It is further not possible to assign data from the blockchain like block or transaction properties to a constant. These values should be declared as immutable variables.</a:t>
            </a:r>
            <a:endParaRPr b="0" lang="en-US" sz="1800" spc="-1" strike="noStrike">
              <a:solidFill>
                <a:schemeClr val="dk1"/>
              </a:solidFill>
              <a:latin typeface="Bierstadt"/>
            </a:endParaRPr>
          </a:p>
          <a:p>
            <a:pPr marL="343080" indent="-343080" defTabSz="914400">
              <a:lnSpc>
                <a:spcPct val="110000"/>
              </a:lnSpc>
              <a:spcBef>
                <a:spcPts val="1001"/>
              </a:spcBef>
              <a:buClr>
                <a:srgbClr val="000000"/>
              </a:buClr>
              <a:buFont typeface="Arial"/>
              <a:buChar char="•"/>
            </a:pPr>
            <a:r>
              <a:rPr b="0" lang="en-US" sz="2000" spc="-1" strike="noStrike">
                <a:solidFill>
                  <a:schemeClr val="dk1"/>
                </a:solidFill>
                <a:latin typeface="Bierstadt"/>
              </a:rPr>
              <a:t>The contract will save gas when a function is called that uses the constant.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SPDX-License-Identifier: MIT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pragma solidity ^0.8.7;</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contract Constants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address public constant MY_ADDR = 0x0000000000000000000000000000000000000000;</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string public constant MY_STRING = 'hello';</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public constant MY_INT = 123;</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bool public constant MY_BOOL = true;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518040" y="978480"/>
            <a:ext cx="8667360" cy="984960"/>
          </a:xfrm>
          <a:prstGeom prst="rect">
            <a:avLst/>
          </a:prstGeom>
          <a:noFill/>
          <a:ln w="0">
            <a:noFill/>
          </a:ln>
        </p:spPr>
        <p:txBody>
          <a:bodyPr lIns="91440" rIns="91440" tIns="45720" bIns="45720" anchor="t">
            <a:normAutofit fontScale="92037"/>
          </a:bodyPr>
          <a:p>
            <a:pPr indent="0" defTabSz="914400">
              <a:lnSpc>
                <a:spcPct val="100000"/>
              </a:lnSpc>
              <a:buNone/>
            </a:pPr>
            <a:r>
              <a:rPr b="1" lang="en-US" sz="5400" spc="-1" strike="noStrike">
                <a:solidFill>
                  <a:schemeClr val="dk1"/>
                </a:solidFill>
                <a:latin typeface="Bierstadt"/>
              </a:rPr>
              <a:t>Immutable and constant</a:t>
            </a:r>
            <a:endParaRPr b="0" lang="en-US" sz="5400" spc="-1" strike="noStrike">
              <a:solidFill>
                <a:schemeClr val="dk1"/>
              </a:solidFill>
              <a:latin typeface="Bierstadt"/>
            </a:endParaRPr>
          </a:p>
        </p:txBody>
      </p:sp>
      <p:sp>
        <p:nvSpPr>
          <p:cNvPr id="169"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marL="285840" indent="-285840" defTabSz="914400">
              <a:lnSpc>
                <a:spcPct val="110000"/>
              </a:lnSpc>
              <a:spcBef>
                <a:spcPts val="1001"/>
              </a:spcBef>
              <a:buClr>
                <a:srgbClr val="000000"/>
              </a:buClr>
              <a:buFont typeface="Arial"/>
              <a:buChar char="•"/>
            </a:pPr>
            <a:r>
              <a:rPr b="0" i="1" lang="en-US" sz="2800" spc="-1" strike="noStrike">
                <a:solidFill>
                  <a:schemeClr val="dk1"/>
                </a:solidFill>
                <a:latin typeface="Cambria-Italic"/>
              </a:rPr>
              <a:t>What is the disadvantage of Constants compared to variables? </a:t>
            </a:r>
            <a:endParaRPr b="0" lang="en-US" sz="2800" spc="-1" strike="noStrike">
              <a:solidFill>
                <a:schemeClr val="dk1"/>
              </a:solidFill>
              <a:latin typeface="Bierstadt"/>
            </a:endParaRPr>
          </a:p>
          <a:p>
            <a:pPr lvl="1" marL="560160" indent="-285840" defTabSz="914400">
              <a:lnSpc>
                <a:spcPct val="110000"/>
              </a:lnSpc>
              <a:spcBef>
                <a:spcPts val="499"/>
              </a:spcBef>
              <a:buClr>
                <a:srgbClr val="000000"/>
              </a:buClr>
              <a:buFont typeface="Arial"/>
              <a:buChar char="•"/>
            </a:pPr>
            <a:r>
              <a:rPr b="0" i="1" lang="en-US" sz="2400" spc="-1" strike="noStrike">
                <a:solidFill>
                  <a:schemeClr val="dk1"/>
                </a:solidFill>
                <a:latin typeface="Cambria-Italic"/>
              </a:rPr>
              <a:t>The main disadvantage of using constants is that we cannot use any blockchain data.</a:t>
            </a:r>
            <a:endParaRPr b="0" lang="en-US" sz="24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pPr>
            <a:r>
              <a:rPr b="0" i="1" lang="en-US" sz="2800" spc="-1" strike="noStrike">
                <a:solidFill>
                  <a:schemeClr val="dk1"/>
                </a:solidFill>
                <a:latin typeface="Cambria-Italic"/>
              </a:rPr>
              <a:t>What is the difference between constants and immutable variables? </a:t>
            </a:r>
            <a:endParaRPr b="0" lang="en-US" sz="2800" spc="-1" strike="noStrike">
              <a:solidFill>
                <a:schemeClr val="dk1"/>
              </a:solidFill>
              <a:latin typeface="Bierstadt"/>
            </a:endParaRPr>
          </a:p>
          <a:p>
            <a:pPr lvl="1" marL="560160" indent="-285840" defTabSz="914400">
              <a:lnSpc>
                <a:spcPct val="110000"/>
              </a:lnSpc>
              <a:spcBef>
                <a:spcPts val="499"/>
              </a:spcBef>
              <a:buClr>
                <a:srgbClr val="000000"/>
              </a:buClr>
              <a:buFont typeface="Arial"/>
              <a:buChar char="•"/>
            </a:pPr>
            <a:r>
              <a:rPr b="0" i="1" lang="en-US" sz="2400" spc="-1" strike="noStrike">
                <a:solidFill>
                  <a:schemeClr val="dk1"/>
                </a:solidFill>
                <a:latin typeface="Cambria-Italic"/>
              </a:rPr>
              <a:t>The main difference is that constants are defined at compile-time, while immutable variables are defined at deployment time. It is possible to assign blockchain data to immutable variables but not to constants.</a:t>
            </a:r>
            <a:endParaRPr b="0" lang="en-US" sz="2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18040" y="978480"/>
            <a:ext cx="8667360" cy="984960"/>
          </a:xfrm>
          <a:prstGeom prst="rect">
            <a:avLst/>
          </a:prstGeom>
          <a:noFill/>
          <a:ln w="0">
            <a:noFill/>
          </a:ln>
        </p:spPr>
        <p:txBody>
          <a:bodyPr lIns="91440" rIns="91440" tIns="45720" bIns="45720" anchor="t">
            <a:normAutofit fontScale="92037"/>
          </a:bodyPr>
          <a:p>
            <a:pPr indent="0" defTabSz="914400">
              <a:lnSpc>
                <a:spcPct val="100000"/>
              </a:lnSpc>
              <a:buNone/>
            </a:pPr>
            <a:r>
              <a:rPr b="1" lang="en-US" sz="5400" spc="-1" strike="noStrike">
                <a:solidFill>
                  <a:schemeClr val="dk1"/>
                </a:solidFill>
                <a:latin typeface="Bierstadt"/>
              </a:rPr>
              <a:t>Immutable and constant</a:t>
            </a:r>
            <a:endParaRPr b="0" lang="en-US" sz="5400" spc="-1" strike="noStrike">
              <a:solidFill>
                <a:schemeClr val="dk1"/>
              </a:solidFill>
              <a:latin typeface="Bierstadt"/>
            </a:endParaRPr>
          </a:p>
        </p:txBody>
      </p:sp>
      <p:sp>
        <p:nvSpPr>
          <p:cNvPr id="171"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000" spc="-1" strike="noStrike">
                <a:solidFill>
                  <a:srgbClr val="365f91"/>
                </a:solidFill>
                <a:latin typeface="Cambria-Italic"/>
              </a:rPr>
              <a:t>Constant Functions (View and Pure)</a:t>
            </a:r>
            <a:r>
              <a:rPr b="0" lang="en-US" sz="2000" spc="-1" strike="noStrike">
                <a:solidFill>
                  <a:srgbClr val="000000"/>
                </a:solidFill>
                <a:latin typeface="Calibri"/>
                <a:ea typeface="Calibri"/>
              </a:rPr>
              <a:t>:</a:t>
            </a:r>
            <a:endParaRPr b="0" lang="en-US" sz="20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tabLst>
                <a:tab algn="l" pos="0"/>
              </a:tabLst>
            </a:pPr>
            <a:r>
              <a:rPr b="0" lang="en-US" sz="2000" spc="-1" strike="noStrike">
                <a:solidFill>
                  <a:srgbClr val="000000"/>
                </a:solidFill>
                <a:latin typeface="Calibri"/>
                <a:ea typeface="Calibri"/>
              </a:rPr>
              <a:t>Constant functions are functions that promise not to modify the state of the contract. There are two types of constant functions: view and pure.</a:t>
            </a:r>
            <a:endParaRPr b="0" lang="en-US" sz="20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tabLst>
                <a:tab algn="l" pos="0"/>
              </a:tabLst>
            </a:pPr>
            <a:r>
              <a:rPr b="0" lang="en-US" sz="2000" spc="-1" strike="noStrike">
                <a:solidFill>
                  <a:srgbClr val="000000"/>
                </a:solidFill>
                <a:latin typeface="Calibri"/>
                <a:ea typeface="Calibri"/>
              </a:rPr>
              <a:t>view functions are read-only and do not modify the state. They can read state variables and are free to call other view functions.</a:t>
            </a:r>
            <a:endParaRPr b="0" lang="en-US" sz="20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tabLst>
                <a:tab algn="l" pos="0"/>
              </a:tabLst>
            </a:pPr>
            <a:r>
              <a:rPr b="0" lang="en-US" sz="2000" spc="-1" strike="noStrike">
                <a:solidFill>
                  <a:srgbClr val="000000"/>
                </a:solidFill>
                <a:latin typeface="SymbolMT"/>
                <a:ea typeface="Calibri"/>
              </a:rPr>
              <a:t> </a:t>
            </a:r>
            <a:r>
              <a:rPr b="0" lang="en-US" sz="2000" spc="-1" strike="noStrike">
                <a:solidFill>
                  <a:srgbClr val="000000"/>
                </a:solidFill>
                <a:latin typeface="Calibri"/>
                <a:ea typeface="Calibri"/>
              </a:rPr>
              <a:t>pure functions are even more restrictive and do not access state variables. They are used for mathematical calculations and do not consume gas when called externally.</a:t>
            </a:r>
            <a:endParaRPr b="0" lang="en-US" sz="2000" spc="-1" strike="noStrike">
              <a:solidFill>
                <a:schemeClr val="dk1"/>
              </a:solidFill>
              <a:latin typeface="Bierstadt"/>
            </a:endParaRPr>
          </a:p>
          <a:p>
            <a:pPr marL="285840" indent="-285840" defTabSz="914400">
              <a:lnSpc>
                <a:spcPct val="110000"/>
              </a:lnSpc>
              <a:spcBef>
                <a:spcPts val="1001"/>
              </a:spcBef>
              <a:buClr>
                <a:srgbClr val="000000"/>
              </a:buClr>
              <a:buFont typeface="Arial"/>
              <a:buChar char="•"/>
              <a:tabLst>
                <a:tab algn="l" pos="0"/>
              </a:tabLst>
            </a:pPr>
            <a:r>
              <a:rPr b="0" lang="en-US" sz="2000" spc="-1" strike="noStrike">
                <a:solidFill>
                  <a:srgbClr val="000000"/>
                </a:solidFill>
                <a:latin typeface="Calibri"/>
                <a:ea typeface="Calibri"/>
              </a:rPr>
              <a:t>Constant functions are used for querying the state of the contract, and they are often called by external actors or other contracts.</a:t>
            </a:r>
            <a:r>
              <a:rPr b="0" lang="en-US" sz="1800" spc="-1" strike="noStrike">
                <a:solidFill>
                  <a:schemeClr val="dk1"/>
                </a:solidFill>
                <a:latin typeface="Bierstadt"/>
                <a:ea typeface="Calibri"/>
              </a:rPr>
              <a:t> </a:t>
            </a:r>
            <a:br>
              <a:rPr sz="2400"/>
            </a:br>
            <a:r>
              <a:rPr b="0" lang="en-US" sz="2400" spc="-1" strike="noStrike">
                <a:solidFill>
                  <a:schemeClr val="dk1"/>
                </a:solidFill>
                <a:latin typeface="Bierstadt"/>
              </a:rPr>
              <a:t> </a:t>
            </a:r>
            <a:endParaRPr b="0" lang="en-US" sz="2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fontScale="75000"/>
          </a:bodyPr>
          <a:p>
            <a:pPr indent="0" defTabSz="914400">
              <a:lnSpc>
                <a:spcPct val="100000"/>
              </a:lnSpc>
              <a:buNone/>
            </a:pPr>
            <a:r>
              <a:rPr b="1" lang="en-US" sz="5400" spc="-1" strike="noStrike">
                <a:solidFill>
                  <a:schemeClr val="dk1"/>
                </a:solidFill>
                <a:latin typeface="Bierstadt"/>
              </a:rPr>
              <a:t>Constant Functions (View and Pure):</a:t>
            </a:r>
            <a:endParaRPr b="0" lang="en-US" sz="5400" spc="-1" strike="noStrike">
              <a:solidFill>
                <a:schemeClr val="dk1"/>
              </a:solidFill>
              <a:latin typeface="Bierstadt"/>
            </a:endParaRPr>
          </a:p>
        </p:txBody>
      </p:sp>
      <p:sp>
        <p:nvSpPr>
          <p:cNvPr id="17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4952"/>
          </a:bodyPr>
          <a:p>
            <a:pPr indent="0" defTabSz="914400">
              <a:lnSpc>
                <a:spcPct val="110000"/>
              </a:lnSpc>
              <a:spcBef>
                <a:spcPts val="1001"/>
              </a:spcBef>
              <a:buNone/>
              <a:tabLst>
                <a:tab algn="l" pos="0"/>
              </a:tabLst>
            </a:pPr>
            <a:r>
              <a:rPr b="0" lang="en-US" sz="1800" spc="-1" strike="noStrike">
                <a:solidFill>
                  <a:srgbClr val="000000"/>
                </a:solidFill>
                <a:latin typeface="Consolas"/>
              </a:rPr>
              <a:t>1. pragma solidity </a:t>
            </a:r>
            <a:r>
              <a:rPr b="0" lang="en-US" sz="1800" spc="-1" strike="noStrike">
                <a:solidFill>
                  <a:srgbClr val="666600"/>
                </a:solidFill>
                <a:latin typeface="Consolas"/>
              </a:rPr>
              <a:t>^</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contract </a:t>
            </a:r>
            <a:r>
              <a:rPr b="0" lang="en-US" sz="1800" spc="-1" strike="noStrike">
                <a:solidFill>
                  <a:srgbClr val="660066"/>
                </a:solidFill>
                <a:latin typeface="Consolas"/>
              </a:rPr>
              <a:t>MyContract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uint256 </a:t>
            </a:r>
            <a:r>
              <a:rPr b="0" lang="en-US" sz="1800" spc="-1" strike="noStrike">
                <a:solidFill>
                  <a:srgbClr val="000088"/>
                </a:solidFill>
                <a:latin typeface="Consolas"/>
              </a:rPr>
              <a:t>public </a:t>
            </a:r>
            <a:r>
              <a:rPr b="0" lang="en-US" sz="1800" spc="-1" strike="noStrike">
                <a:solidFill>
                  <a:srgbClr val="000000"/>
                </a:solidFill>
                <a:latin typeface="Consolas"/>
              </a:rPr>
              <a:t>stateValue </a:t>
            </a:r>
            <a:r>
              <a:rPr b="0" lang="en-US" sz="1800" spc="-1" strike="noStrike">
                <a:solidFill>
                  <a:srgbClr val="666600"/>
                </a:solidFill>
                <a:latin typeface="Consolas"/>
              </a:rPr>
              <a:t>= </a:t>
            </a:r>
            <a:r>
              <a:rPr b="0" lang="en-US" sz="1800" spc="-1" strike="noStrike">
                <a:solidFill>
                  <a:srgbClr val="006666"/>
                </a:solidFill>
                <a:latin typeface="Consolas"/>
              </a:rPr>
              <a:t>100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a:t>
            </a:r>
            <a:r>
              <a:rPr b="0" lang="en-US" sz="1800" spc="-1" strike="noStrike">
                <a:solidFill>
                  <a:srgbClr val="000088"/>
                </a:solidFill>
                <a:latin typeface="Consolas"/>
              </a:rPr>
              <a:t>function </a:t>
            </a:r>
            <a:r>
              <a:rPr b="0" lang="en-US" sz="1800" spc="-1" strike="noStrike">
                <a:solidFill>
                  <a:srgbClr val="000000"/>
                </a:solidFill>
                <a:latin typeface="Consolas"/>
              </a:rPr>
              <a:t>getValue</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000000"/>
                </a:solidFill>
                <a:latin typeface="Consolas"/>
              </a:rPr>
              <a:t>view returns </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000088"/>
                </a:solidFill>
                <a:latin typeface="Consolas"/>
              </a:rPr>
              <a:t>return </a:t>
            </a:r>
            <a:r>
              <a:rPr b="0" lang="en-US" sz="1800" spc="-1" strike="noStrike">
                <a:solidFill>
                  <a:srgbClr val="000000"/>
                </a:solidFill>
                <a:latin typeface="Consolas"/>
              </a:rPr>
              <a:t>stateValue</a:t>
            </a:r>
            <a:r>
              <a:rPr b="0" lang="en-US" sz="1800" spc="-1" strike="noStrike">
                <a:solidFill>
                  <a:srgbClr val="666600"/>
                </a:solidFill>
                <a:latin typeface="Consolas"/>
              </a:rPr>
              <a:t>; </a:t>
            </a:r>
            <a:r>
              <a:rPr b="0" lang="en-US" sz="1800" spc="-1" strike="noStrike">
                <a:solidFill>
                  <a:srgbClr val="880000"/>
                </a:solidFill>
                <a:latin typeface="Consolas"/>
              </a:rPr>
              <a:t>// This function is 'view'</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9. </a:t>
            </a:r>
            <a:r>
              <a:rPr b="0" lang="en-US" sz="1800" spc="-1" strike="noStrike">
                <a:solidFill>
                  <a:srgbClr val="000088"/>
                </a:solidFill>
                <a:latin typeface="Consolas"/>
              </a:rPr>
              <a:t>function </a:t>
            </a:r>
            <a:r>
              <a:rPr b="0" lang="en-US" sz="1800" spc="-1" strike="noStrike">
                <a:solidFill>
                  <a:srgbClr val="000000"/>
                </a:solidFill>
                <a:latin typeface="Consolas"/>
              </a:rPr>
              <a:t>multiply</a:t>
            </a:r>
            <a:r>
              <a:rPr b="0" lang="en-US" sz="1800" spc="-1" strike="noStrike">
                <a:solidFill>
                  <a:srgbClr val="666600"/>
                </a:solidFill>
                <a:latin typeface="Consolas"/>
              </a:rPr>
              <a:t>(</a:t>
            </a:r>
            <a:r>
              <a:rPr b="0" lang="en-US" sz="1800" spc="-1" strike="noStrike">
                <a:solidFill>
                  <a:srgbClr val="000000"/>
                </a:solidFill>
                <a:latin typeface="Consolas"/>
              </a:rPr>
              <a:t>uint256 a</a:t>
            </a:r>
            <a:r>
              <a:rPr b="0" lang="en-US" sz="1800" spc="-1" strike="noStrike">
                <a:solidFill>
                  <a:srgbClr val="666600"/>
                </a:solidFill>
                <a:latin typeface="Consolas"/>
              </a:rPr>
              <a:t>, </a:t>
            </a:r>
            <a:r>
              <a:rPr b="0" lang="en-US" sz="1800" spc="-1" strike="noStrike">
                <a:solidFill>
                  <a:srgbClr val="000000"/>
                </a:solidFill>
                <a:latin typeface="Consolas"/>
              </a:rPr>
              <a:t>uint256 b</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000000"/>
                </a:solidFill>
                <a:latin typeface="Consolas"/>
              </a:rPr>
              <a:t>pure returns </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10. </a:t>
            </a:r>
            <a:r>
              <a:rPr b="0" lang="en-US" sz="1800" spc="-1" strike="noStrike">
                <a:solidFill>
                  <a:srgbClr val="000088"/>
                </a:solidFill>
                <a:latin typeface="Consolas"/>
              </a:rPr>
              <a:t>return </a:t>
            </a:r>
            <a:r>
              <a:rPr b="0" lang="en-US" sz="1800" spc="-1" strike="noStrike">
                <a:solidFill>
                  <a:srgbClr val="000000"/>
                </a:solidFill>
                <a:latin typeface="Consolas"/>
              </a:rPr>
              <a:t>a </a:t>
            </a:r>
            <a:r>
              <a:rPr b="0" lang="en-US" sz="1800" spc="-1" strike="noStrike">
                <a:solidFill>
                  <a:srgbClr val="666600"/>
                </a:solidFill>
                <a:latin typeface="Consolas"/>
              </a:rPr>
              <a:t>* </a:t>
            </a:r>
            <a:r>
              <a:rPr b="0" lang="en-US" sz="1800" spc="-1" strike="noStrike">
                <a:solidFill>
                  <a:srgbClr val="000000"/>
                </a:solidFill>
                <a:latin typeface="Consolas"/>
              </a:rPr>
              <a:t>b</a:t>
            </a:r>
            <a:r>
              <a:rPr b="0" lang="en-US" sz="1800" spc="-1" strike="noStrike">
                <a:solidFill>
                  <a:srgbClr val="666600"/>
                </a:solidFill>
                <a:latin typeface="Consolas"/>
              </a:rPr>
              <a:t>; </a:t>
            </a:r>
            <a:r>
              <a:rPr b="0" lang="en-US" sz="1800" spc="-1" strike="noStrike">
                <a:solidFill>
                  <a:srgbClr val="880000"/>
                </a:solidFill>
                <a:latin typeface="Consolas"/>
              </a:rPr>
              <a:t>// This function is 'pure'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11.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12. </a:t>
            </a:r>
            <a:r>
              <a:rPr b="0" lang="en-US" sz="1800" spc="-1" strike="noStrike">
                <a:solidFill>
                  <a:srgbClr val="666600"/>
                </a:solidFill>
                <a:latin typeface="Consolas"/>
              </a:rPr>
              <a:t>}</a:t>
            </a:r>
            <a:r>
              <a:rPr b="0" lang="en-US" sz="1600" spc="-1" strike="noStrike">
                <a:solidFill>
                  <a:schemeClr val="dk1"/>
                </a:solidFill>
                <a:latin typeface="Bierstadt"/>
              </a:rPr>
              <a:t> </a:t>
            </a:r>
            <a:br>
              <a:rPr sz="1600"/>
            </a:br>
            <a:endParaRPr b="0" lang="en-US" sz="16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Events</a:t>
            </a:r>
            <a:endParaRPr b="0" lang="en-US" sz="5400" spc="-1" strike="noStrike">
              <a:solidFill>
                <a:schemeClr val="dk1"/>
              </a:solidFill>
              <a:latin typeface="Bierstadt"/>
            </a:endParaRPr>
          </a:p>
        </p:txBody>
      </p:sp>
      <p:sp>
        <p:nvSpPr>
          <p:cNvPr id="17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8456"/>
          </a:bodyPr>
          <a:p>
            <a:pPr indent="0" defTabSz="914400">
              <a:lnSpc>
                <a:spcPct val="110000"/>
              </a:lnSpc>
              <a:spcBef>
                <a:spcPts val="1001"/>
              </a:spcBef>
              <a:buNone/>
              <a:tabLst>
                <a:tab algn="l" pos="0"/>
              </a:tabLst>
            </a:pPr>
            <a:r>
              <a:rPr b="0" lang="en-US" sz="2000" spc="-1" strike="noStrike">
                <a:solidFill>
                  <a:schemeClr val="dk1"/>
                </a:solidFill>
                <a:latin typeface="Bierstadt"/>
              </a:rPr>
              <a:t>Events allow logging to the Ethereum blockchain. Some use cases for events are:</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Listening for events and updating user interface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chemeClr val="dk1"/>
                </a:solidFill>
                <a:latin typeface="Bierstadt"/>
              </a:rPr>
              <a:t>A cheap form of storage</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chemeClr val="dk1"/>
                </a:solidFill>
                <a:latin typeface="Bierstadt"/>
              </a:rPr>
              <a:t>Example:</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0758fc"/>
                </a:solidFill>
                <a:latin typeface="source-code-pro"/>
              </a:rPr>
              <a:t>contract</a:t>
            </a:r>
            <a:r>
              <a:rPr b="0" lang="en-US" sz="1800" spc="-1" strike="noStrike">
                <a:solidFill>
                  <a:srgbClr val="252519"/>
                </a:solidFill>
                <a:latin typeface="source-code-pro"/>
              </a:rPr>
              <a:t> </a:t>
            </a:r>
            <a:r>
              <a:rPr b="0" lang="en-US" sz="1800" spc="-1" strike="noStrike">
                <a:solidFill>
                  <a:srgbClr val="445588"/>
                </a:solidFill>
                <a:latin typeface="source-code-pro"/>
              </a:rPr>
              <a:t>Event</a:t>
            </a:r>
            <a:r>
              <a:rPr b="0" lang="en-US" sz="1800" spc="-1" strike="noStrike">
                <a:solidFill>
                  <a:srgbClr val="252519"/>
                </a:solidFill>
                <a:latin typeface="source-code-pro"/>
              </a:rPr>
              <a:t> { </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5f5f55"/>
                </a:solidFill>
                <a:latin typeface="source-code-pro"/>
              </a:rPr>
              <a:t>// Event declaration</a:t>
            </a:r>
            <a:r>
              <a:rPr b="0" lang="en-US" sz="1800" spc="-1" strike="noStrike">
                <a:solidFill>
                  <a:srgbClr val="252519"/>
                </a:solidFill>
                <a:latin typeface="source-code-pro"/>
              </a:rPr>
              <a:t> </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5f5f55"/>
                </a:solidFill>
                <a:latin typeface="source-code-pro"/>
              </a:rPr>
              <a:t>// Up to 3 parameters can be indexed.</a:t>
            </a:r>
            <a:r>
              <a:rPr b="0" lang="en-US" sz="1800" spc="-1" strike="noStrike">
                <a:solidFill>
                  <a:srgbClr val="252519"/>
                </a:solidFill>
                <a:latin typeface="source-code-pro"/>
              </a:rPr>
              <a:t> </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5f5f55"/>
                </a:solidFill>
                <a:latin typeface="source-code-pro"/>
              </a:rPr>
              <a:t>// Indexed parameters helps you filter the logs by the indexed parameter</a:t>
            </a:r>
            <a:r>
              <a:rPr b="0" lang="en-US" sz="1800" spc="-1" strike="noStrike">
                <a:solidFill>
                  <a:srgbClr val="252519"/>
                </a:solidFill>
                <a:latin typeface="source-code-pro"/>
              </a:rPr>
              <a:t> </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0758fc"/>
                </a:solidFill>
                <a:latin typeface="source-code-pro"/>
              </a:rPr>
              <a:t> </a:t>
            </a:r>
            <a:r>
              <a:rPr b="0" lang="en-US" sz="1800" spc="-1" strike="noStrike">
                <a:solidFill>
                  <a:srgbClr val="0758fc"/>
                </a:solidFill>
                <a:latin typeface="source-code-pro"/>
              </a:rPr>
              <a:t>event</a:t>
            </a:r>
            <a:r>
              <a:rPr b="0" lang="en-US" sz="1800" spc="-1" strike="noStrike">
                <a:solidFill>
                  <a:srgbClr val="252519"/>
                </a:solidFill>
                <a:latin typeface="source-code-pro"/>
              </a:rPr>
              <a:t> </a:t>
            </a:r>
            <a:r>
              <a:rPr b="0" lang="en-US" sz="1800" spc="-1" strike="noStrike">
                <a:solidFill>
                  <a:srgbClr val="990000"/>
                </a:solidFill>
                <a:latin typeface="source-code-pro"/>
              </a:rPr>
              <a:t>Log</a:t>
            </a:r>
            <a:r>
              <a:rPr b="0" lang="en-US" sz="1800" spc="-1" strike="noStrike">
                <a:solidFill>
                  <a:srgbClr val="252519"/>
                </a:solidFill>
                <a:latin typeface="source-code-pro"/>
              </a:rPr>
              <a:t>(</a:t>
            </a:r>
            <a:r>
              <a:rPr b="0" lang="en-US" sz="1800" spc="-1" strike="noStrike">
                <a:solidFill>
                  <a:srgbClr val="0758fc"/>
                </a:solidFill>
                <a:latin typeface="source-code-pro"/>
              </a:rPr>
              <a:t>address</a:t>
            </a:r>
            <a:r>
              <a:rPr b="0" lang="en-US" sz="1800" spc="-1" strike="noStrike">
                <a:solidFill>
                  <a:srgbClr val="252519"/>
                </a:solidFill>
                <a:latin typeface="source-code-pro"/>
              </a:rPr>
              <a:t> </a:t>
            </a:r>
            <a:r>
              <a:rPr b="0" lang="en-US" sz="1800" spc="-1" strike="noStrike">
                <a:solidFill>
                  <a:srgbClr val="0758fc"/>
                </a:solidFill>
                <a:latin typeface="source-code-pro"/>
              </a:rPr>
              <a:t>indexed</a:t>
            </a:r>
            <a:r>
              <a:rPr b="0" lang="en-US" sz="1800" spc="-1" strike="noStrike">
                <a:solidFill>
                  <a:srgbClr val="252519"/>
                </a:solidFill>
                <a:latin typeface="source-code-pro"/>
              </a:rPr>
              <a:t> sender, </a:t>
            </a:r>
            <a:r>
              <a:rPr b="0" lang="en-US" sz="1800" spc="-1" strike="noStrike">
                <a:solidFill>
                  <a:srgbClr val="0758fc"/>
                </a:solidFill>
                <a:latin typeface="source-code-pro"/>
              </a:rPr>
              <a:t>string</a:t>
            </a:r>
            <a:r>
              <a:rPr b="0" lang="en-US" sz="1800" spc="-1" strike="noStrike">
                <a:solidFill>
                  <a:srgbClr val="252519"/>
                </a:solidFill>
                <a:latin typeface="source-code-pro"/>
              </a:rPr>
              <a:t> message);</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0758fc"/>
                </a:solidFill>
                <a:latin typeface="source-code-pro"/>
              </a:rPr>
              <a:t>event</a:t>
            </a:r>
            <a:r>
              <a:rPr b="0" lang="en-US" sz="1800" spc="-1" strike="noStrike">
                <a:solidFill>
                  <a:srgbClr val="252519"/>
                </a:solidFill>
                <a:latin typeface="source-code-pro"/>
              </a:rPr>
              <a:t> </a:t>
            </a:r>
            <a:r>
              <a:rPr b="0" lang="en-US" sz="1800" spc="-1" strike="noStrike">
                <a:solidFill>
                  <a:srgbClr val="990000"/>
                </a:solidFill>
                <a:latin typeface="source-code-pro"/>
              </a:rPr>
              <a:t>AnotherLog</a:t>
            </a:r>
            <a:r>
              <a:rPr b="0" lang="en-US" sz="1800" spc="-1" strike="noStrike">
                <a:solidFill>
                  <a:srgbClr val="252519"/>
                </a:solidFill>
                <a:latin typeface="source-code-pro"/>
              </a:rPr>
              <a:t>();</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0758fc"/>
                </a:solidFill>
                <a:latin typeface="source-code-pro"/>
              </a:rPr>
              <a:t>function</a:t>
            </a:r>
            <a:r>
              <a:rPr b="0" lang="en-US" sz="1800" spc="-1" strike="noStrike">
                <a:solidFill>
                  <a:srgbClr val="252519"/>
                </a:solidFill>
                <a:latin typeface="source-code-pro"/>
              </a:rPr>
              <a:t> </a:t>
            </a:r>
            <a:r>
              <a:rPr b="0" lang="en-US" sz="1800" spc="-1" strike="noStrike">
                <a:solidFill>
                  <a:srgbClr val="990000"/>
                </a:solidFill>
                <a:latin typeface="source-code-pro"/>
              </a:rPr>
              <a:t>test</a:t>
            </a:r>
            <a:r>
              <a:rPr b="0" lang="en-US" sz="1800" spc="-1" strike="noStrike">
                <a:solidFill>
                  <a:srgbClr val="252519"/>
                </a:solidFill>
                <a:latin typeface="source-code-pro"/>
              </a:rPr>
              <a:t>() </a:t>
            </a:r>
            <a:r>
              <a:rPr b="0" lang="en-US" sz="1800" spc="-1" strike="noStrike">
                <a:solidFill>
                  <a:srgbClr val="0758fc"/>
                </a:solidFill>
                <a:latin typeface="source-code-pro"/>
              </a:rPr>
              <a:t>public</a:t>
            </a:r>
            <a:r>
              <a:rPr b="0" lang="en-US" sz="1800" spc="-1" strike="noStrike">
                <a:solidFill>
                  <a:srgbClr val="252519"/>
                </a:solidFill>
                <a:latin typeface="source-code-pro"/>
              </a:rPr>
              <a:t> {</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0758fc"/>
                </a:solidFill>
                <a:latin typeface="source-code-pro"/>
              </a:rPr>
              <a:t>emit</a:t>
            </a:r>
            <a:r>
              <a:rPr b="0" lang="en-US" sz="1800" spc="-1" strike="noStrike">
                <a:solidFill>
                  <a:srgbClr val="252519"/>
                </a:solidFill>
                <a:latin typeface="source-code-pro"/>
              </a:rPr>
              <a:t> Log(msg.sender, </a:t>
            </a:r>
            <a:r>
              <a:rPr b="0" lang="en-US" sz="1800" spc="-1" strike="noStrike">
                <a:solidFill>
                  <a:srgbClr val="dd1144"/>
                </a:solidFill>
                <a:latin typeface="source-code-pro"/>
              </a:rPr>
              <a:t>"Hello World!"</a:t>
            </a:r>
            <a:r>
              <a:rPr b="0" lang="en-US" sz="1800" spc="-1" strike="noStrike">
                <a:solidFill>
                  <a:srgbClr val="252519"/>
                </a:solidFill>
                <a:latin typeface="source-code-pro"/>
              </a:rPr>
              <a:t>);</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0758fc"/>
                </a:solidFill>
                <a:latin typeface="source-code-pro"/>
              </a:rPr>
              <a:t>emit</a:t>
            </a:r>
            <a:r>
              <a:rPr b="0" lang="en-US" sz="1800" spc="-1" strike="noStrike">
                <a:solidFill>
                  <a:srgbClr val="252519"/>
                </a:solidFill>
                <a:latin typeface="source-code-pro"/>
              </a:rPr>
              <a:t> Log(msg.sender, </a:t>
            </a:r>
            <a:r>
              <a:rPr b="0" lang="en-US" sz="1800" spc="-1" strike="noStrike">
                <a:solidFill>
                  <a:srgbClr val="dd1144"/>
                </a:solidFill>
                <a:latin typeface="source-code-pro"/>
              </a:rPr>
              <a:t>"Hello EVM!"</a:t>
            </a:r>
            <a:r>
              <a:rPr b="0" lang="en-US" sz="1800" spc="-1" strike="noStrike">
                <a:solidFill>
                  <a:srgbClr val="252519"/>
                </a:solidFill>
                <a:latin typeface="source-code-pro"/>
              </a:rPr>
              <a:t>);</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0758fc"/>
                </a:solidFill>
                <a:latin typeface="source-code-pro"/>
              </a:rPr>
              <a:t>emit</a:t>
            </a:r>
            <a:r>
              <a:rPr b="0" lang="en-US" sz="1800" spc="-1" strike="noStrike">
                <a:solidFill>
                  <a:srgbClr val="252519"/>
                </a:solidFill>
                <a:latin typeface="source-code-pro"/>
              </a:rPr>
              <a:t> AnotherLog();</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252519"/>
                </a:solidFill>
                <a:latin typeface="source-code-pro"/>
              </a:rPr>
              <a:t>}</a:t>
            </a:r>
            <a:endParaRPr b="0" lang="en-US" sz="18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252519"/>
                </a:solidFill>
                <a:latin typeface="source-code-pro"/>
              </a:rPr>
              <a:t> </a:t>
            </a:r>
            <a:r>
              <a:rPr b="0" lang="en-US" sz="1800" spc="-1" strike="noStrike">
                <a:solidFill>
                  <a:srgbClr val="252519"/>
                </a:solidFill>
                <a:latin typeface="source-code-pro"/>
              </a:rPr>
              <a:t>}</a:t>
            </a: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Events</a:t>
            </a:r>
            <a:endParaRPr b="0" lang="en-US" sz="5400" spc="-1" strike="noStrike">
              <a:solidFill>
                <a:schemeClr val="dk1"/>
              </a:solidFill>
              <a:latin typeface="Bierstadt"/>
            </a:endParaRPr>
          </a:p>
        </p:txBody>
      </p:sp>
      <p:sp>
        <p:nvSpPr>
          <p:cNvPr id="17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pc="-1" strike="noStrike">
                <a:solidFill>
                  <a:srgbClr val="000000"/>
                </a:solidFill>
                <a:latin typeface="Consolas"/>
              </a:rPr>
              <a:t>types of parameters of events: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urierNewPSMT"/>
              </a:rPr>
              <a:t>o </a:t>
            </a:r>
            <a:r>
              <a:rPr b="0" lang="en-US" sz="1800" spc="-1" strike="noStrike">
                <a:solidFill>
                  <a:srgbClr val="000000"/>
                </a:solidFill>
                <a:latin typeface="Consolas"/>
              </a:rPr>
              <a:t>Indexed Parameters:</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Consolas"/>
              </a:rPr>
              <a:t>You can declare up to three parameters as indexed in an event. These parameters allow for more efficient filtering when querying the event logs.</a:t>
            </a:r>
            <a:endParaRPr b="0" lang="en-US" sz="14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Consolas"/>
              </a:rPr>
              <a:t>In the example above, user is declared as indexed. This allows clients to efficiently filter events based on the user parameter when searching through the blockchain's event logs.</a:t>
            </a:r>
            <a:endParaRPr b="0" lang="en-US" sz="14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urierNewPSMT"/>
              </a:rPr>
              <a:t>o </a:t>
            </a:r>
            <a:r>
              <a:rPr b="0" lang="en-US" sz="1800" spc="-1" strike="noStrike">
                <a:solidFill>
                  <a:srgbClr val="000000"/>
                </a:solidFill>
                <a:latin typeface="Consolas"/>
              </a:rPr>
              <a:t>Non-Indexed Parameters:</a:t>
            </a:r>
            <a:endParaRPr b="0" lang="en-US" sz="18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Consolas"/>
              </a:rPr>
              <a:t>Parameters that are not explicitly declared as indexed are nonindexed parameters.</a:t>
            </a:r>
            <a:endParaRPr b="0" lang="en-US" sz="1400" spc="-1" strike="noStrike">
              <a:solidFill>
                <a:schemeClr val="dk1"/>
              </a:solidFill>
              <a:latin typeface="Bierstadt"/>
            </a:endParaRPr>
          </a:p>
          <a:p>
            <a:pPr lvl="3" marL="54864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Consolas"/>
              </a:rPr>
              <a:t>Non-indexed parameters provide additional data about the event but do not offer the same level of efficient filtering when querying event logs</a:t>
            </a:r>
            <a:r>
              <a:rPr b="0" lang="en-US" sz="1600" spc="-1" strike="noStrike">
                <a:solidFill>
                  <a:schemeClr val="dk1"/>
                </a:solidFill>
                <a:latin typeface="Bierstadt"/>
              </a:rPr>
              <a:t> </a:t>
            </a:r>
            <a:br>
              <a:rPr sz="1600"/>
            </a:br>
            <a:r>
              <a:rPr b="0" lang="en-US" sz="1600" spc="-1" strike="noStrike">
                <a:solidFill>
                  <a:schemeClr val="dk1"/>
                </a:solidFill>
                <a:latin typeface="Bierstadt"/>
              </a:rPr>
              <a:t> </a:t>
            </a:r>
            <a:endParaRPr b="0" lang="en-US" sz="16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fontScale="96851"/>
          </a:bodyPr>
          <a:p>
            <a:pPr indent="0" defTabSz="914400">
              <a:lnSpc>
                <a:spcPct val="100000"/>
              </a:lnSpc>
              <a:buNone/>
            </a:pPr>
            <a:r>
              <a:rPr b="1" lang="en-US" sz="5400" spc="-1" strike="noStrike">
                <a:solidFill>
                  <a:srgbClr val="000000"/>
                </a:solidFill>
                <a:latin typeface="var(--ff-lato)"/>
              </a:rPr>
              <a:t>Decision Making (</a:t>
            </a:r>
            <a:r>
              <a:rPr b="1" lang="en-US" sz="5400" spc="-1" strike="noStrike">
                <a:solidFill>
                  <a:schemeClr val="dk1"/>
                </a:solidFill>
                <a:latin typeface="Bierstadt"/>
              </a:rPr>
              <a:t>Conditions)</a:t>
            </a:r>
            <a:endParaRPr b="0" lang="en-US" sz="5400" spc="-1" strike="noStrike">
              <a:solidFill>
                <a:schemeClr val="dk1"/>
              </a:solidFill>
              <a:latin typeface="Bierstadt"/>
            </a:endParaRPr>
          </a:p>
        </p:txBody>
      </p:sp>
      <p:sp>
        <p:nvSpPr>
          <p:cNvPr id="179"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93441"/>
          </a:bodyPr>
          <a:p>
            <a:pPr indent="0" defTabSz="914400">
              <a:lnSpc>
                <a:spcPct val="110000"/>
              </a:lnSpc>
              <a:spcBef>
                <a:spcPts val="1001"/>
              </a:spcBef>
              <a:buNone/>
              <a:tabLst>
                <a:tab algn="l" pos="0"/>
              </a:tabLst>
            </a:pPr>
            <a:r>
              <a:rPr b="0" lang="en-US" sz="2000" spc="-1" strike="noStrike">
                <a:solidFill>
                  <a:srgbClr val="000000"/>
                </a:solidFill>
                <a:latin typeface="Verdana"/>
              </a:rPr>
              <a:t>The </a:t>
            </a:r>
            <a:r>
              <a:rPr b="1" lang="en-US" sz="2000" spc="-1" strike="noStrike">
                <a:solidFill>
                  <a:srgbClr val="000000"/>
                </a:solidFill>
                <a:latin typeface="inherit"/>
              </a:rPr>
              <a:t>if</a:t>
            </a:r>
            <a:r>
              <a:rPr b="0" lang="en-US" sz="2000" spc="-1" strike="noStrike">
                <a:solidFill>
                  <a:srgbClr val="000000"/>
                </a:solidFill>
                <a:latin typeface="Verdana"/>
              </a:rPr>
              <a:t> statement is the fundamental control statement that allows Solidity to make decisions and execute statements conditionally.</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Syntax:</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if (expression)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 to be executed if expression is true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else if (expression 2)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 to be executed if expression 2 is true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else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 to be executed when above expressions are false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000000"/>
                </a:solidFill>
                <a:latin typeface="var(--ff-lato)"/>
              </a:rPr>
              <a:t>Revert Vs require Vs assert</a:t>
            </a:r>
            <a:endParaRPr b="0" lang="en-US" sz="5400" spc="-1" strike="noStrike">
              <a:solidFill>
                <a:schemeClr val="dk1"/>
              </a:solidFill>
              <a:latin typeface="Bierstadt"/>
            </a:endParaRPr>
          </a:p>
        </p:txBody>
      </p:sp>
      <p:sp>
        <p:nvSpPr>
          <p:cNvPr id="181"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4952"/>
          </a:bodyPr>
          <a:p>
            <a:pPr indent="0" defTabSz="914400">
              <a:lnSpc>
                <a:spcPct val="110000"/>
              </a:lnSpc>
              <a:spcBef>
                <a:spcPts val="1001"/>
              </a:spcBef>
              <a:buNone/>
              <a:tabLst>
                <a:tab algn="l" pos="0"/>
              </a:tabLst>
            </a:pPr>
            <a:r>
              <a:rPr b="0" lang="en-US" sz="1800" spc="-1" strike="noStrike">
                <a:solidFill>
                  <a:srgbClr val="000000"/>
                </a:solidFill>
                <a:latin typeface="Consolas"/>
              </a:rPr>
              <a:t>revert and require are two mechanisms used for error handling and control flow within smart contracts. They are used to check conditions and revert the execution of a transaction or function if those conditions are not met. Both mechanisms prevent further execution and revert any state changes that occurred before the error condition was encountered.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Require: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require is used to check a condition and revert the transaction if the condition evaluates to false. It is used to validate inputs and conditions within a function.</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Unlike revert, require does not consume all the gas; it refunds any remaining gas to the sender. It is often used for input validation.</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You can provide an optional error message to explain why the condition was not met.</a:t>
            </a:r>
            <a:r>
              <a:rPr b="0" lang="en-US" sz="2000" spc="-1" strike="noStrike">
                <a:solidFill>
                  <a:schemeClr val="dk1"/>
                </a:solidFill>
                <a:latin typeface="Bierstadt"/>
              </a:rPr>
              <a:t> </a:t>
            </a:r>
            <a:br>
              <a:rPr sz="2000"/>
            </a:br>
            <a:r>
              <a:rPr b="0" lang="en-US" sz="1800" spc="-1" strike="noStrike">
                <a:solidFill>
                  <a:srgbClr val="000000"/>
                </a:solidFill>
                <a:latin typeface="Consolas"/>
              </a:rPr>
              <a:t>Example: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88"/>
                </a:solidFill>
                <a:latin typeface="Consolas"/>
              </a:rPr>
              <a:t>function </a:t>
            </a:r>
            <a:r>
              <a:rPr b="0" lang="en-US" sz="1800" spc="-1" strike="noStrike">
                <a:solidFill>
                  <a:srgbClr val="000000"/>
                </a:solidFill>
                <a:latin typeface="Consolas"/>
              </a:rPr>
              <a:t>someFunction</a:t>
            </a:r>
            <a:r>
              <a:rPr b="0" lang="en-US" sz="1800" spc="-1" strike="noStrike">
                <a:solidFill>
                  <a:srgbClr val="666600"/>
                </a:solidFill>
                <a:latin typeface="Consolas"/>
              </a:rPr>
              <a:t>(</a:t>
            </a:r>
            <a:r>
              <a:rPr b="0" lang="en-US" sz="1800" spc="-1" strike="noStrike">
                <a:solidFill>
                  <a:srgbClr val="000000"/>
                </a:solidFill>
                <a:latin typeface="Consolas"/>
              </a:rPr>
              <a:t>uint256 </a:t>
            </a:r>
            <a:r>
              <a:rPr b="0" lang="en-US" sz="1800" spc="-1" strike="noStrike">
                <a:solidFill>
                  <a:srgbClr val="000088"/>
                </a:solidFill>
                <a:latin typeface="Consolas"/>
              </a:rPr>
              <a:t>value</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require</a:t>
            </a:r>
            <a:r>
              <a:rPr b="0" lang="en-US" sz="1800" spc="-1" strike="noStrike">
                <a:solidFill>
                  <a:srgbClr val="666600"/>
                </a:solidFill>
                <a:latin typeface="Consolas"/>
              </a:rPr>
              <a:t>(</a:t>
            </a:r>
            <a:r>
              <a:rPr b="0" lang="en-US" sz="1800" spc="-1" strike="noStrike">
                <a:solidFill>
                  <a:srgbClr val="000088"/>
                </a:solidFill>
                <a:latin typeface="Consolas"/>
              </a:rPr>
              <a:t>value </a:t>
            </a:r>
            <a:r>
              <a:rPr b="0" lang="en-US" sz="1800" spc="-1" strike="noStrike">
                <a:solidFill>
                  <a:srgbClr val="666600"/>
                </a:solidFill>
                <a:latin typeface="Consolas"/>
              </a:rPr>
              <a:t>&gt; </a:t>
            </a:r>
            <a:r>
              <a:rPr b="0" lang="en-US" sz="1800" spc="-1" strike="noStrike">
                <a:solidFill>
                  <a:srgbClr val="006666"/>
                </a:solidFill>
                <a:latin typeface="Consolas"/>
              </a:rPr>
              <a:t>0</a:t>
            </a:r>
            <a:r>
              <a:rPr b="0" lang="en-US" sz="1800" spc="-1" strike="noStrike">
                <a:solidFill>
                  <a:srgbClr val="666600"/>
                </a:solidFill>
                <a:latin typeface="Consolas"/>
              </a:rPr>
              <a:t>, </a:t>
            </a:r>
            <a:r>
              <a:rPr b="0" lang="en-US" sz="1800" spc="-1" strike="noStrike">
                <a:solidFill>
                  <a:srgbClr val="008800"/>
                </a:solidFill>
                <a:latin typeface="Consolas"/>
              </a:rPr>
              <a:t>"Value must be greater than 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880000"/>
                </a:solidFill>
                <a:latin typeface="Consolas"/>
              </a:rPr>
              <a:t>// Continue execution if the condition is met; refund unused gas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984806"/>
                </a:solidFill>
                <a:latin typeface="Consolas"/>
              </a:rPr>
              <a:t>// Perform other operations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a:t>
            </a:r>
            <a:endParaRPr b="0" lang="en-US" sz="1800" spc="-1" strike="noStrike">
              <a:solidFill>
                <a:schemeClr val="dk1"/>
              </a:solidFill>
              <a:latin typeface="Bierstadt"/>
            </a:endParaRPr>
          </a:p>
          <a:p>
            <a:pPr indent="0" defTabSz="914400">
              <a:lnSpc>
                <a:spcPct val="110000"/>
              </a:lnSpc>
              <a:spcBef>
                <a:spcPts val="499"/>
              </a:spcBef>
              <a:buNone/>
              <a:tabLst>
                <a:tab algn="l" pos="0"/>
              </a:tabLst>
            </a:pP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000000"/>
                </a:solidFill>
                <a:latin typeface="var(--ff-lato)"/>
              </a:rPr>
              <a:t>Revert Vs require Vs assert</a:t>
            </a:r>
            <a:endParaRPr b="0" lang="en-US" sz="5400" spc="-1" strike="noStrike">
              <a:solidFill>
                <a:schemeClr val="dk1"/>
              </a:solidFill>
              <a:latin typeface="Bierstadt"/>
            </a:endParaRPr>
          </a:p>
        </p:txBody>
      </p:sp>
      <p:sp>
        <p:nvSpPr>
          <p:cNvPr id="18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85446"/>
          </a:bodyPr>
          <a:p>
            <a:pPr indent="0" defTabSz="914400">
              <a:lnSpc>
                <a:spcPct val="110000"/>
              </a:lnSpc>
              <a:spcBef>
                <a:spcPts val="1001"/>
              </a:spcBef>
              <a:buNone/>
              <a:tabLst>
                <a:tab algn="l" pos="0"/>
              </a:tabLst>
            </a:pPr>
            <a:r>
              <a:rPr b="0" lang="en-US" sz="1800" spc="-1" strike="noStrike">
                <a:solidFill>
                  <a:srgbClr val="000000"/>
                </a:solidFill>
                <a:latin typeface="Consolas"/>
              </a:rPr>
              <a:t>Revert: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revert is used to revert the entire transaction, including any state changes and gas consumption, back to the previous state.</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It is typically used when a critical error condition is encountered, and you want to stop the execution of the transaction and revert all changes.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You can provide an optional error message to explain the reason for the revert.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000088"/>
                </a:solidFill>
                <a:latin typeface="Consolas"/>
              </a:rPr>
              <a:t>function </a:t>
            </a:r>
            <a:r>
              <a:rPr b="0" lang="en-US" sz="1800" spc="-1" strike="noStrike">
                <a:solidFill>
                  <a:srgbClr val="000000"/>
                </a:solidFill>
                <a:latin typeface="Consolas"/>
              </a:rPr>
              <a:t>anotherFunction</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t>
            </a:r>
            <a:r>
              <a:rPr b="0" lang="en-US" sz="1800" spc="-1" strike="noStrike">
                <a:solidFill>
                  <a:srgbClr val="000088"/>
                </a:solidFill>
                <a:latin typeface="Consolas"/>
              </a:rPr>
              <a:t>if </a:t>
            </a:r>
            <a:r>
              <a:rPr b="0" lang="en-US" sz="1800" spc="-1" strike="noStrike">
                <a:solidFill>
                  <a:srgbClr val="666600"/>
                </a:solidFill>
                <a:latin typeface="Consolas"/>
              </a:rPr>
              <a:t>(</a:t>
            </a:r>
            <a:r>
              <a:rPr b="0" lang="en-US" sz="1800" spc="-1" strike="noStrike">
                <a:solidFill>
                  <a:srgbClr val="000000"/>
                </a:solidFill>
                <a:latin typeface="Consolas"/>
              </a:rPr>
              <a:t>someCondition</a:t>
            </a:r>
            <a:r>
              <a:rPr b="0" lang="en-US" sz="1800" spc="-1" strike="noStrike">
                <a:solidFill>
                  <a:srgbClr val="6666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 revert</a:t>
            </a:r>
            <a:r>
              <a:rPr b="0" lang="en-US" sz="1800" spc="-1" strike="noStrike">
                <a:solidFill>
                  <a:srgbClr val="666600"/>
                </a:solidFill>
                <a:latin typeface="Consolas"/>
              </a:rPr>
              <a:t>(</a:t>
            </a:r>
            <a:r>
              <a:rPr b="0" lang="en-US" sz="1800" spc="-1" strike="noStrike">
                <a:solidFill>
                  <a:srgbClr val="008800"/>
                </a:solidFill>
                <a:latin typeface="Consolas"/>
              </a:rPr>
              <a:t>"Critical error: Something went wrong"</a:t>
            </a:r>
            <a:r>
              <a:rPr b="0" lang="en-US" sz="1800" spc="-1" strike="noStrike">
                <a:solidFill>
                  <a:srgbClr val="666600"/>
                </a:solidFill>
                <a:latin typeface="Consolas"/>
              </a:rPr>
              <a:t>); // could declare an Error to be reverted to safe gas. And that will be better than pass a string to be reverted.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9.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10. </a:t>
            </a:r>
            <a:r>
              <a:rPr b="0" lang="en-US" sz="1800" spc="-1" strike="noStrike">
                <a:solidFill>
                  <a:srgbClr val="880000"/>
                </a:solidFill>
                <a:latin typeface="Consolas"/>
              </a:rPr>
              <a:t>// Continue execution if no revert occurred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11. </a:t>
            </a:r>
            <a:r>
              <a:rPr b="0" lang="en-US" sz="1800" spc="-1" strike="noStrike">
                <a:solidFill>
                  <a:srgbClr val="666600"/>
                </a:solidFill>
                <a:latin typeface="Consolas"/>
              </a:rPr>
              <a:t>}</a:t>
            </a:r>
            <a:r>
              <a:rPr b="0" lang="en-US" sz="1600" spc="-1" strike="noStrike">
                <a:solidFill>
                  <a:schemeClr val="dk1"/>
                </a:solidFill>
                <a:latin typeface="Bierstadt"/>
              </a:rPr>
              <a:t> </a:t>
            </a:r>
            <a:endParaRPr b="0" lang="en-US" sz="16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000000"/>
                </a:solidFill>
                <a:latin typeface="var(--ff-lato)"/>
              </a:rPr>
              <a:t>Revert Vs require Vs assert</a:t>
            </a:r>
            <a:endParaRPr b="0" lang="en-US" sz="5400" spc="-1" strike="noStrike">
              <a:solidFill>
                <a:schemeClr val="dk1"/>
              </a:solidFill>
              <a:latin typeface="Bierstadt"/>
            </a:endParaRPr>
          </a:p>
        </p:txBody>
      </p:sp>
      <p:sp>
        <p:nvSpPr>
          <p:cNvPr id="18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7950"/>
          </a:bodyPr>
          <a:p>
            <a:pPr indent="0" defTabSz="914400">
              <a:lnSpc>
                <a:spcPct val="110000"/>
              </a:lnSpc>
              <a:spcBef>
                <a:spcPts val="1001"/>
              </a:spcBef>
              <a:buNone/>
              <a:tabLst>
                <a:tab algn="l" pos="0"/>
              </a:tabLst>
            </a:pPr>
            <a:r>
              <a:rPr b="0" lang="en-US" sz="1800" spc="-1" strike="noStrike">
                <a:solidFill>
                  <a:srgbClr val="000000"/>
                </a:solidFill>
                <a:latin typeface="Consolas"/>
              </a:rPr>
              <a:t>Define a Custom Error: it saves more gas than storing message and pass it with revert.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400" spc="-1" strike="noStrike">
                <a:solidFill>
                  <a:srgbClr val="000000"/>
                </a:solidFill>
                <a:latin typeface="Consolas"/>
              </a:rPr>
              <a:t>Example:</a:t>
            </a:r>
            <a:endParaRPr b="0" lang="en-US" sz="14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1. error ValueMustBeGreaterThanZero(string message);// before define a contract , could have</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2. no parameters</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1. function checkValue(uint256 value) public pure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2. if (value &lt;= 0)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3. revert ValueMustBeGreaterThanZero("Value must be greater than zero");</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4.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5. // Continue execution if the condition is met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6.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Consolas"/>
              </a:rPr>
              <a:t>Different between revert and require.</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revert consumes all the gas and reverts all state changes and operations, making it suitable for critical errors.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require refunds any unused gas and is often used for input validation and noncritical conditions.</a:t>
            </a:r>
            <a:r>
              <a:rPr b="0" lang="en-US" sz="1200" spc="-1" strike="noStrike">
                <a:solidFill>
                  <a:schemeClr val="dk1"/>
                </a:solidFill>
                <a:latin typeface="Bierstadt"/>
              </a:rPr>
              <a:t> </a:t>
            </a:r>
            <a:br>
              <a:rPr sz="1400"/>
            </a:br>
            <a:r>
              <a:rPr b="0" lang="en-US" sz="1400" spc="-1" strike="noStrike">
                <a:solidFill>
                  <a:srgbClr val="000000"/>
                </a:solidFill>
                <a:latin typeface="Consolas"/>
              </a:rPr>
              <a:t> </a:t>
            </a:r>
            <a:endParaRPr b="0" lang="en-US" sz="14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18040" y="978480"/>
            <a:ext cx="6152760" cy="101628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Gas and units</a:t>
            </a:r>
            <a:endParaRPr b="0" lang="en-US" sz="5400" spc="-1" strike="noStrike">
              <a:solidFill>
                <a:schemeClr val="dk1"/>
              </a:solidFill>
              <a:latin typeface="Bierstadt"/>
            </a:endParaRPr>
          </a:p>
        </p:txBody>
      </p:sp>
      <p:sp>
        <p:nvSpPr>
          <p:cNvPr id="101" name="PlaceHolder 2"/>
          <p:cNvSpPr>
            <a:spLocks noGrp="1"/>
          </p:cNvSpPr>
          <p:nvPr>
            <p:ph/>
          </p:nvPr>
        </p:nvSpPr>
        <p:spPr>
          <a:xfrm>
            <a:off x="518040" y="1797480"/>
            <a:ext cx="11165040" cy="46339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Every transaction which modify the state of the blockchain require gas fees paid for the minors , gas fees are changed depending on the state of the blockchain and the complexity of the called function.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p:txBody>
      </p:sp>
      <p:pic>
        <p:nvPicPr>
          <p:cNvPr id="102" name="Picture 8" descr=""/>
          <p:cNvPicPr/>
          <p:nvPr/>
        </p:nvPicPr>
        <p:blipFill>
          <a:blip r:embed="rId1"/>
          <a:stretch/>
        </p:blipFill>
        <p:spPr>
          <a:xfrm>
            <a:off x="2104560" y="3366360"/>
            <a:ext cx="7982640" cy="284364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000000"/>
                </a:solidFill>
                <a:latin typeface="var(--ff-lato)"/>
              </a:rPr>
              <a:t>Revert Vs require Vs assert</a:t>
            </a:r>
            <a:endParaRPr b="0" lang="en-US" sz="5400" spc="-1" strike="noStrike">
              <a:solidFill>
                <a:schemeClr val="dk1"/>
              </a:solidFill>
              <a:latin typeface="Bierstadt"/>
            </a:endParaRPr>
          </a:p>
        </p:txBody>
      </p:sp>
      <p:sp>
        <p:nvSpPr>
          <p:cNvPr id="187" name="PlaceHolder 2"/>
          <p:cNvSpPr>
            <a:spLocks noGrp="1"/>
          </p:cNvSpPr>
          <p:nvPr>
            <p:ph/>
          </p:nvPr>
        </p:nvSpPr>
        <p:spPr>
          <a:xfrm>
            <a:off x="633960" y="1963800"/>
            <a:ext cx="11049120" cy="4561200"/>
          </a:xfrm>
          <a:prstGeom prst="rect">
            <a:avLst/>
          </a:prstGeom>
          <a:noFill/>
          <a:ln w="0">
            <a:noFill/>
          </a:ln>
        </p:spPr>
        <p:txBody>
          <a:bodyPr lIns="91440" rIns="91440" tIns="45720" bIns="45720" anchor="t">
            <a:normAutofit fontScale="96439"/>
          </a:bodyPr>
          <a:p>
            <a:pPr indent="0" defTabSz="914400">
              <a:lnSpc>
                <a:spcPct val="110000"/>
              </a:lnSpc>
              <a:spcBef>
                <a:spcPts val="1001"/>
              </a:spcBef>
              <a:buNone/>
              <a:tabLst>
                <a:tab algn="l" pos="0"/>
              </a:tabLst>
            </a:pPr>
            <a:r>
              <a:rPr b="1" lang="en-US" sz="1800" spc="-1" strike="noStrike">
                <a:solidFill>
                  <a:srgbClr val="000000"/>
                </a:solidFill>
                <a:latin typeface="Consolas-Bold"/>
              </a:rPr>
              <a:t>Assert: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Use assert for internal consistency checks within your contract. assert should not be used for input validation.</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It consumes all the gas, even if the condition is true, and is primarily used for checks that should never fail.</a:t>
            </a:r>
            <a:r>
              <a:rPr b="0" lang="en-US" sz="1400" spc="-1" strike="noStrike">
                <a:solidFill>
                  <a:schemeClr val="dk1"/>
                </a:solidFill>
                <a:latin typeface="Bierstadt"/>
              </a:rPr>
              <a:t> </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When an error occurs, the transaction is reverted, and any changes to the contract’s state are undone. The user who initiated the transaction will receive an error message if a custom error message was provided.</a:t>
            </a:r>
            <a:r>
              <a:rPr b="0" lang="en-US" sz="1200" spc="-1" strike="noStrike">
                <a:solidFill>
                  <a:schemeClr val="dk1"/>
                </a:solidFill>
                <a:latin typeface="Bierstadt"/>
              </a:rPr>
              <a:t> </a:t>
            </a:r>
            <a:endParaRPr b="0" lang="en-US" sz="1200" spc="-1" strike="noStrike">
              <a:solidFill>
                <a:schemeClr val="dk1"/>
              </a:solidFill>
              <a:latin typeface="Bierstadt"/>
            </a:endParaRPr>
          </a:p>
          <a:p>
            <a:pPr indent="0" defTabSz="914400">
              <a:lnSpc>
                <a:spcPct val="110000"/>
              </a:lnSpc>
              <a:spcBef>
                <a:spcPts val="499"/>
              </a:spcBef>
              <a:buNone/>
              <a:tabLst>
                <a:tab algn="l" pos="0"/>
              </a:tabLst>
            </a:pPr>
            <a:r>
              <a:rPr b="0" lang="en-US" sz="1600" spc="-1" strike="noStrike">
                <a:solidFill>
                  <a:schemeClr val="dk1"/>
                </a:solidFill>
                <a:latin typeface="Bierstadt"/>
              </a:rPr>
              <a:t>Example:</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a:t>
            </a:r>
            <a:r>
              <a:rPr b="0" lang="en-US" sz="1800" spc="-1" strike="noStrike">
                <a:solidFill>
                  <a:srgbClr val="000088"/>
                </a:solidFill>
                <a:latin typeface="Consolas"/>
              </a:rPr>
              <a:t>function </a:t>
            </a:r>
            <a:r>
              <a:rPr b="0" lang="en-US" sz="1800" spc="-1" strike="noStrike">
                <a:solidFill>
                  <a:srgbClr val="000000"/>
                </a:solidFill>
                <a:latin typeface="Consolas"/>
              </a:rPr>
              <a:t>someInternalFunction</a:t>
            </a:r>
            <a:r>
              <a:rPr b="0" lang="en-US" sz="1800" spc="-1" strike="noStrike">
                <a:solidFill>
                  <a:srgbClr val="666600"/>
                </a:solidFill>
                <a:latin typeface="Consolas"/>
              </a:rPr>
              <a:t>(</a:t>
            </a:r>
            <a:r>
              <a:rPr b="0" lang="en-US" sz="1800" spc="-1" strike="noStrike">
                <a:solidFill>
                  <a:srgbClr val="000000"/>
                </a:solidFill>
                <a:latin typeface="Consolas"/>
              </a:rPr>
              <a:t>uint256 </a:t>
            </a:r>
            <a:r>
              <a:rPr b="0" lang="en-US" sz="1800" spc="-1" strike="noStrike">
                <a:solidFill>
                  <a:srgbClr val="000088"/>
                </a:solidFill>
                <a:latin typeface="Consolas"/>
              </a:rPr>
              <a:t>value</a:t>
            </a:r>
            <a:r>
              <a:rPr b="0" lang="en-US" sz="1800" spc="-1" strike="noStrike">
                <a:solidFill>
                  <a:srgbClr val="666600"/>
                </a:solidFill>
                <a:latin typeface="Consolas"/>
              </a:rPr>
              <a:t>) </a:t>
            </a:r>
            <a:r>
              <a:rPr b="0" lang="en-US" sz="1800" spc="-1" strike="noStrike">
                <a:solidFill>
                  <a:srgbClr val="000088"/>
                </a:solidFill>
                <a:latin typeface="Consolas"/>
              </a:rPr>
              <a:t>internal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assert</a:t>
            </a:r>
            <a:r>
              <a:rPr b="0" lang="en-US" sz="1800" spc="-1" strike="noStrike">
                <a:solidFill>
                  <a:srgbClr val="666600"/>
                </a:solidFill>
                <a:latin typeface="Consolas"/>
              </a:rPr>
              <a:t>(</a:t>
            </a:r>
            <a:r>
              <a:rPr b="0" lang="en-US" sz="1800" spc="-1" strike="noStrike">
                <a:solidFill>
                  <a:srgbClr val="000088"/>
                </a:solidFill>
                <a:latin typeface="Consolas"/>
              </a:rPr>
              <a:t>value </a:t>
            </a:r>
            <a:r>
              <a:rPr b="0" lang="en-US" sz="1800" spc="-1" strike="noStrike">
                <a:solidFill>
                  <a:srgbClr val="666600"/>
                </a:solidFill>
                <a:latin typeface="Consolas"/>
              </a:rPr>
              <a:t>&gt; </a:t>
            </a:r>
            <a:r>
              <a:rPr b="0" lang="en-US" sz="1800" spc="-1" strike="noStrike">
                <a:solidFill>
                  <a:srgbClr val="006666"/>
                </a:solidFill>
                <a:latin typeface="Consolas"/>
              </a:rPr>
              <a:t>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880000"/>
                </a:solidFill>
                <a:latin typeface="Consolas"/>
              </a:rPr>
              <a:t>// Continue execution if the condition is true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666600"/>
                </a:solidFill>
                <a:latin typeface="Consolas"/>
              </a:rPr>
              <a:t>}</a:t>
            </a:r>
            <a:r>
              <a:rPr b="0" lang="en-US" sz="1200" spc="-1" strike="noStrike">
                <a:solidFill>
                  <a:schemeClr val="dk1"/>
                </a:solidFill>
                <a:latin typeface="Bierstadt"/>
              </a:rPr>
              <a:t> </a:t>
            </a:r>
            <a:br>
              <a:rPr sz="1200"/>
            </a:br>
            <a:endParaRPr b="0" lang="en-US" sz="12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rgbClr val="000000"/>
                </a:solidFill>
                <a:latin typeface="var(--ff-lato)"/>
              </a:rPr>
              <a:t>Try Catch</a:t>
            </a:r>
            <a:endParaRPr b="0" lang="en-US" sz="5400" spc="-1" strike="noStrike">
              <a:solidFill>
                <a:schemeClr val="dk1"/>
              </a:solidFill>
              <a:latin typeface="Bierstadt"/>
            </a:endParaRPr>
          </a:p>
        </p:txBody>
      </p:sp>
      <p:sp>
        <p:nvSpPr>
          <p:cNvPr id="189" name="PlaceHolder 2"/>
          <p:cNvSpPr>
            <a:spLocks noGrp="1"/>
          </p:cNvSpPr>
          <p:nvPr>
            <p:ph/>
          </p:nvPr>
        </p:nvSpPr>
        <p:spPr>
          <a:xfrm>
            <a:off x="633960" y="1963800"/>
            <a:ext cx="11049120" cy="4561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200" spc="-1" strike="noStrike">
                <a:solidFill>
                  <a:srgbClr val="000000"/>
                </a:solidFill>
                <a:latin typeface="Consolas"/>
              </a:rPr>
              <a:t>Try and catch are used for error handling.</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Example:</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try token.transfer(someAddress, 123) returns (bool transferSuccessful) {</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    </a:t>
            </a:r>
            <a:r>
              <a:rPr b="0" lang="en-US" sz="1200" spc="-1" strike="noStrike">
                <a:solidFill>
                  <a:srgbClr val="000000"/>
                </a:solidFill>
                <a:latin typeface="Consolas"/>
              </a:rPr>
              <a:t>...</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 </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catch internal (bytes memory returndata) {</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    </a:t>
            </a:r>
            <a:r>
              <a:rPr b="0" lang="en-US" sz="1200" spc="-1" strike="noStrike">
                <a:solidFill>
                  <a:srgbClr val="000000"/>
                </a:solidFill>
                <a:latin typeface="Consolas"/>
              </a:rPr>
              <a:t>revert(returndata);</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catch {</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    </a:t>
            </a:r>
            <a:r>
              <a:rPr b="0" lang="en-US" sz="1200" spc="-1" strike="noStrike">
                <a:solidFill>
                  <a:srgbClr val="000000"/>
                </a:solidFill>
                <a:latin typeface="Consolas"/>
              </a:rPr>
              <a:t>revert;</a:t>
            </a:r>
            <a:endParaRPr b="0" lang="en-US" sz="1200" spc="-1" strike="noStrike">
              <a:solidFill>
                <a:schemeClr val="dk1"/>
              </a:solidFill>
              <a:latin typeface="Bierstadt"/>
            </a:endParaRPr>
          </a:p>
          <a:p>
            <a:pPr indent="0" defTabSz="914400">
              <a:lnSpc>
                <a:spcPct val="110000"/>
              </a:lnSpc>
              <a:spcBef>
                <a:spcPts val="1001"/>
              </a:spcBef>
              <a:buNone/>
              <a:tabLst>
                <a:tab algn="l" pos="0"/>
              </a:tabLst>
            </a:pPr>
            <a:r>
              <a:rPr b="0" lang="en-US" sz="1200" spc="-1" strike="noStrike">
                <a:solidFill>
                  <a:srgbClr val="000000"/>
                </a:solidFill>
                <a:latin typeface="Consolas"/>
              </a:rPr>
              <a:t>}</a:t>
            </a:r>
            <a:endParaRPr b="0" lang="en-US" sz="12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Loops</a:t>
            </a:r>
            <a:endParaRPr b="0" lang="en-US" sz="5400" spc="-1" strike="noStrike">
              <a:solidFill>
                <a:schemeClr val="dk1"/>
              </a:solidFill>
              <a:latin typeface="Bierstadt"/>
            </a:endParaRPr>
          </a:p>
        </p:txBody>
      </p:sp>
      <p:sp>
        <p:nvSpPr>
          <p:cNvPr id="191"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rgbClr val="000000"/>
                </a:solidFill>
                <a:latin typeface="Verdana"/>
              </a:rPr>
              <a:t>The most basic loop in Solidity is the </a:t>
            </a:r>
            <a:r>
              <a:rPr b="1" lang="en-US" sz="2000" spc="-1" strike="noStrike">
                <a:solidFill>
                  <a:srgbClr val="000000"/>
                </a:solidFill>
                <a:latin typeface="inherit"/>
              </a:rPr>
              <a:t>while</a:t>
            </a:r>
            <a:r>
              <a:rPr b="0" lang="en-US" sz="2000" spc="-1" strike="noStrike">
                <a:solidFill>
                  <a:srgbClr val="000000"/>
                </a:solidFill>
                <a:latin typeface="Verdana"/>
              </a:rPr>
              <a:t> loop which would be discussed in this chapter. The purpose of a </a:t>
            </a:r>
            <a:r>
              <a:rPr b="1" lang="en-US" sz="2000" spc="-1" strike="noStrike">
                <a:solidFill>
                  <a:srgbClr val="000000"/>
                </a:solidFill>
                <a:latin typeface="inherit"/>
              </a:rPr>
              <a:t>while</a:t>
            </a:r>
            <a:r>
              <a:rPr b="0" lang="en-US" sz="2000" spc="-1" strike="noStrike">
                <a:solidFill>
                  <a:srgbClr val="000000"/>
                </a:solidFill>
                <a:latin typeface="Verdana"/>
              </a:rPr>
              <a:t> loop is to execute a statement or code block repeatedly as long as an </a:t>
            </a:r>
            <a:r>
              <a:rPr b="1" lang="en-US" sz="2000" spc="-1" strike="noStrike">
                <a:solidFill>
                  <a:srgbClr val="000000"/>
                </a:solidFill>
                <a:latin typeface="inherit"/>
              </a:rPr>
              <a:t>expression</a:t>
            </a:r>
            <a:r>
              <a:rPr b="0" lang="en-US" sz="2000" spc="-1" strike="noStrike">
                <a:solidFill>
                  <a:srgbClr val="000000"/>
                </a:solidFill>
                <a:latin typeface="Verdana"/>
              </a:rPr>
              <a:t> is true. Once the expression becomes </a:t>
            </a:r>
            <a:r>
              <a:rPr b="1" lang="en-US" sz="2000" spc="-1" strike="noStrike">
                <a:solidFill>
                  <a:srgbClr val="000000"/>
                </a:solidFill>
                <a:latin typeface="inherit"/>
              </a:rPr>
              <a:t>false,</a:t>
            </a:r>
            <a:r>
              <a:rPr b="0" lang="en-US" sz="2000" spc="-1" strike="noStrike">
                <a:solidFill>
                  <a:srgbClr val="000000"/>
                </a:solidFill>
                <a:latin typeface="Verdana"/>
              </a:rPr>
              <a:t> the loop terminates.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Syntax:</a:t>
            </a:r>
            <a:br>
              <a:rPr sz="2000"/>
            </a:br>
            <a:r>
              <a:rPr b="0" lang="en-US" sz="2000" spc="-1" strike="noStrike">
                <a:solidFill>
                  <a:schemeClr val="dk1"/>
                </a:solidFill>
                <a:latin typeface="Bierstadt"/>
              </a:rPr>
              <a:t>while (expression)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 to be executed if expression is true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pic>
        <p:nvPicPr>
          <p:cNvPr id="192" name="Picture 2" descr="While loop"/>
          <p:cNvPicPr/>
          <p:nvPr/>
        </p:nvPicPr>
        <p:blipFill>
          <a:blip r:embed="rId1"/>
          <a:stretch/>
        </p:blipFill>
        <p:spPr>
          <a:xfrm>
            <a:off x="9680040" y="3292200"/>
            <a:ext cx="2003040" cy="30769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Loops</a:t>
            </a:r>
            <a:endParaRPr b="0" lang="en-US" sz="5400" spc="-1" strike="noStrike">
              <a:solidFill>
                <a:schemeClr val="dk1"/>
              </a:solidFill>
              <a:latin typeface="Bierstadt"/>
            </a:endParaRPr>
          </a:p>
        </p:txBody>
      </p:sp>
      <p:sp>
        <p:nvSpPr>
          <p:cNvPr id="194"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rgbClr val="000000"/>
                </a:solidFill>
                <a:latin typeface="Verdana"/>
              </a:rPr>
              <a:t>The </a:t>
            </a:r>
            <a:r>
              <a:rPr b="1" lang="en-US" sz="2000" spc="-1" strike="noStrike">
                <a:solidFill>
                  <a:srgbClr val="000000"/>
                </a:solidFill>
                <a:latin typeface="inherit"/>
              </a:rPr>
              <a:t>do...while</a:t>
            </a:r>
            <a:r>
              <a:rPr b="0" lang="en-US" sz="2000" spc="-1" strike="noStrike">
                <a:solidFill>
                  <a:srgbClr val="000000"/>
                </a:solidFill>
                <a:latin typeface="Verdana"/>
              </a:rPr>
              <a:t> loop is similar to the </a:t>
            </a:r>
            <a:r>
              <a:rPr b="1" lang="en-US" sz="2000" spc="-1" strike="noStrike">
                <a:solidFill>
                  <a:srgbClr val="000000"/>
                </a:solidFill>
                <a:latin typeface="inherit"/>
              </a:rPr>
              <a:t>while</a:t>
            </a:r>
            <a:r>
              <a:rPr b="0" lang="en-US" sz="2000" spc="-1" strike="noStrike">
                <a:solidFill>
                  <a:srgbClr val="000000"/>
                </a:solidFill>
                <a:latin typeface="Verdana"/>
              </a:rPr>
              <a:t> loop except that the condition check happens at the end of the loop. This means that the loop will always be executed at least once, even if the condition is </a:t>
            </a:r>
            <a:r>
              <a:rPr b="1" lang="en-US" sz="2000" spc="-1" strike="noStrike">
                <a:solidFill>
                  <a:srgbClr val="000000"/>
                </a:solidFill>
                <a:latin typeface="inherit"/>
              </a:rPr>
              <a:t>false</a:t>
            </a:r>
            <a:r>
              <a:rPr b="0" lang="en-US" sz="2000" spc="-1" strike="noStrike">
                <a:solidFill>
                  <a:srgbClr val="000000"/>
                </a:solidFill>
                <a:latin typeface="Verdana"/>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Syntax:</a:t>
            </a:r>
            <a:br>
              <a:rPr sz="2000"/>
            </a:br>
            <a:r>
              <a:rPr b="0" lang="en-US" sz="2000" spc="-1" strike="noStrike">
                <a:solidFill>
                  <a:schemeClr val="dk1"/>
                </a:solidFill>
                <a:latin typeface="Bierstadt"/>
              </a:rPr>
              <a:t>do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 to be executed;</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while (expression);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1" lang="en-US" sz="2000" spc="-1" strike="noStrike">
                <a:solidFill>
                  <a:srgbClr val="ff0000"/>
                </a:solidFill>
                <a:latin typeface="inherit"/>
              </a:rPr>
              <a:t>Note</a:t>
            </a:r>
            <a:r>
              <a:rPr b="0" lang="en-US" sz="2000" spc="-1" strike="noStrike">
                <a:solidFill>
                  <a:srgbClr val="ff0000"/>
                </a:solidFill>
                <a:latin typeface="Verdana"/>
              </a:rPr>
              <a:t> − Don't miss the semicolon used at the end of the </a:t>
            </a:r>
            <a:r>
              <a:rPr b="1" lang="en-US" sz="2000" spc="-1" strike="noStrike">
                <a:solidFill>
                  <a:srgbClr val="ff0000"/>
                </a:solidFill>
                <a:latin typeface="inherit"/>
              </a:rPr>
              <a:t>do...while</a:t>
            </a:r>
            <a:r>
              <a:rPr b="0" lang="en-US" sz="2000" spc="-1" strike="noStrike">
                <a:solidFill>
                  <a:srgbClr val="ff0000"/>
                </a:solidFill>
                <a:latin typeface="Verdana"/>
              </a:rPr>
              <a:t> loop.</a:t>
            </a:r>
            <a:endParaRPr b="0" lang="en-US" sz="2000" spc="-1" strike="noStrike">
              <a:solidFill>
                <a:schemeClr val="dk1"/>
              </a:solidFill>
              <a:latin typeface="Bierstadt"/>
            </a:endParaRPr>
          </a:p>
          <a:p>
            <a:pPr indent="0" defTabSz="914400">
              <a:lnSpc>
                <a:spcPct val="110000"/>
              </a:lnSpc>
              <a:spcBef>
                <a:spcPts val="1001"/>
              </a:spcBef>
              <a:buNone/>
              <a:tabLst>
                <a:tab algn="l" pos="0"/>
              </a:tabLst>
            </a:pPr>
            <a:br>
              <a:rPr sz="2000"/>
            </a:br>
            <a:endParaRPr b="0" lang="en-US" sz="2000" spc="-1" strike="noStrike">
              <a:solidFill>
                <a:schemeClr val="dk1"/>
              </a:solidFill>
              <a:latin typeface="Bierstadt"/>
            </a:endParaRPr>
          </a:p>
        </p:txBody>
      </p:sp>
      <p:pic>
        <p:nvPicPr>
          <p:cNvPr id="195" name="Picture 2" descr=""/>
          <p:cNvPicPr/>
          <p:nvPr/>
        </p:nvPicPr>
        <p:blipFill>
          <a:blip r:embed="rId1"/>
          <a:stretch/>
        </p:blipFill>
        <p:spPr>
          <a:xfrm>
            <a:off x="9680040" y="3633840"/>
            <a:ext cx="2003040" cy="239364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Loops</a:t>
            </a:r>
            <a:endParaRPr b="0" lang="en-US" sz="5400" spc="-1" strike="noStrike">
              <a:solidFill>
                <a:schemeClr val="dk1"/>
              </a:solidFill>
              <a:latin typeface="Bierstadt"/>
            </a:endParaRPr>
          </a:p>
        </p:txBody>
      </p:sp>
      <p:sp>
        <p:nvSpPr>
          <p:cNvPr id="19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rgbClr val="000000"/>
                </a:solidFill>
                <a:latin typeface="Verdana"/>
              </a:rPr>
              <a:t>The for loop is the most compact form of looping. It includes the following three important parts :</a:t>
            </a:r>
            <a:endParaRPr b="0" lang="en-US" sz="2000" spc="-1" strike="noStrike">
              <a:solidFill>
                <a:schemeClr val="dk1"/>
              </a:solidFill>
              <a:latin typeface="Bierstadt"/>
            </a:endParaRPr>
          </a:p>
          <a:p>
            <a:pPr marL="343080" indent="-343080" defTabSz="914400">
              <a:lnSpc>
                <a:spcPct val="110000"/>
              </a:lnSpc>
              <a:spcBef>
                <a:spcPts val="1001"/>
              </a:spcBef>
              <a:buClr>
                <a:srgbClr val="000000"/>
              </a:buClr>
              <a:buFont typeface="Arial"/>
              <a:buChar char="•"/>
              <a:tabLst>
                <a:tab algn="l" pos="0"/>
              </a:tabLst>
            </a:pPr>
            <a:r>
              <a:rPr b="0" lang="en-US" sz="1600" spc="-1" strike="noStrike">
                <a:solidFill>
                  <a:srgbClr val="000000"/>
                </a:solidFill>
                <a:latin typeface="Verdana"/>
              </a:rPr>
              <a:t>The loop initialization where we initialize our counter to a starting value. The initialization statement is executed before the loop begins.</a:t>
            </a:r>
            <a:endParaRPr b="0" lang="en-US" sz="1600" spc="-1" strike="noStrike">
              <a:solidFill>
                <a:schemeClr val="dk1"/>
              </a:solidFill>
              <a:latin typeface="Bierstadt"/>
            </a:endParaRPr>
          </a:p>
          <a:p>
            <a:pPr marL="343080" indent="-343080" defTabSz="914400">
              <a:lnSpc>
                <a:spcPct val="110000"/>
              </a:lnSpc>
              <a:spcBef>
                <a:spcPts val="1001"/>
              </a:spcBef>
              <a:buClr>
                <a:srgbClr val="000000"/>
              </a:buClr>
              <a:buFont typeface="Arial"/>
              <a:buChar char="•"/>
              <a:tabLst>
                <a:tab algn="l" pos="0"/>
              </a:tabLst>
            </a:pPr>
            <a:r>
              <a:rPr b="0" lang="en-US" sz="1600" spc="-1" strike="noStrike">
                <a:solidFill>
                  <a:srgbClr val="000000"/>
                </a:solidFill>
                <a:latin typeface="Verdana"/>
              </a:rPr>
              <a:t>The test statement which will test if a given condition is true or not. If the condition is true, then the code given inside the loop will be executed, otherwise the control will come out of the loop.</a:t>
            </a:r>
            <a:endParaRPr b="0" lang="en-US" sz="1600" spc="-1" strike="noStrike">
              <a:solidFill>
                <a:schemeClr val="dk1"/>
              </a:solidFill>
              <a:latin typeface="Bierstadt"/>
            </a:endParaRPr>
          </a:p>
          <a:p>
            <a:pPr marL="343080" indent="-343080" defTabSz="914400">
              <a:lnSpc>
                <a:spcPct val="110000"/>
              </a:lnSpc>
              <a:spcBef>
                <a:spcPts val="1001"/>
              </a:spcBef>
              <a:buClr>
                <a:srgbClr val="000000"/>
              </a:buClr>
              <a:buFont typeface="Arial"/>
              <a:buChar char="•"/>
              <a:tabLst>
                <a:tab algn="l" pos="0"/>
              </a:tabLst>
            </a:pPr>
            <a:r>
              <a:rPr b="0" lang="en-US" sz="1600" spc="-1" strike="noStrike">
                <a:solidFill>
                  <a:srgbClr val="000000"/>
                </a:solidFill>
                <a:latin typeface="Verdana"/>
              </a:rPr>
              <a:t>The iteration statement where you can increase or decrease your counter.</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Syntax:</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for (initialization; test condition; iteration statement)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   </a:t>
            </a:r>
            <a:r>
              <a:rPr b="0" lang="en-US" sz="1600" spc="-1" strike="noStrike">
                <a:solidFill>
                  <a:srgbClr val="000000"/>
                </a:solidFill>
                <a:latin typeface="Verdana"/>
              </a:rPr>
              <a:t>Statement(s) to be executed if test condition is true</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a:t>
            </a:r>
            <a:endParaRPr b="0" lang="en-US" sz="1600" spc="-1" strike="noStrike">
              <a:solidFill>
                <a:schemeClr val="dk1"/>
              </a:solidFill>
              <a:latin typeface="Bierstadt"/>
            </a:endParaRPr>
          </a:p>
        </p:txBody>
      </p:sp>
      <p:pic>
        <p:nvPicPr>
          <p:cNvPr id="198" name="Picture 2" descr=""/>
          <p:cNvPicPr/>
          <p:nvPr/>
        </p:nvPicPr>
        <p:blipFill>
          <a:blip r:embed="rId1"/>
          <a:stretch/>
        </p:blipFill>
        <p:spPr>
          <a:xfrm>
            <a:off x="8749080" y="4412880"/>
            <a:ext cx="3268080" cy="22147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 </a:t>
            </a:r>
            <a:r>
              <a:rPr b="1" lang="en-US" sz="5400" spc="-1" strike="noStrike">
                <a:solidFill>
                  <a:schemeClr val="dk1"/>
                </a:solidFill>
                <a:latin typeface="Bierstadt"/>
              </a:rPr>
              <a:t>Loop Control</a:t>
            </a:r>
            <a:endParaRPr b="0" lang="en-US" sz="5400" spc="-1" strike="noStrike">
              <a:solidFill>
                <a:schemeClr val="dk1"/>
              </a:solidFill>
              <a:latin typeface="Bierstadt"/>
            </a:endParaRPr>
          </a:p>
        </p:txBody>
      </p:sp>
      <p:sp>
        <p:nvSpPr>
          <p:cNvPr id="200"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400" spc="-1" strike="noStrike">
                <a:solidFill>
                  <a:srgbClr val="000000"/>
                </a:solidFill>
                <a:latin typeface="Verdana"/>
              </a:rPr>
              <a:t>Solidity provides full control to handle loops and switch statements. There may be a situation when you need to come out of a loop without reaching its bottom. There may also be a situation when you want to skip a part of your code block and start the next iteration of the loop.</a:t>
            </a:r>
            <a:endParaRPr b="0" lang="en-US" sz="2400" spc="-1" strike="noStrike">
              <a:solidFill>
                <a:schemeClr val="dk1"/>
              </a:solidFill>
              <a:latin typeface="Bierstadt"/>
            </a:endParaRPr>
          </a:p>
          <a:p>
            <a:pPr indent="0" defTabSz="914400">
              <a:lnSpc>
                <a:spcPct val="110000"/>
              </a:lnSpc>
              <a:spcBef>
                <a:spcPts val="1001"/>
              </a:spcBef>
              <a:buNone/>
              <a:tabLst>
                <a:tab algn="l" pos="0"/>
              </a:tabLst>
            </a:pPr>
            <a:r>
              <a:rPr b="0" lang="en-US" sz="2400" spc="-1" strike="noStrike">
                <a:solidFill>
                  <a:srgbClr val="000000"/>
                </a:solidFill>
                <a:latin typeface="Verdana"/>
              </a:rPr>
              <a:t>To handle all such situations, Solidity provides </a:t>
            </a:r>
            <a:r>
              <a:rPr b="1" lang="en-US" sz="2400" spc="-1" strike="noStrike">
                <a:solidFill>
                  <a:srgbClr val="000000"/>
                </a:solidFill>
                <a:latin typeface="inherit"/>
              </a:rPr>
              <a:t>break</a:t>
            </a:r>
            <a:r>
              <a:rPr b="0" lang="en-US" sz="2400" spc="-1" strike="noStrike">
                <a:solidFill>
                  <a:srgbClr val="000000"/>
                </a:solidFill>
                <a:latin typeface="Verdana"/>
              </a:rPr>
              <a:t> and </a:t>
            </a:r>
            <a:r>
              <a:rPr b="1" lang="en-US" sz="2400" spc="-1" strike="noStrike">
                <a:solidFill>
                  <a:srgbClr val="000000"/>
                </a:solidFill>
                <a:latin typeface="inherit"/>
              </a:rPr>
              <a:t>continue</a:t>
            </a:r>
            <a:r>
              <a:rPr b="0" lang="en-US" sz="2400" spc="-1" strike="noStrike">
                <a:solidFill>
                  <a:srgbClr val="000000"/>
                </a:solidFill>
                <a:latin typeface="Verdana"/>
              </a:rPr>
              <a:t> statements. These statements are used to immediately come out of any loop or to start the next iteration of any loop respectively.</a:t>
            </a:r>
            <a:endParaRPr b="0" lang="en-US" sz="2400" spc="-1" strike="noStrike">
              <a:solidFill>
                <a:schemeClr val="dk1"/>
              </a:solidFill>
              <a:latin typeface="Bierstadt"/>
            </a:endParaRPr>
          </a:p>
          <a:p>
            <a:pPr indent="0" defTabSz="914400">
              <a:lnSpc>
                <a:spcPct val="110000"/>
              </a:lnSpc>
              <a:spcBef>
                <a:spcPts val="1001"/>
              </a:spcBef>
              <a:buNone/>
              <a:tabLst>
                <a:tab algn="l" pos="0"/>
              </a:tabLst>
            </a:pPr>
            <a:endParaRPr b="0" lang="en-US" sz="2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Functions</a:t>
            </a:r>
            <a:endParaRPr b="0" lang="en-US" sz="5400" spc="-1" strike="noStrike">
              <a:solidFill>
                <a:schemeClr val="dk1"/>
              </a:solidFill>
              <a:latin typeface="Bierstadt"/>
            </a:endParaRPr>
          </a:p>
        </p:txBody>
      </p:sp>
      <p:sp>
        <p:nvSpPr>
          <p:cNvPr id="202"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5458"/>
          </a:bodyPr>
          <a:p>
            <a:pPr indent="0" defTabSz="914400">
              <a:lnSpc>
                <a:spcPct val="110000"/>
              </a:lnSpc>
              <a:spcBef>
                <a:spcPts val="1001"/>
              </a:spcBef>
              <a:buNone/>
              <a:tabLst>
                <a:tab algn="l" pos="0"/>
              </a:tabLst>
            </a:pPr>
            <a:r>
              <a:rPr b="0" lang="en-US" sz="2000" spc="-1" strike="noStrike">
                <a:solidFill>
                  <a:srgbClr val="000000"/>
                </a:solidFill>
                <a:latin typeface="Verdana"/>
              </a:rPr>
              <a:t>Before we use a function, we need to define it. The most common way to define a function in Solidity is by using the </a:t>
            </a:r>
            <a:r>
              <a:rPr b="1" lang="en-US" sz="2000" spc="-1" strike="noStrike">
                <a:solidFill>
                  <a:srgbClr val="000000"/>
                </a:solidFill>
                <a:latin typeface="inherit"/>
              </a:rPr>
              <a:t>function</a:t>
            </a:r>
            <a:r>
              <a:rPr b="0" lang="en-US" sz="2000" spc="-1" strike="noStrike">
                <a:solidFill>
                  <a:srgbClr val="000000"/>
                </a:solidFill>
                <a:latin typeface="Verdana"/>
              </a:rPr>
              <a:t> keyword, followed by a unique function name, a list of parameters (that might be empty), and a statement block surrounded by curly braces.</a:t>
            </a:r>
            <a:endParaRPr b="0" lang="en-US" sz="2000" spc="-1" strike="noStrike">
              <a:solidFill>
                <a:schemeClr val="dk1"/>
              </a:solidFill>
              <a:latin typeface="Bierstadt"/>
            </a:endParaRPr>
          </a:p>
          <a:p>
            <a:pPr indent="0" defTabSz="914400">
              <a:lnSpc>
                <a:spcPct val="110000"/>
              </a:lnSpc>
              <a:spcBef>
                <a:spcPts val="1001"/>
              </a:spcBef>
              <a:buNone/>
              <a:tabLst>
                <a:tab algn="l" pos="0"/>
              </a:tabLst>
            </a:pPr>
            <a:br>
              <a:rPr sz="2000"/>
            </a:br>
            <a:r>
              <a:rPr b="0" lang="en-US" sz="2000" spc="-1" strike="noStrike">
                <a:solidFill>
                  <a:schemeClr val="dk1"/>
                </a:solidFill>
                <a:latin typeface="Verdana"/>
              </a:rPr>
              <a:t>Syntax:</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function function-name(parameter-list) scope </a:t>
            </a:r>
            <a:r>
              <a:rPr b="0" lang="en-US" sz="1800" spc="-1" strike="noStrike">
                <a:solidFill>
                  <a:srgbClr val="00b050"/>
                </a:solidFill>
                <a:latin typeface="Consolas"/>
              </a:rPr>
              <a:t>optkeyword</a:t>
            </a:r>
            <a:r>
              <a:rPr b="0" lang="en-US" sz="2000" spc="-1" strike="noStrike">
                <a:solidFill>
                  <a:schemeClr val="dk1"/>
                </a:solidFill>
                <a:latin typeface="Bierstadt"/>
              </a:rPr>
              <a:t>  returns(return_list)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//statements..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1" lang="en-US" sz="1800" spc="-1" strike="noStrike">
                <a:solidFill>
                  <a:srgbClr val="000000"/>
                </a:solidFill>
                <a:latin typeface="Consolas-Bold"/>
              </a:rPr>
              <a:t>scope (Visibility Specifiers) are one of those: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public </a:t>
            </a:r>
            <a:r>
              <a:rPr b="0" lang="en-US" sz="1800" spc="-1" strike="noStrike">
                <a:solidFill>
                  <a:srgbClr val="000000"/>
                </a:solidFill>
                <a:latin typeface="CambriaMath"/>
              </a:rPr>
              <a:t>→ </a:t>
            </a:r>
            <a:r>
              <a:rPr b="0" lang="en-US" sz="1800" spc="-1" strike="noStrike">
                <a:solidFill>
                  <a:srgbClr val="000000"/>
                </a:solidFill>
                <a:latin typeface="Consolas"/>
              </a:rPr>
              <a:t>visible for all</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private </a:t>
            </a:r>
            <a:r>
              <a:rPr b="0" lang="en-US" sz="1800" spc="-1" strike="noStrike">
                <a:solidFill>
                  <a:srgbClr val="000000"/>
                </a:solidFill>
                <a:latin typeface="CambriaMath"/>
              </a:rPr>
              <a:t>→ </a:t>
            </a:r>
            <a:r>
              <a:rPr b="0" lang="en-US" sz="1800" spc="-1" strike="noStrike">
                <a:solidFill>
                  <a:srgbClr val="000000"/>
                </a:solidFill>
                <a:latin typeface="Consolas"/>
              </a:rPr>
              <a:t>visible only for current contact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Consolas"/>
              </a:rPr>
              <a:t>3</a:t>
            </a:r>
            <a:r>
              <a:rPr b="0" lang="en-US" sz="1800" spc="-1" strike="noStrike">
                <a:solidFill>
                  <a:srgbClr val="00b050"/>
                </a:solidFill>
                <a:latin typeface="Consolas"/>
              </a:rPr>
              <a:t>. </a:t>
            </a:r>
            <a:r>
              <a:rPr b="0" lang="en-US" sz="1800" spc="-1" strike="noStrike">
                <a:solidFill>
                  <a:srgbClr val="000000"/>
                </a:solidFill>
                <a:latin typeface="Consolas"/>
              </a:rPr>
              <a:t>internal </a:t>
            </a:r>
            <a:r>
              <a:rPr b="0" lang="en-US" sz="1800" spc="-1" strike="noStrike">
                <a:solidFill>
                  <a:srgbClr val="000000"/>
                </a:solidFill>
                <a:latin typeface="CambriaMath"/>
              </a:rPr>
              <a:t>→ </a:t>
            </a:r>
            <a:r>
              <a:rPr b="0" lang="en-US" sz="1800" spc="-1" strike="noStrike">
                <a:solidFill>
                  <a:srgbClr val="000000"/>
                </a:solidFill>
                <a:latin typeface="Consolas"/>
              </a:rPr>
              <a:t>visible only internally (between contracts) </a:t>
            </a:r>
            <a:r>
              <a:rPr b="0" lang="en-US" sz="1800" spc="-1" strike="noStrike">
                <a:solidFill>
                  <a:srgbClr val="00b050"/>
                </a:solidFill>
                <a:latin typeface="Consolas"/>
              </a:rPr>
              <a:t>(default)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external </a:t>
            </a:r>
            <a:r>
              <a:rPr b="0" lang="en-US" sz="1800" spc="-1" strike="noStrike">
                <a:solidFill>
                  <a:srgbClr val="000000"/>
                </a:solidFill>
                <a:latin typeface="CambriaMath"/>
              </a:rPr>
              <a:t>→ </a:t>
            </a:r>
            <a:r>
              <a:rPr b="0" lang="en-US" sz="1800" spc="-1" strike="noStrike">
                <a:solidFill>
                  <a:srgbClr val="000000"/>
                </a:solidFill>
                <a:latin typeface="Consolas"/>
              </a:rPr>
              <a:t>visible only for functions and open for any</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Functions</a:t>
            </a:r>
            <a:endParaRPr b="0" lang="en-US" sz="5400" spc="-1" strike="noStrike">
              <a:solidFill>
                <a:schemeClr val="dk1"/>
              </a:solidFill>
              <a:latin typeface="Bierstadt"/>
            </a:endParaRPr>
          </a:p>
        </p:txBody>
      </p:sp>
      <p:sp>
        <p:nvSpPr>
          <p:cNvPr id="204"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87444" lnSpcReduction="10000"/>
          </a:bodyPr>
          <a:p>
            <a:pPr indent="0" defTabSz="914400">
              <a:lnSpc>
                <a:spcPct val="110000"/>
              </a:lnSpc>
              <a:spcBef>
                <a:spcPts val="1001"/>
              </a:spcBef>
              <a:buNone/>
              <a:tabLst>
                <a:tab algn="l" pos="0"/>
              </a:tabLst>
            </a:pPr>
            <a:r>
              <a:rPr b="0" lang="en-US" sz="2000" spc="-1" strike="noStrike">
                <a:solidFill>
                  <a:srgbClr val="000000"/>
                </a:solidFill>
                <a:latin typeface="Verdana"/>
              </a:rPr>
              <a:t>Optkeyword like view and pure (read only function):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i="1" lang="en-US" sz="1800" spc="-1" strike="noStrike">
                <a:solidFill>
                  <a:srgbClr val="365f91"/>
                </a:solidFill>
                <a:latin typeface="Cambria-Italic"/>
              </a:rPr>
              <a:t>View Functions </a:t>
            </a:r>
            <a:r>
              <a:rPr b="1" lang="en-US" sz="1800" spc="-1" strike="noStrike">
                <a:solidFill>
                  <a:srgbClr val="000000"/>
                </a:solidFill>
                <a:latin typeface="Consolas-Bold"/>
              </a:rPr>
              <a:t>(formerly Constant Functions): </a:t>
            </a:r>
            <a:r>
              <a:rPr b="0" lang="en-US" sz="1800" spc="-1" strike="noStrike">
                <a:solidFill>
                  <a:srgbClr val="000000"/>
                </a:solidFill>
                <a:latin typeface="Consolas"/>
              </a:rPr>
              <a:t>View functions promise not to modify the state of the contract. They are used for querying the state and do not consume gas when called externally. They can be called by external and internal actors. Its like Getters.</a:t>
            </a:r>
            <a:endParaRPr b="0" lang="en-US" sz="1800" spc="-1" strike="noStrike">
              <a:solidFill>
                <a:schemeClr val="dk1"/>
              </a:solidFill>
              <a:latin typeface="Bierstadt"/>
            </a:endParaRPr>
          </a:p>
          <a:p>
            <a:pPr marL="343080" indent="-343080" defTabSz="914400">
              <a:lnSpc>
                <a:spcPct val="110000"/>
              </a:lnSpc>
              <a:spcBef>
                <a:spcPts val="1001"/>
              </a:spcBef>
              <a:buClr>
                <a:srgbClr val="000088"/>
              </a:buClr>
              <a:buFont typeface="Arial"/>
              <a:buAutoNum type="arabicPeriod"/>
              <a:tabLst>
                <a:tab algn="l" pos="0"/>
              </a:tabLst>
            </a:pPr>
            <a:r>
              <a:rPr b="0" lang="en-US" sz="1800" spc="-1" strike="noStrike">
                <a:solidFill>
                  <a:srgbClr val="000088"/>
                </a:solidFill>
                <a:latin typeface="Consolas"/>
              </a:rPr>
              <a:t>function </a:t>
            </a:r>
            <a:r>
              <a:rPr b="0" lang="en-US" sz="1800" spc="-1" strike="noStrike">
                <a:solidFill>
                  <a:srgbClr val="000000"/>
                </a:solidFill>
                <a:latin typeface="Consolas"/>
              </a:rPr>
              <a:t>myFunction</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000000"/>
                </a:solidFill>
                <a:latin typeface="Consolas"/>
              </a:rPr>
              <a:t>view returns </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 {</a:t>
            </a:r>
            <a:endParaRPr b="0" lang="en-US" sz="1800" spc="-1" strike="noStrike">
              <a:solidFill>
                <a:schemeClr val="dk1"/>
              </a:solidFill>
              <a:latin typeface="Bierstadt"/>
            </a:endParaRPr>
          </a:p>
          <a:p>
            <a:pPr marL="343080" indent="-343080" defTabSz="914400">
              <a:lnSpc>
                <a:spcPct val="110000"/>
              </a:lnSpc>
              <a:spcBef>
                <a:spcPts val="1001"/>
              </a:spcBef>
              <a:buClr>
                <a:srgbClr val="666600"/>
              </a:buClr>
              <a:buFont typeface="Arial"/>
              <a:buAutoNum type="arabicPeriod"/>
              <a:tabLst>
                <a:tab algn="l" pos="0"/>
              </a:tabLst>
            </a:pPr>
            <a:r>
              <a:rPr b="0" lang="en-US" sz="1800" spc="-1" strike="noStrike">
                <a:solidFill>
                  <a:srgbClr val="666600"/>
                </a:solidFill>
                <a:latin typeface="Consolas"/>
              </a:rPr>
              <a:t>    </a:t>
            </a:r>
            <a:r>
              <a:rPr b="0" lang="en-US" sz="1800" spc="-1" strike="noStrike">
                <a:solidFill>
                  <a:srgbClr val="666600"/>
                </a:solidFill>
                <a:latin typeface="Consolas"/>
              </a:rPr>
              <a:t>return x;</a:t>
            </a:r>
            <a:endParaRPr b="0" lang="en-US" sz="1800" spc="-1" strike="noStrike">
              <a:solidFill>
                <a:schemeClr val="dk1"/>
              </a:solidFill>
              <a:latin typeface="Bierstadt"/>
            </a:endParaRPr>
          </a:p>
          <a:p>
            <a:pPr marL="343080" indent="-343080" defTabSz="914400">
              <a:lnSpc>
                <a:spcPct val="110000"/>
              </a:lnSpc>
              <a:spcBef>
                <a:spcPts val="1001"/>
              </a:spcBef>
              <a:buClr>
                <a:srgbClr val="666600"/>
              </a:buClr>
              <a:buFont typeface="Arial"/>
              <a:buAutoNum type="arabicPeriod"/>
              <a:tabLst>
                <a:tab algn="l" pos="0"/>
              </a:tabLst>
            </a:pPr>
            <a:r>
              <a:rPr b="0" lang="en-US" sz="1800" spc="-1" strike="noStrike">
                <a:solidFill>
                  <a:srgbClr val="666600"/>
                </a:solidFill>
                <a:latin typeface="Consolas"/>
              </a:rPr>
              <a:t>} // x is a state variable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Consolas"/>
              </a:rPr>
              <a:t>Uses</a:t>
            </a:r>
            <a:r>
              <a:rPr b="0" lang="en-US" sz="1800" spc="-1" strike="noStrike">
                <a:solidFill>
                  <a:srgbClr val="666600"/>
                </a:solidFill>
                <a:latin typeface="Consolas"/>
              </a:rPr>
              <a: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Modifying state variables.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Emitting events.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Creating other contracts.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Using selfdestruct.</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Sending Ether via calls.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Calling any function which is not marked view or pure.</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Using low-level calls.</a:t>
            </a:r>
            <a:endParaRPr b="0" lang="en-US" sz="14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400" spc="-1" strike="noStrike">
                <a:solidFill>
                  <a:srgbClr val="000000"/>
                </a:solidFill>
                <a:latin typeface="Verdana"/>
              </a:rPr>
              <a:t>Using inline assembly containing certain opcodes.</a:t>
            </a:r>
            <a:endParaRPr b="0" lang="en-US" sz="1400" spc="-1" strike="noStrike">
              <a:solidFill>
                <a:schemeClr val="dk1"/>
              </a:solidFill>
              <a:latin typeface="Bierstadt"/>
            </a:endParaRPr>
          </a:p>
          <a:p>
            <a:pPr indent="0" defTabSz="914400">
              <a:lnSpc>
                <a:spcPct val="110000"/>
              </a:lnSpc>
              <a:spcBef>
                <a:spcPts val="1001"/>
              </a:spcBef>
              <a:buNone/>
              <a:tabLst>
                <a:tab algn="l" pos="0"/>
              </a:tabLst>
            </a:pP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Functions</a:t>
            </a:r>
            <a:endParaRPr b="0" lang="en-US" sz="5400" spc="-1" strike="noStrike">
              <a:solidFill>
                <a:schemeClr val="dk1"/>
              </a:solidFill>
              <a:latin typeface="Bierstadt"/>
            </a:endParaRPr>
          </a:p>
        </p:txBody>
      </p:sp>
      <p:sp>
        <p:nvSpPr>
          <p:cNvPr id="206"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80949" lnSpcReduction="10000"/>
          </a:bodyPr>
          <a:p>
            <a:pPr indent="0" defTabSz="914400">
              <a:lnSpc>
                <a:spcPct val="110000"/>
              </a:lnSpc>
              <a:spcBef>
                <a:spcPts val="1001"/>
              </a:spcBef>
              <a:buNone/>
              <a:tabLst>
                <a:tab algn="l" pos="0"/>
              </a:tabLst>
            </a:pPr>
            <a:r>
              <a:rPr b="0" i="1" lang="en-US" sz="1800" spc="-1" strike="noStrike">
                <a:solidFill>
                  <a:srgbClr val="365f91"/>
                </a:solidFill>
                <a:latin typeface="Cambria-Italic"/>
              </a:rPr>
              <a:t>Pure Functions</a:t>
            </a:r>
            <a:r>
              <a:rPr b="0" lang="en-US" sz="1800" spc="-1" strike="noStrike">
                <a:solidFill>
                  <a:srgbClr val="000000"/>
                </a:solidFill>
                <a:latin typeface="Consolas"/>
              </a:rPr>
              <a:t>: Pure functions are like view functions, but they don't even read the state. They are used for mathematical calculations and are even more gas efficient. They can be called by external and internal actors.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1" lang="en-US" sz="1800" spc="-1" strike="noStrike">
                <a:solidFill>
                  <a:srgbClr val="000000"/>
                </a:solidFill>
                <a:latin typeface="Consolas-Bold"/>
              </a:rPr>
              <a:t>Preferred to use to reading (get) constants to safe gas than view</a:t>
            </a:r>
            <a:r>
              <a:rPr b="0" lang="en-US" sz="1800" spc="-1" strike="noStrike">
                <a:solidFill>
                  <a:srgbClr val="000000"/>
                </a:solidFill>
                <a:latin typeface="Consolas"/>
              </a:rPr>
              <a:t>.</a:t>
            </a:r>
            <a:endParaRPr b="0" lang="en-US" sz="1800" spc="-1" strike="noStrike">
              <a:solidFill>
                <a:schemeClr val="dk1"/>
              </a:solidFill>
              <a:latin typeface="Bierstadt"/>
            </a:endParaRPr>
          </a:p>
          <a:p>
            <a:pPr marL="343080" indent="-343080" defTabSz="914400">
              <a:lnSpc>
                <a:spcPct val="110000"/>
              </a:lnSpc>
              <a:spcBef>
                <a:spcPts val="1001"/>
              </a:spcBef>
              <a:buClr>
                <a:srgbClr val="000088"/>
              </a:buClr>
              <a:buFont typeface="Arial"/>
              <a:buAutoNum type="arabicPeriod"/>
              <a:tabLst>
                <a:tab algn="l" pos="0"/>
              </a:tabLst>
            </a:pPr>
            <a:r>
              <a:rPr b="0" lang="en-US" sz="1800" spc="-1" strike="noStrike">
                <a:solidFill>
                  <a:srgbClr val="000088"/>
                </a:solidFill>
                <a:latin typeface="Consolas"/>
              </a:rPr>
              <a:t>function </a:t>
            </a:r>
            <a:r>
              <a:rPr b="0" lang="en-US" sz="1800" spc="-1" strike="noStrike">
                <a:solidFill>
                  <a:srgbClr val="000000"/>
                </a:solidFill>
                <a:latin typeface="Consolas"/>
              </a:rPr>
              <a:t>myFunction</a:t>
            </a:r>
            <a:r>
              <a:rPr b="0" lang="en-US" sz="1800" spc="-1" strike="noStrike">
                <a:solidFill>
                  <a:srgbClr val="666600"/>
                </a:solidFill>
                <a:latin typeface="Consolas"/>
              </a:rPr>
              <a:t>(</a:t>
            </a:r>
            <a:r>
              <a:rPr b="0" lang="en-US" sz="1800" spc="-1" strike="noStrike">
                <a:solidFill>
                  <a:srgbClr val="000000"/>
                </a:solidFill>
                <a:latin typeface="Consolas"/>
              </a:rPr>
              <a:t>uint256 a</a:t>
            </a:r>
            <a:r>
              <a:rPr b="0" lang="en-US" sz="1800" spc="-1" strike="noStrike">
                <a:solidFill>
                  <a:srgbClr val="666600"/>
                </a:solidFill>
                <a:latin typeface="Consolas"/>
              </a:rPr>
              <a:t>, </a:t>
            </a:r>
            <a:r>
              <a:rPr b="0" lang="en-US" sz="1800" spc="-1" strike="noStrike">
                <a:solidFill>
                  <a:srgbClr val="000000"/>
                </a:solidFill>
                <a:latin typeface="Consolas"/>
              </a:rPr>
              <a:t>uint256 b</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000000"/>
                </a:solidFill>
                <a:latin typeface="Consolas"/>
              </a:rPr>
              <a:t>pure returns </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 { </a:t>
            </a:r>
            <a:endParaRPr b="0" lang="en-US" sz="1800" spc="-1" strike="noStrike">
              <a:solidFill>
                <a:schemeClr val="dk1"/>
              </a:solidFill>
              <a:latin typeface="Bierstadt"/>
            </a:endParaRPr>
          </a:p>
          <a:p>
            <a:pPr marL="343080" indent="-343080" defTabSz="914400">
              <a:lnSpc>
                <a:spcPct val="110000"/>
              </a:lnSpc>
              <a:spcBef>
                <a:spcPts val="1001"/>
              </a:spcBef>
              <a:buClr>
                <a:srgbClr val="666600"/>
              </a:buClr>
              <a:buFont typeface="Arial"/>
              <a:buAutoNum type="arabicPeriod"/>
              <a:tabLst>
                <a:tab algn="l" pos="0"/>
              </a:tabLst>
            </a:pPr>
            <a:r>
              <a:rPr b="0" lang="en-US" sz="2000" spc="-1" strike="noStrike">
                <a:solidFill>
                  <a:srgbClr val="666600"/>
                </a:solidFill>
                <a:latin typeface="Consolas"/>
              </a:rPr>
              <a:t>    </a:t>
            </a:r>
            <a:r>
              <a:rPr b="0" lang="en-US" sz="2000" spc="-1" strike="noStrike">
                <a:solidFill>
                  <a:srgbClr val="666600"/>
                </a:solidFill>
                <a:latin typeface="Consolas"/>
              </a:rPr>
              <a:t>return a+b;</a:t>
            </a:r>
            <a:endParaRPr b="0" lang="en-US" sz="2000" spc="-1" strike="noStrike">
              <a:solidFill>
                <a:schemeClr val="dk1"/>
              </a:solidFill>
              <a:latin typeface="Bierstadt"/>
            </a:endParaRPr>
          </a:p>
          <a:p>
            <a:pPr marL="343080" indent="-343080" defTabSz="914400">
              <a:lnSpc>
                <a:spcPct val="110000"/>
              </a:lnSpc>
              <a:spcBef>
                <a:spcPts val="1001"/>
              </a:spcBef>
              <a:buClr>
                <a:srgbClr val="666600"/>
              </a:buClr>
              <a:buFont typeface="Arial"/>
              <a:buAutoNum type="arabicPeriod"/>
              <a:tabLst>
                <a:tab algn="l" pos="0"/>
              </a:tabLst>
            </a:pP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Pure functions can use the revert() and require() functions to revert potential state changes if an error occurs.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Used for</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Reading state variables.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Accessing address(this).balance or &lt;address&gt;.balance.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Accessing any of the special variable of block, tx, msg (msg.sig and msg.data can be read).</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Calling any function not marked pure.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Using inline assembly that contains certain opcodes.</a:t>
            </a:r>
            <a:endParaRPr b="0" lang="en-US" sz="18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Function Overloading</a:t>
            </a:r>
            <a:endParaRPr b="0" lang="en-US" sz="5400" spc="-1" strike="noStrike">
              <a:solidFill>
                <a:schemeClr val="dk1"/>
              </a:solidFill>
              <a:latin typeface="Bierstadt"/>
            </a:endParaRPr>
          </a:p>
        </p:txBody>
      </p:sp>
      <p:sp>
        <p:nvSpPr>
          <p:cNvPr id="208"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89943" lnSpcReduction="10000"/>
          </a:bodyPr>
          <a:p>
            <a:pPr indent="0" defTabSz="914400">
              <a:lnSpc>
                <a:spcPct val="110000"/>
              </a:lnSpc>
              <a:spcBef>
                <a:spcPts val="1001"/>
              </a:spcBef>
              <a:buNone/>
              <a:tabLst>
                <a:tab algn="l" pos="0"/>
              </a:tabLst>
            </a:pPr>
            <a:r>
              <a:rPr b="0" lang="en-US" sz="2000" spc="-1" strike="noStrike">
                <a:solidFill>
                  <a:srgbClr val="000000"/>
                </a:solidFill>
                <a:latin typeface="Verdana"/>
              </a:rPr>
              <a:t>You can have multiple definitions for the same function name in the same scope. The definition of the function must differ from each other by the types and/or the number of arguments in the argument list. You cannot overload function declarations that differ only by return type.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Example:</a:t>
            </a:r>
            <a:br>
              <a:rPr sz="2000"/>
            </a:br>
            <a:r>
              <a:rPr b="0" lang="en-US" sz="2000" spc="-1" strike="noStrike">
                <a:solidFill>
                  <a:schemeClr val="dk1"/>
                </a:solidFill>
                <a:latin typeface="Bierstadt"/>
              </a:rPr>
              <a:t>contract Test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function getSum(uint a, uint b) public pure returns(uint){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return a + b;</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function getSum(uint a, uint b, uint c) public pure returns(uint){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return a + b + c;</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18040" y="978480"/>
            <a:ext cx="5020920" cy="13176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Syntax</a:t>
            </a:r>
            <a:endParaRPr b="0" lang="en-US" sz="5400" spc="-1" strike="noStrike">
              <a:solidFill>
                <a:schemeClr val="dk1"/>
              </a:solidFill>
              <a:latin typeface="Bierstadt"/>
            </a:endParaRPr>
          </a:p>
        </p:txBody>
      </p:sp>
      <p:sp>
        <p:nvSpPr>
          <p:cNvPr id="104" name="PlaceHolder 2"/>
          <p:cNvSpPr>
            <a:spLocks noGrp="1"/>
          </p:cNvSpPr>
          <p:nvPr>
            <p:ph/>
          </p:nvPr>
        </p:nvSpPr>
        <p:spPr>
          <a:xfrm>
            <a:off x="518040" y="1974240"/>
            <a:ext cx="11165040" cy="386496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pc="-1" strike="noStrike">
                <a:solidFill>
                  <a:schemeClr val="dk1"/>
                </a:solidFill>
                <a:latin typeface="Bierstadt"/>
              </a:rPr>
              <a:t>Firstly we define the </a:t>
            </a:r>
            <a:r>
              <a:rPr b="0" lang="en-US" sz="1800" spc="-1" strike="noStrike">
                <a:solidFill>
                  <a:srgbClr val="000000"/>
                </a:solidFill>
                <a:latin typeface="Calibri"/>
              </a:rPr>
              <a:t>License Of the smart Contract in the first line of code (</a:t>
            </a:r>
            <a:r>
              <a:rPr b="0" lang="en-US" sz="1800" spc="-1" strike="noStrike">
                <a:solidFill>
                  <a:srgbClr val="00b050"/>
                </a:solidFill>
                <a:latin typeface="Calibri"/>
              </a:rPr>
              <a:t>Optional</a:t>
            </a:r>
            <a:r>
              <a:rPr b="0" lang="en-US" sz="1800" spc="-1" strike="noStrike">
                <a:solidFill>
                  <a:srgbClr val="000000"/>
                </a:solidFill>
                <a:latin typeface="Calibri"/>
              </a:rPr>
              <a:t>)</a:t>
            </a:r>
            <a:r>
              <a:rPr b="0" lang="en-US" sz="2000" spc="-1" strike="noStrike">
                <a:solidFill>
                  <a:schemeClr val="dk1"/>
                </a:solidFill>
                <a:latin typeface="Bierstadt"/>
              </a:rPr>
              <a:t> </a:t>
            </a:r>
            <a:br>
              <a:rPr sz="2000"/>
            </a:br>
            <a:r>
              <a:rPr b="0" lang="en-US" sz="1800" spc="-1" strike="noStrike">
                <a:solidFill>
                  <a:srgbClr val="000000"/>
                </a:solidFill>
                <a:latin typeface="Consolas"/>
              </a:rPr>
              <a:t>1. </a:t>
            </a:r>
            <a:r>
              <a:rPr b="0" lang="en-US" sz="1800" spc="-1" strike="noStrike">
                <a:solidFill>
                  <a:srgbClr val="880000"/>
                </a:solidFill>
                <a:latin typeface="Consolas"/>
              </a:rPr>
              <a:t>// SPDX-License-Identifier: MIT</a:t>
            </a:r>
            <a:r>
              <a:rPr b="0" lang="en-US" sz="2000" spc="-1" strike="noStrike">
                <a:solidFill>
                  <a:schemeClr val="dk1"/>
                </a:solidFill>
                <a:latin typeface="Bierstadt"/>
              </a:rPr>
              <a:t> </a:t>
            </a:r>
            <a:br>
              <a:rPr sz="2000"/>
            </a:br>
            <a:r>
              <a:rPr b="0" lang="en-US" sz="2000" spc="-1" strike="noStrike">
                <a:solidFill>
                  <a:schemeClr val="dk1"/>
                </a:solidFill>
                <a:latin typeface="Bierstadt"/>
              </a:rPr>
              <a:t>it must be the first line to execute when we use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We can use // for commenting a line and /* */ for multiple lines.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We must introduce the compiler version of the smart contract to let the compiler of solidity knows what the version is used.</a:t>
            </a:r>
            <a:r>
              <a:rPr b="0" lang="en-US" sz="2000" spc="-1" strike="noStrike">
                <a:solidFill>
                  <a:schemeClr val="dk1"/>
                </a:solidFill>
                <a:latin typeface="Bierstadt"/>
              </a:rPr>
              <a:t> </a:t>
            </a:r>
            <a:br>
              <a:rPr sz="2000"/>
            </a:br>
            <a:r>
              <a:rPr b="0" lang="en-US" sz="1800" spc="-1" strike="noStrike">
                <a:solidFill>
                  <a:srgbClr val="000000"/>
                </a:solidFill>
                <a:latin typeface="Consolas"/>
              </a:rPr>
              <a:t>1. pragma solidity </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8</a:t>
            </a:r>
            <a:r>
              <a:rPr b="0" lang="en-US" sz="1800" spc="-1" strike="noStrike">
                <a:solidFill>
                  <a:srgbClr val="666600"/>
                </a:solidFill>
                <a:latin typeface="Consolas"/>
              </a:rPr>
              <a:t>; // a fixed compile Version</a:t>
            </a:r>
            <a:r>
              <a:rPr b="0" lang="en-US" sz="2000" spc="-1" strike="noStrike">
                <a:solidFill>
                  <a:schemeClr val="dk1"/>
                </a:solidFill>
                <a:latin typeface="Bierstadt"/>
              </a:rPr>
              <a:t> </a:t>
            </a:r>
            <a:br>
              <a:rPr sz="2000"/>
            </a:br>
            <a:r>
              <a:rPr b="0" lang="en-US" sz="1800" spc="-1" strike="noStrike">
                <a:solidFill>
                  <a:srgbClr val="000000"/>
                </a:solidFill>
                <a:latin typeface="Consolas"/>
              </a:rPr>
              <a:t>1. pragma solidity </a:t>
            </a:r>
            <a:r>
              <a:rPr b="0" lang="en-US" sz="1800" spc="-1" strike="noStrike">
                <a:solidFill>
                  <a:srgbClr val="666600"/>
                </a:solidFill>
                <a:latin typeface="Consolas"/>
              </a:rPr>
              <a:t>^</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0</a:t>
            </a:r>
            <a:r>
              <a:rPr b="0" lang="en-US" sz="1800" spc="-1" strike="noStrike">
                <a:solidFill>
                  <a:srgbClr val="666600"/>
                </a:solidFill>
                <a:latin typeface="Consolas"/>
              </a:rPr>
              <a:t>; </a:t>
            </a:r>
            <a:r>
              <a:rPr b="0" lang="en-US" sz="1800" spc="-1" strike="noStrike">
                <a:solidFill>
                  <a:srgbClr val="4a442a"/>
                </a:solidFill>
                <a:latin typeface="Consolas"/>
              </a:rPr>
              <a:t>// that version or any later version</a:t>
            </a:r>
            <a:r>
              <a:rPr b="0" lang="en-US" sz="2000" spc="-1" strike="noStrike">
                <a:solidFill>
                  <a:schemeClr val="dk1"/>
                </a:solidFill>
                <a:latin typeface="Bierstadt"/>
              </a:rPr>
              <a:t> </a:t>
            </a:r>
            <a:br>
              <a:rPr sz="2000"/>
            </a:br>
            <a:r>
              <a:rPr b="0" lang="en-US" sz="1800" spc="-1" strike="noStrike">
                <a:solidFill>
                  <a:srgbClr val="000000"/>
                </a:solidFill>
                <a:latin typeface="Consolas"/>
              </a:rPr>
              <a:t>pragma solidity </a:t>
            </a:r>
            <a:r>
              <a:rPr b="0" lang="en-US" sz="1800" spc="-1" strike="noStrike">
                <a:solidFill>
                  <a:srgbClr val="666600"/>
                </a:solidFill>
                <a:latin typeface="Consolas"/>
              </a:rPr>
              <a:t>&gt;=</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0 </a:t>
            </a:r>
            <a:r>
              <a:rPr b="0" lang="en-US" sz="1800" spc="-1" strike="noStrike">
                <a:solidFill>
                  <a:srgbClr val="666600"/>
                </a:solidFill>
                <a:latin typeface="Consolas"/>
              </a:rPr>
              <a:t>&lt;</a:t>
            </a:r>
            <a:r>
              <a:rPr b="0" lang="en-US" sz="1800" spc="-1" strike="noStrike">
                <a:solidFill>
                  <a:srgbClr val="006666"/>
                </a:solidFill>
                <a:latin typeface="Consolas"/>
              </a:rPr>
              <a:t>0.9</a:t>
            </a:r>
            <a:r>
              <a:rPr b="0" lang="en-US" sz="1800" spc="-1" strike="noStrike">
                <a:solidFill>
                  <a:srgbClr val="666600"/>
                </a:solidFill>
                <a:latin typeface="Consolas"/>
              </a:rPr>
              <a:t>.</a:t>
            </a:r>
            <a:r>
              <a:rPr b="0" lang="en-US" sz="1800" spc="-1" strike="noStrike">
                <a:solidFill>
                  <a:srgbClr val="006666"/>
                </a:solidFill>
                <a:latin typeface="Consolas"/>
              </a:rPr>
              <a:t>0</a:t>
            </a:r>
            <a:r>
              <a:rPr b="0" lang="en-US" sz="1800" spc="-1" strike="noStrike">
                <a:solidFill>
                  <a:srgbClr val="666600"/>
                </a:solidFill>
                <a:latin typeface="Consolas"/>
              </a:rPr>
              <a:t>; </a:t>
            </a:r>
            <a:r>
              <a:rPr b="0" lang="en-US" sz="1800" spc="-1" strike="noStrike">
                <a:solidFill>
                  <a:srgbClr val="948a54"/>
                </a:solidFill>
                <a:latin typeface="Consolas"/>
              </a:rPr>
              <a:t>// any Version Between this Range</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Function Modifiers</a:t>
            </a:r>
            <a:endParaRPr b="0" lang="en-US" sz="5400" spc="-1" strike="noStrike">
              <a:solidFill>
                <a:schemeClr val="dk1"/>
              </a:solidFill>
              <a:latin typeface="Bierstadt"/>
            </a:endParaRPr>
          </a:p>
        </p:txBody>
      </p:sp>
      <p:sp>
        <p:nvSpPr>
          <p:cNvPr id="210"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62460" lnSpcReduction="10000"/>
          </a:bodyPr>
          <a:p>
            <a:pPr indent="0" defTabSz="914400">
              <a:lnSpc>
                <a:spcPct val="110000"/>
              </a:lnSpc>
              <a:spcBef>
                <a:spcPts val="1001"/>
              </a:spcBef>
              <a:buNone/>
              <a:tabLst>
                <a:tab algn="l" pos="0"/>
              </a:tabLst>
            </a:pPr>
            <a:r>
              <a:rPr b="0" lang="en-US" sz="2000" spc="-1" strike="noStrike">
                <a:solidFill>
                  <a:srgbClr val="000000"/>
                </a:solidFill>
                <a:latin typeface="Verdana"/>
              </a:rPr>
              <a:t>Function Modifiers are used to modify the behavior of a function. For example to add a prerequisite to a function.</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contract Owner {</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Immutable address i_owner;</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Unit256 price;</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constructor() public {</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ea typeface="Microsoft YaHei"/>
              </a:rPr>
              <a:t>     </a:t>
            </a:r>
            <a:r>
              <a:rPr b="0" lang="en-US" sz="2000" spc="-1" strike="noStrike">
                <a:solidFill>
                  <a:schemeClr val="dk1"/>
                </a:solidFill>
                <a:latin typeface="Bierstadt"/>
              </a:rPr>
              <a:t>i_owner = msg.sender;</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modifier onlyOwner {</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ea typeface="Microsoft YaHei"/>
              </a:rPr>
              <a:t>      </a:t>
            </a:r>
            <a:r>
              <a:rPr b="0" lang="en-US" sz="2000" spc="-1" strike="noStrike">
                <a:solidFill>
                  <a:schemeClr val="dk1"/>
                </a:solidFill>
                <a:latin typeface="Bierstadt"/>
                <a:ea typeface="Microsoft YaHei"/>
              </a:rPr>
              <a:t>require(msg.sender == </a:t>
            </a:r>
            <a:r>
              <a:rPr b="0" lang="en-US" sz="2000" spc="-1" strike="noStrike">
                <a:solidFill>
                  <a:schemeClr val="dk1"/>
                </a:solidFill>
                <a:latin typeface="Bierstadt"/>
              </a:rPr>
              <a:t>i_owner);</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_; // execute the caller function if not reverted</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function changePrice(uint _price) public onlyOwner {</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price = _price;</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marL="457200" indent="-457200" defTabSz="914400">
              <a:lnSpc>
                <a:spcPct val="110000"/>
              </a:lnSpc>
              <a:spcBef>
                <a:spcPts val="1001"/>
              </a:spcBef>
              <a:buClr>
                <a:srgbClr val="000000"/>
              </a:buClr>
              <a:buFont typeface="Bierstadt"/>
              <a:buAutoNum type="arabicPeriod"/>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fontScale="77962"/>
          </a:bodyPr>
          <a:p>
            <a:pPr indent="0" defTabSz="914400">
              <a:lnSpc>
                <a:spcPct val="100000"/>
              </a:lnSpc>
              <a:buNone/>
            </a:pPr>
            <a:r>
              <a:rPr b="1" lang="en-US" sz="5400" spc="-1" strike="noStrike">
                <a:solidFill>
                  <a:schemeClr val="dk1"/>
                </a:solidFill>
                <a:latin typeface="Bierstadt"/>
              </a:rPr>
              <a:t>Special Function | Fallback Function</a:t>
            </a:r>
            <a:endParaRPr b="0" lang="en-US" sz="5400" spc="-1" strike="noStrike">
              <a:solidFill>
                <a:schemeClr val="dk1"/>
              </a:solidFill>
              <a:latin typeface="Bierstadt"/>
            </a:endParaRPr>
          </a:p>
        </p:txBody>
      </p:sp>
      <p:sp>
        <p:nvSpPr>
          <p:cNvPr id="212"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2000" spc="-1" strike="noStrike">
                <a:solidFill>
                  <a:srgbClr val="000000"/>
                </a:solidFill>
                <a:latin typeface="Verdana"/>
              </a:rPr>
              <a:t>Fallback function is a special function available to a contract. It has following features:</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is called when a non-existent function is called on the contract.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is required to be marked external.</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has no name.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has no arguments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can not return any thing.</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It can be defined one per contract.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If not marked payable, it will throw exception if contract receives plain ether without data.</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Syntax:</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fallback</a:t>
            </a:r>
            <a:r>
              <a:rPr b="0" lang="en-US" sz="1800" spc="-1" strike="noStrike">
                <a:solidFill>
                  <a:srgbClr val="666600"/>
                </a:solidFill>
                <a:latin typeface="Consolas"/>
              </a:rPr>
              <a:t>() </a:t>
            </a:r>
            <a:r>
              <a:rPr b="0" lang="en-US" sz="1800" spc="-1" strike="noStrike">
                <a:solidFill>
                  <a:srgbClr val="000000"/>
                </a:solidFill>
                <a:latin typeface="Consolas"/>
              </a:rPr>
              <a:t>external </a:t>
            </a:r>
            <a:r>
              <a:rPr b="0" lang="en-US" sz="1800" spc="-1" strike="noStrike">
                <a:solidFill>
                  <a:srgbClr val="666600"/>
                </a:solidFill>
                <a:latin typeface="Consolas"/>
              </a:rPr>
              <a:t>{}</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fontScale="77962"/>
          </a:bodyPr>
          <a:p>
            <a:pPr indent="0" defTabSz="914400">
              <a:lnSpc>
                <a:spcPct val="100000"/>
              </a:lnSpc>
              <a:buNone/>
            </a:pPr>
            <a:r>
              <a:rPr b="1" lang="en-US" sz="5400" spc="-1" strike="noStrike">
                <a:solidFill>
                  <a:schemeClr val="dk1"/>
                </a:solidFill>
                <a:latin typeface="Bierstadt"/>
              </a:rPr>
              <a:t>Special Function | Receive Function</a:t>
            </a:r>
            <a:endParaRPr b="0" lang="en-US" sz="5400" spc="-1" strike="noStrike">
              <a:solidFill>
                <a:schemeClr val="dk1"/>
              </a:solidFill>
              <a:latin typeface="Bierstadt"/>
            </a:endParaRPr>
          </a:p>
        </p:txBody>
      </p:sp>
      <p:sp>
        <p:nvSpPr>
          <p:cNvPr id="214"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96439"/>
          </a:bodyPr>
          <a:p>
            <a:pPr indent="0" defTabSz="914400">
              <a:lnSpc>
                <a:spcPct val="110000"/>
              </a:lnSpc>
              <a:spcBef>
                <a:spcPts val="1001"/>
              </a:spcBef>
              <a:buNone/>
              <a:tabLst>
                <a:tab algn="l" pos="0"/>
              </a:tabLst>
            </a:pPr>
            <a:r>
              <a:rPr b="0" lang="en-US" sz="2400" spc="-1" strike="noStrike">
                <a:solidFill>
                  <a:srgbClr val="000000"/>
                </a:solidFill>
                <a:latin typeface="Consolas"/>
              </a:rPr>
              <a:t>A receive function is triggered when Ether is sent to a contract without any data, and a fallback function is triggered when a contract receives a call without a matching function signature. The receive function is used to handle incoming Ether transactions, while the fallback function can be used to implement custom behavior</a:t>
            </a:r>
            <a:r>
              <a:rPr b="0" lang="en-US" sz="2800" spc="-1" strike="noStrike">
                <a:solidFill>
                  <a:schemeClr val="dk1"/>
                </a:solidFill>
                <a:latin typeface="Bierstadt"/>
              </a:rPr>
              <a:t> </a:t>
            </a:r>
            <a:endParaRPr b="0" lang="en-US" sz="2800" spc="-1" strike="noStrike">
              <a:solidFill>
                <a:schemeClr val="dk1"/>
              </a:solidFill>
              <a:latin typeface="Bierstadt"/>
            </a:endParaRPr>
          </a:p>
          <a:p>
            <a:pPr indent="0" defTabSz="914400">
              <a:lnSpc>
                <a:spcPct val="110000"/>
              </a:lnSpc>
              <a:spcBef>
                <a:spcPts val="1001"/>
              </a:spcBef>
              <a:buNone/>
              <a:tabLst>
                <a:tab algn="l" pos="0"/>
              </a:tabLst>
            </a:pPr>
            <a:r>
              <a:rPr b="0" lang="en-US" sz="2800" spc="-1" strike="noStrike">
                <a:solidFill>
                  <a:schemeClr val="dk1"/>
                </a:solidFill>
                <a:latin typeface="Bierstadt"/>
              </a:rPr>
              <a:t>Syntax:</a:t>
            </a:r>
            <a:endParaRPr b="0" lang="en-US" sz="2800" spc="-1" strike="noStrike">
              <a:solidFill>
                <a:schemeClr val="dk1"/>
              </a:solidFill>
              <a:latin typeface="Bierstadt"/>
            </a:endParaRPr>
          </a:p>
          <a:p>
            <a:pPr indent="0" defTabSz="914400">
              <a:lnSpc>
                <a:spcPct val="110000"/>
              </a:lnSpc>
              <a:spcBef>
                <a:spcPts val="1001"/>
              </a:spcBef>
              <a:buNone/>
              <a:tabLst>
                <a:tab algn="l" pos="0"/>
              </a:tabLst>
            </a:pPr>
            <a:r>
              <a:rPr b="0" lang="en-US" sz="2400" spc="-1" strike="noStrike">
                <a:solidFill>
                  <a:srgbClr val="000000"/>
                </a:solidFill>
                <a:latin typeface="Consolas"/>
              </a:rPr>
              <a:t>receive</a:t>
            </a:r>
            <a:r>
              <a:rPr b="0" lang="en-US" sz="2400" spc="-1" strike="noStrike">
                <a:solidFill>
                  <a:srgbClr val="666600"/>
                </a:solidFill>
                <a:latin typeface="Consolas"/>
              </a:rPr>
              <a:t>() </a:t>
            </a:r>
            <a:r>
              <a:rPr b="0" lang="en-US" sz="2400" spc="-1" strike="noStrike">
                <a:solidFill>
                  <a:srgbClr val="000000"/>
                </a:solidFill>
                <a:latin typeface="Consolas"/>
              </a:rPr>
              <a:t>external payable </a:t>
            </a:r>
            <a:r>
              <a:rPr b="0" lang="en-US" sz="2400" spc="-1" strike="noStrike">
                <a:solidFill>
                  <a:srgbClr val="666600"/>
                </a:solidFill>
                <a:latin typeface="Consolas"/>
              </a:rPr>
              <a:t>{}</a:t>
            </a:r>
            <a:r>
              <a:rPr b="0" lang="en-US" sz="2800" spc="-1" strike="noStrike">
                <a:solidFill>
                  <a:schemeClr val="dk1"/>
                </a:solidFill>
                <a:latin typeface="Bierstadt"/>
              </a:rPr>
              <a:t> </a:t>
            </a:r>
            <a:br>
              <a:rPr sz="2800"/>
            </a:br>
            <a:br>
              <a:rPr sz="2800"/>
            </a:br>
            <a:endParaRPr b="0" lang="en-US" sz="2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Special Function | Constructor Function</a:t>
            </a:r>
            <a:endParaRPr b="0" lang="en-US" sz="4400" spc="-1" strike="noStrike">
              <a:solidFill>
                <a:schemeClr val="dk1"/>
              </a:solidFill>
              <a:latin typeface="Bierstadt"/>
            </a:endParaRPr>
          </a:p>
        </p:txBody>
      </p:sp>
      <p:sp>
        <p:nvSpPr>
          <p:cNvPr id="216" name="PlaceHolder 2"/>
          <p:cNvSpPr>
            <a:spLocks noGrp="1"/>
          </p:cNvSpPr>
          <p:nvPr>
            <p:ph/>
          </p:nvPr>
        </p:nvSpPr>
        <p:spPr>
          <a:xfrm>
            <a:off x="633960" y="1963800"/>
            <a:ext cx="11049120" cy="4571640"/>
          </a:xfrm>
          <a:prstGeom prst="rect">
            <a:avLst/>
          </a:prstGeom>
          <a:noFill/>
          <a:ln w="0">
            <a:noFill/>
          </a:ln>
        </p:spPr>
        <p:txBody>
          <a:bodyPr lIns="91440" rIns="91440" tIns="45720" bIns="45720" anchor="t">
            <a:normAutofit fontScale="80949"/>
          </a:bodyPr>
          <a:p>
            <a:pPr indent="0" defTabSz="914400">
              <a:lnSpc>
                <a:spcPct val="110000"/>
              </a:lnSpc>
              <a:spcBef>
                <a:spcPts val="1001"/>
              </a:spcBef>
              <a:buNone/>
              <a:tabLst>
                <a:tab algn="l" pos="0"/>
              </a:tabLst>
            </a:pPr>
            <a:r>
              <a:rPr b="0" lang="en-US" sz="1800" spc="-1" strike="noStrike">
                <a:solidFill>
                  <a:srgbClr val="000000"/>
                </a:solidFill>
                <a:latin typeface="Consolas"/>
              </a:rPr>
              <a:t>The constructor function is executed only once when the contract is deployed. It's used to initialize the contract's state variables.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The constructor does not have a return type (not even void). It's recognized by the constructor keyword.</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Initialization: You can use the constructor to initialize state variables and perform other setup operations for the contract. These initializations occur only during contract deployment.</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Visibility: The visibility of the constructor (e.g., public, internal, or private) affects who can deploy the contract. By default, the constructor is public, meaning anyone can deploy the contract. If you make it internal or private, only other contracts can deploy it.</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Parameters: Constructors can accept parameters just like regular functions. This allows you to customize the initialization of the contract based on input values.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Multiple Constructors: Starting from Solidity version 0.6.0, you can have multiple constructors in the same contract with different parameter lists. This feature allows for constructor overloading based on the number and types of parameters.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Inheritance: If your contract inherits from other contracts, constructors of the base contracts are also executed in a specific order. The constructor of the derived contract is executed last.</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Consolas"/>
              </a:rPr>
              <a:t>When you deploy a smart contract, the constructor is executed to set up the initial state of the contract. Once the contract is deployed, the constructor cannot be called again, and its behavior is not visible to external users of the contract</a:t>
            </a:r>
            <a:r>
              <a:rPr b="0" lang="en-US" sz="1800" spc="-1" strike="noStrike">
                <a:solidFill>
                  <a:schemeClr val="dk1"/>
                </a:solidFill>
                <a:latin typeface="Bierstadt"/>
              </a:rPr>
              <a:t> </a:t>
            </a: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Interface</a:t>
            </a:r>
            <a:endParaRPr b="0" lang="en-US" sz="5400" spc="-1" strike="noStrike">
              <a:solidFill>
                <a:schemeClr val="dk1"/>
              </a:solidFill>
              <a:latin typeface="Bierstadt"/>
            </a:endParaRPr>
          </a:p>
        </p:txBody>
      </p:sp>
      <p:sp>
        <p:nvSpPr>
          <p:cNvPr id="218" name="PlaceHolder 2"/>
          <p:cNvSpPr>
            <a:spLocks noGrp="1"/>
          </p:cNvSpPr>
          <p:nvPr>
            <p:ph/>
          </p:nvPr>
        </p:nvSpPr>
        <p:spPr>
          <a:xfrm>
            <a:off x="633960" y="1963800"/>
            <a:ext cx="11049120" cy="4485600"/>
          </a:xfrm>
          <a:prstGeom prst="rect">
            <a:avLst/>
          </a:prstGeom>
          <a:noFill/>
          <a:ln w="0">
            <a:noFill/>
          </a:ln>
        </p:spPr>
        <p:txBody>
          <a:bodyPr lIns="91440" rIns="91440" tIns="45720" bIns="45720" anchor="t">
            <a:normAutofit fontScale="85446"/>
          </a:bodyPr>
          <a:p>
            <a:pPr indent="0" defTabSz="914400">
              <a:lnSpc>
                <a:spcPct val="110000"/>
              </a:lnSpc>
              <a:spcBef>
                <a:spcPts val="1001"/>
              </a:spcBef>
              <a:buNone/>
              <a:tabLst>
                <a:tab algn="l" pos="0"/>
              </a:tabLst>
            </a:pPr>
            <a:r>
              <a:rPr b="0" lang="en-US" sz="1800" spc="-1" strike="noStrike">
                <a:solidFill>
                  <a:srgbClr val="000000"/>
                </a:solidFill>
                <a:latin typeface="Consolas"/>
              </a:rPr>
              <a:t>is a way to define a contract's structure without providing the implementation</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details. Interfaces are like blueprints that specify the function signatures that a contract must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adhere to. They are typically used for creating a standard set of functions that other contracts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can implement, ensuring interoperability and compatibility.</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Verdana"/>
              </a:rPr>
              <a:t>Interface can not have any function with implementation.</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Verdana"/>
              </a:rPr>
              <a:t>Functions of an interface can be only of type external.</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Verdana"/>
              </a:rPr>
              <a:t>Interface can not have constructor.</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Verdana"/>
              </a:rPr>
              <a:t>Interface can not have state variables.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600" spc="-1" strike="noStrike">
                <a:solidFill>
                  <a:srgbClr val="000000"/>
                </a:solidFill>
                <a:latin typeface="Verdana"/>
              </a:rPr>
              <a:t>Interface can have enum, structs which can be accessed using interface name dot notation.</a:t>
            </a:r>
            <a:endParaRPr b="0" lang="en-US" sz="1600" spc="-1" strike="noStrike">
              <a:solidFill>
                <a:schemeClr val="dk1"/>
              </a:solidFill>
              <a:latin typeface="Bierstadt"/>
            </a:endParaRPr>
          </a:p>
          <a:p>
            <a:pPr indent="0" defTabSz="914400">
              <a:lnSpc>
                <a:spcPct val="110000"/>
              </a:lnSpc>
              <a:spcBef>
                <a:spcPts val="499"/>
              </a:spcBef>
              <a:buNone/>
              <a:tabLst>
                <a:tab algn="l" pos="0"/>
              </a:tabLst>
            </a:pPr>
            <a:r>
              <a:rPr b="0" lang="en-US" sz="1800" spc="-1" strike="noStrike">
                <a:solidFill>
                  <a:srgbClr val="000000"/>
                </a:solidFill>
                <a:latin typeface="Consolas"/>
              </a:rPr>
              <a:t>Example: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a:t>
            </a:r>
            <a:r>
              <a:rPr b="0" lang="en-US" sz="1800" spc="-1" strike="noStrike">
                <a:solidFill>
                  <a:srgbClr val="000088"/>
                </a:solidFill>
                <a:latin typeface="Consolas"/>
              </a:rPr>
              <a:t>interface </a:t>
            </a:r>
            <a:r>
              <a:rPr b="0" lang="en-US" sz="1800" spc="-1" strike="noStrike">
                <a:solidFill>
                  <a:srgbClr val="660066"/>
                </a:solidFill>
                <a:latin typeface="Consolas"/>
              </a:rPr>
              <a:t>MyInterface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function </a:t>
            </a:r>
            <a:r>
              <a:rPr b="0" lang="en-US" sz="1800" spc="-1" strike="noStrike">
                <a:solidFill>
                  <a:srgbClr val="000000"/>
                </a:solidFill>
                <a:latin typeface="Consolas"/>
              </a:rPr>
              <a:t>myFunction</a:t>
            </a:r>
            <a:r>
              <a:rPr b="0" lang="en-US" sz="1800" spc="-1" strike="noStrike">
                <a:solidFill>
                  <a:srgbClr val="666600"/>
                </a:solidFill>
                <a:latin typeface="Consolas"/>
              </a:rPr>
              <a:t>(</a:t>
            </a:r>
            <a:r>
              <a:rPr b="0" lang="en-US" sz="1800" spc="-1" strike="noStrike">
                <a:solidFill>
                  <a:srgbClr val="000000"/>
                </a:solidFill>
                <a:latin typeface="Consolas"/>
              </a:rPr>
              <a:t>uint256 input</a:t>
            </a:r>
            <a:r>
              <a:rPr b="0" lang="en-US" sz="1800" spc="-1" strike="noStrike">
                <a:solidFill>
                  <a:srgbClr val="666600"/>
                </a:solidFill>
                <a:latin typeface="Consolas"/>
              </a:rPr>
              <a:t>) </a:t>
            </a:r>
            <a:r>
              <a:rPr b="0" lang="en-US" sz="1800" spc="-1" strike="noStrike">
                <a:solidFill>
                  <a:srgbClr val="000000"/>
                </a:solidFill>
                <a:latin typeface="Consolas"/>
              </a:rPr>
              <a:t>external view returns </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Interface Usage</a:t>
            </a:r>
            <a:endParaRPr b="0" lang="en-US" sz="5400" spc="-1" strike="noStrike">
              <a:solidFill>
                <a:schemeClr val="dk1"/>
              </a:solidFill>
              <a:latin typeface="Bierstadt"/>
            </a:endParaRPr>
          </a:p>
        </p:txBody>
      </p:sp>
      <p:sp>
        <p:nvSpPr>
          <p:cNvPr id="220"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7950"/>
          </a:bodyPr>
          <a:p>
            <a:pPr indent="0" defTabSz="914400">
              <a:lnSpc>
                <a:spcPct val="110000"/>
              </a:lnSpc>
              <a:spcBef>
                <a:spcPts val="1001"/>
              </a:spcBef>
              <a:buNone/>
              <a:tabLst>
                <a:tab algn="l" pos="0"/>
              </a:tabLst>
            </a:pPr>
            <a:r>
              <a:rPr b="0" lang="en-US" sz="1800" spc="-1" strike="noStrike">
                <a:solidFill>
                  <a:srgbClr val="000000"/>
                </a:solidFill>
                <a:latin typeface="Calibri"/>
              </a:rPr>
              <a:t>You can use an interface to interact with contracts that adhere to it. When you use the interface, you can call the functions declared in the interface without knowing the implementation details of the actual contract</a:t>
            </a:r>
            <a:r>
              <a:rPr b="0" lang="en-US" sz="1600" spc="-1" strike="noStrike">
                <a:solidFill>
                  <a:schemeClr val="dk1"/>
                </a:solidFill>
                <a:latin typeface="Bierstadt"/>
              </a:rPr>
              <a: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interface Calculator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function getResult() external view returns(uint);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contract Test is Calculator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function getResult() external view returns(uint){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uint a = 1;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uint b = 2;</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uint result = a + b;</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return result;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   </a:t>
            </a:r>
            <a:r>
              <a:rPr b="0" lang="en-US" sz="1600" spc="-1" strike="noStrike">
                <a:solidFill>
                  <a:schemeClr val="dk1"/>
                </a:solidFill>
                <a:latin typeface="Bierstadt"/>
              </a:rPr>
              <a: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a:t>
            </a:r>
            <a:endParaRPr b="0" lang="en-US" sz="16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Abstract Contracts</a:t>
            </a:r>
            <a:endParaRPr b="0" lang="en-US" sz="5400" spc="-1" strike="noStrike">
              <a:solidFill>
                <a:schemeClr val="dk1"/>
              </a:solidFill>
              <a:latin typeface="Bierstadt"/>
            </a:endParaRPr>
          </a:p>
        </p:txBody>
      </p:sp>
      <p:sp>
        <p:nvSpPr>
          <p:cNvPr id="222"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600" spc="-1" strike="noStrike">
                <a:solidFill>
                  <a:srgbClr val="000000"/>
                </a:solidFill>
                <a:latin typeface="Verdana"/>
              </a:rPr>
              <a:t>Abstract Contract is one which contains at least one function without any implementation. Such a contract is used as a base contract. Generally, an abstract contract contains both implemented as well as abstract functions. Derived contract will implement the abstract function and use the existing functions as and when required.</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In case, a derived contract is not implementing the abstract function then this derived contract will be marked as abstract.</a:t>
            </a:r>
            <a:endParaRPr b="0" lang="en-US" sz="1600" spc="-1" strike="noStrike">
              <a:solidFill>
                <a:schemeClr val="dk1"/>
              </a:solidFill>
              <a:latin typeface="Bierstadt"/>
            </a:endParaRPr>
          </a:p>
        </p:txBody>
      </p:sp>
      <p:pic>
        <p:nvPicPr>
          <p:cNvPr id="223" name="Picture 4" descr=""/>
          <p:cNvPicPr/>
          <p:nvPr/>
        </p:nvPicPr>
        <p:blipFill>
          <a:blip r:embed="rId1"/>
          <a:stretch/>
        </p:blipFill>
        <p:spPr>
          <a:xfrm>
            <a:off x="3329640" y="3478320"/>
            <a:ext cx="5532120" cy="320796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algn="ctr" defTabSz="914400">
              <a:lnSpc>
                <a:spcPct val="100000"/>
              </a:lnSpc>
              <a:buNone/>
            </a:pPr>
            <a:r>
              <a:rPr b="1" lang="en-US" sz="5400" spc="-1" strike="noStrike">
                <a:solidFill>
                  <a:srgbClr val="000000"/>
                </a:solidFill>
                <a:latin typeface="var(--ff-lato)"/>
              </a:rPr>
              <a:t>Inheritance</a:t>
            </a:r>
            <a:endParaRPr b="0" lang="en-US" sz="5400" spc="-1" strike="noStrike">
              <a:solidFill>
                <a:schemeClr val="dk1"/>
              </a:solidFill>
              <a:latin typeface="Bierstadt"/>
            </a:endParaRPr>
          </a:p>
        </p:txBody>
      </p:sp>
      <p:sp>
        <p:nvSpPr>
          <p:cNvPr id="22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600" spc="-1" strike="noStrike">
                <a:solidFill>
                  <a:srgbClr val="000000"/>
                </a:solidFill>
                <a:latin typeface="Verdana"/>
              </a:rPr>
              <a:t>Inheritance is a way to extend functionality of a contract. Solidity supports both single as well as multiple inheritance. Following are the key highlights.</a:t>
            </a:r>
            <a:endParaRPr b="0" lang="en-US" sz="16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 derived contract can access all non-private members including internal methods and state variables. But using this is not allowed.</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Function overriding is allowed provided function signature remains same. In case of difference of output parameters, compilation will fail.</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We can call a super contract's function using super keyword or using super contract name.</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In case of multiple inheritance, function call using super gives preference to most derived contract.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ff0000"/>
                </a:solidFill>
                <a:latin typeface="Bierstadt"/>
              </a:rPr>
              <a:t>Use the keyword </a:t>
            </a:r>
            <a:r>
              <a:rPr b="1" lang="en-US" sz="2000" spc="-1" strike="noStrike">
                <a:solidFill>
                  <a:srgbClr val="ff0000"/>
                </a:solidFill>
                <a:latin typeface="Bierstadt"/>
              </a:rPr>
              <a:t>is</a:t>
            </a:r>
            <a:r>
              <a:rPr b="0" lang="en-US" sz="2000" spc="-1" strike="noStrike">
                <a:solidFill>
                  <a:srgbClr val="ff0000"/>
                </a:solidFill>
                <a:latin typeface="Bierstadt"/>
              </a:rPr>
              <a:t> to inherit from a contract or an interface.</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algn="ctr" defTabSz="914400">
              <a:lnSpc>
                <a:spcPct val="100000"/>
              </a:lnSpc>
              <a:buNone/>
            </a:pPr>
            <a:r>
              <a:rPr b="1" lang="en-US" sz="5400" spc="-1" strike="noStrike">
                <a:solidFill>
                  <a:srgbClr val="000000"/>
                </a:solidFill>
                <a:latin typeface="var(--ff-lato)"/>
              </a:rPr>
              <a:t>Inheritance</a:t>
            </a:r>
            <a:endParaRPr b="0" lang="en-US" sz="5400" spc="-1" strike="noStrike">
              <a:solidFill>
                <a:schemeClr val="dk1"/>
              </a:solidFill>
              <a:latin typeface="Bierstadt"/>
            </a:endParaRPr>
          </a:p>
        </p:txBody>
      </p:sp>
      <p:sp>
        <p:nvSpPr>
          <p:cNvPr id="227" name="PlaceHolder 2"/>
          <p:cNvSpPr>
            <a:spLocks noGrp="1"/>
          </p:cNvSpPr>
          <p:nvPr>
            <p:ph/>
          </p:nvPr>
        </p:nvSpPr>
        <p:spPr>
          <a:xfrm>
            <a:off x="518040" y="1963800"/>
            <a:ext cx="11165040" cy="38754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pc="-1" strike="noStrike">
                <a:solidFill>
                  <a:srgbClr val="000000"/>
                </a:solidFill>
                <a:latin typeface="Consolas"/>
              </a:rPr>
              <a:t>1. import "./</a:t>
            </a:r>
            <a:r>
              <a:rPr b="0" lang="en-US" sz="1800" spc="-1" strike="noStrike">
                <a:solidFill>
                  <a:srgbClr val="660066"/>
                </a:solidFill>
                <a:latin typeface="Consolas"/>
              </a:rPr>
              <a:t>Base3</a:t>
            </a:r>
            <a:r>
              <a:rPr b="0" lang="en-US" sz="1800" spc="-1" strike="noStrike">
                <a:solidFill>
                  <a:srgbClr val="000000"/>
                </a:solidFill>
                <a:latin typeface="Consolas"/>
              </a:rPr>
              <a:t>.sol"; </a:t>
            </a:r>
            <a:r>
              <a:rPr b="0" lang="en-US" sz="1800" spc="-1" strike="noStrike">
                <a:solidFill>
                  <a:srgbClr val="984806"/>
                </a:solidFill>
                <a:latin typeface="Consolas"/>
              </a:rPr>
              <a:t>// importing the parent contracts / interfaces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contract </a:t>
            </a:r>
            <a:r>
              <a:rPr b="0" lang="en-US" sz="1800" spc="-1" strike="noStrike">
                <a:solidFill>
                  <a:srgbClr val="660066"/>
                </a:solidFill>
                <a:latin typeface="Consolas"/>
              </a:rPr>
              <a:t>MyContract </a:t>
            </a:r>
            <a:r>
              <a:rPr b="0" lang="en-US" sz="1800" spc="-1" strike="noStrike">
                <a:solidFill>
                  <a:srgbClr val="000088"/>
                </a:solidFill>
                <a:latin typeface="Consolas"/>
              </a:rPr>
              <a:t>is </a:t>
            </a:r>
            <a:r>
              <a:rPr b="0" lang="en-US" sz="1800" spc="-1" strike="noStrike">
                <a:solidFill>
                  <a:srgbClr val="660066"/>
                </a:solidFill>
                <a:latin typeface="Consolas"/>
              </a:rPr>
              <a:t>Base1</a:t>
            </a:r>
            <a:r>
              <a:rPr b="0" lang="en-US" sz="1800" spc="-1" strike="noStrike">
                <a:solidFill>
                  <a:srgbClr val="666600"/>
                </a:solidFill>
                <a:latin typeface="Consolas"/>
              </a:rPr>
              <a:t>, </a:t>
            </a:r>
            <a:r>
              <a:rPr b="0" lang="en-US" sz="1800" spc="-1" strike="noStrike">
                <a:solidFill>
                  <a:srgbClr val="660066"/>
                </a:solidFill>
                <a:latin typeface="Consolas"/>
              </a:rPr>
              <a:t>Base2</a:t>
            </a:r>
            <a:r>
              <a:rPr b="0" lang="en-US" sz="1800" spc="-1" strike="noStrike">
                <a:solidFill>
                  <a:srgbClr val="666600"/>
                </a:solidFill>
                <a:latin typeface="Consolas"/>
              </a:rPr>
              <a:t>, </a:t>
            </a:r>
            <a:r>
              <a:rPr b="0" lang="en-US" sz="1800" spc="-1" strike="noStrike">
                <a:solidFill>
                  <a:srgbClr val="660066"/>
                </a:solidFill>
                <a:latin typeface="Consolas"/>
              </a:rPr>
              <a:t>Base3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880000"/>
                </a:solidFill>
                <a:latin typeface="Consolas"/>
              </a:rPr>
              <a:t>// ... could override the functions of bases and use also by calling them and if a base constructor has parameters we must pass it from the child constructor by calling</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880000"/>
                </a:solidFill>
                <a:latin typeface="Consolas"/>
              </a:rPr>
              <a:t>parentName(parametersPass) next to child constructor initialization, base could be also</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880000"/>
                </a:solidFill>
                <a:latin typeface="Consolas"/>
              </a:rPr>
              <a:t>an interface (to be Implemented).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a:t>
            </a:r>
            <a:r>
              <a:rPr b="0" lang="en-US" sz="1800" spc="-1" strike="noStrike">
                <a:solidFill>
                  <a:srgbClr val="666600"/>
                </a:solidFill>
                <a:latin typeface="Consolas"/>
              </a:rPr>
              <a:t>}</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algn="ctr" defTabSz="914400">
              <a:lnSpc>
                <a:spcPct val="100000"/>
              </a:lnSpc>
              <a:buNone/>
            </a:pPr>
            <a:r>
              <a:rPr b="1" lang="en-US" sz="5400" spc="-1" strike="noStrike">
                <a:solidFill>
                  <a:srgbClr val="000000"/>
                </a:solidFill>
                <a:latin typeface="var(--ff-lato)"/>
              </a:rPr>
              <a:t>Inheritance</a:t>
            </a:r>
            <a:endParaRPr b="0" lang="en-US" sz="5400" spc="-1" strike="noStrike">
              <a:solidFill>
                <a:schemeClr val="dk1"/>
              </a:solidFill>
              <a:latin typeface="Bierstadt"/>
            </a:endParaRPr>
          </a:p>
        </p:txBody>
      </p:sp>
      <p:sp>
        <p:nvSpPr>
          <p:cNvPr id="229" name="PlaceHolder 2"/>
          <p:cNvSpPr>
            <a:spLocks noGrp="1"/>
          </p:cNvSpPr>
          <p:nvPr>
            <p:ph/>
          </p:nvPr>
        </p:nvSpPr>
        <p:spPr>
          <a:xfrm>
            <a:off x="518040" y="1963800"/>
            <a:ext cx="11165040" cy="3875400"/>
          </a:xfrm>
          <a:prstGeom prst="rect">
            <a:avLst/>
          </a:prstGeom>
          <a:noFill/>
          <a:ln w="0">
            <a:noFill/>
          </a:ln>
        </p:spPr>
        <p:txBody>
          <a:bodyPr lIns="91440" rIns="91440" tIns="45720" bIns="45720" anchor="t">
            <a:normAutofit fontScale="65458"/>
          </a:bodyPr>
          <a:p>
            <a:pPr indent="0" defTabSz="914400">
              <a:lnSpc>
                <a:spcPct val="110000"/>
              </a:lnSpc>
              <a:spcBef>
                <a:spcPts val="1001"/>
              </a:spcBef>
              <a:buNone/>
              <a:tabLst>
                <a:tab algn="l" pos="0"/>
              </a:tabLst>
            </a:pPr>
            <a:r>
              <a:rPr b="0" lang="en-US" sz="1600" spc="-1" strike="noStrike">
                <a:solidFill>
                  <a:srgbClr val="000000"/>
                </a:solidFill>
                <a:latin typeface="Consolas"/>
              </a:rPr>
              <a:t>Start by defining a base contract with a function that is marked as virtual. This means that the function can be overridden in derived contracts.</a:t>
            </a:r>
            <a:r>
              <a:rPr b="0" lang="en-US" sz="1800" spc="-1" strike="noStrike">
                <a:solidFill>
                  <a:schemeClr val="dk1"/>
                </a:solidFill>
                <a:latin typeface="Bierstadt"/>
              </a:rPr>
              <a:t> </a:t>
            </a:r>
            <a:br>
              <a:rPr sz="1800"/>
            </a:br>
            <a:r>
              <a:rPr b="0" lang="en-US" sz="1800" spc="-1" strike="noStrike">
                <a:solidFill>
                  <a:schemeClr val="dk1"/>
                </a:solidFill>
                <a:latin typeface="Bierstadt"/>
              </a:rPr>
              <a:t>1. pragma solidity ^0.8.0;</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2. contract BaseContract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3. function myFunction() public virtual pure returns (string memory)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4. return "BaseContract";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5.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6.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1. contract DerivedContract is BaseContract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2. function myFunction() public pure override returns (string memory)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3. return "DerivedContract";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4.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5. }</a:t>
            </a:r>
            <a:endParaRPr b="0" lang="en-US"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18040" y="978480"/>
            <a:ext cx="5020920" cy="1317600"/>
          </a:xfrm>
          <a:prstGeom prst="rect">
            <a:avLst/>
          </a:prstGeom>
          <a:noFill/>
          <a:ln w="0">
            <a:noFill/>
          </a:ln>
        </p:spPr>
        <p:txBody>
          <a:bodyPr lIns="91440" rIns="91440" tIns="45720" bIns="45720" anchor="t">
            <a:noAutofit/>
          </a:bodyPr>
          <a:p>
            <a:pPr indent="0" defTabSz="914400">
              <a:lnSpc>
                <a:spcPct val="100000"/>
              </a:lnSpc>
              <a:buNone/>
            </a:pPr>
            <a:r>
              <a:rPr b="1" lang="en-US" sz="5400" spc="-1" strike="noStrike">
                <a:solidFill>
                  <a:schemeClr val="dk1"/>
                </a:solidFill>
                <a:latin typeface="Bierstadt"/>
              </a:rPr>
              <a:t>Importing Files</a:t>
            </a:r>
            <a:endParaRPr b="0" lang="en-US" sz="5400" spc="-1" strike="noStrike">
              <a:solidFill>
                <a:schemeClr val="dk1"/>
              </a:solidFill>
              <a:latin typeface="Bierstadt"/>
            </a:endParaRPr>
          </a:p>
        </p:txBody>
      </p:sp>
      <p:sp>
        <p:nvSpPr>
          <p:cNvPr id="106" name="PlaceHolder 2"/>
          <p:cNvSpPr>
            <a:spLocks noGrp="1"/>
          </p:cNvSpPr>
          <p:nvPr>
            <p:ph/>
          </p:nvPr>
        </p:nvSpPr>
        <p:spPr>
          <a:xfrm>
            <a:off x="518040" y="1974240"/>
            <a:ext cx="11165040" cy="3864960"/>
          </a:xfrm>
          <a:prstGeom prst="rect">
            <a:avLst/>
          </a:prstGeom>
          <a:noFill/>
          <a:ln w="0">
            <a:noFill/>
          </a:ln>
        </p:spPr>
        <p:txBody>
          <a:bodyPr lIns="91440" rIns="91440" tIns="45720" bIns="45720" anchor="t">
            <a:normAutofit fontScale="74952"/>
          </a:bodyPr>
          <a:p>
            <a:pPr indent="0" defTabSz="914400">
              <a:lnSpc>
                <a:spcPct val="110000"/>
              </a:lnSpc>
              <a:spcBef>
                <a:spcPts val="1001"/>
              </a:spcBef>
              <a:buNone/>
              <a:tabLst>
                <a:tab algn="l" pos="0"/>
              </a:tabLst>
            </a:pPr>
            <a:r>
              <a:rPr b="0" lang="en-US" sz="2000" spc="-1" strike="noStrike">
                <a:solidFill>
                  <a:schemeClr val="dk1"/>
                </a:solidFill>
                <a:latin typeface="Bierstadt"/>
              </a:rPr>
              <a:t>Though above example does not have an import statement, but Solidity supports import statements that are very similar to those available in JavaScript.</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The following statement imports all global symbols from "filename".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import "filename";</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The following example creates a new global symbol symbolName whose members are all the global symbols from "filename".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import * as symbolName from "filename";</a:t>
            </a:r>
            <a:endParaRPr b="0" lang="en-US" sz="2000" spc="-1" strike="noStrike">
              <a:solidFill>
                <a:schemeClr val="dk1"/>
              </a:solidFill>
              <a:latin typeface="Bierstadt"/>
            </a:endParaRPr>
          </a:p>
          <a:p>
            <a:pPr indent="0" defTabSz="914400">
              <a:lnSpc>
                <a:spcPct val="110000"/>
              </a:lnSpc>
              <a:spcBef>
                <a:spcPts val="1001"/>
              </a:spcBef>
              <a:buNone/>
              <a:tabLst>
                <a:tab algn="l" pos="0"/>
              </a:tabLst>
            </a:pP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To import a file x from the same directory as the current file, use import "./x" as x;. If you use import "x" as x; instead, a different file could be referenced in a global "include directory".</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algn="ctr" defTabSz="914400">
              <a:lnSpc>
                <a:spcPct val="100000"/>
              </a:lnSpc>
              <a:buNone/>
            </a:pPr>
            <a:r>
              <a:rPr b="1" lang="en-US" sz="5400" spc="-1" strike="noStrike">
                <a:solidFill>
                  <a:srgbClr val="000000"/>
                </a:solidFill>
                <a:latin typeface="var(--ff-lato)"/>
              </a:rPr>
              <a:t>Inheritance</a:t>
            </a:r>
            <a:endParaRPr b="0" lang="en-US" sz="5400" spc="-1" strike="noStrike">
              <a:solidFill>
                <a:schemeClr val="dk1"/>
              </a:solidFill>
              <a:latin typeface="Bierstadt"/>
            </a:endParaRPr>
          </a:p>
        </p:txBody>
      </p:sp>
      <p:pic>
        <p:nvPicPr>
          <p:cNvPr id="231" name="Content Placeholder 4" descr=""/>
          <p:cNvPicPr/>
          <p:nvPr/>
        </p:nvPicPr>
        <p:blipFill>
          <a:blip r:embed="rId1"/>
          <a:stretch/>
        </p:blipFill>
        <p:spPr>
          <a:xfrm>
            <a:off x="2669400" y="1963800"/>
            <a:ext cx="6852600" cy="4714920"/>
          </a:xfrm>
          <a:prstGeom prst="rect">
            <a:avLst/>
          </a:prstGeom>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Libraries</a:t>
            </a:r>
            <a:endParaRPr b="0" lang="en-US" sz="5400" spc="-1" strike="noStrike">
              <a:solidFill>
                <a:schemeClr val="dk1"/>
              </a:solidFill>
              <a:latin typeface="Bierstadt"/>
            </a:endParaRPr>
          </a:p>
        </p:txBody>
      </p:sp>
      <p:sp>
        <p:nvSpPr>
          <p:cNvPr id="23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4952" lnSpcReduction="10000"/>
          </a:bodyPr>
          <a:p>
            <a:pPr indent="0" defTabSz="914400">
              <a:lnSpc>
                <a:spcPct val="110000"/>
              </a:lnSpc>
              <a:spcBef>
                <a:spcPts val="1001"/>
              </a:spcBef>
              <a:buNone/>
              <a:tabLst>
                <a:tab algn="l" pos="0"/>
              </a:tabLst>
            </a:pPr>
            <a:r>
              <a:rPr b="0" lang="en-US" sz="2000" spc="-1" strike="noStrike">
                <a:solidFill>
                  <a:srgbClr val="000000"/>
                </a:solidFill>
                <a:latin typeface="Verdana"/>
              </a:rPr>
              <a:t>Libraries are similar to Contracts but are mainly intended for reuse. A Library contains functions which other contracts can call. Solidity have certain restrictions on use of a Library. Following are the key characteristics of a Solidity Library.</a:t>
            </a:r>
            <a:endParaRPr b="0" lang="en-US" sz="20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Library functions can be called directly if they do not modify the state. That means pure or view functions only can be called from outside the library.</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Library can not be destroyed as it is assumed to be stateless.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 Library cannot have state variables.</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 Library cannot inherit any element.</a:t>
            </a:r>
            <a:endParaRPr b="0" lang="en-US" sz="1800" spc="-1" strike="noStrike">
              <a:solidFill>
                <a:schemeClr val="dk1"/>
              </a:solidFill>
              <a:latin typeface="Bierstadt"/>
            </a:endParaRPr>
          </a:p>
          <a:p>
            <a:pPr lvl="1" marL="274320" indent="-274320" defTabSz="914400">
              <a:lnSpc>
                <a:spcPct val="110000"/>
              </a:lnSpc>
              <a:spcBef>
                <a:spcPts val="499"/>
              </a:spcBef>
              <a:buClr>
                <a:srgbClr val="000000"/>
              </a:buClr>
              <a:buFont typeface="Arial"/>
              <a:buChar char="•"/>
              <a:tabLst>
                <a:tab algn="l" pos="0"/>
              </a:tabLst>
            </a:pPr>
            <a:r>
              <a:rPr b="0" lang="en-US" sz="1800" spc="-1" strike="noStrike">
                <a:solidFill>
                  <a:srgbClr val="000000"/>
                </a:solidFill>
                <a:latin typeface="Verdana"/>
              </a:rPr>
              <a:t>A Library cannot be inherited.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library Search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function indexOf(uint[] storage self, uint value) public view returns (uint)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for (uint i = 0; i &lt; self.length; i++) if (self[i] == value) return i;</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return uint(-1);</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Libraries Usage</a:t>
            </a:r>
            <a:endParaRPr b="0" lang="en-US" sz="5400" spc="-1" strike="noStrike">
              <a:solidFill>
                <a:schemeClr val="dk1"/>
              </a:solidFill>
              <a:latin typeface="Bierstadt"/>
            </a:endParaRPr>
          </a:p>
        </p:txBody>
      </p:sp>
      <p:sp>
        <p:nvSpPr>
          <p:cNvPr id="23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43472"/>
          </a:bodyPr>
          <a:p>
            <a:pPr indent="0" defTabSz="914400">
              <a:lnSpc>
                <a:spcPct val="110000"/>
              </a:lnSpc>
              <a:spcBef>
                <a:spcPts val="1001"/>
              </a:spcBef>
              <a:buNone/>
              <a:tabLst>
                <a:tab algn="l" pos="0"/>
              </a:tabLst>
            </a:pPr>
            <a:r>
              <a:rPr b="0" lang="en-US" sz="2000" spc="-1" strike="noStrike">
                <a:solidFill>
                  <a:srgbClr val="000000"/>
                </a:solidFill>
                <a:latin typeface="Verdana"/>
              </a:rPr>
              <a:t>contract Test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uint[] data;</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constructor() public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data.push(1);</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data.push(2);</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data.push(3);</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data.push(4);</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function isValuePresent() external view returns(uint){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uint value = 4;</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//search if value is present in the array using Library function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uint index = Search.indexOf(data, value);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return index;</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   </a:t>
            </a:r>
            <a:r>
              <a:rPr b="0" lang="en-US" sz="2000" spc="-1" strike="noStrike">
                <a:solidFill>
                  <a:srgbClr val="000000"/>
                </a:solidFill>
                <a:latin typeface="Verdana"/>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rgbClr val="000000"/>
                </a:solidFill>
                <a:latin typeface="Verdana"/>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Libraries Usage</a:t>
            </a:r>
            <a:endParaRPr b="0" lang="en-US" sz="5400" spc="-1" strike="noStrike">
              <a:solidFill>
                <a:schemeClr val="dk1"/>
              </a:solidFill>
              <a:latin typeface="Bierstadt"/>
            </a:endParaRPr>
          </a:p>
        </p:txBody>
      </p:sp>
      <p:sp>
        <p:nvSpPr>
          <p:cNvPr id="23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43472"/>
          </a:bodyPr>
          <a:p>
            <a:pPr indent="0" defTabSz="914400">
              <a:lnSpc>
                <a:spcPct val="110000"/>
              </a:lnSpc>
              <a:spcBef>
                <a:spcPts val="1001"/>
              </a:spcBef>
              <a:buNone/>
              <a:tabLst>
                <a:tab algn="l" pos="0"/>
              </a:tabLst>
            </a:pPr>
            <a:r>
              <a:rPr b="0" lang="en-US" sz="2000" spc="-1" strike="noStrike">
                <a:solidFill>
                  <a:srgbClr val="000000"/>
                </a:solidFill>
                <a:latin typeface="Verdana"/>
              </a:rPr>
              <a:t>Could use keywork using for ; to attach the library for a data type. You may need to import the library if it is written in another file.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Contract Test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using Search for uint[];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data;</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constructor() public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data.push(3);</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data.push(4);</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function isValuePresent() external view returns(uint){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value = 3;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//Now data is representing the Library</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uint index = data.indexOf(value);</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return index;</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New Keyword</a:t>
            </a:r>
            <a:endParaRPr b="0" lang="en-US" sz="5400" spc="-1" strike="noStrike">
              <a:solidFill>
                <a:schemeClr val="dk1"/>
              </a:solidFill>
              <a:latin typeface="Bierstadt"/>
            </a:endParaRPr>
          </a:p>
        </p:txBody>
      </p:sp>
      <p:sp>
        <p:nvSpPr>
          <p:cNvPr id="239"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5952"/>
          </a:bodyPr>
          <a:p>
            <a:pPr indent="0" defTabSz="914400">
              <a:lnSpc>
                <a:spcPct val="110000"/>
              </a:lnSpc>
              <a:spcBef>
                <a:spcPts val="1001"/>
              </a:spcBef>
              <a:buNone/>
              <a:tabLst>
                <a:tab algn="l" pos="0"/>
              </a:tabLst>
            </a:pPr>
            <a:r>
              <a:rPr b="0" lang="en-US" sz="1800" spc="-1" strike="noStrike">
                <a:solidFill>
                  <a:srgbClr val="000000"/>
                </a:solidFill>
                <a:latin typeface="Consolas"/>
              </a:rPr>
              <a:t>the new keyword is used to create a new instance of a contract, effectively deploying a new contract on the Ethereum blockchain. It is primarily used for creating contract instances from contract templates or to interact with existing contracts. Here's how the new keyword is used:</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You can use the new keyword to create new instances of a contract. This is often used to deploy a new contract on the blockchain.</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Example:</a:t>
            </a:r>
            <a:br>
              <a:rPr sz="2000"/>
            </a:br>
            <a:r>
              <a:rPr b="0" lang="en-US" sz="1800" spc="-1" strike="noStrike">
                <a:solidFill>
                  <a:srgbClr val="000000"/>
                </a:solidFill>
                <a:latin typeface="Consolas"/>
              </a:rPr>
              <a:t>1. pragma solidity </a:t>
            </a:r>
            <a:r>
              <a:rPr b="0" lang="en-US" sz="1800" spc="-1" strike="noStrike">
                <a:solidFill>
                  <a:srgbClr val="666600"/>
                </a:solidFill>
                <a:latin typeface="Consolas"/>
              </a:rPr>
              <a:t>^</a:t>
            </a:r>
            <a:r>
              <a:rPr b="0" lang="en-US" sz="1800" spc="-1" strike="noStrike">
                <a:solidFill>
                  <a:srgbClr val="006666"/>
                </a:solidFill>
                <a:latin typeface="Consolas"/>
              </a:rPr>
              <a:t>0.8</a:t>
            </a:r>
            <a:r>
              <a:rPr b="0" lang="en-US" sz="1800" spc="-1" strike="noStrike">
                <a:solidFill>
                  <a:srgbClr val="666600"/>
                </a:solidFill>
                <a:latin typeface="Consolas"/>
              </a:rPr>
              <a:t>.</a:t>
            </a:r>
            <a:r>
              <a:rPr b="0" lang="en-US" sz="1800" spc="-1" strike="noStrike">
                <a:solidFill>
                  <a:srgbClr val="006666"/>
                </a:solidFill>
                <a:latin typeface="Consolas"/>
              </a:rPr>
              <a:t>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contract </a:t>
            </a:r>
            <a:r>
              <a:rPr b="0" lang="en-US" sz="1800" spc="-1" strike="noStrike">
                <a:solidFill>
                  <a:srgbClr val="660066"/>
                </a:solidFill>
                <a:latin typeface="Consolas"/>
              </a:rPr>
              <a:t>MyContract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880000"/>
                </a:solidFill>
                <a:latin typeface="Consolas"/>
              </a:rPr>
              <a:t>// Contract state and functions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ff0000"/>
                </a:solidFill>
                <a:latin typeface="Consolas"/>
              </a:rPr>
              <a:t>To create a new instance of the MyContract contract, you can use the new keyword as follows: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1. </a:t>
            </a:r>
            <a:r>
              <a:rPr b="0" lang="en-US" sz="1800" spc="-1" strike="noStrike">
                <a:solidFill>
                  <a:srgbClr val="660066"/>
                </a:solidFill>
                <a:latin typeface="Consolas"/>
              </a:rPr>
              <a:t>MyContract </a:t>
            </a:r>
            <a:r>
              <a:rPr b="0" lang="en-US" sz="1800" spc="-1" strike="noStrike">
                <a:solidFill>
                  <a:srgbClr val="000000"/>
                </a:solidFill>
                <a:latin typeface="Consolas"/>
              </a:rPr>
              <a:t>myContractInstance </a:t>
            </a:r>
            <a:r>
              <a:rPr b="0" lang="en-US" sz="1800" spc="-1" strike="noStrike">
                <a:solidFill>
                  <a:srgbClr val="666600"/>
                </a:solidFill>
                <a:latin typeface="Consolas"/>
              </a:rPr>
              <a:t>= </a:t>
            </a:r>
            <a:r>
              <a:rPr b="0" lang="en-US" sz="1800" spc="-1" strike="noStrike">
                <a:solidFill>
                  <a:srgbClr val="000088"/>
                </a:solidFill>
                <a:latin typeface="Consolas"/>
              </a:rPr>
              <a:t>new </a:t>
            </a:r>
            <a:r>
              <a:rPr b="0" lang="en-US" sz="1800" spc="-1" strike="noStrike">
                <a:solidFill>
                  <a:srgbClr val="660066"/>
                </a:solidFill>
                <a:latin typeface="Consolas"/>
              </a:rPr>
              <a:t>MyContract</a:t>
            </a:r>
            <a:r>
              <a:rPr b="0" lang="en-US" sz="1800" spc="-1" strike="noStrike">
                <a:solidFill>
                  <a:srgbClr val="666600"/>
                </a:solidFill>
                <a:latin typeface="Consolas"/>
              </a:rPr>
              <a:t>(); </a:t>
            </a:r>
            <a:r>
              <a:rPr b="0" lang="en-US" sz="1800" spc="-1" strike="noStrike">
                <a:solidFill>
                  <a:srgbClr val="880000"/>
                </a:solidFill>
                <a:latin typeface="Consolas"/>
              </a:rPr>
              <a:t>// This deploys a new instance of MyContract, and you can interact with it just like any other Solidity contract.</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ways to transfer Ether</a:t>
            </a:r>
            <a:endParaRPr b="0" lang="en-US" sz="5400" spc="-1" strike="noStrike">
              <a:solidFill>
                <a:schemeClr val="dk1"/>
              </a:solidFill>
              <a:latin typeface="Bierstadt"/>
            </a:endParaRPr>
          </a:p>
        </p:txBody>
      </p:sp>
      <p:sp>
        <p:nvSpPr>
          <p:cNvPr id="241"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97938" lnSpcReduction="10000"/>
          </a:bodyPr>
          <a:p>
            <a:pPr indent="0" defTabSz="914400">
              <a:lnSpc>
                <a:spcPct val="110000"/>
              </a:lnSpc>
              <a:spcBef>
                <a:spcPts val="1001"/>
              </a:spcBef>
              <a:buNone/>
              <a:tabLst>
                <a:tab algn="l" pos="0"/>
              </a:tabLst>
            </a:pPr>
            <a:r>
              <a:rPr b="0" i="1" lang="en-US" sz="1800" spc="-1" strike="noStrike">
                <a:solidFill>
                  <a:srgbClr val="365f91"/>
                </a:solidFill>
                <a:latin typeface="Cambria-Italic"/>
              </a:rPr>
              <a:t>transfer Function</a:t>
            </a:r>
            <a:r>
              <a:rPr b="0" lang="en-US" sz="1800" spc="-1" strike="noStrike">
                <a:solidFill>
                  <a:srgbClr val="000000"/>
                </a:solidFill>
                <a:latin typeface="Consolas"/>
              </a:rPr>
              <a:t>: The transfer function is a method available on all address types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in Solidity. It's a simple and safe way to send Ether and is often used for basic</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fund transfers.</a:t>
            </a:r>
            <a:r>
              <a:rPr b="0" lang="en-US" sz="2000" spc="-1" strike="noStrike">
                <a:solidFill>
                  <a:schemeClr val="dk1"/>
                </a:solidFill>
                <a:latin typeface="Bierstadt"/>
              </a:rPr>
              <a:t> </a:t>
            </a:r>
            <a:br>
              <a:rPr sz="2000"/>
            </a:br>
            <a:r>
              <a:rPr b="0" lang="en-US" sz="1800" spc="-1" strike="noStrike">
                <a:solidFill>
                  <a:srgbClr val="000000"/>
                </a:solidFill>
                <a:latin typeface="Consolas"/>
              </a:rPr>
              <a:t>The transfer function is available on address payable types, and it sends the specified amount of Ether to the recipient. It's a simple way to avoid reentrancy issues.</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Example:</a:t>
            </a:r>
            <a:br>
              <a:rPr sz="2000"/>
            </a:br>
            <a:r>
              <a:rPr b="0" lang="en-US" sz="1800" spc="-1" strike="noStrike">
                <a:solidFill>
                  <a:srgbClr val="000000"/>
                </a:solidFill>
                <a:latin typeface="Consolas"/>
              </a:rPr>
              <a:t>1. address payable recipient </a:t>
            </a:r>
            <a:r>
              <a:rPr b="0" lang="en-US" sz="1800" spc="-1" strike="noStrike">
                <a:solidFill>
                  <a:srgbClr val="666600"/>
                </a:solidFill>
                <a:latin typeface="Consolas"/>
              </a:rPr>
              <a:t>= </a:t>
            </a:r>
            <a:r>
              <a:rPr b="0" lang="en-US" sz="1800" spc="-1" strike="noStrike">
                <a:solidFill>
                  <a:srgbClr val="006666"/>
                </a:solidFill>
                <a:latin typeface="Consolas"/>
              </a:rPr>
              <a:t>0x1234567890123456789012345678901234567890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function </a:t>
            </a:r>
            <a:r>
              <a:rPr b="0" lang="en-US" sz="1800" spc="-1" strike="noStrike">
                <a:solidFill>
                  <a:srgbClr val="000000"/>
                </a:solidFill>
                <a:latin typeface="Consolas"/>
              </a:rPr>
              <a:t>transferEther</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recipient</a:t>
            </a:r>
            <a:r>
              <a:rPr b="0" lang="en-US" sz="1800" spc="-1" strike="noStrike">
                <a:solidFill>
                  <a:srgbClr val="666600"/>
                </a:solidFill>
                <a:latin typeface="Consolas"/>
              </a:rPr>
              <a:t>.</a:t>
            </a:r>
            <a:r>
              <a:rPr b="0" lang="en-US" sz="1800" spc="-1" strike="noStrike">
                <a:solidFill>
                  <a:srgbClr val="000000"/>
                </a:solidFill>
                <a:latin typeface="Consolas"/>
              </a:rPr>
              <a:t>transfer</a:t>
            </a:r>
            <a:r>
              <a:rPr b="0" lang="en-US" sz="1800" spc="-1" strike="noStrike">
                <a:solidFill>
                  <a:srgbClr val="666600"/>
                </a:solidFill>
                <a:latin typeface="Consolas"/>
              </a:rPr>
              <a:t>(</a:t>
            </a:r>
            <a:r>
              <a:rPr b="0" lang="en-US" sz="1800" spc="-1" strike="noStrike">
                <a:solidFill>
                  <a:srgbClr val="000000"/>
                </a:solidFill>
                <a:latin typeface="Consolas"/>
              </a:rPr>
              <a:t>msg</a:t>
            </a:r>
            <a:r>
              <a:rPr b="0" lang="en-US" sz="1800" spc="-1" strike="noStrike">
                <a:solidFill>
                  <a:srgbClr val="666600"/>
                </a:solidFill>
                <a:latin typeface="Consolas"/>
              </a:rPr>
              <a:t>.</a:t>
            </a:r>
            <a:r>
              <a:rPr b="0" lang="en-US" sz="1800" spc="-1" strike="noStrike">
                <a:solidFill>
                  <a:srgbClr val="000088"/>
                </a:solidFill>
                <a:latin typeface="Consolas"/>
              </a:rPr>
              <a:t>value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666600"/>
                </a:solidFill>
                <a:latin typeface="Consolas"/>
              </a:rPr>
              <a:t>}</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ways to transfer Ether</a:t>
            </a:r>
            <a:endParaRPr b="0" lang="en-US" sz="5400" spc="-1" strike="noStrike">
              <a:solidFill>
                <a:schemeClr val="dk1"/>
              </a:solidFill>
              <a:latin typeface="Bierstadt"/>
            </a:endParaRPr>
          </a:p>
        </p:txBody>
      </p:sp>
      <p:sp>
        <p:nvSpPr>
          <p:cNvPr id="243"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74952"/>
          </a:bodyPr>
          <a:p>
            <a:pPr indent="0" defTabSz="914400">
              <a:lnSpc>
                <a:spcPct val="110000"/>
              </a:lnSpc>
              <a:spcBef>
                <a:spcPts val="1001"/>
              </a:spcBef>
              <a:buNone/>
              <a:tabLst>
                <a:tab algn="l" pos="0"/>
              </a:tabLst>
            </a:pPr>
            <a:r>
              <a:rPr b="0" i="1" lang="en-US" sz="1800" spc="-1" strike="noStrike">
                <a:solidFill>
                  <a:srgbClr val="365f91"/>
                </a:solidFill>
                <a:latin typeface="Cambria-Italic"/>
              </a:rPr>
              <a:t>send Function</a:t>
            </a:r>
            <a:r>
              <a:rPr b="0" lang="en-US" sz="1800" spc="-1" strike="noStrike">
                <a:solidFill>
                  <a:srgbClr val="000000"/>
                </a:solidFill>
                <a:latin typeface="Consolas"/>
              </a:rPr>
              <a:t>: Similar to transfer, the send function is also used to send Ether, but it returns a boolean value indicating whether the transfer was successful or not.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SymbolMT"/>
              </a:rPr>
              <a:t> </a:t>
            </a:r>
            <a:r>
              <a:rPr b="0" lang="en-US" sz="1800" spc="-1" strike="noStrike">
                <a:solidFill>
                  <a:srgbClr val="000000"/>
                </a:solidFill>
                <a:latin typeface="Consolas"/>
              </a:rPr>
              <a:t>While send returns a boolean, it's important to note that relying solely on the return value for control flow can be dangerous due to the gas stipend and reentrancy issues. Therefore, it's often recommended to use transfer or the more advanced call function.</a:t>
            </a:r>
            <a:r>
              <a:rPr b="0" lang="en-US" sz="1600" spc="-1" strike="noStrike">
                <a:solidFill>
                  <a:schemeClr val="dk1"/>
                </a:solidFill>
                <a:latin typeface="Bierstadt"/>
              </a:rPr>
              <a: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chemeClr val="dk1"/>
                </a:solidFill>
                <a:latin typeface="Bierstadt"/>
              </a:rPr>
              <a:t>Example:</a:t>
            </a:r>
            <a:br>
              <a:rPr sz="1600"/>
            </a:br>
            <a:r>
              <a:rPr b="0" lang="en-US" sz="1800" spc="-1" strike="noStrike">
                <a:solidFill>
                  <a:srgbClr val="000000"/>
                </a:solidFill>
                <a:latin typeface="Consolas"/>
              </a:rPr>
              <a:t>1. address payable recipient </a:t>
            </a:r>
            <a:r>
              <a:rPr b="0" lang="en-US" sz="1800" spc="-1" strike="noStrike">
                <a:solidFill>
                  <a:srgbClr val="666600"/>
                </a:solidFill>
                <a:latin typeface="Consolas"/>
              </a:rPr>
              <a:t>= </a:t>
            </a:r>
            <a:r>
              <a:rPr b="0" lang="en-US" sz="1800" spc="-1" strike="noStrike">
                <a:solidFill>
                  <a:srgbClr val="006666"/>
                </a:solidFill>
                <a:latin typeface="Consolas"/>
              </a:rPr>
              <a:t>0x1234567890123456789012345678901234567890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a:t>
            </a:r>
            <a:r>
              <a:rPr b="0" lang="en-US" sz="1800" spc="-1" strike="noStrike">
                <a:solidFill>
                  <a:srgbClr val="000088"/>
                </a:solidFill>
                <a:latin typeface="Consolas"/>
              </a:rPr>
              <a:t>function </a:t>
            </a:r>
            <a:r>
              <a:rPr b="0" lang="en-US" sz="1800" spc="-1" strike="noStrike">
                <a:solidFill>
                  <a:srgbClr val="000000"/>
                </a:solidFill>
                <a:latin typeface="Consolas"/>
              </a:rPr>
              <a:t>sendEther</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000088"/>
                </a:solidFill>
                <a:latin typeface="Consolas"/>
              </a:rPr>
              <a:t>bool </a:t>
            </a:r>
            <a:r>
              <a:rPr b="0" lang="en-US" sz="1800" spc="-1" strike="noStrike">
                <a:solidFill>
                  <a:srgbClr val="000000"/>
                </a:solidFill>
                <a:latin typeface="Consolas"/>
              </a:rPr>
              <a:t>success </a:t>
            </a:r>
            <a:r>
              <a:rPr b="0" lang="en-US" sz="1800" spc="-1" strike="noStrike">
                <a:solidFill>
                  <a:srgbClr val="666600"/>
                </a:solidFill>
                <a:latin typeface="Consolas"/>
              </a:rPr>
              <a:t>= </a:t>
            </a:r>
            <a:r>
              <a:rPr b="0" lang="en-US" sz="1800" spc="-1" strike="noStrike">
                <a:solidFill>
                  <a:srgbClr val="000000"/>
                </a:solidFill>
                <a:latin typeface="Consolas"/>
              </a:rPr>
              <a:t>recipient</a:t>
            </a:r>
            <a:r>
              <a:rPr b="0" lang="en-US" sz="1800" spc="-1" strike="noStrike">
                <a:solidFill>
                  <a:srgbClr val="666600"/>
                </a:solidFill>
                <a:latin typeface="Consolas"/>
              </a:rPr>
              <a:t>.</a:t>
            </a:r>
            <a:r>
              <a:rPr b="0" lang="en-US" sz="1800" spc="-1" strike="noStrike">
                <a:solidFill>
                  <a:srgbClr val="000000"/>
                </a:solidFill>
                <a:latin typeface="Consolas"/>
              </a:rPr>
              <a:t>send</a:t>
            </a:r>
            <a:r>
              <a:rPr b="0" lang="en-US" sz="1800" spc="-1" strike="noStrike">
                <a:solidFill>
                  <a:srgbClr val="666600"/>
                </a:solidFill>
                <a:latin typeface="Consolas"/>
              </a:rPr>
              <a:t>(</a:t>
            </a:r>
            <a:r>
              <a:rPr b="0" lang="en-US" sz="1800" spc="-1" strike="noStrike">
                <a:solidFill>
                  <a:srgbClr val="000000"/>
                </a:solidFill>
                <a:latin typeface="Consolas"/>
              </a:rPr>
              <a:t>msg</a:t>
            </a:r>
            <a:r>
              <a:rPr b="0" lang="en-US" sz="1800" spc="-1" strike="noStrike">
                <a:solidFill>
                  <a:srgbClr val="666600"/>
                </a:solidFill>
                <a:latin typeface="Consolas"/>
              </a:rPr>
              <a:t>.</a:t>
            </a:r>
            <a:r>
              <a:rPr b="0" lang="en-US" sz="1800" spc="-1" strike="noStrike">
                <a:solidFill>
                  <a:srgbClr val="000088"/>
                </a:solidFill>
                <a:latin typeface="Consolas"/>
              </a:rPr>
              <a:t>value</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a:t>
            </a:r>
            <a:r>
              <a:rPr b="0" lang="en-US" sz="1800" spc="-1" strike="noStrike">
                <a:solidFill>
                  <a:srgbClr val="000088"/>
                </a:solidFill>
                <a:latin typeface="Consolas"/>
              </a:rPr>
              <a:t>if </a:t>
            </a:r>
            <a:r>
              <a:rPr b="0" lang="en-US" sz="1800" spc="-1" strike="noStrike">
                <a:solidFill>
                  <a:srgbClr val="666600"/>
                </a:solidFill>
                <a:latin typeface="Consolas"/>
              </a:rPr>
              <a:t>(!</a:t>
            </a:r>
            <a:r>
              <a:rPr b="0" lang="en-US" sz="1800" spc="-1" strike="noStrike">
                <a:solidFill>
                  <a:srgbClr val="000000"/>
                </a:solidFill>
                <a:latin typeface="Consolas"/>
              </a:rPr>
              <a:t>success</a:t>
            </a:r>
            <a:r>
              <a:rPr b="0" lang="en-US" sz="1800" spc="-1" strike="noStrike">
                <a:solidFill>
                  <a:srgbClr val="6666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880000"/>
                </a:solidFill>
                <a:latin typeface="Consolas"/>
              </a:rPr>
              <a:t>// Handle failure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 </a:t>
            </a: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ways to transfer Ether</a:t>
            </a:r>
            <a:endParaRPr b="0" lang="en-US" sz="5400" spc="-1" strike="noStrike">
              <a:solidFill>
                <a:schemeClr val="dk1"/>
              </a:solidFill>
              <a:latin typeface="Bierstadt"/>
            </a:endParaRPr>
          </a:p>
        </p:txBody>
      </p:sp>
      <p:sp>
        <p:nvSpPr>
          <p:cNvPr id="245"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8456"/>
          </a:bodyPr>
          <a:p>
            <a:pPr indent="0" defTabSz="914400">
              <a:lnSpc>
                <a:spcPct val="110000"/>
              </a:lnSpc>
              <a:spcBef>
                <a:spcPts val="1001"/>
              </a:spcBef>
              <a:buNone/>
              <a:tabLst>
                <a:tab algn="l" pos="0"/>
              </a:tabLst>
            </a:pPr>
            <a:r>
              <a:rPr b="0" i="1" lang="en-US" sz="1800" spc="-1" strike="noStrike">
                <a:solidFill>
                  <a:srgbClr val="365f91"/>
                </a:solidFill>
                <a:latin typeface="Cambria-Italic"/>
              </a:rPr>
              <a:t>call Function</a:t>
            </a:r>
            <a:r>
              <a:rPr b="0" lang="en-US" sz="1800" spc="-1" strike="noStrike">
                <a:solidFill>
                  <a:srgbClr val="000000"/>
                </a:solidFill>
                <a:latin typeface="Consolas"/>
              </a:rPr>
              <a:t>: The call function is a more versatile way to send Ether and interact with other contracts. It returns a boolean value, and it can be used to call functions on other contracts, including handling the return values.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The call function allows you to specify the amount of Ether to send along with additional data (function signature and parameters) if you are calling another contract.</a:t>
            </a:r>
            <a:r>
              <a:rPr b="0" lang="en-US" sz="1600" spc="-1" strike="noStrike">
                <a:solidFill>
                  <a:schemeClr val="dk1"/>
                </a:solidFill>
                <a:latin typeface="Bierstadt"/>
              </a:rPr>
              <a: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chemeClr val="dk1"/>
                </a:solidFill>
                <a:latin typeface="Bierstadt"/>
              </a:rPr>
              <a:t>Example</a:t>
            </a:r>
            <a:r>
              <a:rPr b="0" lang="en-US" sz="1600" spc="-1" strike="noStrike">
                <a:solidFill>
                  <a:schemeClr val="dk1"/>
                </a:solidFill>
                <a:latin typeface="Bierstadt"/>
              </a:rPr>
              <a:t>:</a:t>
            </a:r>
            <a:br>
              <a:rPr sz="1600"/>
            </a:br>
            <a:r>
              <a:rPr b="0" lang="en-US" sz="1800" spc="-1" strike="noStrike">
                <a:solidFill>
                  <a:srgbClr val="000000"/>
                </a:solidFill>
                <a:latin typeface="Consolas"/>
              </a:rPr>
              <a:t>1. address payable recipient </a:t>
            </a:r>
            <a:r>
              <a:rPr b="0" lang="en-US" sz="1800" spc="-1" strike="noStrike">
                <a:solidFill>
                  <a:srgbClr val="666600"/>
                </a:solidFill>
                <a:latin typeface="Consolas"/>
              </a:rPr>
              <a:t>= </a:t>
            </a:r>
            <a:r>
              <a:rPr b="0" lang="en-US" sz="1800" spc="-1" strike="noStrike">
                <a:solidFill>
                  <a:srgbClr val="006666"/>
                </a:solidFill>
                <a:latin typeface="Consolas"/>
              </a:rPr>
              <a:t>0x1234567890123456789012345678901234567890</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a:t>
            </a:r>
            <a:r>
              <a:rPr b="0" lang="en-US" sz="1800" spc="-1" strike="noStrike">
                <a:solidFill>
                  <a:srgbClr val="000088"/>
                </a:solidFill>
                <a:latin typeface="Consolas"/>
              </a:rPr>
              <a:t>function </a:t>
            </a:r>
            <a:r>
              <a:rPr b="0" lang="en-US" sz="1800" spc="-1" strike="noStrike">
                <a:solidFill>
                  <a:srgbClr val="000000"/>
                </a:solidFill>
                <a:latin typeface="Consolas"/>
              </a:rPr>
              <a:t>callTransfer</a:t>
            </a:r>
            <a:r>
              <a:rPr b="0" lang="en-US" sz="1800" spc="-1" strike="noStrike">
                <a:solidFill>
                  <a:srgbClr val="666600"/>
                </a:solidFill>
                <a:latin typeface="Consolas"/>
              </a:rPr>
              <a:t>() </a:t>
            </a:r>
            <a:r>
              <a:rPr b="0" lang="en-US" sz="1800" spc="-1" strike="noStrike">
                <a:solidFill>
                  <a:srgbClr val="000088"/>
                </a:solidFill>
                <a:latin typeface="Consolas"/>
              </a:rPr>
              <a:t>public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a:t>
            </a:r>
            <a:r>
              <a:rPr b="0" lang="en-US" sz="1800" spc="-1" strike="noStrike">
                <a:solidFill>
                  <a:srgbClr val="666600"/>
                </a:solidFill>
                <a:latin typeface="Consolas"/>
              </a:rPr>
              <a:t>(</a:t>
            </a:r>
            <a:r>
              <a:rPr b="0" lang="en-US" sz="1800" spc="-1" strike="noStrike">
                <a:solidFill>
                  <a:srgbClr val="000088"/>
                </a:solidFill>
                <a:latin typeface="Consolas"/>
              </a:rPr>
              <a:t>bool </a:t>
            </a:r>
            <a:r>
              <a:rPr b="0" lang="en-US" sz="1800" spc="-1" strike="noStrike">
                <a:solidFill>
                  <a:srgbClr val="000000"/>
                </a:solidFill>
                <a:latin typeface="Consolas"/>
              </a:rPr>
              <a:t>success</a:t>
            </a:r>
            <a:r>
              <a:rPr b="0" lang="en-US" sz="1800" spc="-1" strike="noStrike">
                <a:solidFill>
                  <a:srgbClr val="666600"/>
                </a:solidFill>
                <a:latin typeface="Consolas"/>
              </a:rPr>
              <a:t>, ) = </a:t>
            </a:r>
            <a:r>
              <a:rPr b="0" lang="en-US" sz="1800" spc="-1" strike="noStrike">
                <a:solidFill>
                  <a:srgbClr val="000000"/>
                </a:solidFill>
                <a:latin typeface="Consolas"/>
              </a:rPr>
              <a:t>recipient</a:t>
            </a:r>
            <a:r>
              <a:rPr b="0" lang="en-US" sz="1800" spc="-1" strike="noStrike">
                <a:solidFill>
                  <a:srgbClr val="666600"/>
                </a:solidFill>
                <a:latin typeface="Consolas"/>
              </a:rPr>
              <a:t>.</a:t>
            </a:r>
            <a:r>
              <a:rPr b="0" lang="en-US" sz="1800" spc="-1" strike="noStrike">
                <a:solidFill>
                  <a:srgbClr val="000000"/>
                </a:solidFill>
                <a:latin typeface="Consolas"/>
              </a:rPr>
              <a:t>call</a:t>
            </a:r>
            <a:r>
              <a:rPr b="0" lang="en-US" sz="1800" spc="-1" strike="noStrike">
                <a:solidFill>
                  <a:srgbClr val="666600"/>
                </a:solidFill>
                <a:latin typeface="Consolas"/>
              </a:rPr>
              <a:t>{</a:t>
            </a:r>
            <a:r>
              <a:rPr b="0" lang="en-US" sz="1800" spc="-1" strike="noStrike">
                <a:solidFill>
                  <a:srgbClr val="000088"/>
                </a:solidFill>
                <a:latin typeface="Consolas"/>
              </a:rPr>
              <a:t>value</a:t>
            </a:r>
            <a:r>
              <a:rPr b="0" lang="en-US" sz="1800" spc="-1" strike="noStrike">
                <a:solidFill>
                  <a:srgbClr val="666600"/>
                </a:solidFill>
                <a:latin typeface="Consolas"/>
              </a:rPr>
              <a:t>: </a:t>
            </a:r>
            <a:r>
              <a:rPr b="0" lang="en-US" sz="1800" spc="-1" strike="noStrike">
                <a:solidFill>
                  <a:srgbClr val="000000"/>
                </a:solidFill>
                <a:latin typeface="Consolas"/>
              </a:rPr>
              <a:t>msg</a:t>
            </a:r>
            <a:r>
              <a:rPr b="0" lang="en-US" sz="1800" spc="-1" strike="noStrike">
                <a:solidFill>
                  <a:srgbClr val="666600"/>
                </a:solidFill>
                <a:latin typeface="Consolas"/>
              </a:rPr>
              <a:t>.</a:t>
            </a:r>
            <a:r>
              <a:rPr b="0" lang="en-US" sz="1800" spc="-1" strike="noStrike">
                <a:solidFill>
                  <a:srgbClr val="000088"/>
                </a:solidFill>
                <a:latin typeface="Consolas"/>
              </a:rPr>
              <a:t>value</a:t>
            </a:r>
            <a:r>
              <a:rPr b="0" lang="en-US" sz="1800" spc="-1" strike="noStrike">
                <a:solidFill>
                  <a:srgbClr val="666600"/>
                </a:solidFill>
                <a:latin typeface="Consolas"/>
              </a:rPr>
              <a:t>}(</a:t>
            </a:r>
            <a:r>
              <a:rPr b="0" lang="en-US" sz="1800" spc="-1" strike="noStrike">
                <a:solidFill>
                  <a:srgbClr val="008800"/>
                </a:solidFill>
                <a:latin typeface="Consolas"/>
              </a:rPr>
              <a:t>""</a:t>
            </a:r>
            <a:r>
              <a:rPr b="0" lang="en-US" sz="1800" spc="-1" strike="noStrike">
                <a:solidFill>
                  <a:srgbClr val="666600"/>
                </a:solidFill>
                <a:latin typeface="Consolas"/>
              </a:rPr>
              <a:t>); // </a:t>
            </a:r>
            <a:r>
              <a:rPr b="0" lang="en-US" sz="1800" spc="-1" strike="noStrike">
                <a:solidFill>
                  <a:srgbClr val="984806"/>
                </a:solidFill>
                <a:latin typeface="Consolas"/>
              </a:rPr>
              <a:t>you could store any of</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a:t>
            </a:r>
            <a:r>
              <a:rPr b="0" lang="en-US" sz="1800" spc="-1" strike="noStrike">
                <a:solidFill>
                  <a:srgbClr val="984806"/>
                </a:solidFill>
                <a:latin typeface="Consolas"/>
              </a:rPr>
              <a:t>the returned parameter from the function that returns more than 1 value.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6. </a:t>
            </a:r>
            <a:r>
              <a:rPr b="0" lang="en-US" sz="1800" spc="-1" strike="noStrike">
                <a:solidFill>
                  <a:srgbClr val="000088"/>
                </a:solidFill>
                <a:latin typeface="Consolas"/>
              </a:rPr>
              <a:t>if </a:t>
            </a:r>
            <a:r>
              <a:rPr b="0" lang="en-US" sz="1800" spc="-1" strike="noStrike">
                <a:solidFill>
                  <a:srgbClr val="666600"/>
                </a:solidFill>
                <a:latin typeface="Consolas"/>
              </a:rPr>
              <a:t>(!</a:t>
            </a:r>
            <a:r>
              <a:rPr b="0" lang="en-US" sz="1800" spc="-1" strike="noStrike">
                <a:solidFill>
                  <a:srgbClr val="000000"/>
                </a:solidFill>
                <a:latin typeface="Consolas"/>
              </a:rPr>
              <a:t>success</a:t>
            </a:r>
            <a:r>
              <a:rPr b="0" lang="en-US" sz="1800" spc="-1" strike="noStrike">
                <a:solidFill>
                  <a:srgbClr val="666600"/>
                </a:solidFill>
                <a:latin typeface="Consolas"/>
              </a:rPr>
              <a:t>)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7. </a:t>
            </a:r>
            <a:r>
              <a:rPr b="0" lang="en-US" sz="1800" spc="-1" strike="noStrike">
                <a:solidFill>
                  <a:srgbClr val="880000"/>
                </a:solidFill>
                <a:latin typeface="Consolas"/>
              </a:rPr>
              <a:t>// Handle failure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8.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9. </a:t>
            </a:r>
            <a:r>
              <a:rPr b="0" lang="en-US" sz="1800" spc="-1" strike="noStrike">
                <a:solidFill>
                  <a:srgbClr val="666600"/>
                </a:solidFill>
                <a:latin typeface="Consolas"/>
              </a:rPr>
              <a:t>}</a:t>
            </a:r>
            <a:r>
              <a:rPr b="0" lang="en-US" sz="2000" spc="-1" strike="noStrike">
                <a:solidFill>
                  <a:schemeClr val="dk1"/>
                </a:solidFill>
                <a:latin typeface="Bierstadt"/>
              </a:rPr>
              <a:t> </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fontScale="93703"/>
          </a:bodyPr>
          <a:p>
            <a:pPr indent="0" defTabSz="914400">
              <a:lnSpc>
                <a:spcPct val="100000"/>
              </a:lnSpc>
              <a:buNone/>
            </a:pPr>
            <a:r>
              <a:rPr b="1" lang="en-US" sz="5400" spc="-1" strike="noStrike">
                <a:solidFill>
                  <a:schemeClr val="dk1"/>
                </a:solidFill>
                <a:latin typeface="Bierstadt"/>
              </a:rPr>
              <a:t>Terminating a Smart Contract</a:t>
            </a:r>
            <a:endParaRPr b="0" lang="en-US" sz="5400" spc="-1" strike="noStrike">
              <a:solidFill>
                <a:schemeClr val="dk1"/>
              </a:solidFill>
              <a:latin typeface="Bierstadt"/>
            </a:endParaRPr>
          </a:p>
        </p:txBody>
      </p:sp>
      <p:sp>
        <p:nvSpPr>
          <p:cNvPr id="247"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fontScale="62460"/>
          </a:bodyPr>
          <a:p>
            <a:pPr indent="0" defTabSz="914400">
              <a:lnSpc>
                <a:spcPct val="110000"/>
              </a:lnSpc>
              <a:spcBef>
                <a:spcPts val="1001"/>
              </a:spcBef>
              <a:buNone/>
              <a:tabLst>
                <a:tab algn="l" pos="0"/>
              </a:tabLst>
            </a:pPr>
            <a:r>
              <a:rPr b="0" lang="en-US" sz="1600" spc="-1" strike="noStrike">
                <a:solidFill>
                  <a:srgbClr val="000000"/>
                </a:solidFill>
                <a:latin typeface="Verdana"/>
              </a:rPr>
              <a:t>The smart contract become live once it deployed and if no errors it will counite execute and if we want to terminate it and stop it (like Kill Task) so we could use the keyword selfdestruct.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600" spc="-1" strike="noStrike">
                <a:solidFill>
                  <a:srgbClr val="000000"/>
                </a:solidFill>
                <a:latin typeface="Verdana"/>
              </a:rPr>
              <a:t>Here’s an example of how self destruct can be used to destroy a contract and send its remaining ether to a designated recipient:</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contract SelfDestructExample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address payable owner;</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constructor()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owner = payable(msg.sender);</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receive() external payable {} // added for the contract to directly receive funds</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function close() public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require(msg.sender == owner, "Only the contract owner can call this function");</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selfdestruct(owner);</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2000" spc="-1" strike="noStrike">
                <a:solidFill>
                  <a:schemeClr val="dk1"/>
                </a:solidFill>
                <a:latin typeface="Bierstadt"/>
              </a:rPr>
              <a:t>   </a:t>
            </a:r>
            <a:r>
              <a:rPr b="0" lang="en-US" sz="2000" spc="-1" strike="noStrike">
                <a:solidFill>
                  <a:schemeClr val="dk1"/>
                </a:solidFill>
                <a:latin typeface="Bierstadt"/>
              </a:rPr>
              <a:t>} </a:t>
            </a: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18040" y="978480"/>
            <a:ext cx="10444680" cy="1317600"/>
          </a:xfrm>
          <a:prstGeom prst="rect">
            <a:avLst/>
          </a:prstGeom>
          <a:noFill/>
          <a:ln w="0">
            <a:noFill/>
          </a:ln>
        </p:spPr>
        <p:txBody>
          <a:bodyPr lIns="91440" rIns="91440" tIns="45720" bIns="45720" anchor="t">
            <a:normAutofit fontScale="93703" lnSpcReduction="20000"/>
          </a:bodyPr>
          <a:p>
            <a:pPr indent="0" defTabSz="914400">
              <a:lnSpc>
                <a:spcPct val="100000"/>
              </a:lnSpc>
              <a:buNone/>
            </a:pPr>
            <a:r>
              <a:rPr b="1" lang="en-US" sz="5400" spc="-1" strike="noStrike">
                <a:solidFill>
                  <a:schemeClr val="dk1"/>
                </a:solidFill>
                <a:latin typeface="Bierstadt"/>
              </a:rPr>
              <a:t>Print in console for debugging</a:t>
            </a:r>
            <a:endParaRPr b="0" lang="en-US" sz="5400" spc="-1" strike="noStrike">
              <a:solidFill>
                <a:schemeClr val="dk1"/>
              </a:solidFill>
              <a:latin typeface="Bierstadt"/>
            </a:endParaRPr>
          </a:p>
        </p:txBody>
      </p:sp>
      <p:sp>
        <p:nvSpPr>
          <p:cNvPr id="108" name="PlaceHolder 2"/>
          <p:cNvSpPr>
            <a:spLocks noGrp="1"/>
          </p:cNvSpPr>
          <p:nvPr>
            <p:ph/>
          </p:nvPr>
        </p:nvSpPr>
        <p:spPr>
          <a:xfrm>
            <a:off x="518040" y="1974240"/>
            <a:ext cx="11165040" cy="386496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pc="-1" strike="noStrike">
                <a:solidFill>
                  <a:srgbClr val="000000"/>
                </a:solidFill>
                <a:latin typeface="Consolas"/>
              </a:rPr>
              <a:t>1. </a:t>
            </a:r>
            <a:r>
              <a:rPr b="0" lang="en-US" sz="1800" spc="-1" strike="noStrike">
                <a:solidFill>
                  <a:srgbClr val="000088"/>
                </a:solidFill>
                <a:latin typeface="Consolas"/>
              </a:rPr>
              <a:t>import </a:t>
            </a:r>
            <a:r>
              <a:rPr b="0" lang="en-US" sz="1800" spc="-1" strike="noStrike">
                <a:solidFill>
                  <a:srgbClr val="008800"/>
                </a:solidFill>
                <a:latin typeface="Consolas"/>
              </a:rPr>
              <a:t>"hardhat/console.sol"</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 </a:t>
            </a:r>
            <a:r>
              <a:rPr b="0" lang="en-US" sz="1800" spc="-1" strike="noStrike">
                <a:solidFill>
                  <a:srgbClr val="984806"/>
                </a:solidFill>
                <a:latin typeface="Consolas"/>
              </a:rPr>
              <a:t>in the contracts function, when we call a function it will print in console.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console</a:t>
            </a:r>
            <a:r>
              <a:rPr b="0" lang="en-US" sz="1800" spc="-1" strike="noStrike">
                <a:solidFill>
                  <a:srgbClr val="666600"/>
                </a:solidFill>
                <a:latin typeface="Consolas"/>
              </a:rPr>
              <a:t>.</a:t>
            </a:r>
            <a:r>
              <a:rPr b="0" lang="en-US" sz="1800" spc="-1" strike="noStrike">
                <a:solidFill>
                  <a:srgbClr val="000000"/>
                </a:solidFill>
                <a:latin typeface="Consolas"/>
              </a:rPr>
              <a:t>logBytes32</a:t>
            </a:r>
            <a:r>
              <a:rPr b="0" lang="en-US" sz="1800" spc="-1" strike="noStrike">
                <a:solidFill>
                  <a:srgbClr val="666600"/>
                </a:solidFill>
                <a:latin typeface="Consolas"/>
              </a:rPr>
              <a:t>(</a:t>
            </a:r>
            <a:r>
              <a:rPr b="0" lang="en-US" sz="1800" spc="-1" strike="noStrike">
                <a:solidFill>
                  <a:srgbClr val="000000"/>
                </a:solidFill>
                <a:latin typeface="Consolas"/>
              </a:rPr>
              <a:t>bytes32</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console</a:t>
            </a:r>
            <a:r>
              <a:rPr b="0" lang="en-US" sz="1800" spc="-1" strike="noStrike">
                <a:solidFill>
                  <a:srgbClr val="666600"/>
                </a:solidFill>
                <a:latin typeface="Consolas"/>
              </a:rPr>
              <a:t>.</a:t>
            </a:r>
            <a:r>
              <a:rPr b="0" lang="en-US" sz="1800" spc="-1" strike="noStrike">
                <a:solidFill>
                  <a:srgbClr val="000000"/>
                </a:solidFill>
                <a:latin typeface="Consolas"/>
              </a:rPr>
              <a:t>logBytes</a:t>
            </a:r>
            <a:r>
              <a:rPr b="0" lang="en-US" sz="1800" spc="-1" strike="noStrike">
                <a:solidFill>
                  <a:srgbClr val="666600"/>
                </a:solidFill>
                <a:latin typeface="Consolas"/>
              </a:rPr>
              <a:t>(</a:t>
            </a:r>
            <a:r>
              <a:rPr b="0" lang="en-US" sz="1800" spc="-1" strike="noStrike">
                <a:solidFill>
                  <a:srgbClr val="000000"/>
                </a:solidFill>
                <a:latin typeface="Consolas"/>
              </a:rPr>
              <a:t>bytes</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5. console</a:t>
            </a:r>
            <a:r>
              <a:rPr b="0" lang="en-US" sz="1800" spc="-1" strike="noStrike">
                <a:solidFill>
                  <a:srgbClr val="666600"/>
                </a:solidFill>
                <a:latin typeface="Consolas"/>
              </a:rPr>
              <a:t>.</a:t>
            </a:r>
            <a:r>
              <a:rPr b="0" lang="en-US" sz="1800" spc="-1" strike="noStrike">
                <a:solidFill>
                  <a:srgbClr val="000000"/>
                </a:solidFill>
                <a:latin typeface="Consolas"/>
              </a:rPr>
              <a:t>log</a:t>
            </a:r>
            <a:r>
              <a:rPr b="0" lang="en-US" sz="1800" spc="-1" strike="noStrike">
                <a:solidFill>
                  <a:srgbClr val="666600"/>
                </a:solidFill>
                <a:latin typeface="Consolas"/>
              </a:rPr>
              <a:t>(</a:t>
            </a:r>
            <a:r>
              <a:rPr b="0" lang="en-US" sz="1800" spc="-1" strike="noStrike">
                <a:solidFill>
                  <a:srgbClr val="660066"/>
                </a:solidFill>
                <a:latin typeface="Consolas"/>
              </a:rPr>
              <a:t>String</a:t>
            </a:r>
            <a:r>
              <a:rPr b="0" lang="en-US" sz="1800" spc="-1" strike="noStrike">
                <a:solidFill>
                  <a:srgbClr val="666600"/>
                </a:solidFill>
                <a:latin typeface="Consolas"/>
              </a:rPr>
              <a:t>/</a:t>
            </a:r>
            <a:r>
              <a:rPr b="0" lang="en-US" sz="1800" spc="-1" strike="noStrike">
                <a:solidFill>
                  <a:srgbClr val="000000"/>
                </a:solidFill>
                <a:latin typeface="Consolas"/>
              </a:rPr>
              <a:t>uint256</a:t>
            </a:r>
            <a:r>
              <a:rPr b="0" lang="en-US" sz="1800" spc="-1" strike="noStrike">
                <a:solidFill>
                  <a:srgbClr val="666600"/>
                </a:solidFill>
                <a:latin typeface="Consolas"/>
              </a:rPr>
              <a:t>);</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18040" y="978480"/>
            <a:ext cx="10807920" cy="98496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Contract</a:t>
            </a:r>
            <a:endParaRPr b="0" lang="en-US" sz="5400" spc="-1" strike="noStrike">
              <a:solidFill>
                <a:schemeClr val="dk1"/>
              </a:solidFill>
              <a:latin typeface="Bierstadt"/>
            </a:endParaRPr>
          </a:p>
        </p:txBody>
      </p:sp>
      <p:sp>
        <p:nvSpPr>
          <p:cNvPr id="110" name="PlaceHolder 2"/>
          <p:cNvSpPr>
            <a:spLocks noGrp="1"/>
          </p:cNvSpPr>
          <p:nvPr>
            <p:ph/>
          </p:nvPr>
        </p:nvSpPr>
        <p:spPr>
          <a:xfrm>
            <a:off x="633960" y="1963800"/>
            <a:ext cx="11049120" cy="43326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en-US" sz="1800" spc="-1" strike="noStrike">
                <a:solidFill>
                  <a:srgbClr val="000000"/>
                </a:solidFill>
                <a:latin typeface="Calibri"/>
              </a:rPr>
              <a:t>you can think as if it is a class in other languages like java. But once it executed, we can’t stop or changing it’s functionality Unless we have prepared functions that update the state of the Smart contract.</a:t>
            </a:r>
            <a:r>
              <a:rPr b="0" lang="en-US" sz="1600" spc="-1" strike="noStrike">
                <a:solidFill>
                  <a:schemeClr val="dk1"/>
                </a:solidFill>
                <a:latin typeface="Bierstadt"/>
              </a:rPr>
              <a:t> </a:t>
            </a:r>
            <a:endParaRPr b="0" lang="en-US" sz="1600" spc="-1" strike="noStrike">
              <a:solidFill>
                <a:schemeClr val="dk1"/>
              </a:solidFill>
              <a:latin typeface="Bierstadt"/>
            </a:endParaRPr>
          </a:p>
          <a:p>
            <a:pPr indent="0" defTabSz="914400">
              <a:lnSpc>
                <a:spcPct val="110000"/>
              </a:lnSpc>
              <a:spcBef>
                <a:spcPts val="1001"/>
              </a:spcBef>
              <a:buNone/>
              <a:tabLst>
                <a:tab algn="l" pos="0"/>
              </a:tabLst>
            </a:pPr>
            <a:r>
              <a:rPr b="0" lang="en-US" sz="1400" spc="-1" strike="noStrike">
                <a:solidFill>
                  <a:srgbClr val="000000"/>
                </a:solidFill>
                <a:latin typeface="Verdana"/>
              </a:rPr>
              <a:t>A Solidity contract is a collection of code (its functions) and data (its state) that resides at a specific address on the Ethereum blockchain.</a:t>
            </a:r>
            <a:endParaRPr b="0" lang="en-US" sz="1400" spc="-1" strike="noStrike">
              <a:solidFill>
                <a:schemeClr val="dk1"/>
              </a:solidFill>
              <a:latin typeface="Bierstadt"/>
            </a:endParaRPr>
          </a:p>
          <a:p>
            <a:pPr indent="0" defTabSz="914400">
              <a:lnSpc>
                <a:spcPct val="110000"/>
              </a:lnSpc>
              <a:spcBef>
                <a:spcPts val="1001"/>
              </a:spcBef>
              <a:buNone/>
              <a:tabLst>
                <a:tab algn="l" pos="0"/>
              </a:tabLst>
            </a:pPr>
            <a:br>
              <a:rPr sz="1600"/>
            </a:br>
            <a:r>
              <a:rPr b="0" lang="en-US" sz="1800" spc="-1" strike="noStrike">
                <a:solidFill>
                  <a:srgbClr val="000000"/>
                </a:solidFill>
                <a:latin typeface="Consolas"/>
              </a:rPr>
              <a:t>1. </a:t>
            </a:r>
            <a:r>
              <a:rPr b="0" lang="en-US" sz="1800" spc="-1" strike="noStrike">
                <a:solidFill>
                  <a:srgbClr val="660066"/>
                </a:solidFill>
                <a:latin typeface="Consolas"/>
              </a:rPr>
              <a:t>Contract </a:t>
            </a:r>
            <a:r>
              <a:rPr b="0" lang="en-US" sz="1800" spc="-1" strike="noStrike">
                <a:solidFill>
                  <a:srgbClr val="000000"/>
                </a:solidFill>
                <a:latin typeface="Consolas"/>
              </a:rPr>
              <a:t>contractName </a:t>
            </a:r>
            <a:r>
              <a:rPr b="0" lang="en-US" sz="1800" spc="-1" strike="noStrike">
                <a:solidFill>
                  <a:srgbClr val="666600"/>
                </a:solidFill>
                <a:latin typeface="Consolas"/>
              </a:rPr>
              <a:t>{</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666600"/>
                </a:solidFill>
                <a:latin typeface="Consolas"/>
              </a:rPr>
              <a:t>2. // our code ..</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a:t>
            </a:r>
            <a:r>
              <a:rPr b="0" lang="en-US" sz="2000" spc="-1" strike="noStrike">
                <a:solidFill>
                  <a:schemeClr val="dk1"/>
                </a:solidFill>
                <a:latin typeface="Bierstadt"/>
              </a:rPr>
              <a:t> </a:t>
            </a: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18040" y="978480"/>
            <a:ext cx="5020920" cy="984960"/>
          </a:xfrm>
          <a:prstGeom prst="rect">
            <a:avLst/>
          </a:prstGeom>
          <a:noFill/>
          <a:ln w="0">
            <a:noFill/>
          </a:ln>
        </p:spPr>
        <p:txBody>
          <a:bodyPr lIns="91440" rIns="91440" tIns="45720" bIns="45720" anchor="t">
            <a:normAutofit fontScale="52962"/>
          </a:bodyPr>
          <a:p>
            <a:pPr indent="0" defTabSz="914400">
              <a:lnSpc>
                <a:spcPct val="100000"/>
              </a:lnSpc>
              <a:buNone/>
            </a:pPr>
            <a:r>
              <a:rPr b="1" lang="en-US" sz="5400" spc="-1" strike="noStrike">
                <a:solidFill>
                  <a:schemeClr val="dk1"/>
                </a:solidFill>
                <a:latin typeface="Bierstadt"/>
              </a:rPr>
              <a:t>Data types</a:t>
            </a:r>
            <a:br>
              <a:rPr sz="5400"/>
            </a:br>
            <a:endParaRPr b="0" lang="en-US" sz="5400" spc="-1" strike="noStrike">
              <a:solidFill>
                <a:schemeClr val="dk1"/>
              </a:solidFill>
              <a:latin typeface="Bierstadt"/>
            </a:endParaRPr>
          </a:p>
        </p:txBody>
      </p:sp>
      <p:sp>
        <p:nvSpPr>
          <p:cNvPr id="112" name="PlaceHolder 2"/>
          <p:cNvSpPr>
            <a:spLocks noGrp="1"/>
          </p:cNvSpPr>
          <p:nvPr>
            <p:ph/>
          </p:nvPr>
        </p:nvSpPr>
        <p:spPr>
          <a:xfrm>
            <a:off x="633960" y="1963800"/>
            <a:ext cx="11049120" cy="4176720"/>
          </a:xfrm>
          <a:prstGeom prst="rect">
            <a:avLst/>
          </a:prstGeom>
          <a:noFill/>
          <a:ln w="0">
            <a:noFill/>
          </a:ln>
        </p:spPr>
        <p:txBody>
          <a:bodyPr lIns="91440" rIns="91440" tIns="45720" bIns="45720" anchor="t">
            <a:normAutofit fontScale="77950"/>
          </a:bodyPr>
          <a:p>
            <a:pPr indent="0" defTabSz="914400">
              <a:lnSpc>
                <a:spcPct val="110000"/>
              </a:lnSpc>
              <a:spcBef>
                <a:spcPts val="1001"/>
              </a:spcBef>
              <a:buNone/>
              <a:tabLst>
                <a:tab algn="l" pos="0"/>
              </a:tabLst>
            </a:pPr>
            <a:r>
              <a:rPr b="0" i="1" lang="en-US" sz="1800" spc="-1" strike="noStrike">
                <a:solidFill>
                  <a:srgbClr val="365f91"/>
                </a:solidFill>
                <a:latin typeface="Cambria-Italic"/>
              </a:rPr>
              <a:t>Boolean</a:t>
            </a:r>
            <a:r>
              <a:rPr b="0" lang="en-US" sz="1800" spc="-1" strike="noStrike">
                <a:solidFill>
                  <a:srgbClr val="000000"/>
                </a:solidFill>
                <a:latin typeface="Calibri"/>
              </a:rPr>
              <a:t>: Represents true or false values. It's declared using bool.</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Could use the same logical and Comparisons operators as any language.</a:t>
            </a:r>
            <a:r>
              <a:rPr b="0" lang="en-US" sz="2000" spc="-1" strike="noStrike">
                <a:solidFill>
                  <a:schemeClr val="dk1"/>
                </a:solidFill>
                <a:latin typeface="Bierstadt"/>
              </a:rPr>
              <a:t> </a:t>
            </a:r>
            <a:br>
              <a:rPr sz="2000"/>
            </a:br>
            <a:r>
              <a:rPr b="0" lang="en-US" sz="1800" spc="-1" strike="noStrike">
                <a:solidFill>
                  <a:srgbClr val="000088"/>
                </a:solidFill>
                <a:latin typeface="Consolas"/>
              </a:rPr>
              <a:t>bool </a:t>
            </a:r>
            <a:r>
              <a:rPr b="0" lang="en-US" sz="1800" spc="-1" strike="noStrike">
                <a:solidFill>
                  <a:srgbClr val="000000"/>
                </a:solidFill>
                <a:latin typeface="Consolas"/>
              </a:rPr>
              <a:t>isTrue </a:t>
            </a:r>
            <a:r>
              <a:rPr b="0" lang="en-US" sz="1800" spc="-1" strike="noStrike">
                <a:solidFill>
                  <a:srgbClr val="666600"/>
                </a:solidFill>
                <a:latin typeface="Consolas"/>
              </a:rPr>
              <a:t>= </a:t>
            </a:r>
            <a:r>
              <a:rPr b="0" lang="en-US" sz="1800" spc="-1" strike="noStrike">
                <a:solidFill>
                  <a:srgbClr val="000088"/>
                </a:solidFill>
                <a:latin typeface="Consolas"/>
              </a:rPr>
              <a:t>true</a:t>
            </a:r>
            <a:r>
              <a:rPr b="0" lang="en-US" sz="1800" spc="-1" strike="noStrike">
                <a:solidFill>
                  <a:srgbClr val="666600"/>
                </a:solidFill>
                <a:latin typeface="Consolas"/>
              </a:rPr>
              <a:t>;</a:t>
            </a:r>
            <a:r>
              <a:rPr b="0" lang="en-US" sz="2000" spc="-1" strike="noStrike">
                <a:solidFill>
                  <a:schemeClr val="dk1"/>
                </a:solidFill>
                <a:latin typeface="Bierstadt"/>
              </a:rPr>
              <a:t> </a:t>
            </a:r>
            <a:br>
              <a:rPr sz="2000"/>
            </a:br>
            <a:r>
              <a:rPr b="0" i="1" lang="en-US" sz="1800" spc="-1" strike="noStrike">
                <a:solidFill>
                  <a:srgbClr val="365f91"/>
                </a:solidFill>
                <a:latin typeface="Cambria-Italic"/>
              </a:rPr>
              <a:t>Integers</a:t>
            </a:r>
            <a:r>
              <a:rPr b="0" lang="en-US" sz="1800" spc="-1" strike="noStrike">
                <a:solidFill>
                  <a:srgbClr val="000000"/>
                </a:solidFill>
                <a:latin typeface="Calibri"/>
              </a:rPr>
              <a:t>: Solidity supports both signed and unsigned integers of different sizes, including int8, int16, int256, uint8, uint16, uint256, and more.</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urierNewPSMT"/>
              </a:rPr>
              <a:t>o </a:t>
            </a:r>
            <a:r>
              <a:rPr b="0" lang="en-US" sz="1800" spc="-1" strike="noStrike">
                <a:solidFill>
                  <a:srgbClr val="000000"/>
                </a:solidFill>
                <a:latin typeface="Calibri"/>
              </a:rPr>
              <a:t>Could use arithmetic operators and bitwise , shift operators as other languages.</a:t>
            </a:r>
            <a:r>
              <a:rPr b="0" lang="en-US" sz="2000" spc="-1" strike="noStrike">
                <a:solidFill>
                  <a:schemeClr val="dk1"/>
                </a:solidFill>
                <a:latin typeface="Bierstadt"/>
              </a:rPr>
              <a:t> </a:t>
            </a:r>
            <a:br>
              <a:rPr sz="2000"/>
            </a:br>
            <a:r>
              <a:rPr b="0" lang="en-US" sz="1800" spc="-1" strike="noStrike">
                <a:solidFill>
                  <a:srgbClr val="000000"/>
                </a:solidFill>
                <a:latin typeface="Consolas"/>
              </a:rPr>
              <a:t>1. int8 myInt </a:t>
            </a:r>
            <a:r>
              <a:rPr b="0" lang="en-US" sz="1800" spc="-1" strike="noStrike">
                <a:solidFill>
                  <a:srgbClr val="666600"/>
                </a:solidFill>
                <a:latin typeface="Consolas"/>
              </a:rPr>
              <a:t>= -</a:t>
            </a:r>
            <a:r>
              <a:rPr b="0" lang="en-US" sz="1800" spc="-1" strike="noStrike">
                <a:solidFill>
                  <a:srgbClr val="006666"/>
                </a:solidFill>
                <a:latin typeface="Consolas"/>
              </a:rPr>
              <a:t>42</a:t>
            </a:r>
            <a:r>
              <a:rPr b="0" lang="en-US" sz="1800" spc="-1" strike="noStrike">
                <a:solidFill>
                  <a:srgbClr val="666600"/>
                </a:solidFill>
                <a:latin typeface="Consolas"/>
              </a:rPr>
              <a:t>; // signed with the size of 8 bits</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2. uint256 myUInt </a:t>
            </a:r>
            <a:r>
              <a:rPr b="0" lang="en-US" sz="1800" spc="-1" strike="noStrike">
                <a:solidFill>
                  <a:srgbClr val="666600"/>
                </a:solidFill>
                <a:latin typeface="Consolas"/>
              </a:rPr>
              <a:t>= </a:t>
            </a:r>
            <a:r>
              <a:rPr b="0" lang="en-US" sz="1800" spc="-1" strike="noStrike">
                <a:solidFill>
                  <a:srgbClr val="006666"/>
                </a:solidFill>
                <a:latin typeface="Consolas"/>
              </a:rPr>
              <a:t>12345</a:t>
            </a:r>
            <a:r>
              <a:rPr b="0" lang="en-US" sz="1800" spc="-1" strike="noStrike">
                <a:solidFill>
                  <a:srgbClr val="666600"/>
                </a:solidFill>
                <a:latin typeface="Consolas"/>
              </a:rPr>
              <a:t>; </a:t>
            </a:r>
            <a:r>
              <a:rPr b="0" lang="en-US" sz="1800" spc="-1" strike="noStrike">
                <a:solidFill>
                  <a:srgbClr val="000000"/>
                </a:solidFill>
                <a:latin typeface="Consolas"/>
              </a:rPr>
              <a:t>// unsigned with the size of 256 bits (max)</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3. int exponentiation = 0**0; // defined as 1</a:t>
            </a:r>
            <a:endParaRPr b="0" lang="en-US" sz="18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onsolas"/>
              </a:rPr>
              <a:t>4. uint exp2 = 1e18; // is equal to 1 * 10**18</a:t>
            </a:r>
            <a:r>
              <a:rPr b="0" lang="en-US" sz="2000" spc="-1" strike="noStrike">
                <a:solidFill>
                  <a:schemeClr val="dk1"/>
                </a:solidFill>
                <a:latin typeface="Bierstadt"/>
              </a:rPr>
              <a:t> </a:t>
            </a:r>
            <a:endParaRPr b="0" lang="en-US" sz="2000" spc="-1" strike="noStrike">
              <a:solidFill>
                <a:schemeClr val="dk1"/>
              </a:solidFill>
              <a:latin typeface="Bierstadt"/>
            </a:endParaRPr>
          </a:p>
          <a:p>
            <a:pPr indent="0" defTabSz="914400">
              <a:lnSpc>
                <a:spcPct val="110000"/>
              </a:lnSpc>
              <a:spcBef>
                <a:spcPts val="1001"/>
              </a:spcBef>
              <a:buNone/>
              <a:tabLst>
                <a:tab algn="l" pos="0"/>
              </a:tabLst>
            </a:pPr>
            <a:r>
              <a:rPr b="0" lang="en-US" sz="1800" spc="-1" strike="noStrike">
                <a:solidFill>
                  <a:srgbClr val="000000"/>
                </a:solidFill>
                <a:latin typeface="Calibri"/>
              </a:rPr>
              <a:t>Fixed Point Numbers : Fixed point numbers are not fully supported by Solidity yet. They can be declared but cannot be assigned to or from.</a:t>
            </a:r>
            <a:r>
              <a:rPr b="0" lang="en-US" sz="2000" spc="-1" strike="noStrike">
                <a:solidFill>
                  <a:schemeClr val="dk1"/>
                </a:solidFill>
                <a:latin typeface="Bierstadt"/>
              </a:rPr>
              <a:t> </a:t>
            </a:r>
            <a:br>
              <a:rPr sz="2000"/>
            </a:br>
            <a:br>
              <a:rPr sz="2000"/>
            </a:br>
            <a:endParaRPr b="0" lang="en-US" sz="20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GestaltVTI">
  <a:themeElements>
    <a:clrScheme name="AnalogousFromDarkSeedLeftStep">
      <a:dk1>
        <a:srgbClr val="000000"/>
      </a:dk1>
      <a:lt1>
        <a:srgbClr val="ffffff"/>
      </a:lt1>
      <a:dk2>
        <a:srgbClr val="322a1c"/>
      </a:dk2>
      <a:lt2>
        <a:srgbClr val="f0f1f3"/>
      </a:lt2>
      <a:accent1>
        <a:srgbClr val="c39a4d"/>
      </a:accent1>
      <a:accent2>
        <a:srgbClr val="b1573b"/>
      </a:accent2>
      <a:accent3>
        <a:srgbClr val="c34d62"/>
      </a:accent3>
      <a:accent4>
        <a:srgbClr val="b13b82"/>
      </a:accent4>
      <a:accent5>
        <a:srgbClr val="c24dc3"/>
      </a:accent5>
      <a:accent6>
        <a:srgbClr val="7e3bb1"/>
      </a:accent6>
      <a:hlink>
        <a:srgbClr val="c043ad"/>
      </a:hlink>
      <a:folHlink>
        <a:srgbClr val="7f7f7f"/>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1869</TotalTime>
  <Application>LibreOffice/24.2.1.2$Windows_X86_64 LibreOffice_project/db4def46b0453cc22e2d0305797cf981b68ef5ac</Application>
  <AppVersion>15.0000</AppVersion>
  <Words>7180</Words>
  <Paragraphs>586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2024-01-22T09:56:53Z</dcterms:created>
  <dc:creator>abdalrhman mostafa</dc:creator>
  <dc:description/>
  <dc:language>en-US</dc:language>
  <cp:lastModifiedBy/>
  <dcterms:modified xsi:type="dcterms:W3CDTF">2024-04-16T14:29:35Z</dcterms:modified>
  <cp:revision>173</cp:revision>
  <dc:subject/>
  <dc:title>Blockchain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MSIP_Label_defa4170-0d19-0005-0004-bc88714345d2_ActionId">
    <vt:lpwstr>ccef685e-9517-47d5-b068-d17259a08008</vt:lpwstr>
  </property>
  <property fmtid="{D5CDD505-2E9C-101B-9397-08002B2CF9AE}" pid="4" name="MSIP_Label_defa4170-0d19-0005-0004-bc88714345d2_ContentBits">
    <vt:lpwstr>0</vt:lpwstr>
  </property>
  <property fmtid="{D5CDD505-2E9C-101B-9397-08002B2CF9AE}" pid="5" name="MSIP_Label_defa4170-0d19-0005-0004-bc88714345d2_Enabled">
    <vt:lpwstr>true</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etDate">
    <vt:lpwstr>2024-01-22T09:58:04Z</vt:lpwstr>
  </property>
  <property fmtid="{D5CDD505-2E9C-101B-9397-08002B2CF9AE}" pid="9" name="MSIP_Label_defa4170-0d19-0005-0004-bc88714345d2_SiteId">
    <vt:lpwstr>42f76cad-18cf-495e-96ec-bb2904dc68ba</vt:lpwstr>
  </property>
  <property fmtid="{D5CDD505-2E9C-101B-9397-08002B2CF9AE}" pid="10" name="Notes">
    <vt:i4>11</vt:i4>
  </property>
  <property fmtid="{D5CDD505-2E9C-101B-9397-08002B2CF9AE}" pid="11" name="PresentationFormat">
    <vt:lpwstr>Widescreen</vt:lpwstr>
  </property>
  <property fmtid="{D5CDD505-2E9C-101B-9397-08002B2CF9AE}" pid="12" name="Slides">
    <vt:i4>68</vt:i4>
  </property>
</Properties>
</file>