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70"/>
  </p:notesMasterIdLst>
  <p:sldIdLst>
    <p:sldId id="256" r:id="rId2"/>
    <p:sldId id="257" r:id="rId3"/>
    <p:sldId id="278" r:id="rId4"/>
    <p:sldId id="298" r:id="rId5"/>
    <p:sldId id="258" r:id="rId6"/>
    <p:sldId id="279" r:id="rId7"/>
    <p:sldId id="323" r:id="rId8"/>
    <p:sldId id="272" r:id="rId9"/>
    <p:sldId id="259" r:id="rId10"/>
    <p:sldId id="260" r:id="rId11"/>
    <p:sldId id="261" r:id="rId12"/>
    <p:sldId id="280" r:id="rId13"/>
    <p:sldId id="281" r:id="rId14"/>
    <p:sldId id="282" r:id="rId15"/>
    <p:sldId id="283" r:id="rId16"/>
    <p:sldId id="317" r:id="rId17"/>
    <p:sldId id="284" r:id="rId18"/>
    <p:sldId id="285" r:id="rId19"/>
    <p:sldId id="286" r:id="rId20"/>
    <p:sldId id="288" r:id="rId21"/>
    <p:sldId id="287" r:id="rId22"/>
    <p:sldId id="289" r:id="rId23"/>
    <p:sldId id="264" r:id="rId24"/>
    <p:sldId id="265" r:id="rId25"/>
    <p:sldId id="266" r:id="rId26"/>
    <p:sldId id="262" r:id="rId27"/>
    <p:sldId id="293" r:id="rId28"/>
    <p:sldId id="263" r:id="rId29"/>
    <p:sldId id="267" r:id="rId30"/>
    <p:sldId id="269" r:id="rId31"/>
    <p:sldId id="270" r:id="rId32"/>
    <p:sldId id="268" r:id="rId33"/>
    <p:sldId id="271" r:id="rId34"/>
    <p:sldId id="307" r:id="rId35"/>
    <p:sldId id="322" r:id="rId36"/>
    <p:sldId id="276" r:id="rId37"/>
    <p:sldId id="302" r:id="rId38"/>
    <p:sldId id="303" r:id="rId39"/>
    <p:sldId id="304" r:id="rId40"/>
    <p:sldId id="305" r:id="rId41"/>
    <p:sldId id="306" r:id="rId42"/>
    <p:sldId id="275" r:id="rId43"/>
    <p:sldId id="290" r:id="rId44"/>
    <p:sldId id="291" r:id="rId45"/>
    <p:sldId id="292" r:id="rId46"/>
    <p:sldId id="294" r:id="rId47"/>
    <p:sldId id="277" r:id="rId48"/>
    <p:sldId id="297" r:id="rId49"/>
    <p:sldId id="308" r:id="rId50"/>
    <p:sldId id="295" r:id="rId51"/>
    <p:sldId id="299" r:id="rId52"/>
    <p:sldId id="300" r:id="rId53"/>
    <p:sldId id="301" r:id="rId54"/>
    <p:sldId id="273" r:id="rId55"/>
    <p:sldId id="274" r:id="rId56"/>
    <p:sldId id="314" r:id="rId57"/>
    <p:sldId id="312" r:id="rId58"/>
    <p:sldId id="315" r:id="rId59"/>
    <p:sldId id="316" r:id="rId60"/>
    <p:sldId id="313" r:id="rId61"/>
    <p:sldId id="309" r:id="rId62"/>
    <p:sldId id="310" r:id="rId63"/>
    <p:sldId id="311" r:id="rId64"/>
    <p:sldId id="318" r:id="rId65"/>
    <p:sldId id="319" r:id="rId66"/>
    <p:sldId id="320" r:id="rId67"/>
    <p:sldId id="321" r:id="rId68"/>
    <p:sldId id="296"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EE79A3-8BAD-D4DD-631E-BB96E12EB0D9}" v="35" dt="2024-03-16T19:36:26.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عبدالرحمن مصطفى محمود خليل" userId="S::abdalrhmanmostafa.2020@azhar.edu.eg::8f10a20d-54ca-44b0-8297-c83670a638fd" providerId="AD" clId="Web-{D6EE79A3-8BAD-D4DD-631E-BB96E12EB0D9}"/>
    <pc:docChg chg="addSld delSld modSld">
      <pc:chgData name="عبدالرحمن مصطفى محمود خليل" userId="S::abdalrhmanmostafa.2020@azhar.edu.eg::8f10a20d-54ca-44b0-8297-c83670a638fd" providerId="AD" clId="Web-{D6EE79A3-8BAD-D4DD-631E-BB96E12EB0D9}" dt="2024-03-16T19:36:26.408" v="31" actId="20577"/>
      <pc:docMkLst>
        <pc:docMk/>
      </pc:docMkLst>
      <pc:sldChg chg="modSp">
        <pc:chgData name="عبدالرحمن مصطفى محمود خليل" userId="S::abdalrhmanmostafa.2020@azhar.edu.eg::8f10a20d-54ca-44b0-8297-c83670a638fd" providerId="AD" clId="Web-{D6EE79A3-8BAD-D4DD-631E-BB96E12EB0D9}" dt="2024-03-16T19:29:09.334" v="9" actId="20577"/>
        <pc:sldMkLst>
          <pc:docMk/>
          <pc:sldMk cId="3022304501" sldId="260"/>
        </pc:sldMkLst>
        <pc:spChg chg="mod">
          <ac:chgData name="عبدالرحمن مصطفى محمود خليل" userId="S::abdalrhmanmostafa.2020@azhar.edu.eg::8f10a20d-54ca-44b0-8297-c83670a638fd" providerId="AD" clId="Web-{D6EE79A3-8BAD-D4DD-631E-BB96E12EB0D9}" dt="2024-03-16T19:29:09.334" v="9" actId="20577"/>
          <ac:spMkLst>
            <pc:docMk/>
            <pc:sldMk cId="3022304501" sldId="260"/>
            <ac:spMk id="3" creationId="{98564A8C-04A6-BF1B-AEFC-6A298D9B783E}"/>
          </ac:spMkLst>
        </pc:spChg>
      </pc:sldChg>
      <pc:sldChg chg="add del">
        <pc:chgData name="عبدالرحمن مصطفى محمود خليل" userId="S::abdalrhmanmostafa.2020@azhar.edu.eg::8f10a20d-54ca-44b0-8297-c83670a638fd" providerId="AD" clId="Web-{D6EE79A3-8BAD-D4DD-631E-BB96E12EB0D9}" dt="2024-03-16T19:36:05.282" v="26"/>
        <pc:sldMkLst>
          <pc:docMk/>
          <pc:sldMk cId="2075042319" sldId="262"/>
        </pc:sldMkLst>
      </pc:sldChg>
      <pc:sldChg chg="add del">
        <pc:chgData name="عبدالرحمن مصطفى محمود خليل" userId="S::abdalrhmanmostafa.2020@azhar.edu.eg::8f10a20d-54ca-44b0-8297-c83670a638fd" providerId="AD" clId="Web-{D6EE79A3-8BAD-D4DD-631E-BB96E12EB0D9}" dt="2024-03-16T19:36:05.142" v="24"/>
        <pc:sldMkLst>
          <pc:docMk/>
          <pc:sldMk cId="575637680" sldId="263"/>
        </pc:sldMkLst>
      </pc:sldChg>
      <pc:sldChg chg="modSp">
        <pc:chgData name="عبدالرحمن مصطفى محمود خليل" userId="S::abdalrhmanmostafa.2020@azhar.edu.eg::8f10a20d-54ca-44b0-8297-c83670a638fd" providerId="AD" clId="Web-{D6EE79A3-8BAD-D4DD-631E-BB96E12EB0D9}" dt="2024-03-16T19:35:33.953" v="20" actId="20577"/>
        <pc:sldMkLst>
          <pc:docMk/>
          <pc:sldMk cId="1442997821" sldId="264"/>
        </pc:sldMkLst>
        <pc:spChg chg="mod">
          <ac:chgData name="عبدالرحمن مصطفى محمود خليل" userId="S::abdalrhmanmostafa.2020@azhar.edu.eg::8f10a20d-54ca-44b0-8297-c83670a638fd" providerId="AD" clId="Web-{D6EE79A3-8BAD-D4DD-631E-BB96E12EB0D9}" dt="2024-03-16T19:35:33.953" v="20" actId="20577"/>
          <ac:spMkLst>
            <pc:docMk/>
            <pc:sldMk cId="1442997821" sldId="264"/>
            <ac:spMk id="3" creationId="{FE3D0B65-99BA-7FE9-E41E-5DD9806069EE}"/>
          </ac:spMkLst>
        </pc:spChg>
      </pc:sldChg>
      <pc:sldChg chg="modSp">
        <pc:chgData name="عبدالرحمن مصطفى محمود خليل" userId="S::abdalrhmanmostafa.2020@azhar.edu.eg::8f10a20d-54ca-44b0-8297-c83670a638fd" providerId="AD" clId="Web-{D6EE79A3-8BAD-D4DD-631E-BB96E12EB0D9}" dt="2024-03-16T19:36:26.408" v="31" actId="20577"/>
        <pc:sldMkLst>
          <pc:docMk/>
          <pc:sldMk cId="3672315527" sldId="268"/>
        </pc:sldMkLst>
        <pc:spChg chg="mod">
          <ac:chgData name="عبدالرحمن مصطفى محمود خليل" userId="S::abdalrhmanmostafa.2020@azhar.edu.eg::8f10a20d-54ca-44b0-8297-c83670a638fd" providerId="AD" clId="Web-{D6EE79A3-8BAD-D4DD-631E-BB96E12EB0D9}" dt="2024-03-16T19:36:26.408" v="31" actId="20577"/>
          <ac:spMkLst>
            <pc:docMk/>
            <pc:sldMk cId="3672315527" sldId="268"/>
            <ac:spMk id="3" creationId="{DE5009FD-F48C-1454-ECC3-8ECC627464F6}"/>
          </ac:spMkLst>
        </pc:spChg>
      </pc:sldChg>
      <pc:sldChg chg="modSp">
        <pc:chgData name="عبدالرحمن مصطفى محمود خليل" userId="S::abdalrhmanmostafa.2020@azhar.edu.eg::8f10a20d-54ca-44b0-8297-c83670a638fd" providerId="AD" clId="Web-{D6EE79A3-8BAD-D4DD-631E-BB96E12EB0D9}" dt="2024-03-16T19:36:21.236" v="29" actId="20577"/>
        <pc:sldMkLst>
          <pc:docMk/>
          <pc:sldMk cId="3361268059" sldId="270"/>
        </pc:sldMkLst>
        <pc:spChg chg="mod">
          <ac:chgData name="عبدالرحمن مصطفى محمود خليل" userId="S::abdalrhmanmostafa.2020@azhar.edu.eg::8f10a20d-54ca-44b0-8297-c83670a638fd" providerId="AD" clId="Web-{D6EE79A3-8BAD-D4DD-631E-BB96E12EB0D9}" dt="2024-03-16T19:36:21.236" v="29" actId="20577"/>
          <ac:spMkLst>
            <pc:docMk/>
            <pc:sldMk cId="3361268059" sldId="270"/>
            <ac:spMk id="3" creationId="{38CCBD7E-7326-1871-49B7-E63388039671}"/>
          </ac:spMkLst>
        </pc:spChg>
      </pc:sldChg>
      <pc:sldChg chg="modSp">
        <pc:chgData name="عبدالرحمن مصطفى محمود خليل" userId="S::abdalrhmanmostafa.2020@azhar.edu.eg::8f10a20d-54ca-44b0-8297-c83670a638fd" providerId="AD" clId="Web-{D6EE79A3-8BAD-D4DD-631E-BB96E12EB0D9}" dt="2024-03-16T19:30:04.320" v="15" actId="20577"/>
        <pc:sldMkLst>
          <pc:docMk/>
          <pc:sldMk cId="543269530" sldId="283"/>
        </pc:sldMkLst>
        <pc:spChg chg="mod">
          <ac:chgData name="عبدالرحمن مصطفى محمود خليل" userId="S::abdalrhmanmostafa.2020@azhar.edu.eg::8f10a20d-54ca-44b0-8297-c83670a638fd" providerId="AD" clId="Web-{D6EE79A3-8BAD-D4DD-631E-BB96E12EB0D9}" dt="2024-03-16T19:30:04.320" v="15" actId="20577"/>
          <ac:spMkLst>
            <pc:docMk/>
            <pc:sldMk cId="543269530" sldId="283"/>
            <ac:spMk id="3" creationId="{4C91F6E6-1486-171B-83F1-E2CED6EEC267}"/>
          </ac:spMkLst>
        </pc:spChg>
      </pc:sldChg>
      <pc:sldChg chg="add del">
        <pc:chgData name="عبدالرحمن مصطفى محمود خليل" userId="S::abdalrhmanmostafa.2020@azhar.edu.eg::8f10a20d-54ca-44b0-8297-c83670a638fd" providerId="AD" clId="Web-{D6EE79A3-8BAD-D4DD-631E-BB96E12EB0D9}" dt="2024-03-16T19:36:05.220" v="25"/>
        <pc:sldMkLst>
          <pc:docMk/>
          <pc:sldMk cId="1665481032"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E3049-EFA5-4F03-B08D-6CAE455DDC6C}" type="datetimeFigureOut">
              <a:rPr lang="en-US" smtClean="0"/>
              <a:t>3/16/2024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ED687-A944-4CCC-8DE3-C3D9BDDABBC9}" type="slidenum">
              <a:rPr lang="en-US" smtClean="0"/>
              <a:t>‹#›</a:t>
            </a:fld>
            <a:endParaRPr lang="en-US"/>
          </a:p>
        </p:txBody>
      </p:sp>
    </p:spTree>
    <p:extLst>
      <p:ext uri="{BB962C8B-B14F-4D97-AF65-F5344CB8AC3E}">
        <p14:creationId xmlns:p14="http://schemas.microsoft.com/office/powerpoint/2010/main" val="809084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ED687-A944-4CCC-8DE3-C3D9BDDABBC9}" type="slidenum">
              <a:rPr lang="en-US" smtClean="0"/>
              <a:t>36</a:t>
            </a:fld>
            <a:endParaRPr lang="en-US"/>
          </a:p>
        </p:txBody>
      </p:sp>
    </p:spTree>
    <p:extLst>
      <p:ext uri="{BB962C8B-B14F-4D97-AF65-F5344CB8AC3E}">
        <p14:creationId xmlns:p14="http://schemas.microsoft.com/office/powerpoint/2010/main" val="3558980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in inheritance</a:t>
            </a:r>
          </a:p>
        </p:txBody>
      </p:sp>
      <p:sp>
        <p:nvSpPr>
          <p:cNvPr id="4" name="Slide Number Placeholder 3"/>
          <p:cNvSpPr>
            <a:spLocks noGrp="1"/>
          </p:cNvSpPr>
          <p:nvPr>
            <p:ph type="sldNum" sz="quarter" idx="5"/>
          </p:nvPr>
        </p:nvSpPr>
        <p:spPr/>
        <p:txBody>
          <a:bodyPr/>
          <a:lstStyle/>
          <a:p>
            <a:fld id="{23CED687-A944-4CCC-8DE3-C3D9BDDABBC9}" type="slidenum">
              <a:rPr lang="en-US" smtClean="0"/>
              <a:t>54</a:t>
            </a:fld>
            <a:endParaRPr lang="en-US"/>
          </a:p>
        </p:txBody>
      </p:sp>
    </p:spTree>
    <p:extLst>
      <p:ext uri="{BB962C8B-B14F-4D97-AF65-F5344CB8AC3E}">
        <p14:creationId xmlns:p14="http://schemas.microsoft.com/office/powerpoint/2010/main" val="799988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dirty="0">
                <a:solidFill>
                  <a:srgbClr val="FF0000"/>
                </a:solidFill>
                <a:effectLst/>
                <a:latin typeface="Consolas-Bold"/>
              </a:rPr>
              <a:t>Always be cautious when dealing with Ether transfers in Solidity to avoid security vulnerabilities, such as reentrancy attacks. Also, consider using more advanced patterns, such as the Withdrawal Pattern or checks-effects-interactions pattern, for more complex contract interactions involving Ether transfers.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23CED687-A944-4CCC-8DE3-C3D9BDDABBC9}" type="slidenum">
              <a:rPr lang="en-US" smtClean="0"/>
              <a:t>67</a:t>
            </a:fld>
            <a:endParaRPr lang="en-US"/>
          </a:p>
        </p:txBody>
      </p:sp>
    </p:spTree>
    <p:extLst>
      <p:ext uri="{BB962C8B-B14F-4D97-AF65-F5344CB8AC3E}">
        <p14:creationId xmlns:p14="http://schemas.microsoft.com/office/powerpoint/2010/main" val="232427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F0467-4445-EB41-FBFF-2F9407C174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4F85A6-E3D3-57D2-F3EE-05A7F76B63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30D1E0-918B-BA7E-7410-E32EF919FA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BAF3F2-0622-1974-A613-5095DF1C1ED2}"/>
              </a:ext>
            </a:extLst>
          </p:cNvPr>
          <p:cNvSpPr>
            <a:spLocks noGrp="1"/>
          </p:cNvSpPr>
          <p:nvPr>
            <p:ph type="sldNum" sz="quarter" idx="5"/>
          </p:nvPr>
        </p:nvSpPr>
        <p:spPr/>
        <p:txBody>
          <a:bodyPr/>
          <a:lstStyle/>
          <a:p>
            <a:fld id="{23CED687-A944-4CCC-8DE3-C3D9BDDABBC9}" type="slidenum">
              <a:rPr lang="en-US" smtClean="0"/>
              <a:t>37</a:t>
            </a:fld>
            <a:endParaRPr lang="en-US"/>
          </a:p>
        </p:txBody>
      </p:sp>
    </p:spTree>
    <p:extLst>
      <p:ext uri="{BB962C8B-B14F-4D97-AF65-F5344CB8AC3E}">
        <p14:creationId xmlns:p14="http://schemas.microsoft.com/office/powerpoint/2010/main" val="695086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40191-8AF1-A45F-B85F-A7AE1485D7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CF8D67-6CC8-1AB0-2A6F-C6327BC03A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4B0A58-A365-BA00-A861-8E76023733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152725-9BC0-2578-8D87-A73487B1DE02}"/>
              </a:ext>
            </a:extLst>
          </p:cNvPr>
          <p:cNvSpPr>
            <a:spLocks noGrp="1"/>
          </p:cNvSpPr>
          <p:nvPr>
            <p:ph type="sldNum" sz="quarter" idx="5"/>
          </p:nvPr>
        </p:nvSpPr>
        <p:spPr/>
        <p:txBody>
          <a:bodyPr/>
          <a:lstStyle/>
          <a:p>
            <a:fld id="{23CED687-A944-4CCC-8DE3-C3D9BDDABBC9}" type="slidenum">
              <a:rPr lang="en-US" smtClean="0"/>
              <a:t>38</a:t>
            </a:fld>
            <a:endParaRPr lang="en-US"/>
          </a:p>
        </p:txBody>
      </p:sp>
    </p:spTree>
    <p:extLst>
      <p:ext uri="{BB962C8B-B14F-4D97-AF65-F5344CB8AC3E}">
        <p14:creationId xmlns:p14="http://schemas.microsoft.com/office/powerpoint/2010/main" val="2372334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1F2BC-52DD-F0E4-A079-8CB50C682A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F91DE1-D5A0-7BDC-E607-33416662CF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4D31AF-3B06-36FC-DE41-33A0DC1E4D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360E7B-B62C-DE39-79EA-D5F99189CC95}"/>
              </a:ext>
            </a:extLst>
          </p:cNvPr>
          <p:cNvSpPr>
            <a:spLocks noGrp="1"/>
          </p:cNvSpPr>
          <p:nvPr>
            <p:ph type="sldNum" sz="quarter" idx="5"/>
          </p:nvPr>
        </p:nvSpPr>
        <p:spPr/>
        <p:txBody>
          <a:bodyPr/>
          <a:lstStyle/>
          <a:p>
            <a:fld id="{23CED687-A944-4CCC-8DE3-C3D9BDDABBC9}" type="slidenum">
              <a:rPr lang="en-US" smtClean="0"/>
              <a:t>39</a:t>
            </a:fld>
            <a:endParaRPr lang="en-US"/>
          </a:p>
        </p:txBody>
      </p:sp>
    </p:spTree>
    <p:extLst>
      <p:ext uri="{BB962C8B-B14F-4D97-AF65-F5344CB8AC3E}">
        <p14:creationId xmlns:p14="http://schemas.microsoft.com/office/powerpoint/2010/main" val="345097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0714C-087A-DD58-065A-27D9D3D0F9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973B76-0F79-D822-6E71-4DF502A135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4EB02A-BADD-5BBA-53D1-F4BAE95AD5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F68995-25D0-BA6C-0F7E-AC7B52BEFE89}"/>
              </a:ext>
            </a:extLst>
          </p:cNvPr>
          <p:cNvSpPr>
            <a:spLocks noGrp="1"/>
          </p:cNvSpPr>
          <p:nvPr>
            <p:ph type="sldNum" sz="quarter" idx="5"/>
          </p:nvPr>
        </p:nvSpPr>
        <p:spPr/>
        <p:txBody>
          <a:bodyPr/>
          <a:lstStyle/>
          <a:p>
            <a:fld id="{23CED687-A944-4CCC-8DE3-C3D9BDDABBC9}" type="slidenum">
              <a:rPr lang="en-US" smtClean="0"/>
              <a:t>40</a:t>
            </a:fld>
            <a:endParaRPr lang="en-US"/>
          </a:p>
        </p:txBody>
      </p:sp>
    </p:spTree>
    <p:extLst>
      <p:ext uri="{BB962C8B-B14F-4D97-AF65-F5344CB8AC3E}">
        <p14:creationId xmlns:p14="http://schemas.microsoft.com/office/powerpoint/2010/main" val="101090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B049D-43F9-3622-EB03-7486840BA4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DFB1AE-09FF-1D9A-2DBC-60FC1C784C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A3B57F-2868-1840-1F43-C2516CD327B3}"/>
              </a:ext>
            </a:extLst>
          </p:cNvPr>
          <p:cNvSpPr>
            <a:spLocks noGrp="1"/>
          </p:cNvSpPr>
          <p:nvPr>
            <p:ph type="body" idx="1"/>
          </p:nvPr>
        </p:nvSpPr>
        <p:spPr/>
        <p:txBody>
          <a:bodyPr/>
          <a:lstStyle/>
          <a:p>
            <a:r>
              <a:rPr lang="en-US" dirty="0"/>
              <a:t>https://solidity-by-example.org/try-catch/</a:t>
            </a:r>
          </a:p>
          <a:p>
            <a:r>
              <a:rPr lang="en-US" dirty="0"/>
              <a:t>https://forum.soliditylang.org/t/call-for-feedback-the-future-of-try-catch-in-solidity/1497</a:t>
            </a:r>
          </a:p>
        </p:txBody>
      </p:sp>
      <p:sp>
        <p:nvSpPr>
          <p:cNvPr id="4" name="Slide Number Placeholder 3">
            <a:extLst>
              <a:ext uri="{FF2B5EF4-FFF2-40B4-BE49-F238E27FC236}">
                <a16:creationId xmlns:a16="http://schemas.microsoft.com/office/drawing/2014/main" id="{57C59D38-27AC-F176-FF99-BB0A86F0B20A}"/>
              </a:ext>
            </a:extLst>
          </p:cNvPr>
          <p:cNvSpPr>
            <a:spLocks noGrp="1"/>
          </p:cNvSpPr>
          <p:nvPr>
            <p:ph type="sldNum" sz="quarter" idx="5"/>
          </p:nvPr>
        </p:nvSpPr>
        <p:spPr/>
        <p:txBody>
          <a:bodyPr/>
          <a:lstStyle/>
          <a:p>
            <a:fld id="{23CED687-A944-4CCC-8DE3-C3D9BDDABBC9}" type="slidenum">
              <a:rPr lang="en-US" smtClean="0"/>
              <a:t>41</a:t>
            </a:fld>
            <a:endParaRPr lang="en-US"/>
          </a:p>
        </p:txBody>
      </p:sp>
    </p:spTree>
    <p:extLst>
      <p:ext uri="{BB962C8B-B14F-4D97-AF65-F5344CB8AC3E}">
        <p14:creationId xmlns:p14="http://schemas.microsoft.com/office/powerpoint/2010/main" val="2095037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https://www.tutorialspoint.com/solidity/solidity_fallback_function.htm</a:t>
            </a:r>
          </a:p>
        </p:txBody>
      </p:sp>
      <p:sp>
        <p:nvSpPr>
          <p:cNvPr id="4" name="Slide Number Placeholder 3"/>
          <p:cNvSpPr>
            <a:spLocks noGrp="1"/>
          </p:cNvSpPr>
          <p:nvPr>
            <p:ph type="sldNum" sz="quarter" idx="5"/>
          </p:nvPr>
        </p:nvSpPr>
        <p:spPr/>
        <p:txBody>
          <a:bodyPr/>
          <a:lstStyle/>
          <a:p>
            <a:fld id="{23CED687-A944-4CCC-8DE3-C3D9BDDABBC9}" type="slidenum">
              <a:rPr lang="en-US" smtClean="0"/>
              <a:t>51</a:t>
            </a:fld>
            <a:endParaRPr lang="en-US"/>
          </a:p>
        </p:txBody>
      </p:sp>
    </p:spTree>
    <p:extLst>
      <p:ext uri="{BB962C8B-B14F-4D97-AF65-F5344CB8AC3E}">
        <p14:creationId xmlns:p14="http://schemas.microsoft.com/office/powerpoint/2010/main" val="2747521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1E161-0CA2-E671-0DA5-CD404B5E10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786598-D3C7-82D5-2389-05516BD6E5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87AC37-DF85-EFF5-E2A5-6E4976E6B253}"/>
              </a:ext>
            </a:extLst>
          </p:cNvPr>
          <p:cNvSpPr>
            <a:spLocks noGrp="1"/>
          </p:cNvSpPr>
          <p:nvPr>
            <p:ph type="body" idx="1"/>
          </p:nvPr>
        </p:nvSpPr>
        <p:spPr/>
        <p:txBody>
          <a:bodyPr/>
          <a:lstStyle/>
          <a:p>
            <a:r>
              <a:rPr lang="en-US" dirty="0"/>
              <a:t>https://www.tutorialspoint.com/solidity/solidity_fallback_function.htm</a:t>
            </a:r>
          </a:p>
        </p:txBody>
      </p:sp>
      <p:sp>
        <p:nvSpPr>
          <p:cNvPr id="4" name="Slide Number Placeholder 3">
            <a:extLst>
              <a:ext uri="{FF2B5EF4-FFF2-40B4-BE49-F238E27FC236}">
                <a16:creationId xmlns:a16="http://schemas.microsoft.com/office/drawing/2014/main" id="{83A0E391-792A-3745-33E2-2086B093C18D}"/>
              </a:ext>
            </a:extLst>
          </p:cNvPr>
          <p:cNvSpPr>
            <a:spLocks noGrp="1"/>
          </p:cNvSpPr>
          <p:nvPr>
            <p:ph type="sldNum" sz="quarter" idx="5"/>
          </p:nvPr>
        </p:nvSpPr>
        <p:spPr/>
        <p:txBody>
          <a:bodyPr/>
          <a:lstStyle/>
          <a:p>
            <a:fld id="{23CED687-A944-4CCC-8DE3-C3D9BDDABBC9}" type="slidenum">
              <a:rPr lang="en-US" smtClean="0"/>
              <a:t>52</a:t>
            </a:fld>
            <a:endParaRPr lang="en-US"/>
          </a:p>
        </p:txBody>
      </p:sp>
    </p:spTree>
    <p:extLst>
      <p:ext uri="{BB962C8B-B14F-4D97-AF65-F5344CB8AC3E}">
        <p14:creationId xmlns:p14="http://schemas.microsoft.com/office/powerpoint/2010/main" val="2649875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54654-5429-7D12-2C6A-E775E7B172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1E756E-CBC1-DA92-7292-7F976BA6A2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16E2A9-0A8E-270E-C684-B0801B6B478E}"/>
              </a:ext>
            </a:extLst>
          </p:cNvPr>
          <p:cNvSpPr>
            <a:spLocks noGrp="1"/>
          </p:cNvSpPr>
          <p:nvPr>
            <p:ph type="body" idx="1"/>
          </p:nvPr>
        </p:nvSpPr>
        <p:spPr/>
        <p:txBody>
          <a:bodyPr/>
          <a:lstStyle/>
          <a:p>
            <a:r>
              <a:rPr lang="en-US" dirty="0"/>
              <a:t>https://www.tutorialspoint.com/solidity/solidity_fallback_function.htm</a:t>
            </a:r>
          </a:p>
        </p:txBody>
      </p:sp>
      <p:sp>
        <p:nvSpPr>
          <p:cNvPr id="4" name="Slide Number Placeholder 3">
            <a:extLst>
              <a:ext uri="{FF2B5EF4-FFF2-40B4-BE49-F238E27FC236}">
                <a16:creationId xmlns:a16="http://schemas.microsoft.com/office/drawing/2014/main" id="{9E3DFBD4-7B52-7D1E-CFFB-D0BA42B93CC3}"/>
              </a:ext>
            </a:extLst>
          </p:cNvPr>
          <p:cNvSpPr>
            <a:spLocks noGrp="1"/>
          </p:cNvSpPr>
          <p:nvPr>
            <p:ph type="sldNum" sz="quarter" idx="5"/>
          </p:nvPr>
        </p:nvSpPr>
        <p:spPr/>
        <p:txBody>
          <a:bodyPr/>
          <a:lstStyle/>
          <a:p>
            <a:fld id="{23CED687-A944-4CCC-8DE3-C3D9BDDABBC9}" type="slidenum">
              <a:rPr lang="en-US" smtClean="0"/>
              <a:t>53</a:t>
            </a:fld>
            <a:endParaRPr lang="en-US"/>
          </a:p>
        </p:txBody>
      </p:sp>
    </p:spTree>
    <p:extLst>
      <p:ext uri="{BB962C8B-B14F-4D97-AF65-F5344CB8AC3E}">
        <p14:creationId xmlns:p14="http://schemas.microsoft.com/office/powerpoint/2010/main" val="221812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3/16/2024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28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3/16/2024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1196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3/16/2024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266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3/16/2024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6963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3/16/2024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8051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3/16/2024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3729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3/16/2024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4189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3/16/2024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8319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3/16/2024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6081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3/16/2024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6279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3/16/2024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610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3/16/2024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260054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up of a network&#10;&#10;Description automatically generated">
            <a:extLst>
              <a:ext uri="{FF2B5EF4-FFF2-40B4-BE49-F238E27FC236}">
                <a16:creationId xmlns:a16="http://schemas.microsoft.com/office/drawing/2014/main" id="{91EA4558-78DB-4255-C93D-9F4063205C1B}"/>
              </a:ext>
            </a:extLst>
          </p:cNvPr>
          <p:cNvPicPr>
            <a:picLocks noChangeAspect="1"/>
          </p:cNvPicPr>
          <p:nvPr/>
        </p:nvPicPr>
        <p:blipFill rotWithShape="1">
          <a:blip r:embed="rId2">
            <a:alphaModFix amt="40000"/>
          </a:blip>
          <a:srcRect t="6266" b="3372"/>
          <a:stretch/>
        </p:blipFill>
        <p:spPr>
          <a:xfrm>
            <a:off x="-2" y="-4"/>
            <a:ext cx="12192001" cy="6858001"/>
          </a:xfrm>
          <a:prstGeom prst="rect">
            <a:avLst/>
          </a:prstGeom>
        </p:spPr>
      </p:pic>
      <p:sp>
        <p:nvSpPr>
          <p:cNvPr id="2" name="Title 1">
            <a:extLst>
              <a:ext uri="{FF2B5EF4-FFF2-40B4-BE49-F238E27FC236}">
                <a16:creationId xmlns:a16="http://schemas.microsoft.com/office/drawing/2014/main" id="{6B4D8504-F1EA-6B11-95AE-7F63FFC15CFA}"/>
              </a:ext>
            </a:extLst>
          </p:cNvPr>
          <p:cNvSpPr>
            <a:spLocks noGrp="1"/>
          </p:cNvSpPr>
          <p:nvPr>
            <p:ph type="ctrTitle"/>
          </p:nvPr>
        </p:nvSpPr>
        <p:spPr>
          <a:xfrm>
            <a:off x="517870" y="978408"/>
            <a:ext cx="5021182" cy="2334248"/>
          </a:xfrm>
        </p:spPr>
        <p:txBody>
          <a:bodyPr anchor="t">
            <a:normAutofit/>
          </a:bodyPr>
          <a:lstStyle/>
          <a:p>
            <a:r>
              <a:rPr lang="en-US">
                <a:solidFill>
                  <a:srgbClr val="FFFFFF"/>
                </a:solidFill>
              </a:rPr>
              <a:t>Blockchain</a:t>
            </a:r>
          </a:p>
        </p:txBody>
      </p:sp>
      <p:sp>
        <p:nvSpPr>
          <p:cNvPr id="3" name="Subtitle 2">
            <a:extLst>
              <a:ext uri="{FF2B5EF4-FFF2-40B4-BE49-F238E27FC236}">
                <a16:creationId xmlns:a16="http://schemas.microsoft.com/office/drawing/2014/main" id="{061EED2E-B8A4-001D-A36A-C229EDE70069}"/>
              </a:ext>
            </a:extLst>
          </p:cNvPr>
          <p:cNvSpPr>
            <a:spLocks noGrp="1"/>
          </p:cNvSpPr>
          <p:nvPr>
            <p:ph type="subTitle" idx="1"/>
          </p:nvPr>
        </p:nvSpPr>
        <p:spPr>
          <a:xfrm>
            <a:off x="6652366" y="4017818"/>
            <a:ext cx="5040785" cy="1828799"/>
          </a:xfrm>
        </p:spPr>
        <p:txBody>
          <a:bodyPr anchor="b">
            <a:normAutofit/>
          </a:bodyPr>
          <a:lstStyle/>
          <a:p>
            <a:r>
              <a:rPr lang="en-US" dirty="0">
                <a:solidFill>
                  <a:srgbClr val="FFFFFF"/>
                </a:solidFill>
              </a:rPr>
              <a:t>Smart Contract with Solidity</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764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43EA6-9BCF-3241-F432-C83F1C96B8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F46517-EF4D-F199-B756-96C54B463D7D}"/>
              </a:ext>
            </a:extLst>
          </p:cNvPr>
          <p:cNvSpPr>
            <a:spLocks noGrp="1"/>
          </p:cNvSpPr>
          <p:nvPr>
            <p:ph type="title"/>
          </p:nvPr>
        </p:nvSpPr>
        <p:spPr>
          <a:xfrm>
            <a:off x="517870" y="978409"/>
            <a:ext cx="5021182" cy="985474"/>
          </a:xfrm>
        </p:spPr>
        <p:txBody>
          <a:bodyPr>
            <a:normAutofit fontScale="90000"/>
          </a:bodyPr>
          <a:lstStyle/>
          <a:p>
            <a:r>
              <a:rPr lang="en-US" dirty="0"/>
              <a:t>Data types</a:t>
            </a:r>
            <a:br>
              <a:rPr lang="en-US" dirty="0"/>
            </a:br>
            <a:endParaRPr lang="en-US" dirty="0"/>
          </a:p>
        </p:txBody>
      </p:sp>
      <p:sp>
        <p:nvSpPr>
          <p:cNvPr id="3" name="Content Placeholder 2">
            <a:extLst>
              <a:ext uri="{FF2B5EF4-FFF2-40B4-BE49-F238E27FC236}">
                <a16:creationId xmlns:a16="http://schemas.microsoft.com/office/drawing/2014/main" id="{98564A8C-04A6-BF1B-AEFC-6A298D9B783E}"/>
              </a:ext>
            </a:extLst>
          </p:cNvPr>
          <p:cNvSpPr>
            <a:spLocks noGrp="1"/>
          </p:cNvSpPr>
          <p:nvPr>
            <p:ph idx="1"/>
          </p:nvPr>
        </p:nvSpPr>
        <p:spPr>
          <a:xfrm>
            <a:off x="633845" y="1963883"/>
            <a:ext cx="11049505" cy="3875838"/>
          </a:xfrm>
        </p:spPr>
        <p:txBody>
          <a:bodyPr vert="horz" lIns="91440" tIns="45720" rIns="91440" bIns="45720" rtlCol="0" anchor="t">
            <a:normAutofit/>
          </a:bodyPr>
          <a:lstStyle/>
          <a:p>
            <a:r>
              <a:rPr lang="en-US" sz="1800" b="0" i="1" dirty="0">
                <a:solidFill>
                  <a:srgbClr val="365F91"/>
                </a:solidFill>
                <a:effectLst/>
                <a:latin typeface="Cambria-Italic"/>
              </a:rPr>
              <a:t>Address</a:t>
            </a:r>
            <a:r>
              <a:rPr lang="en-US" sz="1800" b="0" i="0" dirty="0">
                <a:solidFill>
                  <a:srgbClr val="000000"/>
                </a:solidFill>
                <a:effectLst/>
                <a:latin typeface="Calibri" panose="020F0502020204030204" pitchFamily="34" charset="0"/>
              </a:rPr>
              <a:t>: Represents Ethereum addresses. It can store the 20-byte address of an external</a:t>
            </a:r>
          </a:p>
          <a:p>
            <a:r>
              <a:rPr lang="en-US" sz="1800" b="0" i="0" dirty="0">
                <a:solidFill>
                  <a:srgbClr val="000000"/>
                </a:solidFill>
                <a:effectLst/>
                <a:latin typeface="Calibri" panose="020F0502020204030204" pitchFamily="34" charset="0"/>
              </a:rPr>
              <a:t>account or contract. It's declared using address.</a:t>
            </a:r>
            <a:r>
              <a:rPr lang="en-US" sz="1600" dirty="0"/>
              <a:t> </a:t>
            </a:r>
            <a:br>
              <a:rPr lang="en-US" sz="1600" dirty="0"/>
            </a:br>
            <a:r>
              <a:rPr lang="en-US" sz="1800" b="0" i="0" dirty="0">
                <a:solidFill>
                  <a:srgbClr val="000000"/>
                </a:solidFill>
                <a:effectLst/>
                <a:latin typeface="Consolas" panose="020B0609020204030204" pitchFamily="49" charset="0"/>
              </a:rPr>
              <a:t>1. address payable recipient </a:t>
            </a:r>
            <a:r>
              <a:rPr lang="en-US" sz="1800" b="0" i="0" dirty="0">
                <a:solidFill>
                  <a:srgbClr val="666600"/>
                </a:solidFill>
                <a:effectLst/>
                <a:latin typeface="Consolas" panose="020B0609020204030204" pitchFamily="49" charset="0"/>
              </a:rPr>
              <a:t>= </a:t>
            </a:r>
            <a:r>
              <a:rPr lang="en-US" sz="1800" b="0" i="0" dirty="0">
                <a:solidFill>
                  <a:srgbClr val="006666"/>
                </a:solidFill>
                <a:effectLst/>
                <a:latin typeface="Consolas" panose="020B0609020204030204" pitchFamily="49" charset="0"/>
              </a:rPr>
              <a:t>0x1234567890123456789012345678901234567890</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a:rPr>
              <a:t>2. </a:t>
            </a:r>
            <a:r>
              <a:rPr lang="en-US" sz="1800" b="0" i="0" dirty="0">
                <a:solidFill>
                  <a:srgbClr val="880000"/>
                </a:solidFill>
                <a:effectLst/>
                <a:latin typeface="Consolas"/>
              </a:rPr>
              <a:t>// payable if u want to pay to the address , it’s optional.</a:t>
            </a:r>
            <a:r>
              <a:rPr lang="en-US" dirty="0"/>
              <a:t> </a:t>
            </a:r>
            <a:br>
              <a:rPr lang="en-US" dirty="0"/>
            </a:br>
            <a:r>
              <a:rPr lang="en-US" sz="1800" b="0" i="1" dirty="0">
                <a:solidFill>
                  <a:srgbClr val="365F91"/>
                </a:solidFill>
                <a:effectLst/>
                <a:latin typeface="Cambria-Italic"/>
              </a:rPr>
              <a:t>Bytes</a:t>
            </a:r>
            <a:r>
              <a:rPr lang="en-US" sz="1800" b="0" i="0" dirty="0">
                <a:solidFill>
                  <a:srgbClr val="000000"/>
                </a:solidFill>
                <a:effectLst/>
                <a:latin typeface="Calibri"/>
                <a:ea typeface="Calibri"/>
                <a:cs typeface="Calibri"/>
              </a:rPr>
              <a:t>:</a:t>
            </a:r>
            <a:r>
              <a:rPr lang="en-US" sz="1800" dirty="0">
                <a:solidFill>
                  <a:srgbClr val="000000"/>
                </a:solidFill>
                <a:latin typeface="Calibri"/>
                <a:ea typeface="Calibri"/>
                <a:cs typeface="Calibri"/>
              </a:rPr>
              <a:t> </a:t>
            </a:r>
            <a:r>
              <a:rPr lang="en-US" sz="1800" b="0" i="0" dirty="0">
                <a:solidFill>
                  <a:srgbClr val="000000"/>
                </a:solidFill>
                <a:effectLst/>
                <a:latin typeface="Calibri"/>
                <a:ea typeface="Calibri"/>
                <a:cs typeface="Calibri"/>
              </a:rPr>
              <a:t>For example:</a:t>
            </a:r>
          </a:p>
          <a:p>
            <a:r>
              <a:rPr lang="en-US" sz="1800" b="0" i="0" dirty="0">
                <a:solidFill>
                  <a:srgbClr val="000000"/>
                </a:solidFill>
                <a:effectLst/>
                <a:latin typeface="Calibri"/>
                <a:ea typeface="Calibri"/>
                <a:cs typeface="Calibri"/>
              </a:rPr>
              <a:t>bytes1, bytes2, ..., </a:t>
            </a:r>
            <a:r>
              <a:rPr lang="en-US" sz="1800" dirty="0">
                <a:solidFill>
                  <a:srgbClr val="000000"/>
                </a:solidFill>
                <a:latin typeface="Calibri"/>
                <a:ea typeface="Calibri"/>
                <a:cs typeface="Calibri"/>
              </a:rPr>
              <a:t>bytes32</a:t>
            </a:r>
            <a:br>
              <a:rPr lang="en-US" dirty="0"/>
            </a:br>
            <a:r>
              <a:rPr lang="en-US" sz="1800" b="0" i="0" dirty="0">
                <a:solidFill>
                  <a:srgbClr val="000000"/>
                </a:solidFill>
                <a:effectLst/>
                <a:latin typeface="Consolas"/>
              </a:rPr>
              <a:t>bytes32 </a:t>
            </a:r>
            <a:r>
              <a:rPr lang="en-US" sz="1800" b="0" i="0" dirty="0" err="1">
                <a:solidFill>
                  <a:srgbClr val="000000"/>
                </a:solidFill>
                <a:effectLst/>
                <a:latin typeface="Consolas"/>
              </a:rPr>
              <a:t>myBytes</a:t>
            </a:r>
            <a:r>
              <a:rPr lang="en-US" sz="1800" b="0" i="0" dirty="0">
                <a:solidFill>
                  <a:srgbClr val="000000"/>
                </a:solidFill>
                <a:effectLst/>
                <a:latin typeface="Consolas"/>
              </a:rPr>
              <a:t> </a:t>
            </a:r>
            <a:r>
              <a:rPr lang="en-US" sz="1800" b="0" i="0" dirty="0">
                <a:solidFill>
                  <a:srgbClr val="666600"/>
                </a:solidFill>
                <a:effectLst/>
                <a:latin typeface="Consolas"/>
              </a:rPr>
              <a:t>= </a:t>
            </a:r>
            <a:r>
              <a:rPr lang="en-US" sz="1800" b="0" i="0" dirty="0">
                <a:solidFill>
                  <a:srgbClr val="006666"/>
                </a:solidFill>
                <a:effectLst/>
                <a:latin typeface="Consolas"/>
              </a:rPr>
              <a:t>0x1234567890abcdef</a:t>
            </a:r>
            <a:r>
              <a:rPr lang="en-US" sz="1800" b="0" i="0" dirty="0">
                <a:solidFill>
                  <a:srgbClr val="666600"/>
                </a:solidFill>
                <a:effectLst/>
                <a:latin typeface="Consolas"/>
              </a:rPr>
              <a:t>; // max size is 32 for bytes</a:t>
            </a:r>
            <a:r>
              <a:rPr lang="en-US" dirty="0"/>
              <a:t> </a:t>
            </a:r>
            <a:br>
              <a:rPr lang="en-US" dirty="0"/>
            </a:br>
            <a:endParaRPr lang="en-US" dirty="0"/>
          </a:p>
        </p:txBody>
      </p:sp>
    </p:spTree>
    <p:extLst>
      <p:ext uri="{BB962C8B-B14F-4D97-AF65-F5344CB8AC3E}">
        <p14:creationId xmlns:p14="http://schemas.microsoft.com/office/powerpoint/2010/main" val="3022304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42FF7-F7C8-D02E-85C5-B7CF6505ED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EEE54E-7EFD-675C-54E0-4C3BC7258153}"/>
              </a:ext>
            </a:extLst>
          </p:cNvPr>
          <p:cNvSpPr>
            <a:spLocks noGrp="1"/>
          </p:cNvSpPr>
          <p:nvPr>
            <p:ph type="title"/>
          </p:nvPr>
        </p:nvSpPr>
        <p:spPr>
          <a:xfrm>
            <a:off x="517870" y="978409"/>
            <a:ext cx="5021182" cy="985474"/>
          </a:xfrm>
        </p:spPr>
        <p:txBody>
          <a:bodyPr>
            <a:normAutofit fontScale="90000"/>
          </a:bodyPr>
          <a:lstStyle/>
          <a:p>
            <a:r>
              <a:rPr lang="en-US" dirty="0"/>
              <a:t>Data types</a:t>
            </a:r>
            <a:br>
              <a:rPr lang="en-US" dirty="0"/>
            </a:br>
            <a:endParaRPr lang="en-US" dirty="0"/>
          </a:p>
        </p:txBody>
      </p:sp>
      <p:sp>
        <p:nvSpPr>
          <p:cNvPr id="3" name="Content Placeholder 2">
            <a:extLst>
              <a:ext uri="{FF2B5EF4-FFF2-40B4-BE49-F238E27FC236}">
                <a16:creationId xmlns:a16="http://schemas.microsoft.com/office/drawing/2014/main" id="{2051A8F1-9D50-BD27-AF61-DBD27F1545E9}"/>
              </a:ext>
            </a:extLst>
          </p:cNvPr>
          <p:cNvSpPr>
            <a:spLocks noGrp="1"/>
          </p:cNvSpPr>
          <p:nvPr>
            <p:ph idx="1"/>
          </p:nvPr>
        </p:nvSpPr>
        <p:spPr>
          <a:xfrm>
            <a:off x="633845" y="1963883"/>
            <a:ext cx="11049505" cy="4333008"/>
          </a:xfrm>
        </p:spPr>
        <p:txBody>
          <a:bodyPr>
            <a:normAutofit fontScale="85000" lnSpcReduction="20000"/>
          </a:bodyPr>
          <a:lstStyle/>
          <a:p>
            <a:r>
              <a:rPr lang="en-US" sz="1800" b="0" i="1" dirty="0">
                <a:solidFill>
                  <a:srgbClr val="365F91"/>
                </a:solidFill>
                <a:effectLst/>
                <a:latin typeface="Cambria-Italic"/>
              </a:rPr>
              <a:t>Strings</a:t>
            </a:r>
            <a:r>
              <a:rPr lang="en-US" sz="1800" b="0" i="0" dirty="0">
                <a:solidFill>
                  <a:srgbClr val="000000"/>
                </a:solidFill>
                <a:effectLst/>
                <a:latin typeface="Calibri" panose="020F0502020204030204" pitchFamily="34" charset="0"/>
              </a:rPr>
              <a:t>: Represents variable-length strings. It's declared using string</a:t>
            </a:r>
            <a:r>
              <a:rPr lang="en-US" sz="1600" dirty="0"/>
              <a:t> </a:t>
            </a:r>
            <a:br>
              <a:rPr lang="en-US" sz="1600" dirty="0"/>
            </a:br>
            <a:r>
              <a:rPr lang="en-US" sz="1800" b="0" i="0" dirty="0" err="1">
                <a:solidFill>
                  <a:srgbClr val="000088"/>
                </a:solidFill>
                <a:effectLst/>
                <a:latin typeface="Consolas" panose="020B0609020204030204" pitchFamily="49" charset="0"/>
              </a:rPr>
              <a:t>string</a:t>
            </a:r>
            <a:r>
              <a:rPr lang="en-US" sz="1800" b="0" i="0" dirty="0">
                <a:solidFill>
                  <a:srgbClr val="000088"/>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greeting </a:t>
            </a:r>
            <a:r>
              <a:rPr lang="en-US" sz="1800" b="0" i="0" dirty="0">
                <a:solidFill>
                  <a:srgbClr val="666600"/>
                </a:solidFill>
                <a:effectLst/>
                <a:latin typeface="Consolas" panose="020B0609020204030204" pitchFamily="49" charset="0"/>
              </a:rPr>
              <a:t>= </a:t>
            </a:r>
            <a:r>
              <a:rPr lang="en-US" sz="1800" b="0" i="0" dirty="0">
                <a:solidFill>
                  <a:srgbClr val="008800"/>
                </a:solidFill>
                <a:effectLst/>
                <a:latin typeface="Consolas" panose="020B0609020204030204" pitchFamily="49" charset="0"/>
              </a:rPr>
              <a:t>"Hello, World!"</a:t>
            </a:r>
            <a:r>
              <a:rPr lang="en-US" sz="1800" b="0" i="0" dirty="0">
                <a:solidFill>
                  <a:srgbClr val="666600"/>
                </a:solidFill>
                <a:effectLst/>
                <a:latin typeface="Consolas" panose="020B0609020204030204" pitchFamily="49" charset="0"/>
              </a:rPr>
              <a:t>; // as an array of bytes</a:t>
            </a:r>
            <a:r>
              <a:rPr lang="en-US" dirty="0"/>
              <a:t> </a:t>
            </a:r>
            <a:br>
              <a:rPr lang="en-US" dirty="0"/>
            </a:br>
            <a:r>
              <a:rPr lang="en-US" sz="1800" b="0" i="1" dirty="0">
                <a:solidFill>
                  <a:srgbClr val="365F91"/>
                </a:solidFill>
                <a:effectLst/>
                <a:latin typeface="Cambria-Italic"/>
              </a:rPr>
              <a:t>Enum</a:t>
            </a:r>
            <a:r>
              <a:rPr lang="en-US" sz="1800" b="0" i="0" dirty="0">
                <a:solidFill>
                  <a:srgbClr val="000000"/>
                </a:solidFill>
                <a:effectLst/>
                <a:latin typeface="Calibri" panose="020F0502020204030204" pitchFamily="34" charset="0"/>
              </a:rPr>
              <a:t>: Allows you to create custom enumerations with a finite set of values.</a:t>
            </a:r>
            <a:r>
              <a:rPr lang="en-US" dirty="0"/>
              <a:t> </a:t>
            </a:r>
            <a:br>
              <a:rPr lang="en-US" dirty="0"/>
            </a:br>
            <a:r>
              <a:rPr lang="en-US" dirty="0"/>
              <a:t>1. </a:t>
            </a:r>
            <a:r>
              <a:rPr lang="en-US" sz="1800" b="0" i="0" dirty="0" err="1">
                <a:solidFill>
                  <a:srgbClr val="000088"/>
                </a:solidFill>
                <a:effectLst/>
                <a:latin typeface="Consolas" panose="020B0609020204030204" pitchFamily="49" charset="0"/>
              </a:rPr>
              <a:t>enum</a:t>
            </a:r>
            <a:r>
              <a:rPr lang="en-US" sz="1800" b="0" i="0" dirty="0">
                <a:solidFill>
                  <a:srgbClr val="000088"/>
                </a:solidFill>
                <a:effectLst/>
                <a:latin typeface="Consolas" panose="020B0609020204030204" pitchFamily="49" charset="0"/>
              </a:rPr>
              <a:t> </a:t>
            </a:r>
            <a:r>
              <a:rPr lang="en-US" sz="1800" b="0" i="0" dirty="0">
                <a:solidFill>
                  <a:srgbClr val="660066"/>
                </a:solidFill>
                <a:effectLst/>
                <a:latin typeface="Consolas" panose="020B0609020204030204" pitchFamily="49" charset="0"/>
              </a:rPr>
              <a:t>Status </a:t>
            </a:r>
            <a:r>
              <a:rPr lang="en-US" sz="1800" b="0" i="0" dirty="0">
                <a:solidFill>
                  <a:srgbClr val="666600"/>
                </a:solidFill>
                <a:effectLst/>
                <a:latin typeface="Consolas" panose="020B0609020204030204" pitchFamily="49" charset="0"/>
              </a:rPr>
              <a:t>{ </a:t>
            </a:r>
            <a:r>
              <a:rPr lang="en-US" sz="1800" b="0" i="0" dirty="0">
                <a:solidFill>
                  <a:srgbClr val="660066"/>
                </a:solidFill>
                <a:effectLst/>
                <a:latin typeface="Consolas" panose="020B0609020204030204" pitchFamily="49" charset="0"/>
              </a:rPr>
              <a:t>Pending</a:t>
            </a:r>
            <a:r>
              <a:rPr lang="en-US" sz="1800" b="0" i="0" dirty="0">
                <a:solidFill>
                  <a:srgbClr val="666600"/>
                </a:solidFill>
                <a:effectLst/>
                <a:latin typeface="Consolas" panose="020B0609020204030204" pitchFamily="49" charset="0"/>
              </a:rPr>
              <a:t>, </a:t>
            </a:r>
            <a:r>
              <a:rPr lang="en-US" sz="1800" b="0" i="0" dirty="0">
                <a:solidFill>
                  <a:srgbClr val="660066"/>
                </a:solidFill>
                <a:effectLst/>
                <a:latin typeface="Consolas" panose="020B0609020204030204" pitchFamily="49" charset="0"/>
              </a:rPr>
              <a:t>Approved</a:t>
            </a:r>
            <a:r>
              <a:rPr lang="en-US" sz="1800" b="0" i="0" dirty="0">
                <a:solidFill>
                  <a:srgbClr val="666600"/>
                </a:solidFill>
                <a:effectLst/>
                <a:latin typeface="Consolas" panose="020B0609020204030204" pitchFamily="49" charset="0"/>
              </a:rPr>
              <a:t>, </a:t>
            </a:r>
            <a:r>
              <a:rPr lang="en-US" sz="1800" b="0" i="0" dirty="0">
                <a:solidFill>
                  <a:srgbClr val="660066"/>
                </a:solidFill>
                <a:effectLst/>
                <a:latin typeface="Consolas" panose="020B0609020204030204" pitchFamily="49" charset="0"/>
              </a:rPr>
              <a:t>Rejected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 </a:t>
            </a:r>
            <a:r>
              <a:rPr lang="en-US" sz="1800" b="0" i="0" dirty="0">
                <a:solidFill>
                  <a:srgbClr val="660066"/>
                </a:solidFill>
                <a:effectLst/>
                <a:latin typeface="Consolas" panose="020B0609020204030204" pitchFamily="49" charset="0"/>
              </a:rPr>
              <a:t>Status </a:t>
            </a:r>
            <a:r>
              <a:rPr lang="en-US" sz="1800" b="0" i="0" dirty="0" err="1">
                <a:solidFill>
                  <a:srgbClr val="000000"/>
                </a:solidFill>
                <a:effectLst/>
                <a:latin typeface="Consolas" panose="020B0609020204030204" pitchFamily="49" charset="0"/>
              </a:rPr>
              <a:t>myStatus</a:t>
            </a:r>
            <a:r>
              <a:rPr lang="en-US" sz="1800" b="0" i="0" dirty="0">
                <a:solidFill>
                  <a:srgbClr val="000000"/>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 </a:t>
            </a:r>
            <a:r>
              <a:rPr lang="en-US" sz="1800" b="0" i="0" dirty="0" err="1">
                <a:solidFill>
                  <a:srgbClr val="660066"/>
                </a:solidFill>
                <a:effectLst/>
                <a:latin typeface="Consolas" panose="020B0609020204030204" pitchFamily="49" charset="0"/>
              </a:rPr>
              <a:t>Status</a:t>
            </a:r>
            <a:r>
              <a:rPr lang="en-US" sz="1800" b="0" i="0" dirty="0" err="1">
                <a:solidFill>
                  <a:srgbClr val="666600"/>
                </a:solidFill>
                <a:effectLst/>
                <a:latin typeface="Consolas" panose="020B0609020204030204" pitchFamily="49" charset="0"/>
              </a:rPr>
              <a:t>.</a:t>
            </a:r>
            <a:r>
              <a:rPr lang="en-US" sz="1800" b="0" i="0" dirty="0" err="1">
                <a:solidFill>
                  <a:srgbClr val="660066"/>
                </a:solidFill>
                <a:effectLst/>
                <a:latin typeface="Consolas" panose="020B0609020204030204" pitchFamily="49" charset="0"/>
              </a:rPr>
              <a:t>Pending</a:t>
            </a:r>
            <a:r>
              <a:rPr lang="en-US" sz="1800" b="0" i="0" dirty="0">
                <a:solidFill>
                  <a:srgbClr val="666600"/>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 value of 0 for the first one.</a:t>
            </a:r>
          </a:p>
          <a:p>
            <a:r>
              <a:rPr lang="en-US" sz="1800" b="0" i="1" dirty="0">
                <a:solidFill>
                  <a:srgbClr val="365F91"/>
                </a:solidFill>
                <a:effectLst/>
                <a:latin typeface="Cambria-Italic"/>
              </a:rPr>
              <a:t>Structs</a:t>
            </a:r>
            <a:r>
              <a:rPr lang="en-US" sz="1800" b="0" i="0" dirty="0">
                <a:solidFill>
                  <a:srgbClr val="000000"/>
                </a:solidFill>
                <a:effectLst/>
                <a:latin typeface="Calibri" panose="020F0502020204030204" pitchFamily="34" charset="0"/>
              </a:rPr>
              <a:t>: Custom user-defined composite data types, which allow you to group variables of different types together.</a:t>
            </a:r>
            <a:r>
              <a:rPr lang="en-US" dirty="0"/>
              <a:t> </a:t>
            </a:r>
            <a:br>
              <a:rPr lang="en-US" dirty="0"/>
            </a:br>
            <a:r>
              <a:rPr lang="en-US" sz="1800" b="0" i="0" dirty="0">
                <a:solidFill>
                  <a:srgbClr val="000000"/>
                </a:solidFill>
                <a:effectLst/>
                <a:latin typeface="Consolas" panose="020B0609020204030204" pitchFamily="49" charset="0"/>
              </a:rPr>
              <a:t>1. </a:t>
            </a:r>
            <a:r>
              <a:rPr lang="en-US" sz="1800" b="0" i="0" dirty="0">
                <a:solidFill>
                  <a:srgbClr val="000088"/>
                </a:solidFill>
                <a:effectLst/>
                <a:latin typeface="Consolas" panose="020B0609020204030204" pitchFamily="49" charset="0"/>
              </a:rPr>
              <a:t>struct </a:t>
            </a:r>
            <a:r>
              <a:rPr lang="en-US" sz="1800" b="0" i="0" dirty="0">
                <a:solidFill>
                  <a:srgbClr val="660066"/>
                </a:solidFill>
                <a:effectLst/>
                <a:latin typeface="Consolas" panose="020B0609020204030204" pitchFamily="49" charset="0"/>
              </a:rPr>
              <a:t>Person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 </a:t>
            </a:r>
            <a:r>
              <a:rPr lang="en-US" sz="1800" b="0" i="0" dirty="0">
                <a:solidFill>
                  <a:srgbClr val="000088"/>
                </a:solidFill>
                <a:effectLst/>
                <a:latin typeface="Consolas" panose="020B0609020204030204" pitchFamily="49" charset="0"/>
              </a:rPr>
              <a:t>string </a:t>
            </a:r>
            <a:r>
              <a:rPr lang="en-US" sz="1800" b="0" i="0" dirty="0">
                <a:solidFill>
                  <a:srgbClr val="000000"/>
                </a:solidFill>
                <a:effectLst/>
                <a:latin typeface="Consolas" panose="020B0609020204030204" pitchFamily="49" charset="0"/>
              </a:rPr>
              <a:t>name</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3. uint256 age</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4.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5. </a:t>
            </a:r>
            <a:r>
              <a:rPr lang="en-US" sz="1800" b="0" i="0" dirty="0">
                <a:solidFill>
                  <a:srgbClr val="660066"/>
                </a:solidFill>
                <a:effectLst/>
                <a:latin typeface="Consolas" panose="020B0609020204030204" pitchFamily="49" charset="0"/>
              </a:rPr>
              <a:t>Person </a:t>
            </a:r>
            <a:r>
              <a:rPr lang="en-US" sz="1800" b="0" i="0" dirty="0" err="1">
                <a:solidFill>
                  <a:srgbClr val="000000"/>
                </a:solidFill>
                <a:effectLst/>
                <a:latin typeface="Consolas" panose="020B0609020204030204" pitchFamily="49" charset="0"/>
              </a:rPr>
              <a:t>alice</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6. alice</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name </a:t>
            </a:r>
            <a:r>
              <a:rPr lang="en-US" sz="1800" b="0" i="0" dirty="0">
                <a:solidFill>
                  <a:srgbClr val="666600"/>
                </a:solidFill>
                <a:effectLst/>
                <a:latin typeface="Consolas" panose="020B0609020204030204" pitchFamily="49" charset="0"/>
              </a:rPr>
              <a:t>= </a:t>
            </a:r>
            <a:r>
              <a:rPr lang="en-US" sz="1800" b="0" i="0" dirty="0">
                <a:solidFill>
                  <a:srgbClr val="008800"/>
                </a:solidFill>
                <a:effectLst/>
                <a:latin typeface="Consolas" panose="020B0609020204030204" pitchFamily="49" charset="0"/>
              </a:rPr>
              <a:t>"Alice"</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7. </a:t>
            </a:r>
            <a:r>
              <a:rPr lang="en-US" sz="1800" b="0" i="0" dirty="0" err="1">
                <a:solidFill>
                  <a:srgbClr val="000000"/>
                </a:solidFill>
                <a:effectLst/>
                <a:latin typeface="Consolas" panose="020B0609020204030204" pitchFamily="49" charset="0"/>
              </a:rPr>
              <a:t>alice</a:t>
            </a:r>
            <a:r>
              <a:rPr lang="en-US" sz="1800" b="0" i="0" dirty="0" err="1">
                <a:solidFill>
                  <a:srgbClr val="6666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age</a:t>
            </a:r>
            <a:r>
              <a:rPr lang="en-US" sz="1800" b="0" i="0" dirty="0">
                <a:solidFill>
                  <a:srgbClr val="000000"/>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 </a:t>
            </a:r>
            <a:r>
              <a:rPr lang="en-US" sz="1800" b="0" i="0" dirty="0">
                <a:solidFill>
                  <a:srgbClr val="006666"/>
                </a:solidFill>
                <a:effectLst/>
                <a:latin typeface="Consolas" panose="020B0609020204030204" pitchFamily="49" charset="0"/>
              </a:rPr>
              <a:t>30</a:t>
            </a:r>
            <a:r>
              <a:rPr lang="en-US" sz="1800" b="0" i="0" dirty="0">
                <a:solidFill>
                  <a:srgbClr val="666600"/>
                </a:solidFill>
                <a:effectLst/>
                <a:latin typeface="Consolas" panose="020B0609020204030204" pitchFamily="49" charset="0"/>
              </a:rPr>
              <a:t>;</a:t>
            </a:r>
            <a:r>
              <a:rPr lang="en-US" dirty="0"/>
              <a:t> </a:t>
            </a:r>
          </a:p>
          <a:p>
            <a:r>
              <a:rPr lang="en-US" sz="1800" b="0" i="0" dirty="0">
                <a:solidFill>
                  <a:srgbClr val="000000"/>
                </a:solidFill>
                <a:effectLst/>
                <a:latin typeface="Consolas" panose="020B0609020204030204" pitchFamily="49" charset="0"/>
              </a:rPr>
              <a:t>8. </a:t>
            </a:r>
            <a:r>
              <a:rPr lang="en-US" sz="1800" b="0" i="0" dirty="0">
                <a:solidFill>
                  <a:srgbClr val="660066"/>
                </a:solidFill>
                <a:effectLst/>
                <a:latin typeface="Consolas" panose="020B0609020204030204" pitchFamily="49" charset="0"/>
              </a:rPr>
              <a:t>Person </a:t>
            </a:r>
            <a:r>
              <a:rPr lang="en-US" sz="1800" b="0" i="0" dirty="0">
                <a:effectLst/>
                <a:latin typeface="Consolas" panose="020B0609020204030204" pitchFamily="49" charset="0"/>
              </a:rPr>
              <a:t>Abdo</a:t>
            </a:r>
            <a:r>
              <a:rPr lang="en-US" sz="1800" b="0" i="0" dirty="0">
                <a:solidFill>
                  <a:srgbClr val="660066"/>
                </a:solidFill>
                <a:effectLst/>
                <a:latin typeface="Consolas" panose="020B0609020204030204" pitchFamily="49" charset="0"/>
              </a:rPr>
              <a:t> = Person</a:t>
            </a:r>
            <a:r>
              <a:rPr lang="en-US" sz="1800" dirty="0"/>
              <a:t>(</a:t>
            </a:r>
            <a:r>
              <a:rPr lang="en-US" sz="1800" dirty="0">
                <a:solidFill>
                  <a:srgbClr val="00B050"/>
                </a:solidFill>
              </a:rPr>
              <a:t>“Abdalrhman”</a:t>
            </a:r>
            <a:r>
              <a:rPr lang="en-US" sz="1800" dirty="0"/>
              <a:t>,23);</a:t>
            </a:r>
          </a:p>
        </p:txBody>
      </p:sp>
    </p:spTree>
    <p:extLst>
      <p:ext uri="{BB962C8B-B14F-4D97-AF65-F5344CB8AC3E}">
        <p14:creationId xmlns:p14="http://schemas.microsoft.com/office/powerpoint/2010/main" val="344299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14070-FE36-E45A-A1C3-54A194C90E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7C92DE-5460-87C2-AF48-7A407ED7AFD1}"/>
              </a:ext>
            </a:extLst>
          </p:cNvPr>
          <p:cNvSpPr>
            <a:spLocks noGrp="1"/>
          </p:cNvSpPr>
          <p:nvPr>
            <p:ph type="title"/>
          </p:nvPr>
        </p:nvSpPr>
        <p:spPr>
          <a:xfrm>
            <a:off x="517870" y="978409"/>
            <a:ext cx="5021182" cy="985474"/>
          </a:xfrm>
        </p:spPr>
        <p:txBody>
          <a:bodyPr>
            <a:normAutofit/>
          </a:bodyPr>
          <a:lstStyle/>
          <a:p>
            <a:r>
              <a:rPr lang="en-US" dirty="0"/>
              <a:t>variables</a:t>
            </a:r>
          </a:p>
        </p:txBody>
      </p:sp>
      <p:sp>
        <p:nvSpPr>
          <p:cNvPr id="3" name="Content Placeholder 2">
            <a:extLst>
              <a:ext uri="{FF2B5EF4-FFF2-40B4-BE49-F238E27FC236}">
                <a16:creationId xmlns:a16="http://schemas.microsoft.com/office/drawing/2014/main" id="{E7C6E4D5-F1CE-93B5-97D3-79B443C544F7}"/>
              </a:ext>
            </a:extLst>
          </p:cNvPr>
          <p:cNvSpPr>
            <a:spLocks noGrp="1"/>
          </p:cNvSpPr>
          <p:nvPr>
            <p:ph idx="1"/>
          </p:nvPr>
        </p:nvSpPr>
        <p:spPr>
          <a:xfrm>
            <a:off x="633845" y="1963883"/>
            <a:ext cx="11049505" cy="4333008"/>
          </a:xfrm>
        </p:spPr>
        <p:txBody>
          <a:bodyPr>
            <a:normAutofit/>
          </a:bodyPr>
          <a:lstStyle/>
          <a:p>
            <a:pPr marL="285750" indent="-285750" algn="l">
              <a:buFont typeface="Arial" panose="020B0604020202020204" pitchFamily="34" charset="0"/>
              <a:buChar char="•"/>
            </a:pPr>
            <a:r>
              <a:rPr lang="en-US" sz="1600" b="1" i="0" dirty="0">
                <a:solidFill>
                  <a:srgbClr val="000000"/>
                </a:solidFill>
                <a:effectLst/>
                <a:latin typeface="inherit"/>
              </a:rPr>
              <a:t>State Variables</a:t>
            </a:r>
            <a:r>
              <a:rPr lang="en-US" sz="1600" b="0" i="0" dirty="0">
                <a:solidFill>
                  <a:srgbClr val="000000"/>
                </a:solidFill>
                <a:effectLst/>
                <a:latin typeface="Verdana" panose="020B0604030504040204" pitchFamily="34" charset="0"/>
              </a:rPr>
              <a:t> − Variables whose values are permanently stored in a contract storage.</a:t>
            </a:r>
          </a:p>
          <a:p>
            <a:pPr marL="285750" indent="-285750" algn="l">
              <a:buFont typeface="Arial" panose="020B0604020202020204" pitchFamily="34" charset="0"/>
              <a:buChar char="•"/>
            </a:pPr>
            <a:r>
              <a:rPr lang="en-US" sz="1600" b="1" i="0" dirty="0">
                <a:solidFill>
                  <a:srgbClr val="000000"/>
                </a:solidFill>
                <a:effectLst/>
                <a:latin typeface="inherit"/>
              </a:rPr>
              <a:t>Local Variables</a:t>
            </a:r>
            <a:r>
              <a:rPr lang="en-US" sz="1600" b="0" i="0" dirty="0">
                <a:solidFill>
                  <a:srgbClr val="000000"/>
                </a:solidFill>
                <a:effectLst/>
                <a:latin typeface="Verdana" panose="020B0604030504040204" pitchFamily="34" charset="0"/>
              </a:rPr>
              <a:t> − Variables whose values are present till function is executing.</a:t>
            </a:r>
          </a:p>
          <a:p>
            <a:pPr marL="285750" indent="-285750" algn="l">
              <a:buFont typeface="Arial" panose="020B0604020202020204" pitchFamily="34" charset="0"/>
              <a:buChar char="•"/>
            </a:pPr>
            <a:r>
              <a:rPr lang="en-US" sz="1600" b="1" i="0" dirty="0">
                <a:solidFill>
                  <a:srgbClr val="000000"/>
                </a:solidFill>
                <a:effectLst/>
                <a:latin typeface="inherit"/>
              </a:rPr>
              <a:t>Global Variables</a:t>
            </a:r>
            <a:r>
              <a:rPr lang="en-US" sz="1600" b="0" i="0" dirty="0">
                <a:solidFill>
                  <a:srgbClr val="000000"/>
                </a:solidFill>
                <a:effectLst/>
                <a:latin typeface="Verdana" panose="020B0604030504040204" pitchFamily="34" charset="0"/>
              </a:rPr>
              <a:t> − Special variables exists in the global namespace used to get information about the blockchain.</a:t>
            </a:r>
          </a:p>
          <a:p>
            <a:pPr algn="l">
              <a:buFont typeface="Arial" panose="020B0604020202020204" pitchFamily="34" charset="0"/>
              <a:buChar char="•"/>
            </a:pPr>
            <a:endParaRPr lang="en-US" sz="1600" b="0" i="0" dirty="0">
              <a:solidFill>
                <a:srgbClr val="000000"/>
              </a:solidFill>
              <a:effectLst/>
              <a:latin typeface="Verdana" panose="020B0604030504040204" pitchFamily="34" charset="0"/>
            </a:endParaRPr>
          </a:p>
        </p:txBody>
      </p:sp>
      <p:pic>
        <p:nvPicPr>
          <p:cNvPr id="7" name="Picture 6">
            <a:extLst>
              <a:ext uri="{FF2B5EF4-FFF2-40B4-BE49-F238E27FC236}">
                <a16:creationId xmlns:a16="http://schemas.microsoft.com/office/drawing/2014/main" id="{AAC0767A-8ABE-27C6-0673-3824DAF051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22858" y="3074048"/>
            <a:ext cx="5615016" cy="3562439"/>
          </a:xfrm>
          <a:prstGeom prst="rect">
            <a:avLst/>
          </a:prstGeom>
        </p:spPr>
      </p:pic>
    </p:spTree>
    <p:extLst>
      <p:ext uri="{BB962C8B-B14F-4D97-AF65-F5344CB8AC3E}">
        <p14:creationId xmlns:p14="http://schemas.microsoft.com/office/powerpoint/2010/main" val="2895058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A83F1-5E9A-20EB-F5C9-8F4C06495F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497E03-B34C-7904-71D4-136716097CC7}"/>
              </a:ext>
            </a:extLst>
          </p:cNvPr>
          <p:cNvSpPr>
            <a:spLocks noGrp="1"/>
          </p:cNvSpPr>
          <p:nvPr>
            <p:ph type="title"/>
          </p:nvPr>
        </p:nvSpPr>
        <p:spPr>
          <a:xfrm>
            <a:off x="517870" y="739416"/>
            <a:ext cx="5021182" cy="985474"/>
          </a:xfrm>
        </p:spPr>
        <p:txBody>
          <a:bodyPr>
            <a:normAutofit/>
          </a:bodyPr>
          <a:lstStyle/>
          <a:p>
            <a:r>
              <a:rPr lang="en-US" dirty="0"/>
              <a:t>variables</a:t>
            </a:r>
          </a:p>
        </p:txBody>
      </p:sp>
      <p:sp>
        <p:nvSpPr>
          <p:cNvPr id="3" name="Content Placeholder 2">
            <a:extLst>
              <a:ext uri="{FF2B5EF4-FFF2-40B4-BE49-F238E27FC236}">
                <a16:creationId xmlns:a16="http://schemas.microsoft.com/office/drawing/2014/main" id="{BBA6BADB-F324-9DD6-5AC5-7F272E8B6690}"/>
              </a:ext>
            </a:extLst>
          </p:cNvPr>
          <p:cNvSpPr>
            <a:spLocks noGrp="1"/>
          </p:cNvSpPr>
          <p:nvPr>
            <p:ph idx="1"/>
          </p:nvPr>
        </p:nvSpPr>
        <p:spPr>
          <a:xfrm>
            <a:off x="633845" y="1558636"/>
            <a:ext cx="11049505" cy="4738255"/>
          </a:xfrm>
        </p:spPr>
        <p:txBody>
          <a:bodyPr>
            <a:normAutofit/>
          </a:bodyPr>
          <a:lstStyle/>
          <a:p>
            <a:pPr marL="285750" indent="-285750" algn="l">
              <a:buFont typeface="Arial" panose="020B0604020202020204" pitchFamily="34" charset="0"/>
              <a:buChar char="•"/>
            </a:pPr>
            <a:r>
              <a:rPr lang="en-US" sz="1400" b="0" i="0" dirty="0">
                <a:solidFill>
                  <a:srgbClr val="000000"/>
                </a:solidFill>
                <a:effectLst/>
                <a:latin typeface="Verdana" panose="020B0604030504040204" pitchFamily="34" charset="0"/>
              </a:rPr>
              <a:t>These are special variables which exist in global workspace and provide information about the blockchain and transaction properties.</a:t>
            </a:r>
            <a:endParaRPr lang="en-US" sz="1600" b="0" i="0" dirty="0">
              <a:solidFill>
                <a:srgbClr val="000000"/>
              </a:solidFill>
              <a:effectLst/>
              <a:latin typeface="Verdana" panose="020B0604030504040204" pitchFamily="34" charset="0"/>
            </a:endParaRPr>
          </a:p>
        </p:txBody>
      </p:sp>
      <p:pic>
        <p:nvPicPr>
          <p:cNvPr id="5" name="Picture 4">
            <a:extLst>
              <a:ext uri="{FF2B5EF4-FFF2-40B4-BE49-F238E27FC236}">
                <a16:creationId xmlns:a16="http://schemas.microsoft.com/office/drawing/2014/main" id="{E217D76B-A367-0D68-A6D3-2B5EDBE8B09E}"/>
              </a:ext>
            </a:extLst>
          </p:cNvPr>
          <p:cNvPicPr>
            <a:picLocks noChangeAspect="1"/>
          </p:cNvPicPr>
          <p:nvPr/>
        </p:nvPicPr>
        <p:blipFill>
          <a:blip r:embed="rId2"/>
          <a:stretch>
            <a:fillRect/>
          </a:stretch>
        </p:blipFill>
        <p:spPr>
          <a:xfrm>
            <a:off x="3170736" y="1957957"/>
            <a:ext cx="5360200" cy="4738255"/>
          </a:xfrm>
          <a:prstGeom prst="rect">
            <a:avLst/>
          </a:prstGeom>
        </p:spPr>
      </p:pic>
    </p:spTree>
    <p:extLst>
      <p:ext uri="{BB962C8B-B14F-4D97-AF65-F5344CB8AC3E}">
        <p14:creationId xmlns:p14="http://schemas.microsoft.com/office/powerpoint/2010/main" val="136837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8F60A-7D6E-D256-BC95-AE61478718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B0AB2-077B-E588-4A8B-61FAB631B95E}"/>
              </a:ext>
            </a:extLst>
          </p:cNvPr>
          <p:cNvSpPr>
            <a:spLocks noGrp="1"/>
          </p:cNvSpPr>
          <p:nvPr>
            <p:ph type="title"/>
          </p:nvPr>
        </p:nvSpPr>
        <p:spPr>
          <a:xfrm>
            <a:off x="517869" y="739416"/>
            <a:ext cx="7472739" cy="985474"/>
          </a:xfrm>
        </p:spPr>
        <p:txBody>
          <a:bodyPr>
            <a:normAutofit fontScale="90000"/>
          </a:bodyPr>
          <a:lstStyle/>
          <a:p>
            <a:r>
              <a:rPr lang="en-US" dirty="0"/>
              <a:t>Solidity Variable Names</a:t>
            </a:r>
          </a:p>
        </p:txBody>
      </p:sp>
      <p:sp>
        <p:nvSpPr>
          <p:cNvPr id="3" name="Content Placeholder 2">
            <a:extLst>
              <a:ext uri="{FF2B5EF4-FFF2-40B4-BE49-F238E27FC236}">
                <a16:creationId xmlns:a16="http://schemas.microsoft.com/office/drawing/2014/main" id="{3689D864-7DA3-63B2-413D-3EE77113CEFC}"/>
              </a:ext>
            </a:extLst>
          </p:cNvPr>
          <p:cNvSpPr>
            <a:spLocks noGrp="1"/>
          </p:cNvSpPr>
          <p:nvPr>
            <p:ph idx="1"/>
          </p:nvPr>
        </p:nvSpPr>
        <p:spPr>
          <a:xfrm>
            <a:off x="633845" y="1558636"/>
            <a:ext cx="11049505" cy="4738255"/>
          </a:xfrm>
        </p:spPr>
        <p:txBody>
          <a:bodyPr>
            <a:normAutofit/>
          </a:bodyPr>
          <a:lstStyle/>
          <a:p>
            <a:pPr algn="l"/>
            <a:r>
              <a:rPr lang="en-US" sz="2800" b="0" i="0" dirty="0">
                <a:solidFill>
                  <a:srgbClr val="000000"/>
                </a:solidFill>
                <a:effectLst/>
                <a:latin typeface="Verdana" panose="020B0604030504040204" pitchFamily="34" charset="0"/>
              </a:rPr>
              <a:t>While naming your variables in Solidity, keep the following rules in mind.</a:t>
            </a:r>
          </a:p>
          <a:p>
            <a:pPr lvl="1"/>
            <a:r>
              <a:rPr lang="en-US" b="0" i="0" dirty="0">
                <a:solidFill>
                  <a:srgbClr val="000000"/>
                </a:solidFill>
                <a:effectLst/>
                <a:latin typeface="Verdana" panose="020B0604030504040204" pitchFamily="34" charset="0"/>
              </a:rPr>
              <a:t>You should not use any of the Solidity reserved keywords as a variable name. These keywords are mentioned in the next section. For example, break or </a:t>
            </a:r>
            <a:r>
              <a:rPr lang="en-US" b="0" i="0" dirty="0" err="1">
                <a:solidFill>
                  <a:srgbClr val="000000"/>
                </a:solidFill>
                <a:effectLst/>
                <a:latin typeface="Verdana" panose="020B0604030504040204" pitchFamily="34" charset="0"/>
              </a:rPr>
              <a:t>boolean</a:t>
            </a:r>
            <a:r>
              <a:rPr lang="en-US" b="0" i="0" dirty="0">
                <a:solidFill>
                  <a:srgbClr val="000000"/>
                </a:solidFill>
                <a:effectLst/>
                <a:latin typeface="Verdana" panose="020B0604030504040204" pitchFamily="34" charset="0"/>
              </a:rPr>
              <a:t> variable names are not valid.</a:t>
            </a:r>
          </a:p>
          <a:p>
            <a:pPr lvl="1"/>
            <a:r>
              <a:rPr lang="en-US" b="0" i="0" dirty="0">
                <a:solidFill>
                  <a:srgbClr val="000000"/>
                </a:solidFill>
                <a:effectLst/>
                <a:latin typeface="Verdana" panose="020B0604030504040204" pitchFamily="34" charset="0"/>
              </a:rPr>
              <a:t>Solidity variable names should not start with a numeral (0-9). They must begin with a letter or an underscore character. For example, 123test is an invalid variable name but _123test is a valid one.</a:t>
            </a:r>
          </a:p>
          <a:p>
            <a:pPr lvl="1"/>
            <a:r>
              <a:rPr lang="en-US" b="0" i="0" dirty="0">
                <a:solidFill>
                  <a:srgbClr val="000000"/>
                </a:solidFill>
                <a:effectLst/>
                <a:latin typeface="Verdana" panose="020B0604030504040204" pitchFamily="34" charset="0"/>
              </a:rPr>
              <a:t>Solidity variable names are case-sensitive. For example, Name and name are two different variables.</a:t>
            </a:r>
          </a:p>
        </p:txBody>
      </p:sp>
    </p:spTree>
    <p:extLst>
      <p:ext uri="{BB962C8B-B14F-4D97-AF65-F5344CB8AC3E}">
        <p14:creationId xmlns:p14="http://schemas.microsoft.com/office/powerpoint/2010/main" val="304256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280C8-E093-2F51-4E75-CB7222FA1E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9FB4E8-504F-0F06-E37F-E86BB838876E}"/>
              </a:ext>
            </a:extLst>
          </p:cNvPr>
          <p:cNvSpPr>
            <a:spLocks noGrp="1"/>
          </p:cNvSpPr>
          <p:nvPr>
            <p:ph type="title"/>
          </p:nvPr>
        </p:nvSpPr>
        <p:spPr>
          <a:xfrm>
            <a:off x="517869" y="739416"/>
            <a:ext cx="7472739" cy="985474"/>
          </a:xfrm>
        </p:spPr>
        <p:txBody>
          <a:bodyPr>
            <a:normAutofit/>
          </a:bodyPr>
          <a:lstStyle/>
          <a:p>
            <a:r>
              <a:rPr lang="en-US" dirty="0"/>
              <a:t>Variable Scope</a:t>
            </a:r>
          </a:p>
        </p:txBody>
      </p:sp>
      <p:sp>
        <p:nvSpPr>
          <p:cNvPr id="3" name="Content Placeholder 2">
            <a:extLst>
              <a:ext uri="{FF2B5EF4-FFF2-40B4-BE49-F238E27FC236}">
                <a16:creationId xmlns:a16="http://schemas.microsoft.com/office/drawing/2014/main" id="{4C91F6E6-1486-171B-83F1-E2CED6EEC267}"/>
              </a:ext>
            </a:extLst>
          </p:cNvPr>
          <p:cNvSpPr>
            <a:spLocks noGrp="1"/>
          </p:cNvSpPr>
          <p:nvPr>
            <p:ph idx="1"/>
          </p:nvPr>
        </p:nvSpPr>
        <p:spPr>
          <a:xfrm>
            <a:off x="633845" y="1558636"/>
            <a:ext cx="11049505" cy="4738255"/>
          </a:xfrm>
        </p:spPr>
        <p:txBody>
          <a:bodyPr vert="horz" lIns="91440" tIns="45720" rIns="91440" bIns="45720" rtlCol="0" anchor="t">
            <a:normAutofit/>
          </a:bodyPr>
          <a:lstStyle/>
          <a:p>
            <a:pPr algn="l"/>
            <a:r>
              <a:rPr lang="en-US" sz="2400" b="0" i="0" dirty="0">
                <a:solidFill>
                  <a:srgbClr val="000000"/>
                </a:solidFill>
                <a:effectLst/>
                <a:latin typeface="Verdana" panose="020B0604030504040204" pitchFamily="34" charset="0"/>
              </a:rPr>
              <a:t>Scope of local variables is limited to function in which they are defined but State variables can have three types of scopes.</a:t>
            </a:r>
          </a:p>
          <a:p>
            <a:pPr algn="l"/>
            <a:r>
              <a:rPr lang="en-US" sz="2000" b="1" i="0" dirty="0">
                <a:solidFill>
                  <a:srgbClr val="000000"/>
                </a:solidFill>
                <a:effectLst/>
                <a:latin typeface="inherit"/>
              </a:rPr>
              <a:t>Public</a:t>
            </a:r>
            <a:r>
              <a:rPr lang="en-US" sz="2000" b="0" i="0" dirty="0">
                <a:solidFill>
                  <a:srgbClr val="000000"/>
                </a:solidFill>
                <a:effectLst/>
                <a:latin typeface="Verdana" panose="020B0604030504040204" pitchFamily="34" charset="0"/>
              </a:rPr>
              <a:t> − Public state variables can be accessed internally as well as via messages. For a public state variable, an automatic getter function is generated.</a:t>
            </a:r>
          </a:p>
          <a:p>
            <a:pPr algn="l"/>
            <a:r>
              <a:rPr lang="en-US" sz="2000" b="1" i="0" dirty="0">
                <a:solidFill>
                  <a:srgbClr val="000000"/>
                </a:solidFill>
                <a:effectLst/>
                <a:latin typeface="inherit"/>
              </a:rPr>
              <a:t>Internal</a:t>
            </a:r>
            <a:r>
              <a:rPr lang="en-US" sz="2000" b="0" i="0" dirty="0">
                <a:solidFill>
                  <a:srgbClr val="000000"/>
                </a:solidFill>
                <a:effectLst/>
                <a:latin typeface="Verdana" panose="020B0604030504040204" pitchFamily="34" charset="0"/>
              </a:rPr>
              <a:t> − Internal state variables can be accessed only internally from the current contract or contract deriving from it without using this.</a:t>
            </a:r>
          </a:p>
          <a:p>
            <a:pPr algn="l"/>
            <a:r>
              <a:rPr lang="en-US" sz="2000" b="1" i="0" dirty="0">
                <a:solidFill>
                  <a:srgbClr val="000000"/>
                </a:solidFill>
                <a:effectLst/>
                <a:latin typeface="inherit"/>
              </a:rPr>
              <a:t>Private</a:t>
            </a:r>
            <a:r>
              <a:rPr lang="en-US" sz="2000" b="0" i="0" dirty="0">
                <a:solidFill>
                  <a:srgbClr val="000000"/>
                </a:solidFill>
                <a:effectLst/>
                <a:latin typeface="Verdana" panose="020B0604030504040204" pitchFamily="34" charset="0"/>
              </a:rPr>
              <a:t> − Private state variables can be accessed only internally from the current contract they are defined not in the derived contract from it.</a:t>
            </a:r>
          </a:p>
          <a:p>
            <a:r>
              <a:rPr lang="en-US" dirty="0">
                <a:solidFill>
                  <a:srgbClr val="000000"/>
                </a:solidFill>
                <a:latin typeface="Verdana"/>
                <a:ea typeface="Verdana"/>
              </a:rPr>
              <a:t>external</a:t>
            </a:r>
            <a:endParaRPr lang="en-US" dirty="0">
              <a:solidFill>
                <a:srgbClr val="000000"/>
              </a:solidFill>
              <a:latin typeface="Verdana" panose="020B0604030504040204" pitchFamily="34" charset="0"/>
              <a:ea typeface="Verdana"/>
            </a:endParaRPr>
          </a:p>
          <a:p>
            <a:br>
              <a:rPr lang="en-US" sz="2400" b="0" i="0" dirty="0">
                <a:solidFill>
                  <a:srgbClr val="000000"/>
                </a:solidFill>
                <a:effectLst/>
                <a:latin typeface="Verdana" panose="020B0604030504040204" pitchFamily="34" charset="0"/>
              </a:rPr>
            </a:b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543269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7F06695-95D9-68A1-7D0D-8EE5057BBAF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9C2F19-8FC2-4576-A76C-228178053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C087D0-2987-1738-B24D-3D79FCCB976A}"/>
              </a:ext>
            </a:extLst>
          </p:cNvPr>
          <p:cNvSpPr>
            <a:spLocks noGrp="1"/>
          </p:cNvSpPr>
          <p:nvPr>
            <p:ph type="title"/>
          </p:nvPr>
        </p:nvSpPr>
        <p:spPr>
          <a:xfrm>
            <a:off x="517870" y="976160"/>
            <a:ext cx="6144229" cy="1934172"/>
          </a:xfrm>
        </p:spPr>
        <p:txBody>
          <a:bodyPr>
            <a:normAutofit/>
          </a:bodyPr>
          <a:lstStyle/>
          <a:p>
            <a:r>
              <a:rPr lang="en-US" dirty="0"/>
              <a:t>Storage Vs Memory</a:t>
            </a:r>
          </a:p>
        </p:txBody>
      </p:sp>
      <p:sp>
        <p:nvSpPr>
          <p:cNvPr id="12" name="Rectangle 11">
            <a:extLst>
              <a:ext uri="{FF2B5EF4-FFF2-40B4-BE49-F238E27FC236}">
                <a16:creationId xmlns:a16="http://schemas.microsoft.com/office/drawing/2014/main" id="{31C81EE1-5871-473D-B5B0-CE7BC4F64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770" y="3612975"/>
            <a:ext cx="6162328"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E016C7-57A9-3DD9-A544-DE3D7E8EAF11}"/>
              </a:ext>
            </a:extLst>
          </p:cNvPr>
          <p:cNvSpPr>
            <a:spLocks noGrp="1"/>
          </p:cNvSpPr>
          <p:nvPr>
            <p:ph idx="1"/>
          </p:nvPr>
        </p:nvSpPr>
        <p:spPr>
          <a:xfrm>
            <a:off x="517870" y="3776870"/>
            <a:ext cx="6144228" cy="2411994"/>
          </a:xfrm>
        </p:spPr>
        <p:txBody>
          <a:bodyPr>
            <a:normAutofit/>
          </a:bodyPr>
          <a:lstStyle/>
          <a:p>
            <a:pPr>
              <a:lnSpc>
                <a:spcPct val="100000"/>
              </a:lnSpc>
            </a:pPr>
            <a:r>
              <a:rPr lang="en-US" sz="1100" b="0" i="0" dirty="0">
                <a:effectLst/>
                <a:latin typeface="Consolas" panose="020B0609020204030204" pitchFamily="49" charset="0"/>
              </a:rPr>
              <a:t>memory is a keyword used to store data for the execution of a contract. It holds functions argument data and is wiped after execution.</a:t>
            </a:r>
          </a:p>
          <a:p>
            <a:pPr>
              <a:lnSpc>
                <a:spcPct val="100000"/>
              </a:lnSpc>
            </a:pPr>
            <a:r>
              <a:rPr lang="en-US" sz="1100" b="0" i="0" dirty="0">
                <a:effectLst/>
                <a:latin typeface="Consolas" panose="020B0609020204030204" pitchFamily="49" charset="0"/>
              </a:rPr>
              <a:t>storage can be seen as the default solidity data storage. It holds data persistently and consumes more gas.</a:t>
            </a:r>
            <a:r>
              <a:rPr lang="en-US" sz="1100" dirty="0"/>
              <a:t> </a:t>
            </a:r>
          </a:p>
          <a:p>
            <a:pPr>
              <a:lnSpc>
                <a:spcPct val="100000"/>
              </a:lnSpc>
            </a:pPr>
            <a:r>
              <a:rPr lang="en-US" sz="1100" b="0" i="0" dirty="0">
                <a:effectLst/>
                <a:latin typeface="Consolas" panose="020B0609020204030204" pitchFamily="49" charset="0"/>
              </a:rPr>
              <a:t>Use </a:t>
            </a:r>
            <a:r>
              <a:rPr lang="en-US" sz="1100" b="1" i="0" dirty="0">
                <a:effectLst/>
                <a:latin typeface="Consolas-Bold"/>
              </a:rPr>
              <a:t>storage </a:t>
            </a:r>
            <a:r>
              <a:rPr lang="en-US" sz="1100" b="0" i="0" dirty="0">
                <a:effectLst/>
                <a:latin typeface="Consolas" panose="020B0609020204030204" pitchFamily="49" charset="0"/>
              </a:rPr>
              <a:t>for data that needs to be permanently stored and shared among functions and external actors.</a:t>
            </a:r>
          </a:p>
          <a:p>
            <a:pPr>
              <a:lnSpc>
                <a:spcPct val="100000"/>
              </a:lnSpc>
            </a:pPr>
            <a:r>
              <a:rPr lang="en-US" sz="1100" b="0" i="0" dirty="0">
                <a:effectLst/>
                <a:latin typeface="Consolas" panose="020B0609020204030204" pitchFamily="49" charset="0"/>
              </a:rPr>
              <a:t>Use memory for temporary data needed during the execution of a function, which does not need to be stored on the blockchain. It is more gas-efficient and has a local scope.</a:t>
            </a:r>
            <a:r>
              <a:rPr lang="en-US" sz="1100" dirty="0"/>
              <a:t> </a:t>
            </a:r>
            <a:br>
              <a:rPr lang="en-US" sz="1100" dirty="0"/>
            </a:br>
            <a:br>
              <a:rPr lang="en-US" sz="1100" dirty="0"/>
            </a:br>
            <a:endParaRPr lang="en-US" sz="1100" b="0" i="0" dirty="0">
              <a:effectLst/>
              <a:latin typeface="Verdana" panose="020B0604030504040204" pitchFamily="34" charset="0"/>
            </a:endParaRPr>
          </a:p>
        </p:txBody>
      </p:sp>
      <p:pic>
        <p:nvPicPr>
          <p:cNvPr id="5" name="Picture 4">
            <a:extLst>
              <a:ext uri="{FF2B5EF4-FFF2-40B4-BE49-F238E27FC236}">
                <a16:creationId xmlns:a16="http://schemas.microsoft.com/office/drawing/2014/main" id="{523AD2B3-2A5A-49AE-A2EE-BDF416F27D15}"/>
              </a:ext>
            </a:extLst>
          </p:cNvPr>
          <p:cNvPicPr>
            <a:picLocks noChangeAspect="1"/>
          </p:cNvPicPr>
          <p:nvPr/>
        </p:nvPicPr>
        <p:blipFill>
          <a:blip r:embed="rId2"/>
          <a:stretch>
            <a:fillRect/>
          </a:stretch>
        </p:blipFill>
        <p:spPr>
          <a:xfrm>
            <a:off x="6890338" y="1670319"/>
            <a:ext cx="4860127" cy="3742297"/>
          </a:xfrm>
          <a:prstGeom prst="rect">
            <a:avLst/>
          </a:prstGeom>
        </p:spPr>
      </p:pic>
    </p:spTree>
    <p:extLst>
      <p:ext uri="{BB962C8B-B14F-4D97-AF65-F5344CB8AC3E}">
        <p14:creationId xmlns:p14="http://schemas.microsoft.com/office/powerpoint/2010/main" val="2249191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8ADDE-E5BD-EABD-BB93-07276E7E5B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06DF40-D425-30F4-0B4E-1FD0DD4C71F4}"/>
              </a:ext>
            </a:extLst>
          </p:cNvPr>
          <p:cNvSpPr>
            <a:spLocks noGrp="1"/>
          </p:cNvSpPr>
          <p:nvPr>
            <p:ph type="title"/>
          </p:nvPr>
        </p:nvSpPr>
        <p:spPr>
          <a:xfrm>
            <a:off x="517869" y="739416"/>
            <a:ext cx="7472739" cy="985474"/>
          </a:xfrm>
        </p:spPr>
        <p:txBody>
          <a:bodyPr>
            <a:normAutofit/>
          </a:bodyPr>
          <a:lstStyle/>
          <a:p>
            <a:r>
              <a:rPr lang="en-US" dirty="0"/>
              <a:t>Operators</a:t>
            </a:r>
          </a:p>
        </p:txBody>
      </p:sp>
      <p:sp>
        <p:nvSpPr>
          <p:cNvPr id="3" name="Content Placeholder 2">
            <a:extLst>
              <a:ext uri="{FF2B5EF4-FFF2-40B4-BE49-F238E27FC236}">
                <a16:creationId xmlns:a16="http://schemas.microsoft.com/office/drawing/2014/main" id="{512C81B7-B619-3672-9EAB-3A3A383E35CC}"/>
              </a:ext>
            </a:extLst>
          </p:cNvPr>
          <p:cNvSpPr>
            <a:spLocks noGrp="1"/>
          </p:cNvSpPr>
          <p:nvPr>
            <p:ph idx="1"/>
          </p:nvPr>
        </p:nvSpPr>
        <p:spPr>
          <a:xfrm>
            <a:off x="633845" y="1558636"/>
            <a:ext cx="11049505" cy="4738255"/>
          </a:xfrm>
        </p:spPr>
        <p:txBody>
          <a:bodyPr>
            <a:normAutofit/>
          </a:bodyPr>
          <a:lstStyle/>
          <a:p>
            <a:pPr marL="342900" indent="-342900" algn="l">
              <a:buFont typeface="Arial" panose="020B0604020202020204" pitchFamily="34" charset="0"/>
              <a:buChar char="•"/>
            </a:pPr>
            <a:r>
              <a:rPr lang="en-US" sz="2000" b="0" i="0" dirty="0">
                <a:solidFill>
                  <a:srgbClr val="000000"/>
                </a:solidFill>
                <a:effectLst/>
                <a:latin typeface="Verdana" panose="020B0604030504040204" pitchFamily="34" charset="0"/>
              </a:rPr>
              <a:t>Arithmetic Operators</a:t>
            </a:r>
          </a:p>
          <a:p>
            <a:pPr lvl="3"/>
            <a:r>
              <a:rPr lang="en-US" b="0" i="0" dirty="0">
                <a:solidFill>
                  <a:srgbClr val="000000"/>
                </a:solidFill>
                <a:effectLst/>
                <a:latin typeface="Verdana" panose="020B0604030504040204" pitchFamily="34" charset="0"/>
              </a:rPr>
              <a:t>Solidity supports the following arithmetic operators </a:t>
            </a:r>
          </a:p>
          <a:p>
            <a:pPr lvl="3"/>
            <a:r>
              <a:rPr lang="en-US" b="0" i="0" dirty="0">
                <a:solidFill>
                  <a:srgbClr val="000000"/>
                </a:solidFill>
                <a:effectLst/>
                <a:latin typeface="Verdana" panose="020B0604030504040204" pitchFamily="34" charset="0"/>
              </a:rPr>
              <a:t>Assume variable A holds 10 and variable B holds 20, then </a:t>
            </a:r>
          </a:p>
          <a:p>
            <a:pPr algn="l">
              <a:buFont typeface="Arial" panose="020B0604020202020204" pitchFamily="34" charset="0"/>
              <a:buChar char="•"/>
            </a:pPr>
            <a:endParaRPr lang="en-US" sz="2000" b="0" i="0" dirty="0">
              <a:solidFill>
                <a:srgbClr val="000000"/>
              </a:solidFill>
              <a:effectLst/>
              <a:latin typeface="Verdana" panose="020B0604030504040204" pitchFamily="34" charset="0"/>
            </a:endParaRPr>
          </a:p>
        </p:txBody>
      </p:sp>
      <p:pic>
        <p:nvPicPr>
          <p:cNvPr id="5" name="Picture 4">
            <a:extLst>
              <a:ext uri="{FF2B5EF4-FFF2-40B4-BE49-F238E27FC236}">
                <a16:creationId xmlns:a16="http://schemas.microsoft.com/office/drawing/2014/main" id="{C1DFA68D-3CFD-021D-5C00-84E96B407D14}"/>
              </a:ext>
            </a:extLst>
          </p:cNvPr>
          <p:cNvPicPr>
            <a:picLocks noChangeAspect="1"/>
          </p:cNvPicPr>
          <p:nvPr/>
        </p:nvPicPr>
        <p:blipFill>
          <a:blip r:embed="rId2"/>
          <a:stretch>
            <a:fillRect/>
          </a:stretch>
        </p:blipFill>
        <p:spPr>
          <a:xfrm>
            <a:off x="6542340" y="2648017"/>
            <a:ext cx="5256986" cy="4012555"/>
          </a:xfrm>
          <a:prstGeom prst="rect">
            <a:avLst/>
          </a:prstGeom>
        </p:spPr>
      </p:pic>
      <p:pic>
        <p:nvPicPr>
          <p:cNvPr id="7" name="Picture 6">
            <a:extLst>
              <a:ext uri="{FF2B5EF4-FFF2-40B4-BE49-F238E27FC236}">
                <a16:creationId xmlns:a16="http://schemas.microsoft.com/office/drawing/2014/main" id="{FC92A406-B063-3AC9-DD80-AC46B38AB57B}"/>
              </a:ext>
            </a:extLst>
          </p:cNvPr>
          <p:cNvPicPr>
            <a:picLocks noChangeAspect="1"/>
          </p:cNvPicPr>
          <p:nvPr/>
        </p:nvPicPr>
        <p:blipFill>
          <a:blip r:embed="rId3"/>
          <a:stretch>
            <a:fillRect/>
          </a:stretch>
        </p:blipFill>
        <p:spPr>
          <a:xfrm>
            <a:off x="848476" y="2905232"/>
            <a:ext cx="4981468" cy="3498124"/>
          </a:xfrm>
          <a:prstGeom prst="rect">
            <a:avLst/>
          </a:prstGeom>
        </p:spPr>
      </p:pic>
    </p:spTree>
    <p:extLst>
      <p:ext uri="{BB962C8B-B14F-4D97-AF65-F5344CB8AC3E}">
        <p14:creationId xmlns:p14="http://schemas.microsoft.com/office/powerpoint/2010/main" val="120911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7039E-CD08-3477-921F-176B116C8E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C87BBA-606A-C24A-CE3A-CB1F2DFF49EB}"/>
              </a:ext>
            </a:extLst>
          </p:cNvPr>
          <p:cNvSpPr>
            <a:spLocks noGrp="1"/>
          </p:cNvSpPr>
          <p:nvPr>
            <p:ph type="title"/>
          </p:nvPr>
        </p:nvSpPr>
        <p:spPr>
          <a:xfrm>
            <a:off x="517869" y="739416"/>
            <a:ext cx="7472739" cy="985474"/>
          </a:xfrm>
        </p:spPr>
        <p:txBody>
          <a:bodyPr>
            <a:normAutofit/>
          </a:bodyPr>
          <a:lstStyle/>
          <a:p>
            <a:r>
              <a:rPr lang="en-US" dirty="0"/>
              <a:t>Operators</a:t>
            </a:r>
          </a:p>
        </p:txBody>
      </p:sp>
      <p:sp>
        <p:nvSpPr>
          <p:cNvPr id="3" name="Content Placeholder 2">
            <a:extLst>
              <a:ext uri="{FF2B5EF4-FFF2-40B4-BE49-F238E27FC236}">
                <a16:creationId xmlns:a16="http://schemas.microsoft.com/office/drawing/2014/main" id="{CB6A109E-D8F7-44C2-19F5-F7DD6EBBC272}"/>
              </a:ext>
            </a:extLst>
          </p:cNvPr>
          <p:cNvSpPr>
            <a:spLocks noGrp="1"/>
          </p:cNvSpPr>
          <p:nvPr>
            <p:ph idx="1"/>
          </p:nvPr>
        </p:nvSpPr>
        <p:spPr>
          <a:xfrm>
            <a:off x="633845" y="1558636"/>
            <a:ext cx="11049505" cy="4738255"/>
          </a:xfrm>
        </p:spPr>
        <p:txBody>
          <a:bodyPr>
            <a:normAutofit/>
          </a:bodyPr>
          <a:lstStyle/>
          <a:p>
            <a:pPr algn="l"/>
            <a:r>
              <a:rPr lang="en-US" sz="2000" b="0" i="0" dirty="0">
                <a:solidFill>
                  <a:srgbClr val="000000"/>
                </a:solidFill>
                <a:effectLst/>
                <a:latin typeface="Verdana" panose="020B0604030504040204" pitchFamily="34" charset="0"/>
              </a:rPr>
              <a:t>Comparison Operators</a:t>
            </a:r>
          </a:p>
        </p:txBody>
      </p:sp>
      <p:pic>
        <p:nvPicPr>
          <p:cNvPr id="5" name="Picture 4">
            <a:extLst>
              <a:ext uri="{FF2B5EF4-FFF2-40B4-BE49-F238E27FC236}">
                <a16:creationId xmlns:a16="http://schemas.microsoft.com/office/drawing/2014/main" id="{C16154BA-6EDB-0F33-DFAC-DA49E6BA3C7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81898" y="1626071"/>
            <a:ext cx="4945918" cy="4670820"/>
          </a:xfrm>
          <a:prstGeom prst="rect">
            <a:avLst/>
          </a:prstGeom>
        </p:spPr>
      </p:pic>
    </p:spTree>
    <p:extLst>
      <p:ext uri="{BB962C8B-B14F-4D97-AF65-F5344CB8AC3E}">
        <p14:creationId xmlns:p14="http://schemas.microsoft.com/office/powerpoint/2010/main" val="3786218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2AC8E-DF52-5B62-74DE-1C2D1ECDCB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C3B886-0237-2BF7-243C-0DC48A5E9936}"/>
              </a:ext>
            </a:extLst>
          </p:cNvPr>
          <p:cNvSpPr>
            <a:spLocks noGrp="1"/>
          </p:cNvSpPr>
          <p:nvPr>
            <p:ph type="title"/>
          </p:nvPr>
        </p:nvSpPr>
        <p:spPr>
          <a:xfrm>
            <a:off x="517869" y="739416"/>
            <a:ext cx="7472739" cy="985474"/>
          </a:xfrm>
        </p:spPr>
        <p:txBody>
          <a:bodyPr>
            <a:normAutofit/>
          </a:bodyPr>
          <a:lstStyle/>
          <a:p>
            <a:r>
              <a:rPr lang="en-US" dirty="0"/>
              <a:t>Operators</a:t>
            </a:r>
          </a:p>
        </p:txBody>
      </p:sp>
      <p:sp>
        <p:nvSpPr>
          <p:cNvPr id="3" name="Content Placeholder 2">
            <a:extLst>
              <a:ext uri="{FF2B5EF4-FFF2-40B4-BE49-F238E27FC236}">
                <a16:creationId xmlns:a16="http://schemas.microsoft.com/office/drawing/2014/main" id="{48D5CFC1-DBDC-24F1-C316-0A39C8501A12}"/>
              </a:ext>
            </a:extLst>
          </p:cNvPr>
          <p:cNvSpPr>
            <a:spLocks noGrp="1"/>
          </p:cNvSpPr>
          <p:nvPr>
            <p:ph idx="1"/>
          </p:nvPr>
        </p:nvSpPr>
        <p:spPr>
          <a:xfrm>
            <a:off x="633845" y="1558636"/>
            <a:ext cx="11049505" cy="4738255"/>
          </a:xfrm>
        </p:spPr>
        <p:txBody>
          <a:bodyPr>
            <a:normAutofit/>
          </a:bodyPr>
          <a:lstStyle/>
          <a:p>
            <a:pPr algn="l">
              <a:buFont typeface="Arial" panose="020B0604020202020204" pitchFamily="34" charset="0"/>
              <a:buChar char="•"/>
            </a:pPr>
            <a:r>
              <a:rPr lang="en-US" sz="2000" b="0" i="0" dirty="0">
                <a:solidFill>
                  <a:srgbClr val="000000"/>
                </a:solidFill>
                <a:effectLst/>
                <a:latin typeface="Verdana" panose="020B0604030504040204" pitchFamily="34" charset="0"/>
              </a:rPr>
              <a:t>Logical (or Relational) Operators</a:t>
            </a:r>
          </a:p>
        </p:txBody>
      </p:sp>
      <p:pic>
        <p:nvPicPr>
          <p:cNvPr id="5" name="Picture 4">
            <a:extLst>
              <a:ext uri="{FF2B5EF4-FFF2-40B4-BE49-F238E27FC236}">
                <a16:creationId xmlns:a16="http://schemas.microsoft.com/office/drawing/2014/main" id="{91DAF3A5-AAF5-FD2B-405D-DB4ADCE92C4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81898" y="2816971"/>
            <a:ext cx="4945918" cy="2289019"/>
          </a:xfrm>
          <a:prstGeom prst="rect">
            <a:avLst/>
          </a:prstGeom>
        </p:spPr>
      </p:pic>
    </p:spTree>
    <p:extLst>
      <p:ext uri="{BB962C8B-B14F-4D97-AF65-F5344CB8AC3E}">
        <p14:creationId xmlns:p14="http://schemas.microsoft.com/office/powerpoint/2010/main" val="337281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6CE22-7178-77DD-8DE8-A3C61139343A}"/>
              </a:ext>
            </a:extLst>
          </p:cNvPr>
          <p:cNvSpPr>
            <a:spLocks noGrp="1"/>
          </p:cNvSpPr>
          <p:nvPr>
            <p:ph type="title"/>
          </p:nvPr>
        </p:nvSpPr>
        <p:spPr>
          <a:xfrm>
            <a:off x="517870" y="978408"/>
            <a:ext cx="5021182" cy="1016647"/>
          </a:xfrm>
        </p:spPr>
        <p:txBody>
          <a:bodyPr/>
          <a:lstStyle/>
          <a:p>
            <a:r>
              <a:rPr lang="en-US" dirty="0"/>
              <a:t>Solidity</a:t>
            </a:r>
          </a:p>
        </p:txBody>
      </p:sp>
      <p:sp>
        <p:nvSpPr>
          <p:cNvPr id="3" name="Content Placeholder 2">
            <a:extLst>
              <a:ext uri="{FF2B5EF4-FFF2-40B4-BE49-F238E27FC236}">
                <a16:creationId xmlns:a16="http://schemas.microsoft.com/office/drawing/2014/main" id="{E8C354D6-1C6C-9E8F-CE50-5E7DC38F7E2C}"/>
              </a:ext>
            </a:extLst>
          </p:cNvPr>
          <p:cNvSpPr>
            <a:spLocks noGrp="1"/>
          </p:cNvSpPr>
          <p:nvPr>
            <p:ph idx="1"/>
          </p:nvPr>
        </p:nvSpPr>
        <p:spPr>
          <a:xfrm>
            <a:off x="517870" y="1995055"/>
            <a:ext cx="11165480" cy="3335481"/>
          </a:xfrm>
        </p:spPr>
        <p:txBody>
          <a:bodyPr>
            <a:normAutofit lnSpcReduction="10000"/>
          </a:bodyPr>
          <a:lstStyle/>
          <a:p>
            <a:pPr marL="342900" indent="-342900">
              <a:buFont typeface="Arial" panose="020B0604020202020204" pitchFamily="34" charset="0"/>
              <a:buChar char="•"/>
            </a:pPr>
            <a:r>
              <a:rPr lang="en-US" dirty="0"/>
              <a:t>is a programming language specifically designed for developing smart contracts on blockchain platforms, primarily </a:t>
            </a:r>
            <a:r>
              <a:rPr lang="en-US" b="1" dirty="0"/>
              <a:t>Ethereum</a:t>
            </a:r>
            <a:r>
              <a:rPr lang="en-US" dirty="0"/>
              <a:t>. It is a statically-typed, contract-oriented language that allows developers to write code for decentralized applications (</a:t>
            </a:r>
            <a:r>
              <a:rPr lang="en-US" dirty="0" err="1"/>
              <a:t>DApps</a:t>
            </a:r>
            <a:r>
              <a:rPr lang="en-US" dirty="0"/>
              <a:t>), decentralized autonomous organizations (DAOs), and other blockchain-based projects. </a:t>
            </a:r>
          </a:p>
          <a:p>
            <a:pPr marL="342900" indent="-342900">
              <a:buFont typeface="Arial" panose="020B0604020202020204" pitchFamily="34" charset="0"/>
              <a:buChar char="•"/>
            </a:pPr>
            <a:r>
              <a:rPr lang="en-US" b="0" i="0" dirty="0">
                <a:solidFill>
                  <a:srgbClr val="000000"/>
                </a:solidFill>
                <a:effectLst/>
                <a:latin typeface="Verdana" panose="020B0604030504040204" pitchFamily="34" charset="0"/>
              </a:rPr>
              <a:t>Solidity is a statically typed language, which means that the state or local variable type needs to be specified during declaration. Each declared variable always have a default value based on its type. There is no concept of "undefined" or "null".</a:t>
            </a:r>
            <a:br>
              <a:rPr lang="en-US" dirty="0"/>
            </a:br>
            <a:endParaRPr lang="en-US" dirty="0"/>
          </a:p>
          <a:p>
            <a:pPr marL="285750" indent="-285750">
              <a:buFont typeface="Arial" panose="020B0604020202020204" pitchFamily="34" charset="0"/>
              <a:buChar char="•"/>
            </a:pPr>
            <a:r>
              <a:rPr lang="en-US" sz="1900" b="0" i="0" dirty="0">
                <a:solidFill>
                  <a:srgbClr val="000000"/>
                </a:solidFill>
                <a:effectLst/>
                <a:latin typeface="Calibri" panose="020F0502020204030204" pitchFamily="34" charset="0"/>
              </a:rPr>
              <a:t>Each Smart Contract has its own address.</a:t>
            </a:r>
            <a:r>
              <a:rPr lang="en-US" sz="2200" dirty="0"/>
              <a:t> </a:t>
            </a:r>
          </a:p>
        </p:txBody>
      </p:sp>
    </p:spTree>
    <p:extLst>
      <p:ext uri="{BB962C8B-B14F-4D97-AF65-F5344CB8AC3E}">
        <p14:creationId xmlns:p14="http://schemas.microsoft.com/office/powerpoint/2010/main" val="3238105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D5FC7-A137-1993-5525-2442BC4CB7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A13AFA-A9E0-615C-19AA-2C2CB92DBA48}"/>
              </a:ext>
            </a:extLst>
          </p:cNvPr>
          <p:cNvSpPr>
            <a:spLocks noGrp="1"/>
          </p:cNvSpPr>
          <p:nvPr>
            <p:ph type="title"/>
          </p:nvPr>
        </p:nvSpPr>
        <p:spPr>
          <a:xfrm>
            <a:off x="517869" y="739416"/>
            <a:ext cx="7472739" cy="985474"/>
          </a:xfrm>
        </p:spPr>
        <p:txBody>
          <a:bodyPr>
            <a:normAutofit/>
          </a:bodyPr>
          <a:lstStyle/>
          <a:p>
            <a:r>
              <a:rPr lang="en-US" dirty="0"/>
              <a:t>Operators</a:t>
            </a:r>
          </a:p>
        </p:txBody>
      </p:sp>
      <p:sp>
        <p:nvSpPr>
          <p:cNvPr id="3" name="Content Placeholder 2">
            <a:extLst>
              <a:ext uri="{FF2B5EF4-FFF2-40B4-BE49-F238E27FC236}">
                <a16:creationId xmlns:a16="http://schemas.microsoft.com/office/drawing/2014/main" id="{CC337640-858A-1411-CE16-22D782B2749E}"/>
              </a:ext>
            </a:extLst>
          </p:cNvPr>
          <p:cNvSpPr>
            <a:spLocks noGrp="1"/>
          </p:cNvSpPr>
          <p:nvPr>
            <p:ph idx="1"/>
          </p:nvPr>
        </p:nvSpPr>
        <p:spPr>
          <a:xfrm>
            <a:off x="633845" y="1558636"/>
            <a:ext cx="11049505" cy="4738255"/>
          </a:xfrm>
        </p:spPr>
        <p:txBody>
          <a:bodyPr>
            <a:normAutofit/>
          </a:bodyPr>
          <a:lstStyle/>
          <a:p>
            <a:pPr algn="l">
              <a:buFont typeface="Arial" panose="020B0604020202020204" pitchFamily="34" charset="0"/>
              <a:buChar char="•"/>
            </a:pPr>
            <a:r>
              <a:rPr lang="en-US" sz="2000" b="0" i="0" dirty="0">
                <a:solidFill>
                  <a:srgbClr val="000000"/>
                </a:solidFill>
                <a:effectLst/>
                <a:latin typeface="Verdana" panose="020B0604030504040204" pitchFamily="34" charset="0"/>
              </a:rPr>
              <a:t>Bitwise Operators</a:t>
            </a:r>
          </a:p>
          <a:p>
            <a:pPr algn="l"/>
            <a:r>
              <a:rPr lang="en-US" sz="1400" b="0" i="0" dirty="0">
                <a:solidFill>
                  <a:srgbClr val="000000"/>
                </a:solidFill>
                <a:effectLst/>
                <a:latin typeface="Verdana" panose="020B0604030504040204" pitchFamily="34" charset="0"/>
              </a:rPr>
              <a:t>Assume variable A holds 2 and variable B holds 3</a:t>
            </a:r>
          </a:p>
          <a:p>
            <a:br>
              <a:rPr lang="en-US" dirty="0"/>
            </a:br>
            <a:endParaRPr lang="en-US" sz="2000" b="0" i="0" dirty="0">
              <a:solidFill>
                <a:srgbClr val="000000"/>
              </a:solidFill>
              <a:effectLst/>
              <a:latin typeface="Verdana" panose="020B0604030504040204" pitchFamily="34" charset="0"/>
            </a:endParaRPr>
          </a:p>
        </p:txBody>
      </p:sp>
      <p:pic>
        <p:nvPicPr>
          <p:cNvPr id="5" name="Picture 4">
            <a:extLst>
              <a:ext uri="{FF2B5EF4-FFF2-40B4-BE49-F238E27FC236}">
                <a16:creationId xmlns:a16="http://schemas.microsoft.com/office/drawing/2014/main" id="{53182CEF-8D95-18BD-9147-E548E67B6F4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5999" y="1385996"/>
            <a:ext cx="5302827" cy="4615751"/>
          </a:xfrm>
          <a:prstGeom prst="rect">
            <a:avLst/>
          </a:prstGeom>
        </p:spPr>
      </p:pic>
    </p:spTree>
    <p:extLst>
      <p:ext uri="{BB962C8B-B14F-4D97-AF65-F5344CB8AC3E}">
        <p14:creationId xmlns:p14="http://schemas.microsoft.com/office/powerpoint/2010/main" val="2290208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C057B-191E-02E1-4821-1F7325E76C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7C3520-59B4-16F3-CDA4-4200750794A2}"/>
              </a:ext>
            </a:extLst>
          </p:cNvPr>
          <p:cNvSpPr>
            <a:spLocks noGrp="1"/>
          </p:cNvSpPr>
          <p:nvPr>
            <p:ph type="title"/>
          </p:nvPr>
        </p:nvSpPr>
        <p:spPr>
          <a:xfrm>
            <a:off x="517869" y="739416"/>
            <a:ext cx="7472739" cy="985474"/>
          </a:xfrm>
        </p:spPr>
        <p:txBody>
          <a:bodyPr>
            <a:normAutofit/>
          </a:bodyPr>
          <a:lstStyle/>
          <a:p>
            <a:r>
              <a:rPr lang="en-US" dirty="0"/>
              <a:t>Operators</a:t>
            </a:r>
          </a:p>
        </p:txBody>
      </p:sp>
      <p:sp>
        <p:nvSpPr>
          <p:cNvPr id="3" name="Content Placeholder 2">
            <a:extLst>
              <a:ext uri="{FF2B5EF4-FFF2-40B4-BE49-F238E27FC236}">
                <a16:creationId xmlns:a16="http://schemas.microsoft.com/office/drawing/2014/main" id="{87D0524E-69C1-D422-2A90-E195C7A620D7}"/>
              </a:ext>
            </a:extLst>
          </p:cNvPr>
          <p:cNvSpPr>
            <a:spLocks noGrp="1"/>
          </p:cNvSpPr>
          <p:nvPr>
            <p:ph idx="1"/>
          </p:nvPr>
        </p:nvSpPr>
        <p:spPr>
          <a:xfrm>
            <a:off x="633845" y="1558636"/>
            <a:ext cx="11049505" cy="4738255"/>
          </a:xfrm>
        </p:spPr>
        <p:txBody>
          <a:bodyPr>
            <a:normAutofit/>
          </a:bodyPr>
          <a:lstStyle/>
          <a:p>
            <a:pPr algn="l">
              <a:buFont typeface="Arial" panose="020B0604020202020204" pitchFamily="34" charset="0"/>
              <a:buChar char="•"/>
            </a:pPr>
            <a:r>
              <a:rPr lang="en-US" sz="2000" b="0" i="0" dirty="0">
                <a:solidFill>
                  <a:srgbClr val="000000"/>
                </a:solidFill>
                <a:effectLst/>
                <a:latin typeface="Verdana" panose="020B0604030504040204" pitchFamily="34" charset="0"/>
              </a:rPr>
              <a:t>Assignment Operators</a:t>
            </a:r>
          </a:p>
        </p:txBody>
      </p:sp>
      <p:pic>
        <p:nvPicPr>
          <p:cNvPr id="6" name="Picture 5">
            <a:extLst>
              <a:ext uri="{FF2B5EF4-FFF2-40B4-BE49-F238E27FC236}">
                <a16:creationId xmlns:a16="http://schemas.microsoft.com/office/drawing/2014/main" id="{D49509F9-7CC6-E8E0-07DA-E0ED9F703EEC}"/>
              </a:ext>
            </a:extLst>
          </p:cNvPr>
          <p:cNvPicPr>
            <a:picLocks noChangeAspect="1"/>
          </p:cNvPicPr>
          <p:nvPr/>
        </p:nvPicPr>
        <p:blipFill>
          <a:blip r:embed="rId2"/>
          <a:stretch>
            <a:fillRect/>
          </a:stretch>
        </p:blipFill>
        <p:spPr>
          <a:xfrm>
            <a:off x="5178919" y="1511116"/>
            <a:ext cx="6957663" cy="4785775"/>
          </a:xfrm>
          <a:prstGeom prst="rect">
            <a:avLst/>
          </a:prstGeom>
        </p:spPr>
      </p:pic>
    </p:spTree>
    <p:extLst>
      <p:ext uri="{BB962C8B-B14F-4D97-AF65-F5344CB8AC3E}">
        <p14:creationId xmlns:p14="http://schemas.microsoft.com/office/powerpoint/2010/main" val="1922322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192B0-FE65-6C91-23F9-211075C954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CEAF0-44DE-74BF-822A-6E325A3D6C2D}"/>
              </a:ext>
            </a:extLst>
          </p:cNvPr>
          <p:cNvSpPr>
            <a:spLocks noGrp="1"/>
          </p:cNvSpPr>
          <p:nvPr>
            <p:ph type="title"/>
          </p:nvPr>
        </p:nvSpPr>
        <p:spPr>
          <a:xfrm>
            <a:off x="517869" y="739416"/>
            <a:ext cx="7472739" cy="985474"/>
          </a:xfrm>
        </p:spPr>
        <p:txBody>
          <a:bodyPr>
            <a:normAutofit/>
          </a:bodyPr>
          <a:lstStyle/>
          <a:p>
            <a:r>
              <a:rPr lang="en-US" dirty="0"/>
              <a:t>Operators</a:t>
            </a:r>
          </a:p>
        </p:txBody>
      </p:sp>
      <p:sp>
        <p:nvSpPr>
          <p:cNvPr id="3" name="Content Placeholder 2">
            <a:extLst>
              <a:ext uri="{FF2B5EF4-FFF2-40B4-BE49-F238E27FC236}">
                <a16:creationId xmlns:a16="http://schemas.microsoft.com/office/drawing/2014/main" id="{C4673B86-96B6-691F-C446-A02F84A15BAD}"/>
              </a:ext>
            </a:extLst>
          </p:cNvPr>
          <p:cNvSpPr>
            <a:spLocks noGrp="1"/>
          </p:cNvSpPr>
          <p:nvPr>
            <p:ph idx="1"/>
          </p:nvPr>
        </p:nvSpPr>
        <p:spPr>
          <a:xfrm>
            <a:off x="633845" y="1558636"/>
            <a:ext cx="11049505" cy="4738255"/>
          </a:xfrm>
        </p:spPr>
        <p:txBody>
          <a:bodyPr>
            <a:normAutofit/>
          </a:bodyPr>
          <a:lstStyle/>
          <a:p>
            <a:pPr>
              <a:buFont typeface="Arial" panose="020B0604020202020204" pitchFamily="34" charset="0"/>
              <a:buChar char="•"/>
            </a:pPr>
            <a:r>
              <a:rPr lang="en-US" sz="2000" b="0" i="0" dirty="0">
                <a:solidFill>
                  <a:srgbClr val="000000"/>
                </a:solidFill>
                <a:effectLst/>
                <a:latin typeface="Verdana" panose="020B0604030504040204" pitchFamily="34" charset="0"/>
              </a:rPr>
              <a:t>Conditional (or ternary) Operators </a:t>
            </a:r>
            <a:r>
              <a:rPr lang="en-US" b="0" i="0" dirty="0">
                <a:solidFill>
                  <a:srgbClr val="000000"/>
                </a:solidFill>
                <a:effectLst/>
                <a:latin typeface="var(--ff-lato)"/>
              </a:rPr>
              <a:t>(? :)</a:t>
            </a:r>
          </a:p>
          <a:p>
            <a:pPr algn="l"/>
            <a:r>
              <a:rPr lang="en-US" b="0" i="0" dirty="0">
                <a:solidFill>
                  <a:srgbClr val="000000"/>
                </a:solidFill>
                <a:effectLst/>
                <a:latin typeface="Verdana" panose="020B0604030504040204" pitchFamily="34" charset="0"/>
              </a:rPr>
              <a:t>The conditional operator first evaluates an expression for a true or false value and then executes one of the two given statements depending upon the result of the evaluation.</a:t>
            </a:r>
          </a:p>
          <a:p>
            <a:br>
              <a:rPr lang="en-US" dirty="0"/>
            </a:br>
            <a:r>
              <a:rPr lang="en-US" dirty="0"/>
              <a:t>function </a:t>
            </a:r>
            <a:r>
              <a:rPr lang="en-US" dirty="0" err="1"/>
              <a:t>getResult</a:t>
            </a:r>
            <a:r>
              <a:rPr lang="en-US" dirty="0"/>
              <a:t>() public view returns(unit){</a:t>
            </a:r>
          </a:p>
          <a:p>
            <a:r>
              <a:rPr lang="en-US" dirty="0"/>
              <a:t>      </a:t>
            </a:r>
            <a:r>
              <a:rPr lang="en-US" dirty="0" err="1"/>
              <a:t>uint</a:t>
            </a:r>
            <a:r>
              <a:rPr lang="en-US" dirty="0"/>
              <a:t> a = 1; // local variable</a:t>
            </a:r>
          </a:p>
          <a:p>
            <a:r>
              <a:rPr lang="en-US" dirty="0"/>
              <a:t>      </a:t>
            </a:r>
            <a:r>
              <a:rPr lang="en-US" dirty="0" err="1"/>
              <a:t>uint</a:t>
            </a:r>
            <a:r>
              <a:rPr lang="en-US" dirty="0"/>
              <a:t> b = 2;</a:t>
            </a:r>
          </a:p>
          <a:p>
            <a:r>
              <a:rPr lang="en-US" dirty="0"/>
              <a:t>      </a:t>
            </a:r>
            <a:r>
              <a:rPr lang="en-US" dirty="0" err="1"/>
              <a:t>uint</a:t>
            </a:r>
            <a:r>
              <a:rPr lang="en-US" dirty="0"/>
              <a:t> result = (a &gt; b? a: b);  //conditional operation</a:t>
            </a:r>
          </a:p>
          <a:p>
            <a:r>
              <a:rPr lang="en-US" dirty="0"/>
              <a:t>      return result; </a:t>
            </a:r>
          </a:p>
          <a:p>
            <a:r>
              <a:rPr lang="en-US" dirty="0"/>
              <a:t>   }</a:t>
            </a:r>
            <a:endParaRPr lang="en-US" sz="2000" b="0" i="0" dirty="0">
              <a:solidFill>
                <a:srgbClr val="000000"/>
              </a:solidFill>
              <a:effectLst/>
              <a:latin typeface="Verdana" panose="020B0604030504040204" pitchFamily="34" charset="0"/>
            </a:endParaRPr>
          </a:p>
        </p:txBody>
      </p:sp>
      <p:pic>
        <p:nvPicPr>
          <p:cNvPr id="5" name="Picture 4">
            <a:extLst>
              <a:ext uri="{FF2B5EF4-FFF2-40B4-BE49-F238E27FC236}">
                <a16:creationId xmlns:a16="http://schemas.microsoft.com/office/drawing/2014/main" id="{D435BCCB-CAAC-4708-8B46-2EC54B2A9CFB}"/>
              </a:ext>
            </a:extLst>
          </p:cNvPr>
          <p:cNvPicPr>
            <a:picLocks noChangeAspect="1"/>
          </p:cNvPicPr>
          <p:nvPr/>
        </p:nvPicPr>
        <p:blipFill rotWithShape="1">
          <a:blip r:embed="rId2"/>
          <a:srcRect l="770" t="3620" r="23798"/>
          <a:stretch/>
        </p:blipFill>
        <p:spPr>
          <a:xfrm>
            <a:off x="6743700" y="3927763"/>
            <a:ext cx="5185063" cy="829961"/>
          </a:xfrm>
          <a:prstGeom prst="rect">
            <a:avLst/>
          </a:prstGeom>
        </p:spPr>
      </p:pic>
    </p:spTree>
    <p:extLst>
      <p:ext uri="{BB962C8B-B14F-4D97-AF65-F5344CB8AC3E}">
        <p14:creationId xmlns:p14="http://schemas.microsoft.com/office/powerpoint/2010/main" val="1599074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C42E0-1398-C354-4C04-345B05FEBA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03670C-6626-F7A5-A1C9-841E3F6B9984}"/>
              </a:ext>
            </a:extLst>
          </p:cNvPr>
          <p:cNvSpPr>
            <a:spLocks noGrp="1"/>
          </p:cNvSpPr>
          <p:nvPr>
            <p:ph type="title"/>
          </p:nvPr>
        </p:nvSpPr>
        <p:spPr>
          <a:xfrm>
            <a:off x="517870" y="978409"/>
            <a:ext cx="5021182" cy="985474"/>
          </a:xfrm>
        </p:spPr>
        <p:txBody>
          <a:bodyPr>
            <a:normAutofit/>
          </a:bodyPr>
          <a:lstStyle/>
          <a:p>
            <a:r>
              <a:rPr lang="en-US" dirty="0"/>
              <a:t>Casting</a:t>
            </a:r>
          </a:p>
        </p:txBody>
      </p:sp>
      <p:sp>
        <p:nvSpPr>
          <p:cNvPr id="3" name="Content Placeholder 2">
            <a:extLst>
              <a:ext uri="{FF2B5EF4-FFF2-40B4-BE49-F238E27FC236}">
                <a16:creationId xmlns:a16="http://schemas.microsoft.com/office/drawing/2014/main" id="{FE3D0B65-99BA-7FE9-E41E-5DD9806069EE}"/>
              </a:ext>
            </a:extLst>
          </p:cNvPr>
          <p:cNvSpPr>
            <a:spLocks noGrp="1"/>
          </p:cNvSpPr>
          <p:nvPr>
            <p:ph idx="1"/>
          </p:nvPr>
        </p:nvSpPr>
        <p:spPr>
          <a:xfrm>
            <a:off x="633845" y="1963883"/>
            <a:ext cx="11049505" cy="4333008"/>
          </a:xfrm>
        </p:spPr>
        <p:txBody>
          <a:bodyPr vert="horz" lIns="91440" tIns="45720" rIns="91440" bIns="45720" rtlCol="0" anchor="t">
            <a:normAutofit lnSpcReduction="10000"/>
          </a:bodyPr>
          <a:lstStyle/>
          <a:p>
            <a:r>
              <a:rPr lang="en-US" sz="1800" b="0" i="1" dirty="0">
                <a:solidFill>
                  <a:srgbClr val="365F91"/>
                </a:solidFill>
                <a:effectLst/>
                <a:latin typeface="Cambria-Italic"/>
              </a:rPr>
              <a:t>Implicit Casting (Widening)</a:t>
            </a:r>
            <a:r>
              <a:rPr lang="en-US" sz="1800" b="0" i="0" dirty="0">
                <a:solidFill>
                  <a:srgbClr val="000000"/>
                </a:solidFill>
                <a:effectLst/>
                <a:latin typeface="Calibri" panose="020F0502020204030204" pitchFamily="34" charset="0"/>
              </a:rPr>
              <a:t>: This is a type of casting where a smaller data type is automatically converted to a larger data type without the need for explicit casting</a:t>
            </a:r>
            <a:r>
              <a:rPr lang="en-US" sz="1600" dirty="0"/>
              <a:t> .</a:t>
            </a:r>
          </a:p>
          <a:p>
            <a:r>
              <a:rPr lang="en-US" sz="1800" b="0" i="0" dirty="0">
                <a:solidFill>
                  <a:srgbClr val="000000"/>
                </a:solidFill>
                <a:effectLst/>
                <a:latin typeface="Consolas"/>
              </a:rPr>
              <a:t>1. </a:t>
            </a:r>
            <a:r>
              <a:rPr lang="en-US" sz="1800" dirty="0">
                <a:solidFill>
                  <a:srgbClr val="000000"/>
                </a:solidFill>
                <a:latin typeface="Consolas"/>
              </a:rPr>
              <a:t>uint8</a:t>
            </a:r>
            <a:r>
              <a:rPr lang="en-US" sz="1300" dirty="0">
                <a:solidFill>
                  <a:srgbClr val="2B247C"/>
                </a:solidFill>
                <a:ea typeface="+mn-lt"/>
                <a:cs typeface="+mn-lt"/>
              </a:rPr>
              <a:t>  </a:t>
            </a:r>
            <a:r>
              <a:rPr lang="en-US" sz="1800" b="0" i="0" dirty="0">
                <a:solidFill>
                  <a:srgbClr val="000000"/>
                </a:solidFill>
                <a:effectLst/>
                <a:latin typeface="Consolas"/>
              </a:rPr>
              <a:t>a </a:t>
            </a:r>
            <a:r>
              <a:rPr lang="en-US" sz="1800" b="0" i="0" dirty="0">
                <a:solidFill>
                  <a:srgbClr val="666600"/>
                </a:solidFill>
                <a:effectLst/>
                <a:latin typeface="Consolas"/>
              </a:rPr>
              <a:t>= </a:t>
            </a:r>
            <a:r>
              <a:rPr lang="en-US" sz="1800" b="0" i="0" dirty="0">
                <a:solidFill>
                  <a:srgbClr val="006666"/>
                </a:solidFill>
                <a:effectLst/>
                <a:latin typeface="Consolas"/>
              </a:rPr>
              <a:t>42</a:t>
            </a:r>
            <a:r>
              <a:rPr lang="en-US" sz="1800" b="0" i="0" dirty="0">
                <a:solidFill>
                  <a:srgbClr val="666600"/>
                </a:solidFill>
                <a:effectLst/>
                <a:latin typeface="Consolas"/>
              </a:rPr>
              <a:t>;</a:t>
            </a:r>
          </a:p>
          <a:p>
            <a:r>
              <a:rPr lang="en-US" sz="1800" b="0" i="0" dirty="0">
                <a:solidFill>
                  <a:srgbClr val="000000"/>
                </a:solidFill>
                <a:effectLst/>
                <a:latin typeface="Consolas"/>
              </a:rPr>
              <a:t>2. </a:t>
            </a:r>
            <a:r>
              <a:rPr lang="en-US" sz="1800" dirty="0">
                <a:solidFill>
                  <a:srgbClr val="000000"/>
                </a:solidFill>
                <a:latin typeface="Consolas"/>
              </a:rPr>
              <a:t>uint16</a:t>
            </a:r>
            <a:r>
              <a:rPr lang="en-US" sz="1300" dirty="0">
                <a:solidFill>
                  <a:srgbClr val="2B247C"/>
                </a:solidFill>
                <a:ea typeface="+mn-lt"/>
                <a:cs typeface="+mn-lt"/>
              </a:rPr>
              <a:t>  </a:t>
            </a:r>
            <a:r>
              <a:rPr lang="en-US" sz="1800" b="0" i="0" dirty="0">
                <a:solidFill>
                  <a:srgbClr val="000000"/>
                </a:solidFill>
                <a:effectLst/>
                <a:latin typeface="Consolas"/>
              </a:rPr>
              <a:t>b </a:t>
            </a:r>
            <a:r>
              <a:rPr lang="en-US" sz="1800" b="0" i="0" dirty="0">
                <a:solidFill>
                  <a:srgbClr val="666600"/>
                </a:solidFill>
                <a:effectLst/>
                <a:latin typeface="Consolas"/>
              </a:rPr>
              <a:t>= </a:t>
            </a:r>
            <a:r>
              <a:rPr lang="en-US" sz="1800" b="0" i="0" dirty="0">
                <a:solidFill>
                  <a:srgbClr val="000000"/>
                </a:solidFill>
                <a:effectLst/>
                <a:latin typeface="Consolas"/>
              </a:rPr>
              <a:t>a</a:t>
            </a:r>
            <a:r>
              <a:rPr lang="en-US" sz="1800" b="0" i="0" dirty="0">
                <a:solidFill>
                  <a:srgbClr val="666600"/>
                </a:solidFill>
                <a:effectLst/>
                <a:latin typeface="Consolas"/>
              </a:rPr>
              <a:t>; </a:t>
            </a:r>
            <a:r>
              <a:rPr lang="en-US" sz="1800" b="0" i="0" dirty="0">
                <a:solidFill>
                  <a:srgbClr val="880000"/>
                </a:solidFill>
                <a:effectLst/>
                <a:latin typeface="Consolas"/>
              </a:rPr>
              <a:t>// Implicit casting from uint256 to int256</a:t>
            </a:r>
            <a:r>
              <a:rPr lang="en-US" sz="1400" dirty="0"/>
              <a:t> </a:t>
            </a:r>
            <a:br>
              <a:rPr lang="en-US" sz="1400" dirty="0"/>
            </a:br>
            <a:r>
              <a:rPr lang="en-US" sz="1800" b="0" i="1" dirty="0">
                <a:solidFill>
                  <a:srgbClr val="365F91"/>
                </a:solidFill>
                <a:effectLst/>
                <a:latin typeface="Cambria-Italic"/>
              </a:rPr>
              <a:t>Explicit Casting (Narrowing)</a:t>
            </a:r>
            <a:r>
              <a:rPr lang="en-US" sz="1800" b="0" i="0" dirty="0">
                <a:solidFill>
                  <a:srgbClr val="000000"/>
                </a:solidFill>
                <a:effectLst/>
                <a:latin typeface="Calibri"/>
                <a:ea typeface="Calibri"/>
                <a:cs typeface="Calibri"/>
              </a:rPr>
              <a:t>: Explicit casting is required when you want to convert a larger data type to a smaller one. This may result in data loss or truncation if the value cannot be accurately represented in the smaller data type.</a:t>
            </a:r>
            <a:r>
              <a:rPr lang="en-US" sz="1400" dirty="0"/>
              <a:t> </a:t>
            </a:r>
            <a:br>
              <a:rPr lang="en-US" sz="1400" dirty="0"/>
            </a:br>
            <a:r>
              <a:rPr lang="en-US" sz="1800" b="0" i="0" dirty="0">
                <a:solidFill>
                  <a:srgbClr val="000000"/>
                </a:solidFill>
                <a:effectLst/>
                <a:latin typeface="Consolas"/>
              </a:rPr>
              <a:t>1. int256 x </a:t>
            </a:r>
            <a:r>
              <a:rPr lang="en-US" sz="1800" b="0" i="0" dirty="0">
                <a:solidFill>
                  <a:srgbClr val="666600"/>
                </a:solidFill>
                <a:effectLst/>
                <a:latin typeface="Consolas"/>
              </a:rPr>
              <a:t>= </a:t>
            </a:r>
            <a:r>
              <a:rPr lang="en-US" sz="1800" b="0" i="0" dirty="0">
                <a:solidFill>
                  <a:srgbClr val="006666"/>
                </a:solidFill>
                <a:effectLst/>
                <a:latin typeface="Consolas"/>
              </a:rPr>
              <a:t>1000</a:t>
            </a:r>
            <a:r>
              <a:rPr lang="en-US" sz="1800" b="0" i="0" dirty="0">
                <a:solidFill>
                  <a:srgbClr val="666600"/>
                </a:solidFill>
                <a:effectLst/>
                <a:latin typeface="Consolas"/>
              </a:rPr>
              <a:t>;</a:t>
            </a:r>
          </a:p>
          <a:p>
            <a:r>
              <a:rPr lang="en-US" sz="1800" b="0" i="0" dirty="0">
                <a:solidFill>
                  <a:srgbClr val="000000"/>
                </a:solidFill>
                <a:effectLst/>
                <a:latin typeface="Consolas" panose="020B0609020204030204" pitchFamily="49" charset="0"/>
              </a:rPr>
              <a:t>2. int8 y </a:t>
            </a:r>
            <a:r>
              <a:rPr lang="en-US" sz="1800" b="0" i="0" dirty="0">
                <a:solidFill>
                  <a:srgbClr val="666600"/>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int8</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x</a:t>
            </a:r>
            <a:r>
              <a:rPr lang="en-US" sz="1800" b="0" i="0" dirty="0">
                <a:solidFill>
                  <a:srgbClr val="666600"/>
                </a:solidFill>
                <a:effectLst/>
                <a:latin typeface="Consolas" panose="020B0609020204030204" pitchFamily="49" charset="0"/>
              </a:rPr>
              <a:t>); </a:t>
            </a:r>
            <a:r>
              <a:rPr lang="en-US" sz="1800" b="0" i="0" dirty="0">
                <a:solidFill>
                  <a:srgbClr val="880000"/>
                </a:solidFill>
                <a:effectLst/>
                <a:latin typeface="Consolas" panose="020B0609020204030204" pitchFamily="49" charset="0"/>
              </a:rPr>
              <a:t>// Explicit casting from int256 to int8 (data may be truncated)</a:t>
            </a:r>
            <a:r>
              <a:rPr lang="en-US" sz="1400" dirty="0"/>
              <a:t> </a:t>
            </a:r>
            <a:br>
              <a:rPr lang="en-US" sz="1400" dirty="0"/>
            </a:br>
            <a:r>
              <a:rPr lang="en-US" sz="1800" b="0" i="1" dirty="0">
                <a:solidFill>
                  <a:srgbClr val="365F91"/>
                </a:solidFill>
                <a:effectLst/>
                <a:latin typeface="Cambria-Italic"/>
              </a:rPr>
              <a:t>Address Casting</a:t>
            </a:r>
            <a:r>
              <a:rPr lang="en-US" sz="1800" b="0" i="0" dirty="0">
                <a:solidFill>
                  <a:srgbClr val="000000"/>
                </a:solidFill>
                <a:effectLst/>
                <a:latin typeface="Calibri" panose="020F0502020204030204" pitchFamily="34" charset="0"/>
              </a:rPr>
              <a:t>: You can cast between different address types in Solidity. For example, you can cast from address to address payable and vice versa.</a:t>
            </a:r>
            <a:r>
              <a:rPr lang="en-US" sz="1400" dirty="0"/>
              <a:t> </a:t>
            </a:r>
            <a:br>
              <a:rPr lang="en-US" sz="1400" dirty="0"/>
            </a:br>
            <a:r>
              <a:rPr lang="en-US" sz="1800" b="0" i="0" dirty="0">
                <a:solidFill>
                  <a:srgbClr val="000000"/>
                </a:solidFill>
                <a:effectLst/>
                <a:latin typeface="Consolas" panose="020B0609020204030204" pitchFamily="49" charset="0"/>
              </a:rPr>
              <a:t>address payable recipient </a:t>
            </a:r>
            <a:r>
              <a:rPr lang="en-US" sz="1800" b="0" i="0" dirty="0">
                <a:solidFill>
                  <a:srgbClr val="666600"/>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address</a:t>
            </a:r>
            <a:r>
              <a:rPr lang="en-US" sz="1800" b="0" i="0" dirty="0">
                <a:solidFill>
                  <a:srgbClr val="6666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someAddress</a:t>
            </a:r>
            <a:r>
              <a:rPr lang="en-US" sz="1800" b="0" i="0" dirty="0">
                <a:solidFill>
                  <a:srgbClr val="666600"/>
                </a:solidFill>
                <a:effectLst/>
                <a:latin typeface="Consolas" panose="020B0609020204030204" pitchFamily="49" charset="0"/>
              </a:rPr>
              <a:t>); </a:t>
            </a:r>
            <a:r>
              <a:rPr lang="en-US" sz="1800" b="0" i="0" dirty="0">
                <a:solidFill>
                  <a:srgbClr val="880000"/>
                </a:solidFill>
                <a:effectLst/>
                <a:latin typeface="Consolas" panose="020B0609020204030204" pitchFamily="49" charset="0"/>
              </a:rPr>
              <a:t>// Cast from address to address payable</a:t>
            </a:r>
            <a:r>
              <a:rPr lang="en-US" sz="1400" dirty="0"/>
              <a:t> </a:t>
            </a:r>
            <a:br>
              <a:rPr lang="en-US" sz="1400" dirty="0"/>
            </a:br>
            <a:br>
              <a:rPr lang="en-US" sz="1600" dirty="0"/>
            </a:br>
            <a:endParaRPr lang="en-US" dirty="0"/>
          </a:p>
        </p:txBody>
      </p:sp>
    </p:spTree>
    <p:extLst>
      <p:ext uri="{BB962C8B-B14F-4D97-AF65-F5344CB8AC3E}">
        <p14:creationId xmlns:p14="http://schemas.microsoft.com/office/powerpoint/2010/main" val="1442997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3E12D-47D4-6718-E708-2ED4EAB46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0728E9-8CFD-4B84-21DC-5955D3138BDA}"/>
              </a:ext>
            </a:extLst>
          </p:cNvPr>
          <p:cNvSpPr>
            <a:spLocks noGrp="1"/>
          </p:cNvSpPr>
          <p:nvPr>
            <p:ph type="title"/>
          </p:nvPr>
        </p:nvSpPr>
        <p:spPr>
          <a:xfrm>
            <a:off x="517870" y="978409"/>
            <a:ext cx="5021182" cy="985474"/>
          </a:xfrm>
        </p:spPr>
        <p:txBody>
          <a:bodyPr>
            <a:normAutofit/>
          </a:bodyPr>
          <a:lstStyle/>
          <a:p>
            <a:r>
              <a:rPr lang="en-US" dirty="0"/>
              <a:t>Casting</a:t>
            </a:r>
          </a:p>
        </p:txBody>
      </p:sp>
      <p:sp>
        <p:nvSpPr>
          <p:cNvPr id="3" name="Content Placeholder 2">
            <a:extLst>
              <a:ext uri="{FF2B5EF4-FFF2-40B4-BE49-F238E27FC236}">
                <a16:creationId xmlns:a16="http://schemas.microsoft.com/office/drawing/2014/main" id="{BE3885DD-BECE-BFA6-D47A-BEDEDA136CAD}"/>
              </a:ext>
            </a:extLst>
          </p:cNvPr>
          <p:cNvSpPr>
            <a:spLocks noGrp="1"/>
          </p:cNvSpPr>
          <p:nvPr>
            <p:ph idx="1"/>
          </p:nvPr>
        </p:nvSpPr>
        <p:spPr>
          <a:xfrm>
            <a:off x="633845" y="1963883"/>
            <a:ext cx="11049505" cy="4333008"/>
          </a:xfrm>
        </p:spPr>
        <p:txBody>
          <a:bodyPr>
            <a:normAutofit fontScale="92500" lnSpcReduction="20000"/>
          </a:bodyPr>
          <a:lstStyle/>
          <a:p>
            <a:r>
              <a:rPr lang="en-US" sz="1800" b="0" i="1" dirty="0">
                <a:solidFill>
                  <a:srgbClr val="365F91"/>
                </a:solidFill>
                <a:effectLst/>
                <a:latin typeface="Cambria-Italic"/>
              </a:rPr>
              <a:t>Bytes to </a:t>
            </a:r>
            <a:r>
              <a:rPr lang="en-US" sz="1800" b="0" i="1" dirty="0" err="1">
                <a:solidFill>
                  <a:srgbClr val="365F91"/>
                </a:solidFill>
                <a:effectLst/>
                <a:latin typeface="Cambria-Italic"/>
              </a:rPr>
              <a:t>BytesN</a:t>
            </a:r>
            <a:r>
              <a:rPr lang="en-US" sz="1800" b="0" i="0" dirty="0">
                <a:solidFill>
                  <a:srgbClr val="000000"/>
                </a:solidFill>
                <a:effectLst/>
                <a:latin typeface="Calibri" panose="020F0502020204030204" pitchFamily="34" charset="0"/>
              </a:rPr>
              <a:t>: You can cast from bytes to a fixed-size </a:t>
            </a:r>
            <a:r>
              <a:rPr lang="en-US" sz="1800" b="0" i="0" dirty="0" err="1">
                <a:solidFill>
                  <a:srgbClr val="000000"/>
                </a:solidFill>
                <a:effectLst/>
                <a:latin typeface="Calibri" panose="020F0502020204030204" pitchFamily="34" charset="0"/>
              </a:rPr>
              <a:t>bytesN</a:t>
            </a:r>
            <a:r>
              <a:rPr lang="en-US" sz="1800" b="0" i="0" dirty="0">
                <a:solidFill>
                  <a:srgbClr val="000000"/>
                </a:solidFill>
                <a:effectLst/>
                <a:latin typeface="Calibri" panose="020F0502020204030204" pitchFamily="34" charset="0"/>
              </a:rPr>
              <a:t> type, where N is the desired size. Be cautious when doing this as it may lead to data truncation.</a:t>
            </a:r>
            <a:r>
              <a:rPr lang="en-US" sz="1600" dirty="0"/>
              <a:t> </a:t>
            </a:r>
            <a:br>
              <a:rPr lang="en-US" sz="1600" dirty="0"/>
            </a:br>
            <a:r>
              <a:rPr lang="en-US" sz="1800" b="0" i="0" dirty="0">
                <a:solidFill>
                  <a:srgbClr val="000000"/>
                </a:solidFill>
                <a:effectLst/>
                <a:latin typeface="Consolas" panose="020B0609020204030204" pitchFamily="49" charset="0"/>
              </a:rPr>
              <a:t>1. bytes memory data </a:t>
            </a:r>
            <a:r>
              <a:rPr lang="en-US" sz="1800" b="0" i="0" dirty="0">
                <a:solidFill>
                  <a:srgbClr val="666600"/>
                </a:solidFill>
                <a:effectLst/>
                <a:latin typeface="Consolas" panose="020B0609020204030204" pitchFamily="49" charset="0"/>
              </a:rPr>
              <a:t>= </a:t>
            </a:r>
            <a:r>
              <a:rPr lang="en-US" sz="1800" b="0" i="0" dirty="0">
                <a:solidFill>
                  <a:srgbClr val="000088"/>
                </a:solidFill>
                <a:effectLst/>
                <a:latin typeface="Consolas" panose="020B0609020204030204" pitchFamily="49" charset="0"/>
              </a:rPr>
              <a:t>new </a:t>
            </a:r>
            <a:r>
              <a:rPr lang="en-US" sz="1800" b="0" i="0" dirty="0">
                <a:solidFill>
                  <a:srgbClr val="000000"/>
                </a:solidFill>
                <a:effectLst/>
                <a:latin typeface="Consolas" panose="020B0609020204030204" pitchFamily="49" charset="0"/>
              </a:rPr>
              <a:t>bytes</a:t>
            </a:r>
            <a:r>
              <a:rPr lang="en-US" sz="1800" b="0" i="0" dirty="0">
                <a:solidFill>
                  <a:srgbClr val="666600"/>
                </a:solidFill>
                <a:effectLst/>
                <a:latin typeface="Consolas" panose="020B0609020204030204" pitchFamily="49" charset="0"/>
              </a:rPr>
              <a:t>(</a:t>
            </a:r>
            <a:r>
              <a:rPr lang="en-US" sz="1800" b="0" i="0" dirty="0">
                <a:solidFill>
                  <a:srgbClr val="006666"/>
                </a:solidFill>
                <a:effectLst/>
                <a:latin typeface="Consolas" panose="020B0609020204030204" pitchFamily="49" charset="0"/>
              </a:rPr>
              <a:t>10</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 bytes4 dataAsBytes4 </a:t>
            </a:r>
            <a:r>
              <a:rPr lang="en-US" sz="1800" b="0" i="0" dirty="0">
                <a:solidFill>
                  <a:srgbClr val="666600"/>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bytes4</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data</a:t>
            </a:r>
            <a:r>
              <a:rPr lang="en-US" sz="1800" b="0" i="0" dirty="0">
                <a:solidFill>
                  <a:srgbClr val="666600"/>
                </a:solidFill>
                <a:effectLst/>
                <a:latin typeface="Consolas" panose="020B0609020204030204" pitchFamily="49" charset="0"/>
              </a:rPr>
              <a:t>); </a:t>
            </a:r>
            <a:r>
              <a:rPr lang="en-US" sz="1800" b="0" i="0" dirty="0">
                <a:solidFill>
                  <a:srgbClr val="880000"/>
                </a:solidFill>
                <a:effectLst/>
                <a:latin typeface="Consolas" panose="020B0609020204030204" pitchFamily="49" charset="0"/>
              </a:rPr>
              <a:t>// Explicit casting to bytes4</a:t>
            </a:r>
            <a:r>
              <a:rPr lang="en-US" dirty="0"/>
              <a:t> </a:t>
            </a:r>
            <a:br>
              <a:rPr lang="en-US" dirty="0"/>
            </a:br>
            <a:r>
              <a:rPr lang="en-US" sz="1800" b="0" i="1" dirty="0">
                <a:solidFill>
                  <a:srgbClr val="365F91"/>
                </a:solidFill>
                <a:effectLst/>
                <a:latin typeface="Cambria-Italic"/>
              </a:rPr>
              <a:t>Enum to Integer</a:t>
            </a:r>
            <a:r>
              <a:rPr lang="en-US" sz="1800" b="0" i="0" dirty="0">
                <a:solidFill>
                  <a:srgbClr val="000000"/>
                </a:solidFill>
                <a:effectLst/>
                <a:latin typeface="Calibri" panose="020F0502020204030204" pitchFamily="34" charset="0"/>
              </a:rPr>
              <a:t>: You can cast from an </a:t>
            </a:r>
            <a:r>
              <a:rPr lang="en-US" sz="1800" b="0" i="0" dirty="0" err="1">
                <a:solidFill>
                  <a:srgbClr val="000000"/>
                </a:solidFill>
                <a:effectLst/>
                <a:latin typeface="Calibri" panose="020F0502020204030204" pitchFamily="34" charset="0"/>
              </a:rPr>
              <a:t>enum</a:t>
            </a:r>
            <a:r>
              <a:rPr lang="en-US" sz="1800" b="0" i="0" dirty="0">
                <a:solidFill>
                  <a:srgbClr val="000000"/>
                </a:solidFill>
                <a:effectLst/>
                <a:latin typeface="Calibri" panose="020F0502020204030204" pitchFamily="34" charset="0"/>
              </a:rPr>
              <a:t> to an integer and vice versa. Enum values are implicitly convertible to their underlying integer representation.</a:t>
            </a:r>
            <a:r>
              <a:rPr lang="en-US" dirty="0"/>
              <a:t> </a:t>
            </a:r>
            <a:br>
              <a:rPr lang="en-US" dirty="0"/>
            </a:br>
            <a:r>
              <a:rPr lang="en-US" sz="1800" b="0" i="0" dirty="0">
                <a:solidFill>
                  <a:srgbClr val="000000"/>
                </a:solidFill>
                <a:effectLst/>
                <a:latin typeface="Consolas" panose="020B0609020204030204" pitchFamily="49" charset="0"/>
              </a:rPr>
              <a:t>1. </a:t>
            </a:r>
            <a:r>
              <a:rPr lang="en-US" sz="1800" b="0" i="0" dirty="0" err="1">
                <a:solidFill>
                  <a:srgbClr val="000088"/>
                </a:solidFill>
                <a:effectLst/>
                <a:latin typeface="Consolas" panose="020B0609020204030204" pitchFamily="49" charset="0"/>
              </a:rPr>
              <a:t>enum</a:t>
            </a:r>
            <a:r>
              <a:rPr lang="en-US" sz="1800" b="0" i="0" dirty="0">
                <a:solidFill>
                  <a:srgbClr val="000088"/>
                </a:solidFill>
                <a:effectLst/>
                <a:latin typeface="Consolas" panose="020B0609020204030204" pitchFamily="49" charset="0"/>
              </a:rPr>
              <a:t> </a:t>
            </a:r>
            <a:r>
              <a:rPr lang="en-US" sz="1800" b="0" i="0" dirty="0">
                <a:solidFill>
                  <a:srgbClr val="660066"/>
                </a:solidFill>
                <a:effectLst/>
                <a:latin typeface="Consolas" panose="020B0609020204030204" pitchFamily="49" charset="0"/>
              </a:rPr>
              <a:t>Status </a:t>
            </a:r>
            <a:r>
              <a:rPr lang="en-US" sz="1800" b="0" i="0" dirty="0">
                <a:solidFill>
                  <a:srgbClr val="666600"/>
                </a:solidFill>
                <a:effectLst/>
                <a:latin typeface="Consolas" panose="020B0609020204030204" pitchFamily="49" charset="0"/>
              </a:rPr>
              <a:t>{ </a:t>
            </a:r>
            <a:r>
              <a:rPr lang="en-US" sz="1800" b="0" i="0" dirty="0">
                <a:solidFill>
                  <a:srgbClr val="660066"/>
                </a:solidFill>
                <a:effectLst/>
                <a:latin typeface="Consolas" panose="020B0609020204030204" pitchFamily="49" charset="0"/>
              </a:rPr>
              <a:t>Pending</a:t>
            </a:r>
            <a:r>
              <a:rPr lang="en-US" sz="1800" b="0" i="0" dirty="0">
                <a:solidFill>
                  <a:srgbClr val="666600"/>
                </a:solidFill>
                <a:effectLst/>
                <a:latin typeface="Consolas" panose="020B0609020204030204" pitchFamily="49" charset="0"/>
              </a:rPr>
              <a:t>, </a:t>
            </a:r>
            <a:r>
              <a:rPr lang="en-US" sz="1800" b="0" i="0" dirty="0">
                <a:solidFill>
                  <a:srgbClr val="660066"/>
                </a:solidFill>
                <a:effectLst/>
                <a:latin typeface="Consolas" panose="020B0609020204030204" pitchFamily="49" charset="0"/>
              </a:rPr>
              <a:t>Approved</a:t>
            </a:r>
            <a:r>
              <a:rPr lang="en-US" sz="1800" b="0" i="0" dirty="0">
                <a:solidFill>
                  <a:srgbClr val="666600"/>
                </a:solidFill>
                <a:effectLst/>
                <a:latin typeface="Consolas" panose="020B0609020204030204" pitchFamily="49" charset="0"/>
              </a:rPr>
              <a:t>, </a:t>
            </a:r>
            <a:r>
              <a:rPr lang="en-US" sz="1800" b="0" i="0" dirty="0">
                <a:solidFill>
                  <a:srgbClr val="660066"/>
                </a:solidFill>
                <a:effectLst/>
                <a:latin typeface="Consolas" panose="020B0609020204030204" pitchFamily="49" charset="0"/>
              </a:rPr>
              <a:t>Rejected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 </a:t>
            </a:r>
            <a:r>
              <a:rPr lang="en-US" sz="1800" b="0" i="0" dirty="0">
                <a:solidFill>
                  <a:srgbClr val="660066"/>
                </a:solidFill>
                <a:effectLst/>
                <a:latin typeface="Consolas" panose="020B0609020204030204" pitchFamily="49" charset="0"/>
              </a:rPr>
              <a:t>Status </a:t>
            </a:r>
            <a:r>
              <a:rPr lang="en-US" sz="1800" b="0" i="0" dirty="0" err="1">
                <a:solidFill>
                  <a:srgbClr val="000000"/>
                </a:solidFill>
                <a:effectLst/>
                <a:latin typeface="Consolas" panose="020B0609020204030204" pitchFamily="49" charset="0"/>
              </a:rPr>
              <a:t>currentStatus</a:t>
            </a:r>
            <a:r>
              <a:rPr lang="en-US" sz="1800" b="0" i="0" dirty="0">
                <a:solidFill>
                  <a:srgbClr val="000000"/>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 </a:t>
            </a:r>
            <a:r>
              <a:rPr lang="en-US" sz="1800" b="0" i="0" dirty="0" err="1">
                <a:solidFill>
                  <a:srgbClr val="660066"/>
                </a:solidFill>
                <a:effectLst/>
                <a:latin typeface="Consolas" panose="020B0609020204030204" pitchFamily="49" charset="0"/>
              </a:rPr>
              <a:t>Status</a:t>
            </a:r>
            <a:r>
              <a:rPr lang="en-US" sz="1800" b="0" i="0" dirty="0" err="1">
                <a:solidFill>
                  <a:srgbClr val="666600"/>
                </a:solidFill>
                <a:effectLst/>
                <a:latin typeface="Consolas" panose="020B0609020204030204" pitchFamily="49" charset="0"/>
              </a:rPr>
              <a:t>.</a:t>
            </a:r>
            <a:r>
              <a:rPr lang="en-US" sz="1800" b="0" i="0" dirty="0" err="1">
                <a:solidFill>
                  <a:srgbClr val="660066"/>
                </a:solidFill>
                <a:effectLst/>
                <a:latin typeface="Consolas" panose="020B0609020204030204" pitchFamily="49" charset="0"/>
              </a:rPr>
              <a:t>Approved</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3. uint8 </a:t>
            </a:r>
            <a:r>
              <a:rPr lang="en-US" sz="1800" b="0" i="0" dirty="0" err="1">
                <a:solidFill>
                  <a:srgbClr val="000000"/>
                </a:solidFill>
                <a:effectLst/>
                <a:latin typeface="Consolas" panose="020B0609020204030204" pitchFamily="49" charset="0"/>
              </a:rPr>
              <a:t>statusValue</a:t>
            </a:r>
            <a:r>
              <a:rPr lang="en-US" sz="1800" b="0" i="0" dirty="0">
                <a:solidFill>
                  <a:srgbClr val="000000"/>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uint8</a:t>
            </a:r>
            <a:r>
              <a:rPr lang="en-US" sz="1800" b="0" i="0" dirty="0">
                <a:solidFill>
                  <a:srgbClr val="6666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currentStatus</a:t>
            </a:r>
            <a:r>
              <a:rPr lang="en-US" sz="1800" b="0" i="0" dirty="0">
                <a:solidFill>
                  <a:srgbClr val="666600"/>
                </a:solidFill>
                <a:effectLst/>
                <a:latin typeface="Consolas" panose="020B0609020204030204" pitchFamily="49" charset="0"/>
              </a:rPr>
              <a:t>); </a:t>
            </a:r>
            <a:r>
              <a:rPr lang="en-US" sz="1800" b="0" i="0" dirty="0">
                <a:solidFill>
                  <a:srgbClr val="880000"/>
                </a:solidFill>
                <a:effectLst/>
                <a:latin typeface="Consolas" panose="020B0609020204030204" pitchFamily="49" charset="0"/>
              </a:rPr>
              <a:t>// Cast from </a:t>
            </a:r>
            <a:r>
              <a:rPr lang="en-US" sz="1800" b="0" i="0" dirty="0" err="1">
                <a:solidFill>
                  <a:srgbClr val="880000"/>
                </a:solidFill>
                <a:effectLst/>
                <a:latin typeface="Consolas" panose="020B0609020204030204" pitchFamily="49" charset="0"/>
              </a:rPr>
              <a:t>enum</a:t>
            </a:r>
            <a:r>
              <a:rPr lang="en-US" sz="1800" b="0" i="0" dirty="0">
                <a:solidFill>
                  <a:srgbClr val="880000"/>
                </a:solidFill>
                <a:effectLst/>
                <a:latin typeface="Consolas" panose="020B0609020204030204" pitchFamily="49" charset="0"/>
              </a:rPr>
              <a:t> to integer</a:t>
            </a:r>
            <a:r>
              <a:rPr lang="en-US" dirty="0"/>
              <a:t> </a:t>
            </a:r>
            <a:br>
              <a:rPr lang="en-US" dirty="0"/>
            </a:br>
            <a:r>
              <a:rPr lang="en-US" sz="1800" b="0" i="1" dirty="0" err="1">
                <a:solidFill>
                  <a:srgbClr val="365F91"/>
                </a:solidFill>
                <a:effectLst/>
                <a:latin typeface="Cambria-Italic"/>
              </a:rPr>
              <a:t>Integer</a:t>
            </a:r>
            <a:r>
              <a:rPr lang="en-US" sz="1800" b="0" i="1" dirty="0">
                <a:solidFill>
                  <a:srgbClr val="365F91"/>
                </a:solidFill>
                <a:effectLst/>
                <a:latin typeface="Cambria-Italic"/>
              </a:rPr>
              <a:t> to Enum</a:t>
            </a:r>
            <a:r>
              <a:rPr lang="en-US" sz="1800" b="0" i="0" dirty="0">
                <a:solidFill>
                  <a:srgbClr val="000000"/>
                </a:solidFill>
                <a:effectLst/>
                <a:latin typeface="Calibri" panose="020F0502020204030204" pitchFamily="34" charset="0"/>
              </a:rPr>
              <a:t>: You can cast from an integer to an </a:t>
            </a:r>
            <a:r>
              <a:rPr lang="en-US" sz="1800" b="0" i="0" dirty="0" err="1">
                <a:solidFill>
                  <a:srgbClr val="000000"/>
                </a:solidFill>
                <a:effectLst/>
                <a:latin typeface="Calibri" panose="020F0502020204030204" pitchFamily="34" charset="0"/>
              </a:rPr>
              <a:t>enum</a:t>
            </a:r>
            <a:r>
              <a:rPr lang="en-US" sz="1800" b="0" i="0" dirty="0">
                <a:solidFill>
                  <a:srgbClr val="000000"/>
                </a:solidFill>
                <a:effectLst/>
                <a:latin typeface="Calibri" panose="020F0502020204030204" pitchFamily="34" charset="0"/>
              </a:rPr>
              <a:t>, but you need to be careful to ensure the integer corresponds to a valid </a:t>
            </a:r>
            <a:r>
              <a:rPr lang="en-US" sz="1800" b="0" i="0" dirty="0" err="1">
                <a:solidFill>
                  <a:srgbClr val="000000"/>
                </a:solidFill>
                <a:effectLst/>
                <a:latin typeface="Calibri" panose="020F0502020204030204" pitchFamily="34" charset="0"/>
              </a:rPr>
              <a:t>enum</a:t>
            </a:r>
            <a:r>
              <a:rPr lang="en-US" sz="1800" b="0" i="0" dirty="0">
                <a:solidFill>
                  <a:srgbClr val="000000"/>
                </a:solidFill>
                <a:effectLst/>
                <a:latin typeface="Calibri" panose="020F0502020204030204" pitchFamily="34" charset="0"/>
              </a:rPr>
              <a:t> value.</a:t>
            </a:r>
            <a:r>
              <a:rPr lang="en-US" dirty="0"/>
              <a:t> </a:t>
            </a:r>
            <a:br>
              <a:rPr lang="en-US" dirty="0"/>
            </a:br>
            <a:r>
              <a:rPr lang="en-US" sz="1800" b="0" i="0" dirty="0">
                <a:solidFill>
                  <a:srgbClr val="000000"/>
                </a:solidFill>
                <a:effectLst/>
                <a:latin typeface="Consolas" panose="020B0609020204030204" pitchFamily="49" charset="0"/>
              </a:rPr>
              <a:t>1. </a:t>
            </a:r>
            <a:r>
              <a:rPr lang="en-US" sz="1800" b="0" i="0" dirty="0" err="1">
                <a:solidFill>
                  <a:srgbClr val="000088"/>
                </a:solidFill>
                <a:effectLst/>
                <a:latin typeface="Consolas" panose="020B0609020204030204" pitchFamily="49" charset="0"/>
              </a:rPr>
              <a:t>enum</a:t>
            </a:r>
            <a:r>
              <a:rPr lang="en-US" sz="1800" b="0" i="0" dirty="0">
                <a:solidFill>
                  <a:srgbClr val="000088"/>
                </a:solidFill>
                <a:effectLst/>
                <a:latin typeface="Consolas" panose="020B0609020204030204" pitchFamily="49" charset="0"/>
              </a:rPr>
              <a:t> </a:t>
            </a:r>
            <a:r>
              <a:rPr lang="en-US" sz="1800" b="0" i="0" dirty="0">
                <a:solidFill>
                  <a:srgbClr val="660066"/>
                </a:solidFill>
                <a:effectLst/>
                <a:latin typeface="Consolas" panose="020B0609020204030204" pitchFamily="49" charset="0"/>
              </a:rPr>
              <a:t>Status </a:t>
            </a:r>
            <a:r>
              <a:rPr lang="en-US" sz="1800" b="0" i="0" dirty="0">
                <a:solidFill>
                  <a:srgbClr val="666600"/>
                </a:solidFill>
                <a:effectLst/>
                <a:latin typeface="Consolas" panose="020B0609020204030204" pitchFamily="49" charset="0"/>
              </a:rPr>
              <a:t>{ </a:t>
            </a:r>
            <a:r>
              <a:rPr lang="en-US" sz="1800" b="0" i="0" dirty="0">
                <a:solidFill>
                  <a:srgbClr val="660066"/>
                </a:solidFill>
                <a:effectLst/>
                <a:latin typeface="Consolas" panose="020B0609020204030204" pitchFamily="49" charset="0"/>
              </a:rPr>
              <a:t>Pending</a:t>
            </a:r>
            <a:r>
              <a:rPr lang="en-US" sz="1800" b="0" i="0" dirty="0">
                <a:solidFill>
                  <a:srgbClr val="666600"/>
                </a:solidFill>
                <a:effectLst/>
                <a:latin typeface="Consolas" panose="020B0609020204030204" pitchFamily="49" charset="0"/>
              </a:rPr>
              <a:t>, </a:t>
            </a:r>
            <a:r>
              <a:rPr lang="en-US" sz="1800" b="0" i="0" dirty="0">
                <a:solidFill>
                  <a:srgbClr val="660066"/>
                </a:solidFill>
                <a:effectLst/>
                <a:latin typeface="Consolas" panose="020B0609020204030204" pitchFamily="49" charset="0"/>
              </a:rPr>
              <a:t>Approved</a:t>
            </a:r>
            <a:r>
              <a:rPr lang="en-US" sz="1800" b="0" i="0" dirty="0">
                <a:solidFill>
                  <a:srgbClr val="666600"/>
                </a:solidFill>
                <a:effectLst/>
                <a:latin typeface="Consolas" panose="020B0609020204030204" pitchFamily="49" charset="0"/>
              </a:rPr>
              <a:t>, </a:t>
            </a:r>
            <a:r>
              <a:rPr lang="en-US" sz="1800" b="0" i="0" dirty="0">
                <a:solidFill>
                  <a:srgbClr val="660066"/>
                </a:solidFill>
                <a:effectLst/>
                <a:latin typeface="Consolas" panose="020B0609020204030204" pitchFamily="49" charset="0"/>
              </a:rPr>
              <a:t>Rejected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 uint8 </a:t>
            </a:r>
            <a:r>
              <a:rPr lang="en-US" sz="1800" b="0" i="0" dirty="0" err="1">
                <a:solidFill>
                  <a:srgbClr val="000000"/>
                </a:solidFill>
                <a:effectLst/>
                <a:latin typeface="Consolas" panose="020B0609020204030204" pitchFamily="49" charset="0"/>
              </a:rPr>
              <a:t>statusValue</a:t>
            </a:r>
            <a:r>
              <a:rPr lang="en-US" sz="1800" b="0" i="0" dirty="0">
                <a:solidFill>
                  <a:srgbClr val="000000"/>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 </a:t>
            </a:r>
            <a:r>
              <a:rPr lang="en-US" sz="1800" b="0" i="0" dirty="0">
                <a:solidFill>
                  <a:srgbClr val="006666"/>
                </a:solidFill>
                <a:effectLst/>
                <a:latin typeface="Consolas" panose="020B0609020204030204" pitchFamily="49" charset="0"/>
              </a:rPr>
              <a:t>1</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3. </a:t>
            </a:r>
            <a:r>
              <a:rPr lang="en-US" sz="1800" b="0" i="0" dirty="0">
                <a:solidFill>
                  <a:srgbClr val="660066"/>
                </a:solidFill>
                <a:effectLst/>
                <a:latin typeface="Consolas" panose="020B0609020204030204" pitchFamily="49" charset="0"/>
              </a:rPr>
              <a:t>Status </a:t>
            </a:r>
            <a:r>
              <a:rPr lang="en-US" sz="1800" b="0" i="0" dirty="0" err="1">
                <a:solidFill>
                  <a:srgbClr val="000000"/>
                </a:solidFill>
                <a:effectLst/>
                <a:latin typeface="Consolas" panose="020B0609020204030204" pitchFamily="49" charset="0"/>
              </a:rPr>
              <a:t>currentStatus</a:t>
            </a:r>
            <a:r>
              <a:rPr lang="en-US" sz="1800" b="0" i="0" dirty="0">
                <a:solidFill>
                  <a:srgbClr val="000000"/>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 </a:t>
            </a:r>
            <a:r>
              <a:rPr lang="en-US" sz="1800" b="0" i="0" dirty="0">
                <a:solidFill>
                  <a:srgbClr val="660066"/>
                </a:solidFill>
                <a:effectLst/>
                <a:latin typeface="Consolas" panose="020B0609020204030204" pitchFamily="49" charset="0"/>
              </a:rPr>
              <a:t>Status</a:t>
            </a:r>
            <a:r>
              <a:rPr lang="en-US" sz="1800" b="0" i="0" dirty="0">
                <a:solidFill>
                  <a:srgbClr val="6666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statusValue</a:t>
            </a:r>
            <a:r>
              <a:rPr lang="en-US" sz="1800" b="0" i="0" dirty="0">
                <a:solidFill>
                  <a:srgbClr val="666600"/>
                </a:solidFill>
                <a:effectLst/>
                <a:latin typeface="Consolas" panose="020B0609020204030204" pitchFamily="49" charset="0"/>
              </a:rPr>
              <a:t>); </a:t>
            </a:r>
            <a:r>
              <a:rPr lang="en-US" sz="1800" b="0" i="0" dirty="0">
                <a:solidFill>
                  <a:srgbClr val="880000"/>
                </a:solidFill>
                <a:effectLst/>
                <a:latin typeface="Consolas" panose="020B0609020204030204" pitchFamily="49" charset="0"/>
              </a:rPr>
              <a:t>// Cast from integer to </a:t>
            </a:r>
            <a:r>
              <a:rPr lang="en-US" sz="1800" b="0" i="0" dirty="0" err="1">
                <a:solidFill>
                  <a:srgbClr val="880000"/>
                </a:solidFill>
                <a:effectLst/>
                <a:latin typeface="Consolas" panose="020B0609020204030204" pitchFamily="49" charset="0"/>
              </a:rPr>
              <a:t>enum</a:t>
            </a:r>
            <a:r>
              <a:rPr lang="en-US" dirty="0"/>
              <a:t> </a:t>
            </a:r>
          </a:p>
        </p:txBody>
      </p:sp>
    </p:spTree>
    <p:extLst>
      <p:ext uri="{BB962C8B-B14F-4D97-AF65-F5344CB8AC3E}">
        <p14:creationId xmlns:p14="http://schemas.microsoft.com/office/powerpoint/2010/main" val="266959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14082-4D71-8477-9C8A-BB55E8C2E6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8AF80-BB0E-5D3E-AEAA-C853D94150D4}"/>
              </a:ext>
            </a:extLst>
          </p:cNvPr>
          <p:cNvSpPr>
            <a:spLocks noGrp="1"/>
          </p:cNvSpPr>
          <p:nvPr>
            <p:ph type="title"/>
          </p:nvPr>
        </p:nvSpPr>
        <p:spPr>
          <a:xfrm>
            <a:off x="517870" y="978409"/>
            <a:ext cx="5021182" cy="985474"/>
          </a:xfrm>
        </p:spPr>
        <p:txBody>
          <a:bodyPr>
            <a:normAutofit/>
          </a:bodyPr>
          <a:lstStyle/>
          <a:p>
            <a:r>
              <a:rPr lang="en-US" dirty="0"/>
              <a:t>Casting</a:t>
            </a:r>
          </a:p>
        </p:txBody>
      </p:sp>
      <p:sp>
        <p:nvSpPr>
          <p:cNvPr id="3" name="Content Placeholder 2">
            <a:extLst>
              <a:ext uri="{FF2B5EF4-FFF2-40B4-BE49-F238E27FC236}">
                <a16:creationId xmlns:a16="http://schemas.microsoft.com/office/drawing/2014/main" id="{7822FC71-AC80-71A9-D412-FAD449974F69}"/>
              </a:ext>
            </a:extLst>
          </p:cNvPr>
          <p:cNvSpPr>
            <a:spLocks noGrp="1"/>
          </p:cNvSpPr>
          <p:nvPr>
            <p:ph idx="1"/>
          </p:nvPr>
        </p:nvSpPr>
        <p:spPr>
          <a:xfrm>
            <a:off x="633845" y="1963883"/>
            <a:ext cx="11049505" cy="4333008"/>
          </a:xfrm>
        </p:spPr>
        <p:txBody>
          <a:bodyPr>
            <a:normAutofit fontScale="85000" lnSpcReduction="20000"/>
          </a:bodyPr>
          <a:lstStyle/>
          <a:p>
            <a:r>
              <a:rPr lang="en-US" sz="1800" b="0" i="1" dirty="0">
                <a:solidFill>
                  <a:srgbClr val="365F91"/>
                </a:solidFill>
                <a:effectLst/>
                <a:latin typeface="Cambria-Italic"/>
              </a:rPr>
              <a:t>Bytes to String </a:t>
            </a:r>
            <a:r>
              <a:rPr lang="en-US" sz="1800" b="0" i="0" dirty="0">
                <a:solidFill>
                  <a:srgbClr val="000000"/>
                </a:solidFill>
                <a:effectLst/>
                <a:latin typeface="Calibri" panose="020F0502020204030204" pitchFamily="34" charset="0"/>
              </a:rPr>
              <a:t>(Not Recommended): Solidity doesn't provide a direct casting method to convert bytes to string. Converting between these types can be complex and is generally not recommended in most cases. </a:t>
            </a:r>
            <a:r>
              <a:rPr lang="en-US" sz="1800" b="1" i="0" dirty="0">
                <a:solidFill>
                  <a:srgbClr val="000000"/>
                </a:solidFill>
                <a:effectLst/>
                <a:latin typeface="Calibri" panose="020F0502020204030204" pitchFamily="34" charset="0"/>
              </a:rPr>
              <a:t>It's better to use libraries or external functions </a:t>
            </a:r>
            <a:r>
              <a:rPr lang="en-US" sz="1800" b="0" i="0" dirty="0">
                <a:solidFill>
                  <a:srgbClr val="000000"/>
                </a:solidFill>
                <a:effectLst/>
                <a:latin typeface="Calibri" panose="020F0502020204030204" pitchFamily="34" charset="0"/>
              </a:rPr>
              <a:t>to handle such conversions.</a:t>
            </a:r>
            <a:r>
              <a:rPr lang="en-US" sz="1600" dirty="0"/>
              <a:t> </a:t>
            </a:r>
            <a:br>
              <a:rPr lang="en-US" sz="1600" dirty="0"/>
            </a:br>
            <a:endParaRPr lang="en-US" sz="1600" dirty="0"/>
          </a:p>
          <a:p>
            <a:r>
              <a:rPr lang="en-US" dirty="0"/>
              <a:t>Bytes can be converted to String using string() constructor.</a:t>
            </a:r>
          </a:p>
          <a:p>
            <a:r>
              <a:rPr lang="en-US" dirty="0"/>
              <a:t>Ex:</a:t>
            </a:r>
          </a:p>
          <a:p>
            <a:r>
              <a:rPr lang="en-US" dirty="0"/>
              <a:t>bytes memory </a:t>
            </a:r>
            <a:r>
              <a:rPr lang="en-US" dirty="0" err="1"/>
              <a:t>bstr</a:t>
            </a:r>
            <a:r>
              <a:rPr lang="en-US" dirty="0"/>
              <a:t> = new bytes(10);</a:t>
            </a:r>
          </a:p>
          <a:p>
            <a:r>
              <a:rPr lang="en-US" dirty="0"/>
              <a:t>string message = string(</a:t>
            </a:r>
            <a:r>
              <a:rPr lang="en-US" dirty="0" err="1"/>
              <a:t>bstr</a:t>
            </a:r>
            <a:r>
              <a:rPr lang="en-US" dirty="0"/>
              <a:t>); </a:t>
            </a:r>
          </a:p>
          <a:p>
            <a:r>
              <a:rPr lang="en-US" dirty="0"/>
              <a:t>Ex2 for using library of convert int to a string:</a:t>
            </a:r>
          </a:p>
          <a:p>
            <a:r>
              <a:rPr lang="en-US" sz="1800" b="0" i="0" dirty="0">
                <a:solidFill>
                  <a:srgbClr val="000000"/>
                </a:solidFill>
                <a:effectLst/>
                <a:latin typeface="Consolas" panose="020B0609020204030204" pitchFamily="49" charset="0"/>
              </a:rPr>
              <a:t>1. </a:t>
            </a:r>
            <a:r>
              <a:rPr lang="en-US" sz="1800" b="0" i="0" dirty="0">
                <a:solidFill>
                  <a:srgbClr val="000088"/>
                </a:solidFill>
                <a:effectLst/>
                <a:latin typeface="Consolas" panose="020B0609020204030204" pitchFamily="49" charset="0"/>
              </a:rPr>
              <a:t>import </a:t>
            </a:r>
            <a:r>
              <a:rPr lang="en-US" sz="1800" b="0" i="0" dirty="0">
                <a:solidFill>
                  <a:srgbClr val="008800"/>
                </a:solidFill>
                <a:effectLst/>
                <a:latin typeface="Consolas" panose="020B0609020204030204" pitchFamily="49" charset="0"/>
              </a:rPr>
              <a:t>"@</a:t>
            </a:r>
            <a:r>
              <a:rPr lang="en-US" sz="1800" b="0" i="0" dirty="0" err="1">
                <a:solidFill>
                  <a:srgbClr val="008800"/>
                </a:solidFill>
                <a:effectLst/>
                <a:latin typeface="Consolas" panose="020B0609020204030204" pitchFamily="49" charset="0"/>
              </a:rPr>
              <a:t>openzeppelin</a:t>
            </a:r>
            <a:r>
              <a:rPr lang="en-US" sz="1800" b="0" i="0" dirty="0">
                <a:solidFill>
                  <a:srgbClr val="008800"/>
                </a:solidFill>
                <a:effectLst/>
                <a:latin typeface="Consolas" panose="020B0609020204030204" pitchFamily="49" charset="0"/>
              </a:rPr>
              <a:t>/contracts/utils/</a:t>
            </a:r>
            <a:r>
              <a:rPr lang="en-US" sz="1800" b="0" i="0" dirty="0" err="1">
                <a:solidFill>
                  <a:srgbClr val="008800"/>
                </a:solidFill>
                <a:effectLst/>
                <a:latin typeface="Consolas" panose="020B0609020204030204" pitchFamily="49" charset="0"/>
              </a:rPr>
              <a:t>Strings.sol</a:t>
            </a:r>
            <a:r>
              <a:rPr lang="en-US" sz="1800" b="0" i="0" dirty="0">
                <a:solidFill>
                  <a:srgbClr val="008800"/>
                </a:solidFill>
                <a:effectLst/>
                <a:latin typeface="Consolas" panose="020B0609020204030204" pitchFamily="49" charset="0"/>
              </a:rPr>
              <a:t>"</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a:t>
            </a:r>
          </a:p>
          <a:p>
            <a:r>
              <a:rPr lang="en-US" sz="1800" b="0" i="0" dirty="0">
                <a:solidFill>
                  <a:srgbClr val="000000"/>
                </a:solidFill>
                <a:effectLst/>
                <a:latin typeface="Consolas" panose="020B0609020204030204" pitchFamily="49" charset="0"/>
              </a:rPr>
              <a:t>3. </a:t>
            </a:r>
            <a:r>
              <a:rPr lang="en-US" sz="1800" b="0" i="0" dirty="0" err="1">
                <a:solidFill>
                  <a:srgbClr val="660066"/>
                </a:solidFill>
                <a:effectLst/>
                <a:latin typeface="Consolas" panose="020B0609020204030204" pitchFamily="49" charset="0"/>
              </a:rPr>
              <a:t>Strings</a:t>
            </a:r>
            <a:r>
              <a:rPr lang="en-US" sz="1800" b="0" i="0" dirty="0" err="1">
                <a:solidFill>
                  <a:srgbClr val="6666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toString</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uint256</a:t>
            </a:r>
            <a:r>
              <a:rPr lang="en-US" sz="1800" b="0" i="0" dirty="0">
                <a:solidFill>
                  <a:srgbClr val="666600"/>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to convert an </a:t>
            </a:r>
            <a:r>
              <a:rPr lang="en-US" sz="1800" b="0" i="0" dirty="0">
                <a:solidFill>
                  <a:srgbClr val="000088"/>
                </a:solidFill>
                <a:effectLst/>
                <a:latin typeface="Consolas" panose="020B0609020204030204" pitchFamily="49" charset="0"/>
              </a:rPr>
              <a:t>int </a:t>
            </a:r>
            <a:r>
              <a:rPr lang="en-US" sz="1800" b="0" i="0" dirty="0">
                <a:solidFill>
                  <a:srgbClr val="000000"/>
                </a:solidFill>
                <a:effectLst/>
                <a:latin typeface="Consolas" panose="020B0609020204030204" pitchFamily="49" charset="0"/>
              </a:rPr>
              <a:t>to a </a:t>
            </a:r>
            <a:r>
              <a:rPr lang="en-US" sz="1800" b="0" i="0" dirty="0">
                <a:solidFill>
                  <a:srgbClr val="000088"/>
                </a:solidFill>
                <a:effectLst/>
                <a:latin typeface="Consolas" panose="020B0609020204030204" pitchFamily="49" charset="0"/>
              </a:rPr>
              <a:t>string</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4. </a:t>
            </a:r>
            <a:r>
              <a:rPr lang="en-US" sz="1800" b="0" i="0" dirty="0" err="1">
                <a:solidFill>
                  <a:srgbClr val="000088"/>
                </a:solidFill>
                <a:effectLst/>
                <a:latin typeface="Consolas" panose="020B0609020204030204" pitchFamily="49" charset="0"/>
              </a:rPr>
              <a:t>string</a:t>
            </a:r>
            <a:r>
              <a:rPr lang="en-US" sz="1800" b="0" i="0" dirty="0" err="1">
                <a:solidFill>
                  <a:srgbClr val="6666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concat</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a</a:t>
            </a:r>
            <a:r>
              <a:rPr lang="en-US" sz="1800" b="0" i="0" dirty="0">
                <a:solidFill>
                  <a:srgbClr val="666600"/>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b</a:t>
            </a:r>
            <a:r>
              <a:rPr lang="en-US" sz="1800" b="0" i="0" dirty="0">
                <a:solidFill>
                  <a:srgbClr val="666600"/>
                </a:solidFill>
                <a:effectLst/>
                <a:latin typeface="Consolas" panose="020B0609020204030204" pitchFamily="49" charset="0"/>
              </a:rPr>
              <a:t>); // where a , b are strings</a:t>
            </a:r>
            <a:r>
              <a:rPr lang="en-US" dirty="0"/>
              <a:t> </a:t>
            </a:r>
            <a:br>
              <a:rPr lang="en-US" dirty="0"/>
            </a:br>
            <a:endParaRPr lang="en-US" dirty="0"/>
          </a:p>
        </p:txBody>
      </p:sp>
    </p:spTree>
    <p:extLst>
      <p:ext uri="{BB962C8B-B14F-4D97-AF65-F5344CB8AC3E}">
        <p14:creationId xmlns:p14="http://schemas.microsoft.com/office/powerpoint/2010/main" val="2720026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CF627-F062-60A0-7A82-C4686AC0DB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4DC7C-BDBA-5249-EDF9-AAB7489B8706}"/>
              </a:ext>
            </a:extLst>
          </p:cNvPr>
          <p:cNvSpPr>
            <a:spLocks noGrp="1"/>
          </p:cNvSpPr>
          <p:nvPr>
            <p:ph type="title"/>
          </p:nvPr>
        </p:nvSpPr>
        <p:spPr>
          <a:xfrm>
            <a:off x="517870" y="978409"/>
            <a:ext cx="5021182" cy="985474"/>
          </a:xfrm>
        </p:spPr>
        <p:txBody>
          <a:bodyPr>
            <a:normAutofit/>
          </a:bodyPr>
          <a:lstStyle/>
          <a:p>
            <a:r>
              <a:rPr lang="en-US" dirty="0"/>
              <a:t>Arrays</a:t>
            </a:r>
          </a:p>
        </p:txBody>
      </p:sp>
      <p:sp>
        <p:nvSpPr>
          <p:cNvPr id="3" name="Content Placeholder 2">
            <a:extLst>
              <a:ext uri="{FF2B5EF4-FFF2-40B4-BE49-F238E27FC236}">
                <a16:creationId xmlns:a16="http://schemas.microsoft.com/office/drawing/2014/main" id="{5A363171-2464-A948-ACCC-8AC5F10736F4}"/>
              </a:ext>
            </a:extLst>
          </p:cNvPr>
          <p:cNvSpPr>
            <a:spLocks noGrp="1"/>
          </p:cNvSpPr>
          <p:nvPr>
            <p:ph idx="1"/>
          </p:nvPr>
        </p:nvSpPr>
        <p:spPr>
          <a:xfrm>
            <a:off x="633845" y="1963883"/>
            <a:ext cx="11049505" cy="4333008"/>
          </a:xfrm>
        </p:spPr>
        <p:txBody>
          <a:bodyPr>
            <a:normAutofit lnSpcReduction="10000"/>
          </a:bodyPr>
          <a:lstStyle/>
          <a:p>
            <a:r>
              <a:rPr lang="en-US" sz="1800" b="0" i="0" dirty="0">
                <a:solidFill>
                  <a:srgbClr val="000000"/>
                </a:solidFill>
                <a:effectLst/>
                <a:latin typeface="Calibri" panose="020F0502020204030204" pitchFamily="34" charset="0"/>
              </a:rPr>
              <a:t>Solidity supports both fixed-size and dynamic arrays for all data types, including</a:t>
            </a:r>
          </a:p>
          <a:p>
            <a:r>
              <a:rPr lang="en-US" sz="1800" b="0" i="0" dirty="0">
                <a:solidFill>
                  <a:srgbClr val="000000"/>
                </a:solidFill>
                <a:effectLst/>
                <a:latin typeface="Calibri" panose="020F0502020204030204" pitchFamily="34" charset="0"/>
              </a:rPr>
              <a:t>user-defined types (struct).</a:t>
            </a:r>
            <a:r>
              <a:rPr lang="en-US" sz="1600" dirty="0"/>
              <a:t> </a:t>
            </a:r>
            <a:br>
              <a:rPr lang="en-US" sz="1600" dirty="0"/>
            </a:br>
            <a:r>
              <a:rPr lang="en-US" sz="1800" b="0" i="0" dirty="0">
                <a:solidFill>
                  <a:srgbClr val="000000"/>
                </a:solidFill>
                <a:effectLst/>
                <a:latin typeface="Consolas" panose="020B0609020204030204" pitchFamily="49" charset="0"/>
              </a:rPr>
              <a:t>1. uint256</a:t>
            </a:r>
            <a:r>
              <a:rPr lang="en-US" sz="1800" b="0" i="0" dirty="0">
                <a:solidFill>
                  <a:srgbClr val="666600"/>
                </a:solidFill>
                <a:effectLst/>
                <a:latin typeface="Consolas" panose="020B0609020204030204" pitchFamily="49" charset="0"/>
              </a:rPr>
              <a:t>[] </a:t>
            </a:r>
            <a:r>
              <a:rPr lang="en-US" sz="1800" b="0" i="0" dirty="0" err="1">
                <a:solidFill>
                  <a:srgbClr val="000000"/>
                </a:solidFill>
                <a:effectLst/>
                <a:latin typeface="Consolas" panose="020B0609020204030204" pitchFamily="49" charset="0"/>
              </a:rPr>
              <a:t>dynamicArray</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 </a:t>
            </a:r>
            <a:r>
              <a:rPr lang="en-US" sz="1800" b="0" i="0" dirty="0" err="1">
                <a:solidFill>
                  <a:srgbClr val="000000"/>
                </a:solidFill>
                <a:effectLst/>
                <a:latin typeface="Consolas" panose="020B0609020204030204" pitchFamily="49" charset="0"/>
              </a:rPr>
              <a:t>dynamicArray</a:t>
            </a:r>
            <a:r>
              <a:rPr lang="en-US" sz="1800" b="0" i="0" dirty="0" err="1">
                <a:solidFill>
                  <a:srgbClr val="6666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push</a:t>
            </a:r>
            <a:r>
              <a:rPr lang="en-US" sz="1800" b="0" i="0" dirty="0">
                <a:solidFill>
                  <a:srgbClr val="666600"/>
                </a:solidFill>
                <a:effectLst/>
                <a:latin typeface="Consolas" panose="020B0609020204030204" pitchFamily="49" charset="0"/>
              </a:rPr>
              <a:t>(</a:t>
            </a:r>
            <a:r>
              <a:rPr lang="en-US" sz="1800" b="0" i="0" dirty="0">
                <a:solidFill>
                  <a:srgbClr val="006666"/>
                </a:solidFill>
                <a:effectLst/>
                <a:latin typeface="Consolas" panose="020B0609020204030204" pitchFamily="49" charset="0"/>
              </a:rPr>
              <a:t>7</a:t>
            </a:r>
            <a:r>
              <a:rPr lang="en-US" sz="1800" b="0" i="0" dirty="0">
                <a:solidFill>
                  <a:srgbClr val="666600"/>
                </a:solidFill>
                <a:effectLst/>
                <a:latin typeface="Consolas" panose="020B0609020204030204" pitchFamily="49" charset="0"/>
              </a:rPr>
              <a:t>); </a:t>
            </a:r>
            <a:r>
              <a:rPr lang="en-US" sz="1800" b="0" i="0" dirty="0">
                <a:solidFill>
                  <a:srgbClr val="880000"/>
                </a:solidFill>
                <a:effectLst/>
                <a:latin typeface="Consolas" panose="020B0609020204030204" pitchFamily="49" charset="0"/>
              </a:rPr>
              <a:t>// Add an element to the dynamic array</a:t>
            </a:r>
          </a:p>
          <a:p>
            <a:r>
              <a:rPr lang="en-US" sz="1800" b="0" i="0" dirty="0">
                <a:solidFill>
                  <a:srgbClr val="000000"/>
                </a:solidFill>
                <a:effectLst/>
                <a:latin typeface="Consolas" panose="020B0609020204030204" pitchFamily="49" charset="0"/>
              </a:rPr>
              <a:t>3. </a:t>
            </a:r>
            <a:r>
              <a:rPr lang="en-US" sz="1800" b="0" i="0" dirty="0" err="1">
                <a:solidFill>
                  <a:srgbClr val="000000"/>
                </a:solidFill>
                <a:effectLst/>
                <a:latin typeface="Consolas" panose="020B0609020204030204" pitchFamily="49" charset="0"/>
              </a:rPr>
              <a:t>dynamicArray</a:t>
            </a:r>
            <a:r>
              <a:rPr lang="en-US" sz="1800" b="0" i="0" dirty="0" err="1">
                <a:solidFill>
                  <a:srgbClr val="6666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pop</a:t>
            </a:r>
            <a:r>
              <a:rPr lang="en-US" sz="1800" b="0" i="0" dirty="0">
                <a:solidFill>
                  <a:srgbClr val="666600"/>
                </a:solidFill>
                <a:effectLst/>
                <a:latin typeface="Consolas" panose="020B0609020204030204" pitchFamily="49" charset="0"/>
              </a:rPr>
              <a:t>(); </a:t>
            </a:r>
            <a:r>
              <a:rPr lang="en-US" sz="1800" b="0" i="0" dirty="0">
                <a:solidFill>
                  <a:srgbClr val="880000"/>
                </a:solidFill>
                <a:effectLst/>
                <a:latin typeface="Consolas" panose="020B0609020204030204" pitchFamily="49" charset="0"/>
              </a:rPr>
              <a:t>// Remove the last element from the dynamic array</a:t>
            </a:r>
          </a:p>
          <a:p>
            <a:r>
              <a:rPr lang="en-US" sz="1800" b="0" i="0" dirty="0">
                <a:solidFill>
                  <a:srgbClr val="000000"/>
                </a:solidFill>
                <a:effectLst/>
                <a:latin typeface="Consolas" panose="020B0609020204030204" pitchFamily="49" charset="0"/>
              </a:rPr>
              <a:t>4. uint256 length </a:t>
            </a:r>
            <a:r>
              <a:rPr lang="en-US" sz="1800" b="0" i="0" dirty="0">
                <a:solidFill>
                  <a:srgbClr val="666600"/>
                </a:solidFill>
                <a:effectLst/>
                <a:latin typeface="Consolas" panose="020B0609020204030204" pitchFamily="49" charset="0"/>
              </a:rPr>
              <a:t>= </a:t>
            </a:r>
            <a:r>
              <a:rPr lang="en-US" sz="1800" b="0" i="0" dirty="0" err="1">
                <a:solidFill>
                  <a:srgbClr val="000000"/>
                </a:solidFill>
                <a:effectLst/>
                <a:latin typeface="Consolas" panose="020B0609020204030204" pitchFamily="49" charset="0"/>
              </a:rPr>
              <a:t>dynamicArray</a:t>
            </a:r>
            <a:r>
              <a:rPr lang="en-US" sz="1800" b="0" i="0" dirty="0" err="1">
                <a:solidFill>
                  <a:srgbClr val="6666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length</a:t>
            </a:r>
            <a:r>
              <a:rPr lang="en-US" sz="1800" b="0" i="0" dirty="0">
                <a:solidFill>
                  <a:srgbClr val="666600"/>
                </a:solidFill>
                <a:effectLst/>
                <a:latin typeface="Consolas" panose="020B0609020204030204" pitchFamily="49" charset="0"/>
              </a:rPr>
              <a:t>; </a:t>
            </a:r>
            <a:r>
              <a:rPr lang="en-US" sz="1800" b="0" i="0" dirty="0">
                <a:solidFill>
                  <a:srgbClr val="880000"/>
                </a:solidFill>
                <a:effectLst/>
                <a:latin typeface="Consolas" panose="020B0609020204030204" pitchFamily="49" charset="0"/>
              </a:rPr>
              <a:t>// Get the length of the dynamic array</a:t>
            </a:r>
          </a:p>
          <a:p>
            <a:r>
              <a:rPr lang="en-US" sz="1800" b="0" i="0" dirty="0">
                <a:solidFill>
                  <a:srgbClr val="000000"/>
                </a:solidFill>
                <a:effectLst/>
                <a:latin typeface="Consolas" panose="020B0609020204030204" pitchFamily="49" charset="0"/>
              </a:rPr>
              <a:t>5. uint256 x </a:t>
            </a:r>
            <a:r>
              <a:rPr lang="en-US" sz="1800" b="0" i="0" dirty="0">
                <a:solidFill>
                  <a:srgbClr val="666600"/>
                </a:solidFill>
                <a:effectLst/>
                <a:latin typeface="Consolas" panose="020B0609020204030204" pitchFamily="49" charset="0"/>
              </a:rPr>
              <a:t>= </a:t>
            </a:r>
            <a:r>
              <a:rPr lang="en-US" sz="1800" b="0" i="0" dirty="0" err="1">
                <a:solidFill>
                  <a:srgbClr val="000000"/>
                </a:solidFill>
                <a:effectLst/>
                <a:latin typeface="Consolas" panose="020B0609020204030204" pitchFamily="49" charset="0"/>
              </a:rPr>
              <a:t>dynamicArray</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length </a:t>
            </a:r>
            <a:r>
              <a:rPr lang="en-US" sz="1800" b="0" i="0" dirty="0">
                <a:solidFill>
                  <a:srgbClr val="666600"/>
                </a:solidFill>
                <a:effectLst/>
                <a:latin typeface="Consolas" panose="020B0609020204030204" pitchFamily="49" charset="0"/>
              </a:rPr>
              <a:t>- </a:t>
            </a:r>
            <a:r>
              <a:rPr lang="en-US" sz="1800" b="0" i="0" dirty="0">
                <a:solidFill>
                  <a:srgbClr val="006666"/>
                </a:solidFill>
                <a:effectLst/>
                <a:latin typeface="Consolas" panose="020B0609020204030204" pitchFamily="49" charset="0"/>
              </a:rPr>
              <a:t>1</a:t>
            </a:r>
            <a:r>
              <a:rPr lang="en-US" sz="1800" b="0" i="0" dirty="0">
                <a:solidFill>
                  <a:srgbClr val="666600"/>
                </a:solidFill>
                <a:effectLst/>
                <a:latin typeface="Consolas" panose="020B0609020204030204" pitchFamily="49" charset="0"/>
              </a:rPr>
              <a:t>]; </a:t>
            </a:r>
            <a:r>
              <a:rPr lang="en-US" sz="1800" b="0" i="0" dirty="0">
                <a:solidFill>
                  <a:srgbClr val="880000"/>
                </a:solidFill>
                <a:effectLst/>
                <a:latin typeface="Consolas" panose="020B0609020204030204" pitchFamily="49" charset="0"/>
              </a:rPr>
              <a:t>// store last element of array in a variable</a:t>
            </a:r>
          </a:p>
          <a:p>
            <a:r>
              <a:rPr lang="en-US" sz="1800" b="0" i="0" dirty="0">
                <a:solidFill>
                  <a:srgbClr val="000000"/>
                </a:solidFill>
                <a:effectLst/>
                <a:latin typeface="Consolas" panose="020B0609020204030204" pitchFamily="49" charset="0"/>
              </a:rPr>
              <a:t>6. </a:t>
            </a:r>
            <a:r>
              <a:rPr lang="en-US" sz="1800" b="0" i="0" dirty="0">
                <a:solidFill>
                  <a:srgbClr val="660066"/>
                </a:solidFill>
                <a:effectLst/>
                <a:latin typeface="Consolas" panose="020B0609020204030204" pitchFamily="49" charset="0"/>
              </a:rPr>
              <a:t>Person</a:t>
            </a:r>
            <a:r>
              <a:rPr lang="en-US" sz="1800" b="0" i="0" dirty="0">
                <a:solidFill>
                  <a:srgbClr val="666600"/>
                </a:solidFill>
                <a:effectLst/>
                <a:latin typeface="Consolas" panose="020B0609020204030204" pitchFamily="49" charset="0"/>
              </a:rPr>
              <a:t>[</a:t>
            </a:r>
            <a:r>
              <a:rPr lang="en-US" sz="1800" b="0" i="0" dirty="0">
                <a:solidFill>
                  <a:srgbClr val="006666"/>
                </a:solidFill>
                <a:effectLst/>
                <a:latin typeface="Consolas" panose="020B0609020204030204" pitchFamily="49" charset="0"/>
              </a:rPr>
              <a:t>5</a:t>
            </a:r>
            <a:r>
              <a:rPr lang="en-US" sz="1800" b="0" i="0" dirty="0">
                <a:solidFill>
                  <a:srgbClr val="666600"/>
                </a:solidFill>
                <a:effectLst/>
                <a:latin typeface="Consolas" panose="020B0609020204030204" pitchFamily="49" charset="0"/>
              </a:rPr>
              <a:t>] </a:t>
            </a:r>
            <a:r>
              <a:rPr lang="en-US" sz="1800" b="0" i="0" dirty="0" err="1">
                <a:solidFill>
                  <a:srgbClr val="000000"/>
                </a:solidFill>
                <a:effectLst/>
                <a:latin typeface="Consolas" panose="020B0609020204030204" pitchFamily="49" charset="0"/>
              </a:rPr>
              <a:t>fixedArray</a:t>
            </a:r>
            <a:r>
              <a:rPr lang="en-US" sz="1800" b="0" i="0" dirty="0">
                <a:solidFill>
                  <a:srgbClr val="666600"/>
                </a:solidFill>
                <a:effectLst/>
                <a:latin typeface="Consolas" panose="020B0609020204030204" pitchFamily="49" charset="0"/>
              </a:rPr>
              <a:t>; // define a fixed struct array</a:t>
            </a:r>
          </a:p>
          <a:p>
            <a:r>
              <a:rPr lang="en-US" sz="1800" b="0" i="0" dirty="0">
                <a:solidFill>
                  <a:srgbClr val="000000"/>
                </a:solidFill>
                <a:effectLst/>
                <a:latin typeface="Consolas" panose="020B0609020204030204" pitchFamily="49" charset="0"/>
              </a:rPr>
              <a:t>7. </a:t>
            </a:r>
            <a:r>
              <a:rPr lang="en-US" sz="1800" b="0" i="0" dirty="0" err="1">
                <a:solidFill>
                  <a:srgbClr val="000000"/>
                </a:solidFill>
                <a:effectLst/>
                <a:latin typeface="Consolas" panose="020B0609020204030204" pitchFamily="49" charset="0"/>
              </a:rPr>
              <a:t>fixedArray</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index</a:t>
            </a:r>
            <a:r>
              <a:rPr lang="en-US" sz="1800" b="0" i="0" dirty="0">
                <a:solidFill>
                  <a:srgbClr val="666600"/>
                </a:solidFill>
                <a:effectLst/>
                <a:latin typeface="Consolas" panose="020B0609020204030204" pitchFamily="49" charset="0"/>
              </a:rPr>
              <a:t>] = </a:t>
            </a:r>
            <a:r>
              <a:rPr lang="en-US" sz="1800" b="0" i="0" dirty="0">
                <a:solidFill>
                  <a:srgbClr val="000000"/>
                </a:solidFill>
                <a:effectLst/>
                <a:latin typeface="Consolas" panose="020B0609020204030204" pitchFamily="49" charset="0"/>
              </a:rPr>
              <a:t>_value</a:t>
            </a:r>
            <a:r>
              <a:rPr lang="en-US" sz="1800" b="0" i="0" dirty="0">
                <a:solidFill>
                  <a:srgbClr val="666600"/>
                </a:solidFill>
                <a:effectLst/>
                <a:latin typeface="Consolas" panose="020B0609020204030204" pitchFamily="49" charset="0"/>
              </a:rPr>
              <a:t>; </a:t>
            </a:r>
            <a:r>
              <a:rPr lang="en-US" sz="1800" b="0" i="0" dirty="0">
                <a:solidFill>
                  <a:srgbClr val="880000"/>
                </a:solidFill>
                <a:effectLst/>
                <a:latin typeface="Consolas" panose="020B0609020204030204" pitchFamily="49" charset="0"/>
              </a:rPr>
              <a:t>// Set the value at a specific index</a:t>
            </a:r>
          </a:p>
          <a:p>
            <a:r>
              <a:rPr lang="en-US" sz="1800" b="0" i="0" dirty="0">
                <a:solidFill>
                  <a:srgbClr val="000000"/>
                </a:solidFill>
                <a:effectLst/>
                <a:latin typeface="Consolas" panose="020B0609020204030204" pitchFamily="49" charset="0"/>
              </a:rPr>
              <a:t>8. uint256</a:t>
            </a:r>
            <a:r>
              <a:rPr lang="en-US" sz="1800" b="0" i="0" dirty="0">
                <a:solidFill>
                  <a:srgbClr val="666600"/>
                </a:solidFill>
                <a:effectLst/>
                <a:latin typeface="Consolas" panose="020B0609020204030204" pitchFamily="49" charset="0"/>
              </a:rPr>
              <a:t>[</a:t>
            </a:r>
            <a:r>
              <a:rPr lang="en-US" sz="1800" b="0" i="0" dirty="0">
                <a:solidFill>
                  <a:srgbClr val="006666"/>
                </a:solidFill>
                <a:effectLst/>
                <a:latin typeface="Consolas" panose="020B0609020204030204" pitchFamily="49" charset="0"/>
              </a:rPr>
              <a:t>3</a:t>
            </a:r>
            <a:r>
              <a:rPr lang="en-US" sz="1800" b="0" i="0" dirty="0">
                <a:solidFill>
                  <a:srgbClr val="666600"/>
                </a:solidFill>
                <a:effectLst/>
                <a:latin typeface="Consolas" panose="020B0609020204030204" pitchFamily="49" charset="0"/>
              </a:rPr>
              <a:t>] </a:t>
            </a:r>
            <a:r>
              <a:rPr lang="en-US" sz="1800" b="0" i="0" dirty="0" err="1">
                <a:solidFill>
                  <a:srgbClr val="000000"/>
                </a:solidFill>
                <a:effectLst/>
                <a:latin typeface="Consolas" panose="020B0609020204030204" pitchFamily="49" charset="0"/>
              </a:rPr>
              <a:t>fixedArray</a:t>
            </a:r>
            <a:r>
              <a:rPr lang="en-US" sz="1800" b="0" i="0" dirty="0">
                <a:solidFill>
                  <a:srgbClr val="000000"/>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 [</a:t>
            </a:r>
            <a:r>
              <a:rPr lang="en-US" sz="1800" b="0" i="0" dirty="0">
                <a:solidFill>
                  <a:srgbClr val="006666"/>
                </a:solidFill>
                <a:effectLst/>
                <a:latin typeface="Consolas" panose="020B0609020204030204" pitchFamily="49" charset="0"/>
              </a:rPr>
              <a:t>10</a:t>
            </a:r>
            <a:r>
              <a:rPr lang="en-US" sz="1800" b="0" i="0" dirty="0">
                <a:solidFill>
                  <a:srgbClr val="666600"/>
                </a:solidFill>
                <a:effectLst/>
                <a:latin typeface="Consolas" panose="020B0609020204030204" pitchFamily="49" charset="0"/>
              </a:rPr>
              <a:t>, </a:t>
            </a:r>
            <a:r>
              <a:rPr lang="en-US" sz="1800" b="0" i="0" dirty="0">
                <a:solidFill>
                  <a:srgbClr val="006666"/>
                </a:solidFill>
                <a:effectLst/>
                <a:latin typeface="Consolas" panose="020B0609020204030204" pitchFamily="49" charset="0"/>
              </a:rPr>
              <a:t>20</a:t>
            </a:r>
            <a:r>
              <a:rPr lang="en-US" sz="1800" b="0" i="0" dirty="0">
                <a:solidFill>
                  <a:srgbClr val="666600"/>
                </a:solidFill>
                <a:effectLst/>
                <a:latin typeface="Consolas" panose="020B0609020204030204" pitchFamily="49" charset="0"/>
              </a:rPr>
              <a:t>, </a:t>
            </a:r>
            <a:r>
              <a:rPr lang="en-US" sz="1800" b="0" i="0" dirty="0">
                <a:solidFill>
                  <a:srgbClr val="006666"/>
                </a:solidFill>
                <a:effectLst/>
                <a:latin typeface="Consolas" panose="020B0609020204030204" pitchFamily="49" charset="0"/>
              </a:rPr>
              <a:t>30</a:t>
            </a:r>
            <a:r>
              <a:rPr lang="en-US" sz="1800" b="0" i="0" dirty="0">
                <a:solidFill>
                  <a:srgbClr val="666600"/>
                </a:solidFill>
                <a:effectLst/>
                <a:latin typeface="Consolas" panose="020B0609020204030204" pitchFamily="49" charset="0"/>
              </a:rPr>
              <a:t>]; </a:t>
            </a:r>
            <a:r>
              <a:rPr lang="en-US" sz="1800" b="0" i="0" dirty="0">
                <a:solidFill>
                  <a:srgbClr val="880000"/>
                </a:solidFill>
                <a:effectLst/>
                <a:latin typeface="Consolas" panose="020B0609020204030204" pitchFamily="49" charset="0"/>
              </a:rPr>
              <a:t>// Initialize a fixed-size array with values</a:t>
            </a:r>
            <a:r>
              <a:rPr lang="en-US" dirty="0"/>
              <a:t> </a:t>
            </a:r>
            <a:br>
              <a:rPr lang="en-US" dirty="0"/>
            </a:br>
            <a:endParaRPr lang="en-US" dirty="0"/>
          </a:p>
        </p:txBody>
      </p:sp>
    </p:spTree>
    <p:extLst>
      <p:ext uri="{BB962C8B-B14F-4D97-AF65-F5344CB8AC3E}">
        <p14:creationId xmlns:p14="http://schemas.microsoft.com/office/powerpoint/2010/main" val="2075042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2E514-6628-E53D-361D-227AA41870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993BF1-FE41-D75E-E06F-3106C358BA7A}"/>
              </a:ext>
            </a:extLst>
          </p:cNvPr>
          <p:cNvSpPr>
            <a:spLocks noGrp="1"/>
          </p:cNvSpPr>
          <p:nvPr>
            <p:ph type="title"/>
          </p:nvPr>
        </p:nvSpPr>
        <p:spPr>
          <a:xfrm>
            <a:off x="517870" y="978409"/>
            <a:ext cx="5021182" cy="985474"/>
          </a:xfrm>
        </p:spPr>
        <p:txBody>
          <a:bodyPr>
            <a:normAutofit/>
          </a:bodyPr>
          <a:lstStyle/>
          <a:p>
            <a:r>
              <a:rPr lang="en-US" dirty="0"/>
              <a:t>Mappings </a:t>
            </a:r>
          </a:p>
        </p:txBody>
      </p:sp>
      <p:sp>
        <p:nvSpPr>
          <p:cNvPr id="3" name="Content Placeholder 2">
            <a:extLst>
              <a:ext uri="{FF2B5EF4-FFF2-40B4-BE49-F238E27FC236}">
                <a16:creationId xmlns:a16="http://schemas.microsoft.com/office/drawing/2014/main" id="{30955424-72CE-0815-08A7-4DAD60C5D304}"/>
              </a:ext>
            </a:extLst>
          </p:cNvPr>
          <p:cNvSpPr>
            <a:spLocks noGrp="1"/>
          </p:cNvSpPr>
          <p:nvPr>
            <p:ph idx="1"/>
          </p:nvPr>
        </p:nvSpPr>
        <p:spPr>
          <a:xfrm>
            <a:off x="633845" y="1963883"/>
            <a:ext cx="11049505" cy="4333008"/>
          </a:xfrm>
        </p:spPr>
        <p:txBody>
          <a:bodyPr>
            <a:normAutofit lnSpcReduction="10000"/>
          </a:bodyPr>
          <a:lstStyle/>
          <a:p>
            <a:r>
              <a:rPr lang="en-US" sz="1800" b="0" i="0" dirty="0">
                <a:solidFill>
                  <a:srgbClr val="000000"/>
                </a:solidFill>
                <a:effectLst/>
                <a:latin typeface="Calibri" panose="020F0502020204030204" pitchFamily="34" charset="0"/>
              </a:rPr>
              <a:t>A Key-value data structures that are like hash maps or dictionaries in other languages.</a:t>
            </a:r>
          </a:p>
          <a:p>
            <a:r>
              <a:rPr lang="en-US" sz="1800" b="0" i="0" dirty="0">
                <a:solidFill>
                  <a:srgbClr val="000000"/>
                </a:solidFill>
                <a:effectLst/>
                <a:latin typeface="Calibri" panose="020F0502020204030204" pitchFamily="34" charset="0"/>
              </a:rPr>
              <a:t>characteristics:</a:t>
            </a:r>
          </a:p>
          <a:p>
            <a:pPr lvl="1"/>
            <a:r>
              <a:rPr lang="en-US" sz="1600" b="0" i="0" dirty="0">
                <a:solidFill>
                  <a:srgbClr val="000000"/>
                </a:solidFill>
                <a:effectLst/>
                <a:latin typeface="Calibri" panose="020F0502020204030204" pitchFamily="34" charset="0"/>
              </a:rPr>
              <a:t>Efficient Look-Up: Mappings are very efficient for looking up and retrieving values associated with a specific key (address in the example). The look-up operation is constant time (O(1)).</a:t>
            </a:r>
          </a:p>
          <a:p>
            <a:pPr lvl="1"/>
            <a:r>
              <a:rPr lang="en-US" sz="1600" b="0" i="0" dirty="0">
                <a:solidFill>
                  <a:srgbClr val="000000"/>
                </a:solidFill>
                <a:effectLst/>
                <a:latin typeface="Calibri" panose="020F0502020204030204" pitchFamily="34" charset="0"/>
              </a:rPr>
              <a:t>No Iteration: Unlike arrays and structs, mappings do not support iteration. You cannot loop through all the keys or values in a mapping directly.</a:t>
            </a:r>
          </a:p>
          <a:p>
            <a:pPr lvl="1"/>
            <a:r>
              <a:rPr lang="en-US" sz="1600" b="0" i="0" dirty="0">
                <a:solidFill>
                  <a:srgbClr val="000000"/>
                </a:solidFill>
                <a:effectLst/>
                <a:latin typeface="Calibri" panose="020F0502020204030204" pitchFamily="34" charset="0"/>
              </a:rPr>
              <a:t>Undefined Default Value: If you try to access a key that has not been set in the mapping, it returns the default value for the value type. In the example, if an address is not in the balances mapping, accessing it will return 0.</a:t>
            </a:r>
          </a:p>
          <a:p>
            <a:pPr lvl="1"/>
            <a:r>
              <a:rPr lang="en-US" sz="1600" b="0" i="0" dirty="0">
                <a:solidFill>
                  <a:srgbClr val="000000"/>
                </a:solidFill>
                <a:effectLst/>
                <a:latin typeface="Calibri" panose="020F0502020204030204" pitchFamily="34" charset="0"/>
              </a:rPr>
              <a:t>State Variables: Mappings are often used to manage state variables within smart contracts, allowing you to track various data for different addresses or entities.</a:t>
            </a:r>
          </a:p>
          <a:p>
            <a:pPr lvl="1"/>
            <a:r>
              <a:rPr lang="en-US" sz="1600" b="0" i="0" dirty="0">
                <a:solidFill>
                  <a:srgbClr val="000000"/>
                </a:solidFill>
                <a:effectLst/>
                <a:latin typeface="Calibri" panose="020F0502020204030204" pitchFamily="34" charset="0"/>
              </a:rPr>
              <a:t>Cannot be Returned: You cannot return the entire mapping from a function. If you need to access the mapping from external code, you typically provide individual access functions to return key’s value by another.</a:t>
            </a:r>
          </a:p>
          <a:p>
            <a:pPr lvl="1"/>
            <a:r>
              <a:rPr lang="en-US" sz="1400" b="0" i="0" dirty="0">
                <a:solidFill>
                  <a:srgbClr val="000000"/>
                </a:solidFill>
                <a:effectLst/>
                <a:latin typeface="Verdana" panose="020B0604030504040204" pitchFamily="34" charset="0"/>
              </a:rPr>
              <a:t>Mapping can only have type of </a:t>
            </a:r>
            <a:r>
              <a:rPr lang="en-US" sz="1400" b="1" i="0" dirty="0">
                <a:solidFill>
                  <a:srgbClr val="000000"/>
                </a:solidFill>
                <a:effectLst/>
                <a:latin typeface="inherit"/>
              </a:rPr>
              <a:t>storage</a:t>
            </a:r>
            <a:r>
              <a:rPr lang="en-US" sz="1400" b="0" i="0" dirty="0">
                <a:solidFill>
                  <a:srgbClr val="000000"/>
                </a:solidFill>
                <a:effectLst/>
                <a:latin typeface="Verdana" panose="020B0604030504040204" pitchFamily="34" charset="0"/>
              </a:rPr>
              <a:t> and are generally used for state variables.</a:t>
            </a:r>
          </a:p>
          <a:p>
            <a:pPr lvl="1"/>
            <a:r>
              <a:rPr lang="en-US" sz="1400" b="0" i="0" dirty="0">
                <a:solidFill>
                  <a:srgbClr val="000000"/>
                </a:solidFill>
                <a:effectLst/>
                <a:latin typeface="Verdana" panose="020B0604030504040204" pitchFamily="34" charset="0"/>
              </a:rPr>
              <a:t>Mapping can be marked public. Solidity automatically create getter for it.</a:t>
            </a:r>
          </a:p>
          <a:p>
            <a:pPr marL="0" lvl="1" indent="0">
              <a:buNone/>
            </a:pPr>
            <a:endParaRPr lang="en-US" sz="1400" dirty="0"/>
          </a:p>
        </p:txBody>
      </p:sp>
    </p:spTree>
    <p:extLst>
      <p:ext uri="{BB962C8B-B14F-4D97-AF65-F5344CB8AC3E}">
        <p14:creationId xmlns:p14="http://schemas.microsoft.com/office/powerpoint/2010/main" val="1665481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7CECF-2C57-900E-73DB-00AF3A7D57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E4B0B8-9274-40CC-766A-1804F862FE15}"/>
              </a:ext>
            </a:extLst>
          </p:cNvPr>
          <p:cNvSpPr>
            <a:spLocks noGrp="1"/>
          </p:cNvSpPr>
          <p:nvPr>
            <p:ph type="title"/>
          </p:nvPr>
        </p:nvSpPr>
        <p:spPr>
          <a:xfrm>
            <a:off x="517870" y="978409"/>
            <a:ext cx="5021182" cy="985474"/>
          </a:xfrm>
        </p:spPr>
        <p:txBody>
          <a:bodyPr>
            <a:normAutofit/>
          </a:bodyPr>
          <a:lstStyle/>
          <a:p>
            <a:r>
              <a:rPr lang="en-US" dirty="0"/>
              <a:t>Mappings </a:t>
            </a:r>
          </a:p>
        </p:txBody>
      </p:sp>
      <p:sp>
        <p:nvSpPr>
          <p:cNvPr id="3" name="Content Placeholder 2">
            <a:extLst>
              <a:ext uri="{FF2B5EF4-FFF2-40B4-BE49-F238E27FC236}">
                <a16:creationId xmlns:a16="http://schemas.microsoft.com/office/drawing/2014/main" id="{D0440D1F-ECCA-396A-3A96-959F6B8086F5}"/>
              </a:ext>
            </a:extLst>
          </p:cNvPr>
          <p:cNvSpPr>
            <a:spLocks noGrp="1"/>
          </p:cNvSpPr>
          <p:nvPr>
            <p:ph idx="1"/>
          </p:nvPr>
        </p:nvSpPr>
        <p:spPr>
          <a:xfrm>
            <a:off x="633845" y="1963883"/>
            <a:ext cx="11049505" cy="4333008"/>
          </a:xfrm>
        </p:spPr>
        <p:txBody>
          <a:bodyPr>
            <a:normAutofit/>
          </a:bodyPr>
          <a:lstStyle/>
          <a:p>
            <a:pPr lvl="1"/>
            <a:r>
              <a:rPr lang="en-US" dirty="0"/>
              <a:t>Syntax:</a:t>
            </a:r>
          </a:p>
          <a:p>
            <a:pPr lvl="1"/>
            <a:r>
              <a:rPr lang="en-US" dirty="0"/>
              <a:t>mapping(_</a:t>
            </a:r>
            <a:r>
              <a:rPr lang="en-US" dirty="0" err="1"/>
              <a:t>KeyType</a:t>
            </a:r>
            <a:r>
              <a:rPr lang="en-US" dirty="0"/>
              <a:t> =&gt; _</a:t>
            </a:r>
            <a:r>
              <a:rPr lang="en-US" dirty="0" err="1"/>
              <a:t>ValueType</a:t>
            </a:r>
            <a:r>
              <a:rPr lang="en-US" dirty="0"/>
              <a:t>) </a:t>
            </a:r>
            <a:r>
              <a:rPr lang="en-US" dirty="0" err="1"/>
              <a:t>map_name</a:t>
            </a:r>
            <a:r>
              <a:rPr lang="en-US" dirty="0"/>
              <a:t>;</a:t>
            </a:r>
          </a:p>
          <a:p>
            <a:pPr lvl="2"/>
            <a:r>
              <a:rPr lang="en-US" sz="1600" b="1" i="0" dirty="0">
                <a:solidFill>
                  <a:srgbClr val="000000"/>
                </a:solidFill>
                <a:effectLst/>
                <a:latin typeface="inherit"/>
              </a:rPr>
              <a:t>_</a:t>
            </a:r>
            <a:r>
              <a:rPr lang="en-US" sz="1600" b="1" i="0" dirty="0" err="1">
                <a:solidFill>
                  <a:srgbClr val="000000"/>
                </a:solidFill>
                <a:effectLst/>
                <a:latin typeface="inherit"/>
              </a:rPr>
              <a:t>KeyType</a:t>
            </a:r>
            <a:r>
              <a:rPr lang="en-US" sz="1600" b="0" i="0" dirty="0">
                <a:solidFill>
                  <a:srgbClr val="000000"/>
                </a:solidFill>
                <a:effectLst/>
                <a:latin typeface="Verdana" panose="020B0604030504040204" pitchFamily="34" charset="0"/>
              </a:rPr>
              <a:t> : can be any built-in types plus bytes and string. No reference type or complex objects are allowed.</a:t>
            </a:r>
          </a:p>
          <a:p>
            <a:pPr lvl="2"/>
            <a:r>
              <a:rPr lang="en-US" sz="1600" b="1" i="0" dirty="0">
                <a:solidFill>
                  <a:srgbClr val="000000"/>
                </a:solidFill>
                <a:effectLst/>
                <a:latin typeface="inherit"/>
              </a:rPr>
              <a:t>_</a:t>
            </a:r>
            <a:r>
              <a:rPr lang="en-US" sz="1600" b="1" i="0" dirty="0" err="1">
                <a:solidFill>
                  <a:srgbClr val="000000"/>
                </a:solidFill>
                <a:effectLst/>
                <a:latin typeface="inherit"/>
              </a:rPr>
              <a:t>ValueType</a:t>
            </a:r>
            <a:r>
              <a:rPr lang="en-US" sz="1600" b="0" i="0" dirty="0">
                <a:solidFill>
                  <a:srgbClr val="000000"/>
                </a:solidFill>
                <a:effectLst/>
                <a:latin typeface="Verdana" panose="020B0604030504040204" pitchFamily="34" charset="0"/>
              </a:rPr>
              <a:t> : can be any type.</a:t>
            </a:r>
          </a:p>
          <a:p>
            <a:pPr lvl="1"/>
            <a:r>
              <a:rPr lang="en-US" dirty="0"/>
              <a:t>Ex:</a:t>
            </a:r>
          </a:p>
          <a:p>
            <a:r>
              <a:rPr lang="en-US" sz="1800" b="0" i="0" dirty="0">
                <a:solidFill>
                  <a:srgbClr val="000000"/>
                </a:solidFill>
                <a:effectLst/>
                <a:latin typeface="Consolas" panose="020B0609020204030204" pitchFamily="49" charset="0"/>
              </a:rPr>
              <a:t>1. mapping</a:t>
            </a:r>
            <a:r>
              <a:rPr lang="en-US" sz="1800" b="0" i="0" dirty="0">
                <a:solidFill>
                  <a:srgbClr val="666600"/>
                </a:solidFill>
                <a:effectLst/>
                <a:latin typeface="Consolas" panose="020B0609020204030204" pitchFamily="49" charset="0"/>
              </a:rPr>
              <a:t>(_</a:t>
            </a:r>
            <a:r>
              <a:rPr lang="en-US" sz="1800" b="0" i="0" dirty="0">
                <a:solidFill>
                  <a:srgbClr val="000000"/>
                </a:solidFill>
                <a:effectLst/>
                <a:latin typeface="Consolas" panose="020B0609020204030204" pitchFamily="49" charset="0"/>
              </a:rPr>
              <a:t>address </a:t>
            </a:r>
            <a:r>
              <a:rPr lang="en-US" sz="1800" b="0" i="0" dirty="0">
                <a:solidFill>
                  <a:srgbClr val="666600"/>
                </a:solidFill>
                <a:effectLst/>
                <a:latin typeface="Consolas" panose="020B0609020204030204" pitchFamily="49" charset="0"/>
              </a:rPr>
              <a:t>=&gt; </a:t>
            </a:r>
            <a:r>
              <a:rPr lang="en-US" sz="1800" b="0" i="0" dirty="0">
                <a:solidFill>
                  <a:srgbClr val="000000"/>
                </a:solidFill>
                <a:effectLst/>
                <a:latin typeface="Consolas" panose="020B0609020204030204" pitchFamily="49" charset="0"/>
              </a:rPr>
              <a:t>uint256</a:t>
            </a:r>
            <a:r>
              <a:rPr lang="en-US" sz="1800" b="0" i="0" dirty="0">
                <a:solidFill>
                  <a:srgbClr val="666600"/>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balances</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 balances[</a:t>
            </a:r>
            <a:r>
              <a:rPr lang="en-US" sz="1800" b="0" i="0" dirty="0" err="1">
                <a:solidFill>
                  <a:srgbClr val="000000"/>
                </a:solidFill>
                <a:effectLst/>
                <a:latin typeface="Consolas" panose="020B0609020204030204" pitchFamily="49" charset="0"/>
              </a:rPr>
              <a:t>msg.sender</a:t>
            </a:r>
            <a:r>
              <a:rPr lang="en-US" sz="1800" b="0" i="0" dirty="0">
                <a:solidFill>
                  <a:srgbClr val="000000"/>
                </a:solidFill>
                <a:effectLst/>
                <a:latin typeface="Consolas" panose="020B0609020204030204" pitchFamily="49" charset="0"/>
              </a:rPr>
              <a:t>] = 1; </a:t>
            </a:r>
            <a:r>
              <a:rPr lang="en-US" sz="1800" b="0" i="0" dirty="0">
                <a:solidFill>
                  <a:srgbClr val="984806"/>
                </a:solidFill>
                <a:effectLst/>
                <a:latin typeface="Consolas" panose="020B0609020204030204" pitchFamily="49" charset="0"/>
              </a:rPr>
              <a:t>// assign a value to map by accessing it with the key</a:t>
            </a:r>
          </a:p>
          <a:p>
            <a:r>
              <a:rPr lang="en-US" sz="1800" b="0" i="0" dirty="0">
                <a:solidFill>
                  <a:srgbClr val="000000"/>
                </a:solidFill>
                <a:effectLst/>
                <a:latin typeface="Consolas" panose="020B0609020204030204" pitchFamily="49" charset="0"/>
              </a:rPr>
              <a:t>3. uint256 balance = balances[_address]; </a:t>
            </a:r>
            <a:r>
              <a:rPr lang="en-US" sz="1800" b="0" i="0" dirty="0">
                <a:solidFill>
                  <a:srgbClr val="984806"/>
                </a:solidFill>
                <a:effectLst/>
                <a:latin typeface="Consolas" panose="020B0609020204030204" pitchFamily="49" charset="0"/>
              </a:rPr>
              <a:t>// store the value of map key in variable</a:t>
            </a:r>
            <a:r>
              <a:rPr lang="en-US" sz="1400" dirty="0"/>
              <a:t> </a:t>
            </a:r>
            <a:br>
              <a:rPr lang="en-US" sz="1400" dirty="0"/>
            </a:br>
            <a:br>
              <a:rPr lang="en-US" sz="1400" dirty="0"/>
            </a:br>
            <a:endParaRPr lang="en-US" dirty="0"/>
          </a:p>
        </p:txBody>
      </p:sp>
    </p:spTree>
    <p:extLst>
      <p:ext uri="{BB962C8B-B14F-4D97-AF65-F5344CB8AC3E}">
        <p14:creationId xmlns:p14="http://schemas.microsoft.com/office/powerpoint/2010/main" val="575637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94986-1337-015E-1A56-58AB3D689A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61E054-AFAF-D624-1FD7-6C3717CFBD02}"/>
              </a:ext>
            </a:extLst>
          </p:cNvPr>
          <p:cNvSpPr>
            <a:spLocks noGrp="1"/>
          </p:cNvSpPr>
          <p:nvPr>
            <p:ph type="title"/>
          </p:nvPr>
        </p:nvSpPr>
        <p:spPr>
          <a:xfrm>
            <a:off x="517870" y="978409"/>
            <a:ext cx="8667694" cy="985474"/>
          </a:xfrm>
        </p:spPr>
        <p:txBody>
          <a:bodyPr>
            <a:normAutofit/>
          </a:bodyPr>
          <a:lstStyle/>
          <a:p>
            <a:r>
              <a:rPr lang="en-US" dirty="0"/>
              <a:t>Immutable and constant</a:t>
            </a:r>
          </a:p>
        </p:txBody>
      </p:sp>
      <p:sp>
        <p:nvSpPr>
          <p:cNvPr id="3" name="Content Placeholder 2">
            <a:extLst>
              <a:ext uri="{FF2B5EF4-FFF2-40B4-BE49-F238E27FC236}">
                <a16:creationId xmlns:a16="http://schemas.microsoft.com/office/drawing/2014/main" id="{326F0270-FA51-BCC0-21CD-F20577F69B29}"/>
              </a:ext>
            </a:extLst>
          </p:cNvPr>
          <p:cNvSpPr>
            <a:spLocks noGrp="1"/>
          </p:cNvSpPr>
          <p:nvPr>
            <p:ph idx="1"/>
          </p:nvPr>
        </p:nvSpPr>
        <p:spPr>
          <a:xfrm>
            <a:off x="633845" y="1963883"/>
            <a:ext cx="11049505" cy="4333008"/>
          </a:xfrm>
        </p:spPr>
        <p:txBody>
          <a:bodyPr>
            <a:normAutofit fontScale="85000" lnSpcReduction="20000"/>
          </a:bodyPr>
          <a:lstStyle/>
          <a:p>
            <a:r>
              <a:rPr lang="en-US" sz="1800" b="0" i="1" dirty="0">
                <a:solidFill>
                  <a:srgbClr val="365F91"/>
                </a:solidFill>
                <a:effectLst/>
                <a:latin typeface="Cambria-Italic"/>
              </a:rPr>
              <a:t>Immutable State Variables</a:t>
            </a:r>
            <a:r>
              <a:rPr lang="en-US" sz="1800" b="0" i="0" dirty="0">
                <a:solidFill>
                  <a:srgbClr val="000000"/>
                </a:solidFill>
                <a:effectLst/>
                <a:latin typeface="Calibri" panose="020F0502020204030204" pitchFamily="34" charset="0"/>
              </a:rPr>
              <a:t>:</a:t>
            </a:r>
          </a:p>
          <a:p>
            <a:pPr lvl="1"/>
            <a:r>
              <a:rPr lang="en-US" sz="1600" b="0" i="0" dirty="0">
                <a:solidFill>
                  <a:srgbClr val="000000"/>
                </a:solidFill>
                <a:effectLst/>
                <a:latin typeface="Calibri" panose="020F0502020204030204" pitchFamily="34" charset="0"/>
              </a:rPr>
              <a:t>immutable is a state variable keyword introduced in Solidity 0.6.0. It is used to declare a state variable whose value can be set only once, and it is fixed thereafter. It's a more efficient and safer alternative to declaring constant values because it is computed and stored during contract deployment.</a:t>
            </a:r>
          </a:p>
          <a:p>
            <a:pPr lvl="1"/>
            <a:r>
              <a:rPr lang="en-US" sz="1600" b="0" i="0" dirty="0">
                <a:solidFill>
                  <a:srgbClr val="000000"/>
                </a:solidFill>
                <a:effectLst/>
                <a:latin typeface="Calibri" panose="020F0502020204030204" pitchFamily="34" charset="0"/>
              </a:rPr>
              <a:t>immutable variables are suitable for values that are known and determined at deployment and don't change during the contract's lifetime. They can be used to save gas costs compared to constant variables, which are recalculated at each access.</a:t>
            </a:r>
          </a:p>
          <a:p>
            <a:pPr marL="285750" indent="-285750">
              <a:buFont typeface="Arial" panose="020B0604020202020204" pitchFamily="34" charset="0"/>
              <a:buChar char="•"/>
            </a:pPr>
            <a:r>
              <a:rPr lang="en-US" sz="1600" b="0" i="0" dirty="0">
                <a:solidFill>
                  <a:srgbClr val="000000"/>
                </a:solidFill>
                <a:effectLst/>
                <a:latin typeface="Calibri" panose="020F0502020204030204" pitchFamily="34" charset="0"/>
              </a:rPr>
              <a:t>Immutable state variables can be of elementary types (e.g., </a:t>
            </a:r>
            <a:r>
              <a:rPr lang="en-US" sz="1600" b="0" i="0" dirty="0" err="1">
                <a:solidFill>
                  <a:srgbClr val="000000"/>
                </a:solidFill>
                <a:effectLst/>
                <a:latin typeface="Calibri" panose="020F0502020204030204" pitchFamily="34" charset="0"/>
              </a:rPr>
              <a:t>uint</a:t>
            </a:r>
            <a:r>
              <a:rPr lang="en-US" sz="1600" b="0" i="0" dirty="0">
                <a:solidFill>
                  <a:srgbClr val="000000"/>
                </a:solidFill>
                <a:effectLst/>
                <a:latin typeface="Calibri" panose="020F0502020204030204" pitchFamily="34" charset="0"/>
              </a:rPr>
              <a:t>, address, string) or reference types like structs.</a:t>
            </a:r>
            <a:r>
              <a:rPr lang="en-US" sz="1400" dirty="0"/>
              <a:t> </a:t>
            </a:r>
          </a:p>
          <a:p>
            <a:br>
              <a:rPr lang="en-US" sz="1400" dirty="0"/>
            </a:br>
            <a:r>
              <a:rPr lang="en-US" sz="1800" b="0" i="0" dirty="0">
                <a:solidFill>
                  <a:srgbClr val="000000"/>
                </a:solidFill>
                <a:effectLst/>
                <a:latin typeface="Consolas" panose="020B0609020204030204" pitchFamily="49" charset="0"/>
              </a:rPr>
              <a:t>1. pragma solidity </a:t>
            </a:r>
            <a:r>
              <a:rPr lang="en-US" sz="1800" b="0" i="0" dirty="0">
                <a:solidFill>
                  <a:srgbClr val="666600"/>
                </a:solidFill>
                <a:effectLst/>
                <a:latin typeface="Consolas" panose="020B0609020204030204" pitchFamily="49" charset="0"/>
              </a:rPr>
              <a:t>^</a:t>
            </a:r>
            <a:r>
              <a:rPr lang="en-US" sz="1800" b="0" i="0" dirty="0">
                <a:solidFill>
                  <a:srgbClr val="006666"/>
                </a:solidFill>
                <a:effectLst/>
                <a:latin typeface="Consolas" panose="020B0609020204030204" pitchFamily="49" charset="0"/>
              </a:rPr>
              <a:t>0.8</a:t>
            </a:r>
            <a:r>
              <a:rPr lang="en-US" sz="1800" b="0" i="0" dirty="0">
                <a:solidFill>
                  <a:srgbClr val="666600"/>
                </a:solidFill>
                <a:effectLst/>
                <a:latin typeface="Consolas" panose="020B0609020204030204" pitchFamily="49" charset="0"/>
              </a:rPr>
              <a:t>.</a:t>
            </a:r>
            <a:r>
              <a:rPr lang="en-US" sz="1800" b="0" i="0" dirty="0">
                <a:solidFill>
                  <a:srgbClr val="006666"/>
                </a:solidFill>
                <a:effectLst/>
                <a:latin typeface="Consolas" panose="020B0609020204030204" pitchFamily="49" charset="0"/>
              </a:rPr>
              <a:t>0</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a:t>
            </a:r>
          </a:p>
          <a:p>
            <a:r>
              <a:rPr lang="en-US" sz="1800" b="0" i="0" dirty="0">
                <a:solidFill>
                  <a:srgbClr val="000000"/>
                </a:solidFill>
                <a:effectLst/>
                <a:latin typeface="Consolas" panose="020B0609020204030204" pitchFamily="49" charset="0"/>
              </a:rPr>
              <a:t>3. contract </a:t>
            </a:r>
            <a:r>
              <a:rPr lang="en-US" sz="1800" b="0" i="0" dirty="0" err="1">
                <a:solidFill>
                  <a:srgbClr val="660066"/>
                </a:solidFill>
                <a:effectLst/>
                <a:latin typeface="Consolas" panose="020B0609020204030204" pitchFamily="49" charset="0"/>
              </a:rPr>
              <a:t>MyContract</a:t>
            </a:r>
            <a:r>
              <a:rPr lang="en-US" sz="1800" b="0" i="0" dirty="0">
                <a:solidFill>
                  <a:srgbClr val="660066"/>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4. immutable uint256 </a:t>
            </a:r>
            <a:r>
              <a:rPr lang="en-US" sz="1800" b="0" i="0" dirty="0">
                <a:solidFill>
                  <a:srgbClr val="000088"/>
                </a:solidFill>
                <a:effectLst/>
                <a:latin typeface="Consolas" panose="020B0609020204030204" pitchFamily="49" charset="0"/>
              </a:rPr>
              <a:t>public </a:t>
            </a:r>
            <a:r>
              <a:rPr lang="en-US" sz="1800" b="0" i="0" dirty="0" err="1">
                <a:solidFill>
                  <a:srgbClr val="000000"/>
                </a:solidFill>
                <a:effectLst/>
                <a:latin typeface="Consolas" panose="020B0609020204030204" pitchFamily="49" charset="0"/>
              </a:rPr>
              <a:t>fixedValue</a:t>
            </a:r>
            <a:r>
              <a:rPr lang="en-US" sz="1800" b="0" i="0" dirty="0">
                <a:solidFill>
                  <a:srgbClr val="000000"/>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 </a:t>
            </a:r>
            <a:r>
              <a:rPr lang="en-US" sz="1800" b="0" i="0" dirty="0">
                <a:solidFill>
                  <a:srgbClr val="006666"/>
                </a:solidFill>
                <a:effectLst/>
                <a:latin typeface="Consolas" panose="020B0609020204030204" pitchFamily="49" charset="0"/>
              </a:rPr>
              <a:t>42</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5.</a:t>
            </a:r>
          </a:p>
          <a:p>
            <a:r>
              <a:rPr lang="en-US" sz="1800" b="0" i="0" dirty="0">
                <a:solidFill>
                  <a:srgbClr val="000000"/>
                </a:solidFill>
                <a:effectLst/>
                <a:latin typeface="Consolas" panose="020B0609020204030204" pitchFamily="49" charset="0"/>
              </a:rPr>
              <a:t>6. </a:t>
            </a:r>
            <a:r>
              <a:rPr lang="en-US" sz="1800" b="0" i="0" dirty="0">
                <a:solidFill>
                  <a:srgbClr val="880000"/>
                </a:solidFill>
                <a:effectLst/>
                <a:latin typeface="Consolas" panose="020B0609020204030204" pitchFamily="49" charset="0"/>
              </a:rPr>
              <a:t>// ...</a:t>
            </a:r>
            <a:endParaRPr lang="en-US" dirty="0"/>
          </a:p>
          <a:p>
            <a:r>
              <a:rPr lang="en-US" sz="1800" b="0" i="0" dirty="0">
                <a:solidFill>
                  <a:srgbClr val="000000"/>
                </a:solidFill>
                <a:effectLst/>
                <a:latin typeface="Consolas" panose="020B0609020204030204" pitchFamily="49" charset="0"/>
              </a:rPr>
              <a:t>7. </a:t>
            </a:r>
            <a:r>
              <a:rPr lang="en-US" sz="1800" b="0" i="0" dirty="0">
                <a:solidFill>
                  <a:srgbClr val="666600"/>
                </a:solidFill>
                <a:effectLst/>
                <a:latin typeface="Consolas" panose="020B0609020204030204" pitchFamily="49" charset="0"/>
              </a:rPr>
              <a:t>}</a:t>
            </a:r>
            <a:r>
              <a:rPr lang="en-US" dirty="0"/>
              <a:t> </a:t>
            </a:r>
          </a:p>
        </p:txBody>
      </p:sp>
    </p:spTree>
    <p:extLst>
      <p:ext uri="{BB962C8B-B14F-4D97-AF65-F5344CB8AC3E}">
        <p14:creationId xmlns:p14="http://schemas.microsoft.com/office/powerpoint/2010/main" val="161027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344CC-099A-4903-8488-5BC9B71453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F12A74-208B-43EA-0B4C-938DE867C253}"/>
              </a:ext>
            </a:extLst>
          </p:cNvPr>
          <p:cNvSpPr>
            <a:spLocks noGrp="1"/>
          </p:cNvSpPr>
          <p:nvPr>
            <p:ph type="title"/>
          </p:nvPr>
        </p:nvSpPr>
        <p:spPr>
          <a:xfrm>
            <a:off x="517870" y="978408"/>
            <a:ext cx="6153094" cy="1016647"/>
          </a:xfrm>
        </p:spPr>
        <p:txBody>
          <a:bodyPr>
            <a:normAutofit/>
          </a:bodyPr>
          <a:lstStyle/>
          <a:p>
            <a:r>
              <a:rPr lang="en-US" dirty="0"/>
              <a:t>Solidity Keywords</a:t>
            </a:r>
          </a:p>
        </p:txBody>
      </p:sp>
      <p:pic>
        <p:nvPicPr>
          <p:cNvPr id="5" name="Content Placeholder 4">
            <a:extLst>
              <a:ext uri="{FF2B5EF4-FFF2-40B4-BE49-F238E27FC236}">
                <a16:creationId xmlns:a16="http://schemas.microsoft.com/office/drawing/2014/main" id="{4D07A37B-F5C2-E82C-C687-EC000DE3F249}"/>
              </a:ext>
            </a:extLst>
          </p:cNvPr>
          <p:cNvPicPr>
            <a:picLocks noGrp="1" noChangeAspect="1"/>
          </p:cNvPicPr>
          <p:nvPr>
            <p:ph idx="1"/>
          </p:nvPr>
        </p:nvPicPr>
        <p:blipFill>
          <a:blip r:embed="rId2"/>
          <a:stretch>
            <a:fillRect/>
          </a:stretch>
        </p:blipFill>
        <p:spPr>
          <a:xfrm>
            <a:off x="3206459" y="2161743"/>
            <a:ext cx="5779081" cy="4248906"/>
          </a:xfrm>
        </p:spPr>
      </p:pic>
    </p:spTree>
    <p:extLst>
      <p:ext uri="{BB962C8B-B14F-4D97-AF65-F5344CB8AC3E}">
        <p14:creationId xmlns:p14="http://schemas.microsoft.com/office/powerpoint/2010/main" val="3476975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DB498-7144-93FE-6058-D2F90E7C74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CA0C26-5748-6D77-B89E-9B919CCE8186}"/>
              </a:ext>
            </a:extLst>
          </p:cNvPr>
          <p:cNvSpPr>
            <a:spLocks noGrp="1"/>
          </p:cNvSpPr>
          <p:nvPr>
            <p:ph type="title"/>
          </p:nvPr>
        </p:nvSpPr>
        <p:spPr>
          <a:xfrm>
            <a:off x="517870" y="978409"/>
            <a:ext cx="8667694" cy="985474"/>
          </a:xfrm>
        </p:spPr>
        <p:txBody>
          <a:bodyPr>
            <a:normAutofit/>
          </a:bodyPr>
          <a:lstStyle/>
          <a:p>
            <a:r>
              <a:rPr lang="en-US" dirty="0"/>
              <a:t>Immutable and constant</a:t>
            </a:r>
          </a:p>
        </p:txBody>
      </p:sp>
      <p:sp>
        <p:nvSpPr>
          <p:cNvPr id="3" name="Content Placeholder 2">
            <a:extLst>
              <a:ext uri="{FF2B5EF4-FFF2-40B4-BE49-F238E27FC236}">
                <a16:creationId xmlns:a16="http://schemas.microsoft.com/office/drawing/2014/main" id="{3566A82B-CD4C-792A-2F9B-89DCE77BE95F}"/>
              </a:ext>
            </a:extLst>
          </p:cNvPr>
          <p:cNvSpPr>
            <a:spLocks noGrp="1"/>
          </p:cNvSpPr>
          <p:nvPr>
            <p:ph idx="1"/>
          </p:nvPr>
        </p:nvSpPr>
        <p:spPr>
          <a:xfrm>
            <a:off x="633845" y="1963883"/>
            <a:ext cx="11049505" cy="4333008"/>
          </a:xfrm>
        </p:spPr>
        <p:txBody>
          <a:bodyPr>
            <a:normAutofit fontScale="85000" lnSpcReduction="20000"/>
          </a:bodyPr>
          <a:lstStyle/>
          <a:p>
            <a:pPr marL="285750" indent="-285750">
              <a:buFont typeface="Arial" panose="020B0604020202020204" pitchFamily="34" charset="0"/>
              <a:buChar char="•"/>
            </a:pPr>
            <a:r>
              <a:rPr lang="en-US" sz="1800" b="0" i="1" dirty="0">
                <a:effectLst/>
                <a:latin typeface="Cambria-Italic"/>
              </a:rPr>
              <a:t>Constants are used in Solidity when it is clear that a variable will never change. When a state variable is defined as constant its value is assigned at compile time and no modification can be made at runtime. It is further not possible to assign data from the blockchain like block or transaction properties to a constant. These values should be declared as immutable variables.</a:t>
            </a:r>
          </a:p>
          <a:p>
            <a:pPr marL="342900" indent="-342900">
              <a:buFont typeface="Arial" panose="020B0604020202020204" pitchFamily="34" charset="0"/>
              <a:buChar char="•"/>
            </a:pPr>
            <a:r>
              <a:rPr lang="en-US" dirty="0"/>
              <a:t>The contract will save gas when a function is called that uses the constant. </a:t>
            </a:r>
          </a:p>
          <a:p>
            <a:r>
              <a:rPr lang="en-US" dirty="0"/>
              <a:t>// SPDX-License-Identifier: MIT</a:t>
            </a:r>
          </a:p>
          <a:p>
            <a:r>
              <a:rPr lang="en-US" dirty="0"/>
              <a:t>pragma solidity ^0.8.7;</a:t>
            </a:r>
          </a:p>
          <a:p>
            <a:endParaRPr lang="en-US" dirty="0"/>
          </a:p>
          <a:p>
            <a:r>
              <a:rPr lang="en-US" dirty="0"/>
              <a:t>contract Constants {</a:t>
            </a:r>
          </a:p>
          <a:p>
            <a:r>
              <a:rPr lang="en-US" dirty="0"/>
              <a:t>    address public constant MY_ADDR = 0x0000000000000000000000000000000000000000;</a:t>
            </a:r>
          </a:p>
          <a:p>
            <a:r>
              <a:rPr lang="en-US" dirty="0"/>
              <a:t>    string public constant MY_STRING = 'hello';</a:t>
            </a:r>
          </a:p>
          <a:p>
            <a:r>
              <a:rPr lang="en-US" dirty="0"/>
              <a:t>    </a:t>
            </a:r>
            <a:r>
              <a:rPr lang="en-US" dirty="0" err="1"/>
              <a:t>uint</a:t>
            </a:r>
            <a:r>
              <a:rPr lang="en-US" dirty="0"/>
              <a:t> public constant MY_INT = 123;</a:t>
            </a:r>
          </a:p>
          <a:p>
            <a:r>
              <a:rPr lang="en-US" dirty="0"/>
              <a:t>    bool public constant MY_BOOL = true;</a:t>
            </a:r>
          </a:p>
          <a:p>
            <a:r>
              <a:rPr lang="en-US" dirty="0"/>
              <a:t>}</a:t>
            </a:r>
          </a:p>
        </p:txBody>
      </p:sp>
    </p:spTree>
    <p:extLst>
      <p:ext uri="{BB962C8B-B14F-4D97-AF65-F5344CB8AC3E}">
        <p14:creationId xmlns:p14="http://schemas.microsoft.com/office/powerpoint/2010/main" val="2297784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35775-479F-A363-F22F-17B602631E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B14B5-E8BD-321C-3C6F-E012BBA8583F}"/>
              </a:ext>
            </a:extLst>
          </p:cNvPr>
          <p:cNvSpPr>
            <a:spLocks noGrp="1"/>
          </p:cNvSpPr>
          <p:nvPr>
            <p:ph type="title"/>
          </p:nvPr>
        </p:nvSpPr>
        <p:spPr>
          <a:xfrm>
            <a:off x="517870" y="978409"/>
            <a:ext cx="8667694" cy="985474"/>
          </a:xfrm>
        </p:spPr>
        <p:txBody>
          <a:bodyPr>
            <a:normAutofit/>
          </a:bodyPr>
          <a:lstStyle/>
          <a:p>
            <a:r>
              <a:rPr lang="en-US" dirty="0"/>
              <a:t>Immutable and constant</a:t>
            </a:r>
          </a:p>
        </p:txBody>
      </p:sp>
      <p:sp>
        <p:nvSpPr>
          <p:cNvPr id="3" name="Content Placeholder 2">
            <a:extLst>
              <a:ext uri="{FF2B5EF4-FFF2-40B4-BE49-F238E27FC236}">
                <a16:creationId xmlns:a16="http://schemas.microsoft.com/office/drawing/2014/main" id="{38CCBD7E-7326-1871-49B7-E63388039671}"/>
              </a:ext>
            </a:extLst>
          </p:cNvPr>
          <p:cNvSpPr>
            <a:spLocks noGrp="1"/>
          </p:cNvSpPr>
          <p:nvPr>
            <p:ph idx="1"/>
          </p:nvPr>
        </p:nvSpPr>
        <p:spPr>
          <a:xfrm>
            <a:off x="633845" y="1963883"/>
            <a:ext cx="11049505" cy="4333008"/>
          </a:xfrm>
        </p:spPr>
        <p:txBody>
          <a:bodyPr vert="horz" lIns="91440" tIns="45720" rIns="91440" bIns="45720" rtlCol="0" anchor="t">
            <a:normAutofit/>
          </a:bodyPr>
          <a:lstStyle/>
          <a:p>
            <a:pPr marL="285750" indent="-285750">
              <a:buFont typeface="Arial" panose="020B0604020202020204" pitchFamily="34" charset="0"/>
              <a:buChar char="•"/>
            </a:pPr>
            <a:r>
              <a:rPr lang="en-US" sz="2800" b="0" i="1" dirty="0">
                <a:effectLst/>
                <a:latin typeface="Cambria-Italic"/>
              </a:rPr>
              <a:t>What is the disadvantage of Constants compared to variables?</a:t>
            </a:r>
            <a:r>
              <a:rPr lang="en-US" sz="2800" i="1" dirty="0">
                <a:latin typeface="Cambria-Italic"/>
              </a:rPr>
              <a:t> </a:t>
            </a:r>
            <a:endParaRPr lang="en-US" sz="2800" b="0" i="1" dirty="0">
              <a:effectLst/>
              <a:latin typeface="Cambria-Italic"/>
            </a:endParaRPr>
          </a:p>
          <a:p>
            <a:pPr marL="560070" lvl="1" indent="-285750"/>
            <a:r>
              <a:rPr lang="en-US" sz="2400" b="0" i="1" dirty="0">
                <a:effectLst/>
                <a:latin typeface="Cambria-Italic"/>
              </a:rPr>
              <a:t>The main disadvantage of using constants is that we cannot use any blockchain data.</a:t>
            </a:r>
          </a:p>
          <a:p>
            <a:pPr marL="285750" indent="-285750">
              <a:buFont typeface="Arial" panose="020B0604020202020204" pitchFamily="34" charset="0"/>
              <a:buChar char="•"/>
            </a:pPr>
            <a:r>
              <a:rPr lang="en-US" sz="2800" b="0" i="1" dirty="0">
                <a:effectLst/>
                <a:latin typeface="Cambria-Italic"/>
              </a:rPr>
              <a:t>What is the difference between constants and immutable variables?</a:t>
            </a:r>
            <a:r>
              <a:rPr lang="en-US" sz="2800" i="1" dirty="0">
                <a:latin typeface="Cambria-Italic"/>
              </a:rPr>
              <a:t> </a:t>
            </a:r>
            <a:endParaRPr lang="en-US" sz="2800" b="0" i="1" dirty="0">
              <a:effectLst/>
              <a:latin typeface="Cambria-Italic"/>
            </a:endParaRPr>
          </a:p>
          <a:p>
            <a:pPr marL="560070" lvl="1" indent="-285750"/>
            <a:r>
              <a:rPr lang="en-US" sz="2400" b="0" i="1" dirty="0">
                <a:effectLst/>
                <a:latin typeface="Cambria-Italic"/>
              </a:rPr>
              <a:t>The main difference is that constants are defined at compile-time, while immutable variables are defined at deployment time. It is possible to assign blockchain data to immutable variables but not to constants.</a:t>
            </a:r>
            <a:endParaRPr lang="en-US" sz="2800"/>
          </a:p>
        </p:txBody>
      </p:sp>
    </p:spTree>
    <p:extLst>
      <p:ext uri="{BB962C8B-B14F-4D97-AF65-F5344CB8AC3E}">
        <p14:creationId xmlns:p14="http://schemas.microsoft.com/office/powerpoint/2010/main" val="3361268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E2F29-AA48-FAB3-C00E-50867C08BD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E2A7E7-DB43-1B58-E951-A3FA7A2E28BE}"/>
              </a:ext>
            </a:extLst>
          </p:cNvPr>
          <p:cNvSpPr>
            <a:spLocks noGrp="1"/>
          </p:cNvSpPr>
          <p:nvPr>
            <p:ph type="title"/>
          </p:nvPr>
        </p:nvSpPr>
        <p:spPr>
          <a:xfrm>
            <a:off x="517870" y="978409"/>
            <a:ext cx="8667694" cy="985474"/>
          </a:xfrm>
        </p:spPr>
        <p:txBody>
          <a:bodyPr>
            <a:normAutofit/>
          </a:bodyPr>
          <a:lstStyle/>
          <a:p>
            <a:r>
              <a:rPr lang="en-US" dirty="0"/>
              <a:t>Immutable and constant</a:t>
            </a:r>
          </a:p>
        </p:txBody>
      </p:sp>
      <p:sp>
        <p:nvSpPr>
          <p:cNvPr id="3" name="Content Placeholder 2">
            <a:extLst>
              <a:ext uri="{FF2B5EF4-FFF2-40B4-BE49-F238E27FC236}">
                <a16:creationId xmlns:a16="http://schemas.microsoft.com/office/drawing/2014/main" id="{DE5009FD-F48C-1454-ECC3-8ECC627464F6}"/>
              </a:ext>
            </a:extLst>
          </p:cNvPr>
          <p:cNvSpPr>
            <a:spLocks noGrp="1"/>
          </p:cNvSpPr>
          <p:nvPr>
            <p:ph idx="1"/>
          </p:nvPr>
        </p:nvSpPr>
        <p:spPr>
          <a:xfrm>
            <a:off x="633845" y="1963883"/>
            <a:ext cx="11049505" cy="4333008"/>
          </a:xfrm>
        </p:spPr>
        <p:txBody>
          <a:bodyPr vert="horz" lIns="91440" tIns="45720" rIns="91440" bIns="45720" rtlCol="0" anchor="t">
            <a:normAutofit/>
          </a:bodyPr>
          <a:lstStyle/>
          <a:p>
            <a:r>
              <a:rPr lang="en-US" b="0" i="1" dirty="0">
                <a:solidFill>
                  <a:srgbClr val="365F91"/>
                </a:solidFill>
                <a:effectLst/>
                <a:latin typeface="Cambria-Italic"/>
              </a:rPr>
              <a:t>Constant Functions (View and Pure)</a:t>
            </a:r>
            <a:r>
              <a:rPr lang="en-US" b="0" i="0" dirty="0">
                <a:solidFill>
                  <a:srgbClr val="000000"/>
                </a:solidFill>
                <a:effectLst/>
                <a:latin typeface="Calibri"/>
                <a:ea typeface="Calibri"/>
                <a:cs typeface="Calibri"/>
              </a:rPr>
              <a:t>:</a:t>
            </a:r>
          </a:p>
          <a:p>
            <a:pPr marL="285750" indent="-285750">
              <a:buFont typeface="Arial" panose="020B0604020202020204" pitchFamily="34" charset="0"/>
              <a:buChar char="•"/>
            </a:pPr>
            <a:r>
              <a:rPr lang="en-US" b="0" i="0" dirty="0">
                <a:solidFill>
                  <a:srgbClr val="000000"/>
                </a:solidFill>
                <a:effectLst/>
                <a:latin typeface="Calibri"/>
                <a:ea typeface="Calibri"/>
                <a:cs typeface="Calibri"/>
              </a:rPr>
              <a:t>Constant functions are functions that promise not to modify the state of the contract. There are two types of constant functions: view and pure.</a:t>
            </a:r>
          </a:p>
          <a:p>
            <a:pPr marL="285750" indent="-285750">
              <a:buFont typeface="Arial" panose="020B0604020202020204" pitchFamily="34" charset="0"/>
              <a:buChar char="•"/>
            </a:pPr>
            <a:r>
              <a:rPr lang="en-US" b="0" i="0" dirty="0">
                <a:solidFill>
                  <a:srgbClr val="000000"/>
                </a:solidFill>
                <a:effectLst/>
                <a:latin typeface="Calibri"/>
                <a:ea typeface="Calibri"/>
                <a:cs typeface="Calibri"/>
              </a:rPr>
              <a:t>view functions are read-only and do not modify the state. They can read state variables and are free to call other view functions.</a:t>
            </a:r>
          </a:p>
          <a:p>
            <a:pPr marL="285750" indent="-285750">
              <a:buFont typeface="Arial" panose="020B0604020202020204" pitchFamily="34" charset="0"/>
              <a:buChar char="•"/>
            </a:pPr>
            <a:r>
              <a:rPr lang="en-US" dirty="0">
                <a:solidFill>
                  <a:srgbClr val="000000"/>
                </a:solidFill>
                <a:latin typeface="SymbolMT"/>
              </a:rPr>
              <a:t> </a:t>
            </a:r>
            <a:r>
              <a:rPr lang="en-US" b="0" i="0" dirty="0">
                <a:solidFill>
                  <a:srgbClr val="000000"/>
                </a:solidFill>
                <a:effectLst/>
                <a:latin typeface="Calibri"/>
                <a:ea typeface="Calibri"/>
                <a:cs typeface="Calibri"/>
              </a:rPr>
              <a:t>pure functions are even more restrictive and do not access state variables. They are used for mathematical calculations and do not consume gas when called externally.</a:t>
            </a:r>
          </a:p>
          <a:p>
            <a:pPr marL="285750" indent="-285750">
              <a:buFont typeface="Arial" panose="020B0604020202020204" pitchFamily="34" charset="0"/>
              <a:buChar char="•"/>
            </a:pPr>
            <a:r>
              <a:rPr lang="en-US" b="0" i="0" dirty="0">
                <a:solidFill>
                  <a:srgbClr val="000000"/>
                </a:solidFill>
                <a:effectLst/>
                <a:latin typeface="Calibri"/>
                <a:ea typeface="Calibri"/>
                <a:cs typeface="Calibri"/>
              </a:rPr>
              <a:t>Constant functions are used for querying the state of the contract, and they are often called by external actors or other contracts.</a:t>
            </a:r>
            <a:r>
              <a:rPr lang="en-US" sz="1800" dirty="0"/>
              <a:t> </a:t>
            </a:r>
            <a:br>
              <a:rPr lang="en-US" sz="1800" dirty="0"/>
            </a:br>
            <a:endParaRPr lang="en-US" sz="2400"/>
          </a:p>
        </p:txBody>
      </p:sp>
    </p:spTree>
    <p:extLst>
      <p:ext uri="{BB962C8B-B14F-4D97-AF65-F5344CB8AC3E}">
        <p14:creationId xmlns:p14="http://schemas.microsoft.com/office/powerpoint/2010/main" val="3672315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5F984-B3BB-5844-D4A6-A50E8EF152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D8EB8B-ADD2-E3E1-6CDF-15BE25AB6A28}"/>
              </a:ext>
            </a:extLst>
          </p:cNvPr>
          <p:cNvSpPr>
            <a:spLocks noGrp="1"/>
          </p:cNvSpPr>
          <p:nvPr>
            <p:ph type="title"/>
          </p:nvPr>
        </p:nvSpPr>
        <p:spPr>
          <a:xfrm>
            <a:off x="517869" y="978409"/>
            <a:ext cx="10808221" cy="985474"/>
          </a:xfrm>
        </p:spPr>
        <p:txBody>
          <a:bodyPr>
            <a:normAutofit fontScale="90000"/>
          </a:bodyPr>
          <a:lstStyle/>
          <a:p>
            <a:r>
              <a:rPr lang="en-US" dirty="0"/>
              <a:t>Constant Functions (View and Pure):</a:t>
            </a:r>
          </a:p>
        </p:txBody>
      </p:sp>
      <p:sp>
        <p:nvSpPr>
          <p:cNvPr id="3" name="Content Placeholder 2">
            <a:extLst>
              <a:ext uri="{FF2B5EF4-FFF2-40B4-BE49-F238E27FC236}">
                <a16:creationId xmlns:a16="http://schemas.microsoft.com/office/drawing/2014/main" id="{867C05E4-015C-67F7-FFB5-0EB048B7F235}"/>
              </a:ext>
            </a:extLst>
          </p:cNvPr>
          <p:cNvSpPr>
            <a:spLocks noGrp="1"/>
          </p:cNvSpPr>
          <p:nvPr>
            <p:ph idx="1"/>
          </p:nvPr>
        </p:nvSpPr>
        <p:spPr>
          <a:xfrm>
            <a:off x="633845" y="1963883"/>
            <a:ext cx="11049505" cy="4333008"/>
          </a:xfrm>
        </p:spPr>
        <p:txBody>
          <a:bodyPr>
            <a:normAutofit fontScale="85000" lnSpcReduction="20000"/>
          </a:bodyPr>
          <a:lstStyle/>
          <a:p>
            <a:r>
              <a:rPr lang="en-US" sz="1800" b="0" i="0" dirty="0">
                <a:solidFill>
                  <a:srgbClr val="000000"/>
                </a:solidFill>
                <a:effectLst/>
                <a:latin typeface="Consolas" panose="020B0609020204030204" pitchFamily="49" charset="0"/>
              </a:rPr>
              <a:t>1. pragma solidity </a:t>
            </a:r>
            <a:r>
              <a:rPr lang="en-US" sz="1800" b="0" i="0" dirty="0">
                <a:solidFill>
                  <a:srgbClr val="666600"/>
                </a:solidFill>
                <a:effectLst/>
                <a:latin typeface="Consolas" panose="020B0609020204030204" pitchFamily="49" charset="0"/>
              </a:rPr>
              <a:t>^</a:t>
            </a:r>
            <a:r>
              <a:rPr lang="en-US" sz="1800" b="0" i="0" dirty="0">
                <a:solidFill>
                  <a:srgbClr val="006666"/>
                </a:solidFill>
                <a:effectLst/>
                <a:latin typeface="Consolas" panose="020B0609020204030204" pitchFamily="49" charset="0"/>
              </a:rPr>
              <a:t>0.8</a:t>
            </a:r>
            <a:r>
              <a:rPr lang="en-US" sz="1800" b="0" i="0" dirty="0">
                <a:solidFill>
                  <a:srgbClr val="666600"/>
                </a:solidFill>
                <a:effectLst/>
                <a:latin typeface="Consolas" panose="020B0609020204030204" pitchFamily="49" charset="0"/>
              </a:rPr>
              <a:t>.</a:t>
            </a:r>
            <a:r>
              <a:rPr lang="en-US" sz="1800" b="0" i="0" dirty="0">
                <a:solidFill>
                  <a:srgbClr val="006666"/>
                </a:solidFill>
                <a:effectLst/>
                <a:latin typeface="Consolas" panose="020B0609020204030204" pitchFamily="49" charset="0"/>
              </a:rPr>
              <a:t>0</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 contract </a:t>
            </a:r>
            <a:r>
              <a:rPr lang="en-US" sz="1800" b="0" i="0" dirty="0" err="1">
                <a:solidFill>
                  <a:srgbClr val="660066"/>
                </a:solidFill>
                <a:effectLst/>
                <a:latin typeface="Consolas" panose="020B0609020204030204" pitchFamily="49" charset="0"/>
              </a:rPr>
              <a:t>MyContract</a:t>
            </a:r>
            <a:r>
              <a:rPr lang="en-US" sz="1800" b="0" i="0" dirty="0">
                <a:solidFill>
                  <a:srgbClr val="660066"/>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3. uint256 </a:t>
            </a:r>
            <a:r>
              <a:rPr lang="en-US" sz="1800" b="0" i="0" dirty="0">
                <a:solidFill>
                  <a:srgbClr val="000088"/>
                </a:solidFill>
                <a:effectLst/>
                <a:latin typeface="Consolas" panose="020B0609020204030204" pitchFamily="49" charset="0"/>
              </a:rPr>
              <a:t>public </a:t>
            </a:r>
            <a:r>
              <a:rPr lang="en-US" sz="1800" b="0" i="0" dirty="0" err="1">
                <a:solidFill>
                  <a:srgbClr val="000000"/>
                </a:solidFill>
                <a:effectLst/>
                <a:latin typeface="Consolas" panose="020B0609020204030204" pitchFamily="49" charset="0"/>
              </a:rPr>
              <a:t>stateValue</a:t>
            </a:r>
            <a:r>
              <a:rPr lang="en-US" sz="1800" b="0" i="0" dirty="0">
                <a:solidFill>
                  <a:srgbClr val="000000"/>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 </a:t>
            </a:r>
            <a:r>
              <a:rPr lang="en-US" sz="1800" b="0" i="0" dirty="0">
                <a:solidFill>
                  <a:srgbClr val="006666"/>
                </a:solidFill>
                <a:effectLst/>
                <a:latin typeface="Consolas" panose="020B0609020204030204" pitchFamily="49" charset="0"/>
              </a:rPr>
              <a:t>100</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4.</a:t>
            </a:r>
          </a:p>
          <a:p>
            <a:r>
              <a:rPr lang="en-US" sz="1800" b="0" i="0" dirty="0">
                <a:solidFill>
                  <a:srgbClr val="000000"/>
                </a:solidFill>
                <a:effectLst/>
                <a:latin typeface="Consolas" panose="020B0609020204030204" pitchFamily="49" charset="0"/>
              </a:rPr>
              <a:t>5. </a:t>
            </a:r>
            <a:r>
              <a:rPr lang="en-US" sz="1800" b="0" i="0" dirty="0">
                <a:solidFill>
                  <a:srgbClr val="000088"/>
                </a:solidFill>
                <a:effectLst/>
                <a:latin typeface="Consolas" panose="020B0609020204030204" pitchFamily="49" charset="0"/>
              </a:rPr>
              <a:t>function </a:t>
            </a:r>
            <a:r>
              <a:rPr lang="en-US" sz="1800" b="0" i="0" dirty="0" err="1">
                <a:solidFill>
                  <a:srgbClr val="000000"/>
                </a:solidFill>
                <a:effectLst/>
                <a:latin typeface="Consolas" panose="020B0609020204030204" pitchFamily="49" charset="0"/>
              </a:rPr>
              <a:t>getValue</a:t>
            </a:r>
            <a:r>
              <a:rPr lang="en-US" sz="1800" b="0" i="0" dirty="0">
                <a:solidFill>
                  <a:srgbClr val="666600"/>
                </a:solidFill>
                <a:effectLst/>
                <a:latin typeface="Consolas" panose="020B0609020204030204" pitchFamily="49" charset="0"/>
              </a:rPr>
              <a:t>() </a:t>
            </a:r>
            <a:r>
              <a:rPr lang="en-US" sz="1800" b="0" i="0" dirty="0">
                <a:solidFill>
                  <a:srgbClr val="000088"/>
                </a:solidFill>
                <a:effectLst/>
                <a:latin typeface="Consolas" panose="020B0609020204030204" pitchFamily="49" charset="0"/>
              </a:rPr>
              <a:t>public </a:t>
            </a:r>
            <a:r>
              <a:rPr lang="en-US" sz="1800" b="0" i="0" dirty="0">
                <a:solidFill>
                  <a:srgbClr val="000000"/>
                </a:solidFill>
                <a:effectLst/>
                <a:latin typeface="Consolas" panose="020B0609020204030204" pitchFamily="49" charset="0"/>
              </a:rPr>
              <a:t>view returns </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uint256</a:t>
            </a:r>
            <a:r>
              <a:rPr lang="en-US" sz="1800" b="0" i="0" dirty="0">
                <a:solidFill>
                  <a:srgbClr val="666600"/>
                </a:solidFill>
                <a:effectLst/>
                <a:latin typeface="Consolas" panose="020B0609020204030204" pitchFamily="49" charset="0"/>
              </a:rPr>
              <a:t>) {</a:t>
            </a:r>
          </a:p>
          <a:p>
            <a:r>
              <a:rPr lang="en-US" sz="1800" b="0" i="0" dirty="0">
                <a:solidFill>
                  <a:srgbClr val="000000"/>
                </a:solidFill>
                <a:effectLst/>
                <a:latin typeface="Consolas" panose="020B0609020204030204" pitchFamily="49" charset="0"/>
              </a:rPr>
              <a:t>6. </a:t>
            </a:r>
            <a:r>
              <a:rPr lang="en-US" sz="1800" b="0" i="0" dirty="0">
                <a:solidFill>
                  <a:srgbClr val="000088"/>
                </a:solidFill>
                <a:effectLst/>
                <a:latin typeface="Consolas" panose="020B0609020204030204" pitchFamily="49" charset="0"/>
              </a:rPr>
              <a:t>return </a:t>
            </a:r>
            <a:r>
              <a:rPr lang="en-US" sz="1800" b="0" i="0" dirty="0" err="1">
                <a:solidFill>
                  <a:srgbClr val="000000"/>
                </a:solidFill>
                <a:effectLst/>
                <a:latin typeface="Consolas" panose="020B0609020204030204" pitchFamily="49" charset="0"/>
              </a:rPr>
              <a:t>stateValue</a:t>
            </a:r>
            <a:r>
              <a:rPr lang="en-US" sz="1800" b="0" i="0" dirty="0">
                <a:solidFill>
                  <a:srgbClr val="666600"/>
                </a:solidFill>
                <a:effectLst/>
                <a:latin typeface="Consolas" panose="020B0609020204030204" pitchFamily="49" charset="0"/>
              </a:rPr>
              <a:t>; </a:t>
            </a:r>
            <a:r>
              <a:rPr lang="en-US" sz="1800" b="0" i="0" dirty="0">
                <a:solidFill>
                  <a:srgbClr val="880000"/>
                </a:solidFill>
                <a:effectLst/>
                <a:latin typeface="Consolas" panose="020B0609020204030204" pitchFamily="49" charset="0"/>
              </a:rPr>
              <a:t>// This function is 'view'</a:t>
            </a:r>
          </a:p>
          <a:p>
            <a:r>
              <a:rPr lang="en-US" sz="1800" b="0" i="0" dirty="0">
                <a:solidFill>
                  <a:srgbClr val="000000"/>
                </a:solidFill>
                <a:effectLst/>
                <a:latin typeface="Consolas" panose="020B0609020204030204" pitchFamily="49" charset="0"/>
              </a:rPr>
              <a:t>7.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8.</a:t>
            </a:r>
          </a:p>
          <a:p>
            <a:r>
              <a:rPr lang="en-US" sz="1800" b="0" i="0" dirty="0">
                <a:solidFill>
                  <a:srgbClr val="000000"/>
                </a:solidFill>
                <a:effectLst/>
                <a:latin typeface="Consolas" panose="020B0609020204030204" pitchFamily="49" charset="0"/>
              </a:rPr>
              <a:t>9. </a:t>
            </a:r>
            <a:r>
              <a:rPr lang="en-US" sz="1800" b="0" i="0" dirty="0">
                <a:solidFill>
                  <a:srgbClr val="000088"/>
                </a:solidFill>
                <a:effectLst/>
                <a:latin typeface="Consolas" panose="020B0609020204030204" pitchFamily="49" charset="0"/>
              </a:rPr>
              <a:t>function </a:t>
            </a:r>
            <a:r>
              <a:rPr lang="en-US" sz="1800" b="0" i="0" dirty="0">
                <a:solidFill>
                  <a:srgbClr val="000000"/>
                </a:solidFill>
                <a:effectLst/>
                <a:latin typeface="Consolas" panose="020B0609020204030204" pitchFamily="49" charset="0"/>
              </a:rPr>
              <a:t>multiply</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uint256 a</a:t>
            </a:r>
            <a:r>
              <a:rPr lang="en-US" sz="1800" b="0" i="0" dirty="0">
                <a:solidFill>
                  <a:srgbClr val="666600"/>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uint256 b</a:t>
            </a:r>
            <a:r>
              <a:rPr lang="en-US" sz="1800" b="0" i="0" dirty="0">
                <a:solidFill>
                  <a:srgbClr val="666600"/>
                </a:solidFill>
                <a:effectLst/>
                <a:latin typeface="Consolas" panose="020B0609020204030204" pitchFamily="49" charset="0"/>
              </a:rPr>
              <a:t>) </a:t>
            </a:r>
            <a:r>
              <a:rPr lang="en-US" sz="1800" b="0" i="0" dirty="0">
                <a:solidFill>
                  <a:srgbClr val="000088"/>
                </a:solidFill>
                <a:effectLst/>
                <a:latin typeface="Consolas" panose="020B0609020204030204" pitchFamily="49" charset="0"/>
              </a:rPr>
              <a:t>public </a:t>
            </a:r>
            <a:r>
              <a:rPr lang="en-US" sz="1800" b="0" i="0" dirty="0">
                <a:solidFill>
                  <a:srgbClr val="000000"/>
                </a:solidFill>
                <a:effectLst/>
                <a:latin typeface="Consolas" panose="020B0609020204030204" pitchFamily="49" charset="0"/>
              </a:rPr>
              <a:t>pure returns </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uint256</a:t>
            </a:r>
            <a:r>
              <a:rPr lang="en-US" sz="1800" b="0" i="0" dirty="0">
                <a:solidFill>
                  <a:srgbClr val="666600"/>
                </a:solidFill>
                <a:effectLst/>
                <a:latin typeface="Consolas" panose="020B0609020204030204" pitchFamily="49" charset="0"/>
              </a:rPr>
              <a:t>) {</a:t>
            </a:r>
          </a:p>
          <a:p>
            <a:r>
              <a:rPr lang="en-US" sz="1800" b="0" i="0" dirty="0">
                <a:solidFill>
                  <a:srgbClr val="000000"/>
                </a:solidFill>
                <a:effectLst/>
                <a:latin typeface="Consolas" panose="020B0609020204030204" pitchFamily="49" charset="0"/>
              </a:rPr>
              <a:t>10. </a:t>
            </a:r>
            <a:r>
              <a:rPr lang="en-US" sz="1800" b="0" i="0" dirty="0">
                <a:solidFill>
                  <a:srgbClr val="000088"/>
                </a:solidFill>
                <a:effectLst/>
                <a:latin typeface="Consolas" panose="020B0609020204030204" pitchFamily="49" charset="0"/>
              </a:rPr>
              <a:t>return </a:t>
            </a:r>
            <a:r>
              <a:rPr lang="en-US" sz="1800" b="0" i="0" dirty="0">
                <a:solidFill>
                  <a:srgbClr val="000000"/>
                </a:solidFill>
                <a:effectLst/>
                <a:latin typeface="Consolas" panose="020B0609020204030204" pitchFamily="49" charset="0"/>
              </a:rPr>
              <a:t>a </a:t>
            </a:r>
            <a:r>
              <a:rPr lang="en-US" sz="1800" b="0" i="0" dirty="0">
                <a:solidFill>
                  <a:srgbClr val="666600"/>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b</a:t>
            </a:r>
            <a:r>
              <a:rPr lang="en-US" sz="1800" b="0" i="0" dirty="0">
                <a:solidFill>
                  <a:srgbClr val="666600"/>
                </a:solidFill>
                <a:effectLst/>
                <a:latin typeface="Consolas" panose="020B0609020204030204" pitchFamily="49" charset="0"/>
              </a:rPr>
              <a:t>; </a:t>
            </a:r>
            <a:r>
              <a:rPr lang="en-US" sz="1800" b="0" i="0" dirty="0">
                <a:solidFill>
                  <a:srgbClr val="880000"/>
                </a:solidFill>
                <a:effectLst/>
                <a:latin typeface="Consolas" panose="020B0609020204030204" pitchFamily="49" charset="0"/>
              </a:rPr>
              <a:t>// This function is 'pure'</a:t>
            </a:r>
          </a:p>
          <a:p>
            <a:r>
              <a:rPr lang="en-US" sz="1800" b="0" i="0" dirty="0">
                <a:solidFill>
                  <a:srgbClr val="000000"/>
                </a:solidFill>
                <a:effectLst/>
                <a:latin typeface="Consolas" panose="020B0609020204030204" pitchFamily="49" charset="0"/>
              </a:rPr>
              <a:t>11.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12. </a:t>
            </a:r>
            <a:r>
              <a:rPr lang="en-US" sz="1800" b="0" i="0" dirty="0">
                <a:solidFill>
                  <a:srgbClr val="666600"/>
                </a:solidFill>
                <a:effectLst/>
                <a:latin typeface="Consolas" panose="020B0609020204030204" pitchFamily="49" charset="0"/>
              </a:rPr>
              <a:t>}</a:t>
            </a:r>
            <a:r>
              <a:rPr lang="en-US" sz="1600" dirty="0"/>
              <a:t> </a:t>
            </a:r>
            <a:br>
              <a:rPr lang="en-US" sz="1600" dirty="0"/>
            </a:br>
            <a:endParaRPr lang="en-US" dirty="0"/>
          </a:p>
        </p:txBody>
      </p:sp>
    </p:spTree>
    <p:extLst>
      <p:ext uri="{BB962C8B-B14F-4D97-AF65-F5344CB8AC3E}">
        <p14:creationId xmlns:p14="http://schemas.microsoft.com/office/powerpoint/2010/main" val="1186855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E18FB-7AD0-663D-AF56-DAD8F4EDF9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5CFAED-00B0-081D-1E2D-0755BF0F3836}"/>
              </a:ext>
            </a:extLst>
          </p:cNvPr>
          <p:cNvSpPr>
            <a:spLocks noGrp="1"/>
          </p:cNvSpPr>
          <p:nvPr>
            <p:ph type="title"/>
          </p:nvPr>
        </p:nvSpPr>
        <p:spPr>
          <a:xfrm>
            <a:off x="517869" y="978409"/>
            <a:ext cx="10808221" cy="985474"/>
          </a:xfrm>
        </p:spPr>
        <p:txBody>
          <a:bodyPr>
            <a:normAutofit/>
          </a:bodyPr>
          <a:lstStyle/>
          <a:p>
            <a:r>
              <a:rPr lang="en-US" dirty="0"/>
              <a:t>Events</a:t>
            </a:r>
          </a:p>
        </p:txBody>
      </p:sp>
      <p:sp>
        <p:nvSpPr>
          <p:cNvPr id="3" name="Content Placeholder 2">
            <a:extLst>
              <a:ext uri="{FF2B5EF4-FFF2-40B4-BE49-F238E27FC236}">
                <a16:creationId xmlns:a16="http://schemas.microsoft.com/office/drawing/2014/main" id="{AD4B8BEF-560C-52EF-B9F8-5E43465C47B3}"/>
              </a:ext>
            </a:extLst>
          </p:cNvPr>
          <p:cNvSpPr>
            <a:spLocks noGrp="1"/>
          </p:cNvSpPr>
          <p:nvPr>
            <p:ph idx="1"/>
          </p:nvPr>
        </p:nvSpPr>
        <p:spPr>
          <a:xfrm>
            <a:off x="633845" y="1963883"/>
            <a:ext cx="11049505" cy="4333008"/>
          </a:xfrm>
        </p:spPr>
        <p:txBody>
          <a:bodyPr>
            <a:normAutofit fontScale="77500" lnSpcReduction="20000"/>
          </a:bodyPr>
          <a:lstStyle/>
          <a:p>
            <a:r>
              <a:rPr lang="en-US" dirty="0"/>
              <a:t>Events allow logging to the Ethereum blockchain. Some use cases for events are:</a:t>
            </a:r>
          </a:p>
          <a:p>
            <a:pPr lvl="1"/>
            <a:r>
              <a:rPr lang="en-US" dirty="0"/>
              <a:t>Listening for events and updating user interface</a:t>
            </a:r>
          </a:p>
          <a:p>
            <a:pPr lvl="1"/>
            <a:r>
              <a:rPr lang="en-US" dirty="0"/>
              <a:t>A cheap form of storage</a:t>
            </a:r>
          </a:p>
          <a:p>
            <a:pPr marL="0" lvl="1" indent="0">
              <a:buNone/>
            </a:pPr>
            <a:r>
              <a:rPr lang="en-US" dirty="0"/>
              <a:t>Example:</a:t>
            </a:r>
          </a:p>
          <a:p>
            <a:pPr marL="0" lvl="1" indent="0">
              <a:buNone/>
            </a:pPr>
            <a:r>
              <a:rPr lang="en-US" b="0" i="0" dirty="0">
                <a:solidFill>
                  <a:srgbClr val="0758FC"/>
                </a:solidFill>
                <a:effectLst/>
                <a:latin typeface="source-code-pro"/>
              </a:rPr>
              <a:t>contract</a:t>
            </a:r>
            <a:r>
              <a:rPr lang="en-US" b="0" i="0" dirty="0">
                <a:solidFill>
                  <a:srgbClr val="252519"/>
                </a:solidFill>
                <a:effectLst/>
                <a:latin typeface="source-code-pro"/>
              </a:rPr>
              <a:t> </a:t>
            </a:r>
            <a:r>
              <a:rPr lang="en-US" b="0" i="0" dirty="0">
                <a:solidFill>
                  <a:srgbClr val="445588"/>
                </a:solidFill>
                <a:effectLst/>
                <a:latin typeface="source-code-pro"/>
              </a:rPr>
              <a:t>Event</a:t>
            </a:r>
            <a:r>
              <a:rPr lang="en-US" b="0" i="0" dirty="0">
                <a:solidFill>
                  <a:srgbClr val="252519"/>
                </a:solidFill>
                <a:effectLst/>
                <a:latin typeface="source-code-pro"/>
              </a:rPr>
              <a:t> { </a:t>
            </a:r>
          </a:p>
          <a:p>
            <a:pPr marL="0" lvl="1" indent="0">
              <a:buNone/>
            </a:pPr>
            <a:r>
              <a:rPr lang="en-US" b="0" dirty="0">
                <a:solidFill>
                  <a:srgbClr val="5F5F55"/>
                </a:solidFill>
                <a:effectLst/>
                <a:latin typeface="source-code-pro"/>
              </a:rPr>
              <a:t>// Event declaration</a:t>
            </a:r>
            <a:r>
              <a:rPr lang="en-US" b="0" dirty="0">
                <a:solidFill>
                  <a:srgbClr val="252519"/>
                </a:solidFill>
                <a:effectLst/>
                <a:latin typeface="source-code-pro"/>
              </a:rPr>
              <a:t> </a:t>
            </a:r>
          </a:p>
          <a:p>
            <a:pPr marL="0" lvl="1" indent="0">
              <a:buNone/>
            </a:pPr>
            <a:r>
              <a:rPr lang="en-US" b="0" dirty="0">
                <a:solidFill>
                  <a:srgbClr val="5F5F55"/>
                </a:solidFill>
                <a:effectLst/>
                <a:latin typeface="source-code-pro"/>
              </a:rPr>
              <a:t>// Up to 3 parameters can be indexed.</a:t>
            </a:r>
            <a:r>
              <a:rPr lang="en-US" b="0" dirty="0">
                <a:solidFill>
                  <a:srgbClr val="252519"/>
                </a:solidFill>
                <a:effectLst/>
                <a:latin typeface="source-code-pro"/>
              </a:rPr>
              <a:t> </a:t>
            </a:r>
          </a:p>
          <a:p>
            <a:pPr marL="0" lvl="1" indent="0">
              <a:buNone/>
            </a:pPr>
            <a:r>
              <a:rPr lang="en-US" b="0" dirty="0">
                <a:solidFill>
                  <a:srgbClr val="5F5F55"/>
                </a:solidFill>
                <a:effectLst/>
                <a:latin typeface="source-code-pro"/>
              </a:rPr>
              <a:t>// Indexed parameters helps you filter the logs by the indexed parameter</a:t>
            </a:r>
            <a:r>
              <a:rPr lang="en-US" b="0" dirty="0">
                <a:solidFill>
                  <a:srgbClr val="252519"/>
                </a:solidFill>
                <a:effectLst/>
                <a:latin typeface="source-code-pro"/>
              </a:rPr>
              <a:t> </a:t>
            </a:r>
          </a:p>
          <a:p>
            <a:pPr marL="0" lvl="2"/>
            <a:r>
              <a:rPr lang="en-US" b="0" i="0" dirty="0">
                <a:solidFill>
                  <a:srgbClr val="0758FC"/>
                </a:solidFill>
                <a:effectLst/>
                <a:latin typeface="source-code-pro"/>
              </a:rPr>
              <a:t> event</a:t>
            </a:r>
            <a:r>
              <a:rPr lang="en-US" b="0" i="0" dirty="0">
                <a:solidFill>
                  <a:srgbClr val="252519"/>
                </a:solidFill>
                <a:effectLst/>
                <a:latin typeface="source-code-pro"/>
              </a:rPr>
              <a:t> </a:t>
            </a:r>
            <a:r>
              <a:rPr lang="en-US" b="0" i="0" dirty="0">
                <a:solidFill>
                  <a:srgbClr val="990000"/>
                </a:solidFill>
                <a:effectLst/>
                <a:latin typeface="source-code-pro"/>
              </a:rPr>
              <a:t>Log</a:t>
            </a:r>
            <a:r>
              <a:rPr lang="en-US" b="0" i="0" dirty="0">
                <a:solidFill>
                  <a:srgbClr val="252519"/>
                </a:solidFill>
                <a:effectLst/>
                <a:latin typeface="source-code-pro"/>
              </a:rPr>
              <a:t>(</a:t>
            </a:r>
            <a:r>
              <a:rPr lang="en-US" b="0" i="0" dirty="0">
                <a:solidFill>
                  <a:srgbClr val="0758FC"/>
                </a:solidFill>
                <a:effectLst/>
                <a:latin typeface="source-code-pro"/>
              </a:rPr>
              <a:t>address</a:t>
            </a:r>
            <a:r>
              <a:rPr lang="en-US" b="0" i="0" dirty="0">
                <a:solidFill>
                  <a:srgbClr val="252519"/>
                </a:solidFill>
                <a:effectLst/>
                <a:latin typeface="source-code-pro"/>
              </a:rPr>
              <a:t> </a:t>
            </a:r>
            <a:r>
              <a:rPr lang="en-US" b="0" i="0" dirty="0">
                <a:solidFill>
                  <a:srgbClr val="0758FC"/>
                </a:solidFill>
                <a:effectLst/>
                <a:latin typeface="source-code-pro"/>
              </a:rPr>
              <a:t>indexed</a:t>
            </a:r>
            <a:r>
              <a:rPr lang="en-US" b="0" i="0" dirty="0">
                <a:solidFill>
                  <a:srgbClr val="252519"/>
                </a:solidFill>
                <a:effectLst/>
                <a:latin typeface="source-code-pro"/>
              </a:rPr>
              <a:t> sender, </a:t>
            </a:r>
            <a:r>
              <a:rPr lang="en-US" b="0" i="0" dirty="0">
                <a:solidFill>
                  <a:srgbClr val="0758FC"/>
                </a:solidFill>
                <a:effectLst/>
                <a:latin typeface="source-code-pro"/>
              </a:rPr>
              <a:t>string</a:t>
            </a:r>
            <a:r>
              <a:rPr lang="en-US" b="0" i="0" dirty="0">
                <a:solidFill>
                  <a:srgbClr val="252519"/>
                </a:solidFill>
                <a:effectLst/>
                <a:latin typeface="source-code-pro"/>
              </a:rPr>
              <a:t> message);</a:t>
            </a:r>
          </a:p>
          <a:p>
            <a:pPr marL="0" lvl="2"/>
            <a:r>
              <a:rPr lang="en-US" dirty="0">
                <a:solidFill>
                  <a:srgbClr val="252519"/>
                </a:solidFill>
                <a:latin typeface="source-code-pro"/>
              </a:rPr>
              <a:t> </a:t>
            </a:r>
            <a:r>
              <a:rPr lang="en-US" b="0" i="0" dirty="0">
                <a:solidFill>
                  <a:srgbClr val="0758FC"/>
                </a:solidFill>
                <a:effectLst/>
                <a:latin typeface="source-code-pro"/>
              </a:rPr>
              <a:t>event</a:t>
            </a:r>
            <a:r>
              <a:rPr lang="en-US" b="0" i="0" dirty="0">
                <a:solidFill>
                  <a:srgbClr val="252519"/>
                </a:solidFill>
                <a:effectLst/>
                <a:latin typeface="source-code-pro"/>
              </a:rPr>
              <a:t> </a:t>
            </a:r>
            <a:r>
              <a:rPr lang="en-US" b="0" i="0" dirty="0" err="1">
                <a:solidFill>
                  <a:srgbClr val="990000"/>
                </a:solidFill>
                <a:effectLst/>
                <a:latin typeface="source-code-pro"/>
              </a:rPr>
              <a:t>AnotherLog</a:t>
            </a:r>
            <a:r>
              <a:rPr lang="en-US" b="0" i="0" dirty="0">
                <a:solidFill>
                  <a:srgbClr val="252519"/>
                </a:solidFill>
                <a:effectLst/>
                <a:latin typeface="source-code-pro"/>
              </a:rPr>
              <a:t>();</a:t>
            </a:r>
          </a:p>
          <a:p>
            <a:pPr marL="0" lvl="2"/>
            <a:r>
              <a:rPr lang="en-US" b="0" i="0" dirty="0">
                <a:solidFill>
                  <a:srgbClr val="252519"/>
                </a:solidFill>
                <a:effectLst/>
                <a:latin typeface="source-code-pro"/>
              </a:rPr>
              <a:t> </a:t>
            </a:r>
            <a:r>
              <a:rPr lang="en-US" b="0" i="0" dirty="0">
                <a:solidFill>
                  <a:srgbClr val="0758FC"/>
                </a:solidFill>
                <a:effectLst/>
                <a:latin typeface="source-code-pro"/>
              </a:rPr>
              <a:t>function</a:t>
            </a:r>
            <a:r>
              <a:rPr lang="en-US" b="0" i="0" dirty="0">
                <a:solidFill>
                  <a:srgbClr val="252519"/>
                </a:solidFill>
                <a:effectLst/>
                <a:latin typeface="source-code-pro"/>
              </a:rPr>
              <a:t> </a:t>
            </a:r>
            <a:r>
              <a:rPr lang="en-US" b="0" i="0" dirty="0">
                <a:solidFill>
                  <a:srgbClr val="990000"/>
                </a:solidFill>
                <a:effectLst/>
                <a:latin typeface="source-code-pro"/>
              </a:rPr>
              <a:t>test</a:t>
            </a:r>
            <a:r>
              <a:rPr lang="en-US" b="0" i="0" dirty="0">
                <a:solidFill>
                  <a:srgbClr val="252519"/>
                </a:solidFill>
                <a:effectLst/>
                <a:latin typeface="source-code-pro"/>
              </a:rPr>
              <a:t>() </a:t>
            </a:r>
            <a:r>
              <a:rPr lang="en-US" b="0" i="0" dirty="0">
                <a:solidFill>
                  <a:srgbClr val="0758FC"/>
                </a:solidFill>
                <a:effectLst/>
                <a:latin typeface="source-code-pro"/>
              </a:rPr>
              <a:t>public</a:t>
            </a:r>
            <a:r>
              <a:rPr lang="en-US" b="0" i="0" dirty="0">
                <a:solidFill>
                  <a:srgbClr val="252519"/>
                </a:solidFill>
                <a:effectLst/>
                <a:latin typeface="source-code-pro"/>
              </a:rPr>
              <a:t> {</a:t>
            </a:r>
          </a:p>
          <a:p>
            <a:pPr marL="0" lvl="2"/>
            <a:r>
              <a:rPr lang="en-US" b="0" i="0" dirty="0">
                <a:solidFill>
                  <a:srgbClr val="252519"/>
                </a:solidFill>
                <a:effectLst/>
                <a:latin typeface="source-code-pro"/>
              </a:rPr>
              <a:t> </a:t>
            </a:r>
            <a:r>
              <a:rPr lang="en-US" b="0" i="0" dirty="0">
                <a:solidFill>
                  <a:srgbClr val="0758FC"/>
                </a:solidFill>
                <a:effectLst/>
                <a:latin typeface="source-code-pro"/>
              </a:rPr>
              <a:t>emit</a:t>
            </a:r>
            <a:r>
              <a:rPr lang="en-US" b="0" i="0" dirty="0">
                <a:solidFill>
                  <a:srgbClr val="252519"/>
                </a:solidFill>
                <a:effectLst/>
                <a:latin typeface="source-code-pro"/>
              </a:rPr>
              <a:t> Log(</a:t>
            </a:r>
            <a:r>
              <a:rPr lang="en-US" b="0" i="0" dirty="0" err="1">
                <a:solidFill>
                  <a:srgbClr val="252519"/>
                </a:solidFill>
                <a:effectLst/>
                <a:latin typeface="source-code-pro"/>
              </a:rPr>
              <a:t>msg.sender</a:t>
            </a:r>
            <a:r>
              <a:rPr lang="en-US" b="0" i="0" dirty="0">
                <a:solidFill>
                  <a:srgbClr val="252519"/>
                </a:solidFill>
                <a:effectLst/>
                <a:latin typeface="source-code-pro"/>
              </a:rPr>
              <a:t>, </a:t>
            </a:r>
            <a:r>
              <a:rPr lang="en-US" b="0" i="0" dirty="0">
                <a:solidFill>
                  <a:srgbClr val="DD1144"/>
                </a:solidFill>
                <a:effectLst/>
                <a:latin typeface="source-code-pro"/>
              </a:rPr>
              <a:t>"Hello World!"</a:t>
            </a:r>
            <a:r>
              <a:rPr lang="en-US" b="0" i="0" dirty="0">
                <a:solidFill>
                  <a:srgbClr val="252519"/>
                </a:solidFill>
                <a:effectLst/>
                <a:latin typeface="source-code-pro"/>
              </a:rPr>
              <a:t>);</a:t>
            </a:r>
          </a:p>
          <a:p>
            <a:pPr marL="0" lvl="2"/>
            <a:r>
              <a:rPr lang="en-US" b="0" i="0" dirty="0">
                <a:solidFill>
                  <a:srgbClr val="252519"/>
                </a:solidFill>
                <a:effectLst/>
                <a:latin typeface="source-code-pro"/>
              </a:rPr>
              <a:t> </a:t>
            </a:r>
            <a:r>
              <a:rPr lang="en-US" b="0" i="0" dirty="0">
                <a:solidFill>
                  <a:srgbClr val="0758FC"/>
                </a:solidFill>
                <a:effectLst/>
                <a:latin typeface="source-code-pro"/>
              </a:rPr>
              <a:t>emit</a:t>
            </a:r>
            <a:r>
              <a:rPr lang="en-US" b="0" i="0" dirty="0">
                <a:solidFill>
                  <a:srgbClr val="252519"/>
                </a:solidFill>
                <a:effectLst/>
                <a:latin typeface="source-code-pro"/>
              </a:rPr>
              <a:t> Log(</a:t>
            </a:r>
            <a:r>
              <a:rPr lang="en-US" b="0" i="0" dirty="0" err="1">
                <a:solidFill>
                  <a:srgbClr val="252519"/>
                </a:solidFill>
                <a:effectLst/>
                <a:latin typeface="source-code-pro"/>
              </a:rPr>
              <a:t>msg.sender</a:t>
            </a:r>
            <a:r>
              <a:rPr lang="en-US" b="0" i="0" dirty="0">
                <a:solidFill>
                  <a:srgbClr val="252519"/>
                </a:solidFill>
                <a:effectLst/>
                <a:latin typeface="source-code-pro"/>
              </a:rPr>
              <a:t>, </a:t>
            </a:r>
            <a:r>
              <a:rPr lang="en-US" b="0" i="0" dirty="0">
                <a:solidFill>
                  <a:srgbClr val="DD1144"/>
                </a:solidFill>
                <a:effectLst/>
                <a:latin typeface="source-code-pro"/>
              </a:rPr>
              <a:t>"Hello EVM!"</a:t>
            </a:r>
            <a:r>
              <a:rPr lang="en-US" b="0" i="0" dirty="0">
                <a:solidFill>
                  <a:srgbClr val="252519"/>
                </a:solidFill>
                <a:effectLst/>
                <a:latin typeface="source-code-pro"/>
              </a:rPr>
              <a:t>);</a:t>
            </a:r>
          </a:p>
          <a:p>
            <a:pPr marL="0" lvl="2"/>
            <a:r>
              <a:rPr lang="en-US" b="0" i="0" dirty="0">
                <a:solidFill>
                  <a:srgbClr val="252519"/>
                </a:solidFill>
                <a:effectLst/>
                <a:latin typeface="source-code-pro"/>
              </a:rPr>
              <a:t> </a:t>
            </a:r>
            <a:r>
              <a:rPr lang="en-US" b="0" i="0" dirty="0">
                <a:solidFill>
                  <a:srgbClr val="0758FC"/>
                </a:solidFill>
                <a:effectLst/>
                <a:latin typeface="source-code-pro"/>
              </a:rPr>
              <a:t>emit</a:t>
            </a:r>
            <a:r>
              <a:rPr lang="en-US" b="0" i="0" dirty="0">
                <a:solidFill>
                  <a:srgbClr val="252519"/>
                </a:solidFill>
                <a:effectLst/>
                <a:latin typeface="source-code-pro"/>
              </a:rPr>
              <a:t> </a:t>
            </a:r>
            <a:r>
              <a:rPr lang="en-US" b="0" i="0" dirty="0" err="1">
                <a:solidFill>
                  <a:srgbClr val="252519"/>
                </a:solidFill>
                <a:effectLst/>
                <a:latin typeface="source-code-pro"/>
              </a:rPr>
              <a:t>AnotherLog</a:t>
            </a:r>
            <a:r>
              <a:rPr lang="en-US" b="0" i="0" dirty="0">
                <a:solidFill>
                  <a:srgbClr val="252519"/>
                </a:solidFill>
                <a:effectLst/>
                <a:latin typeface="source-code-pro"/>
              </a:rPr>
              <a:t>();</a:t>
            </a:r>
          </a:p>
          <a:p>
            <a:pPr marL="0" lvl="2"/>
            <a:r>
              <a:rPr lang="en-US" b="0" i="0" dirty="0">
                <a:solidFill>
                  <a:srgbClr val="252519"/>
                </a:solidFill>
                <a:effectLst/>
                <a:latin typeface="source-code-pro"/>
              </a:rPr>
              <a:t> }</a:t>
            </a:r>
          </a:p>
          <a:p>
            <a:pPr marL="0" lvl="1" indent="0">
              <a:buNone/>
            </a:pPr>
            <a:r>
              <a:rPr lang="en-US" b="0" i="0" dirty="0">
                <a:solidFill>
                  <a:srgbClr val="252519"/>
                </a:solidFill>
                <a:effectLst/>
                <a:latin typeface="source-code-pro"/>
              </a:rPr>
              <a:t> }</a:t>
            </a:r>
            <a:endParaRPr lang="en-US" dirty="0"/>
          </a:p>
        </p:txBody>
      </p:sp>
    </p:spTree>
    <p:extLst>
      <p:ext uri="{BB962C8B-B14F-4D97-AF65-F5344CB8AC3E}">
        <p14:creationId xmlns:p14="http://schemas.microsoft.com/office/powerpoint/2010/main" val="2120594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F876A-3DE4-B700-33F4-F1B29C30EB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C9B72C-E357-9644-762E-046C39826A75}"/>
              </a:ext>
            </a:extLst>
          </p:cNvPr>
          <p:cNvSpPr>
            <a:spLocks noGrp="1"/>
          </p:cNvSpPr>
          <p:nvPr>
            <p:ph type="title"/>
          </p:nvPr>
        </p:nvSpPr>
        <p:spPr>
          <a:xfrm>
            <a:off x="517869" y="978409"/>
            <a:ext cx="10808221" cy="985474"/>
          </a:xfrm>
        </p:spPr>
        <p:txBody>
          <a:bodyPr>
            <a:normAutofit/>
          </a:bodyPr>
          <a:lstStyle/>
          <a:p>
            <a:r>
              <a:rPr lang="en-US" dirty="0"/>
              <a:t>Events</a:t>
            </a:r>
          </a:p>
        </p:txBody>
      </p:sp>
      <p:sp>
        <p:nvSpPr>
          <p:cNvPr id="3" name="Content Placeholder 2">
            <a:extLst>
              <a:ext uri="{FF2B5EF4-FFF2-40B4-BE49-F238E27FC236}">
                <a16:creationId xmlns:a16="http://schemas.microsoft.com/office/drawing/2014/main" id="{BC91935A-A064-9E57-5D11-FA9D0F633B38}"/>
              </a:ext>
            </a:extLst>
          </p:cNvPr>
          <p:cNvSpPr>
            <a:spLocks noGrp="1"/>
          </p:cNvSpPr>
          <p:nvPr>
            <p:ph idx="1"/>
          </p:nvPr>
        </p:nvSpPr>
        <p:spPr>
          <a:xfrm>
            <a:off x="633845" y="1963883"/>
            <a:ext cx="11049505" cy="4333008"/>
          </a:xfrm>
        </p:spPr>
        <p:txBody>
          <a:bodyPr>
            <a:normAutofit/>
          </a:bodyPr>
          <a:lstStyle/>
          <a:p>
            <a:r>
              <a:rPr lang="en-US" sz="1800" b="0" i="0" dirty="0">
                <a:solidFill>
                  <a:srgbClr val="000000"/>
                </a:solidFill>
                <a:effectLst/>
                <a:latin typeface="Consolas" panose="020B0609020204030204" pitchFamily="49" charset="0"/>
              </a:rPr>
              <a:t>types of parameters of events:</a:t>
            </a:r>
          </a:p>
          <a:p>
            <a:r>
              <a:rPr lang="en-US" sz="1800" b="0" i="0" dirty="0">
                <a:solidFill>
                  <a:srgbClr val="000000"/>
                </a:solidFill>
                <a:effectLst/>
                <a:latin typeface="CourierNewPSMT"/>
              </a:rPr>
              <a:t>o </a:t>
            </a:r>
            <a:r>
              <a:rPr lang="en-US" sz="1800" b="0" i="0" dirty="0">
                <a:solidFill>
                  <a:srgbClr val="000000"/>
                </a:solidFill>
                <a:effectLst/>
                <a:latin typeface="Consolas" panose="020B0609020204030204" pitchFamily="49" charset="0"/>
              </a:rPr>
              <a:t>Indexed Parameters:</a:t>
            </a:r>
          </a:p>
          <a:p>
            <a:pPr lvl="3"/>
            <a:r>
              <a:rPr lang="en-US" sz="1400" b="0" i="0" dirty="0">
                <a:solidFill>
                  <a:srgbClr val="000000"/>
                </a:solidFill>
                <a:effectLst/>
                <a:latin typeface="Consolas" panose="020B0609020204030204" pitchFamily="49" charset="0"/>
              </a:rPr>
              <a:t>You can declare up to three parameters as indexed in an event. These parameters allow for more efficient filtering when querying the event logs.</a:t>
            </a:r>
          </a:p>
          <a:p>
            <a:pPr lvl="3"/>
            <a:r>
              <a:rPr lang="en-US" sz="1400" b="0" i="0" dirty="0">
                <a:solidFill>
                  <a:srgbClr val="000000"/>
                </a:solidFill>
                <a:effectLst/>
                <a:latin typeface="Consolas" panose="020B0609020204030204" pitchFamily="49" charset="0"/>
              </a:rPr>
              <a:t>In the example above, user is declared as indexed. This allows clients to efficiently filter events based on the user parameter when searching through the blockchain's event logs.</a:t>
            </a:r>
          </a:p>
          <a:p>
            <a:r>
              <a:rPr lang="en-US" sz="1800" b="0" i="0" dirty="0">
                <a:solidFill>
                  <a:srgbClr val="000000"/>
                </a:solidFill>
                <a:effectLst/>
                <a:latin typeface="CourierNewPSMT"/>
              </a:rPr>
              <a:t>o </a:t>
            </a:r>
            <a:r>
              <a:rPr lang="en-US" sz="1800" b="0" i="0" dirty="0">
                <a:solidFill>
                  <a:srgbClr val="000000"/>
                </a:solidFill>
                <a:effectLst/>
                <a:latin typeface="Consolas" panose="020B0609020204030204" pitchFamily="49" charset="0"/>
              </a:rPr>
              <a:t>Non-Indexed Parameters:</a:t>
            </a:r>
          </a:p>
          <a:p>
            <a:pPr lvl="3"/>
            <a:r>
              <a:rPr lang="en-US" sz="1400" b="0" i="0" dirty="0">
                <a:solidFill>
                  <a:srgbClr val="000000"/>
                </a:solidFill>
                <a:effectLst/>
                <a:latin typeface="Consolas" panose="020B0609020204030204" pitchFamily="49" charset="0"/>
              </a:rPr>
              <a:t>Parameters that are not explicitly declared as indexed are nonindexed parameters.</a:t>
            </a:r>
          </a:p>
          <a:p>
            <a:pPr lvl="3"/>
            <a:r>
              <a:rPr lang="en-US" sz="1400" b="0" i="0" dirty="0">
                <a:solidFill>
                  <a:srgbClr val="000000"/>
                </a:solidFill>
                <a:effectLst/>
                <a:latin typeface="Consolas" panose="020B0609020204030204" pitchFamily="49" charset="0"/>
              </a:rPr>
              <a:t>Non-indexed parameters provide additional data about the event but do not offer the same level of efficient filtering when querying event logs</a:t>
            </a:r>
            <a:r>
              <a:rPr lang="en-US" dirty="0"/>
              <a:t> </a:t>
            </a:r>
            <a:br>
              <a:rPr lang="en-US" dirty="0"/>
            </a:br>
            <a:endParaRPr lang="en-US" dirty="0"/>
          </a:p>
        </p:txBody>
      </p:sp>
    </p:spTree>
    <p:extLst>
      <p:ext uri="{BB962C8B-B14F-4D97-AF65-F5344CB8AC3E}">
        <p14:creationId xmlns:p14="http://schemas.microsoft.com/office/powerpoint/2010/main" val="2927341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C6A7D-C796-C7CF-DD93-AF6F5FAB18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FB4FE9-195B-8CFB-2ADD-827C87820292}"/>
              </a:ext>
            </a:extLst>
          </p:cNvPr>
          <p:cNvSpPr>
            <a:spLocks noGrp="1"/>
          </p:cNvSpPr>
          <p:nvPr>
            <p:ph type="title"/>
          </p:nvPr>
        </p:nvSpPr>
        <p:spPr>
          <a:xfrm>
            <a:off x="517869" y="978409"/>
            <a:ext cx="10808221" cy="985474"/>
          </a:xfrm>
        </p:spPr>
        <p:txBody>
          <a:bodyPr>
            <a:normAutofit/>
          </a:bodyPr>
          <a:lstStyle/>
          <a:p>
            <a:r>
              <a:rPr lang="en-US" b="1" i="0" dirty="0">
                <a:solidFill>
                  <a:srgbClr val="000000"/>
                </a:solidFill>
                <a:effectLst/>
                <a:latin typeface="var(--ff-lato)"/>
              </a:rPr>
              <a:t>Decision Making (</a:t>
            </a:r>
            <a:r>
              <a:rPr lang="en-US" dirty="0"/>
              <a:t>Conditions)</a:t>
            </a:r>
          </a:p>
        </p:txBody>
      </p:sp>
      <p:sp>
        <p:nvSpPr>
          <p:cNvPr id="3" name="Content Placeholder 2">
            <a:extLst>
              <a:ext uri="{FF2B5EF4-FFF2-40B4-BE49-F238E27FC236}">
                <a16:creationId xmlns:a16="http://schemas.microsoft.com/office/drawing/2014/main" id="{DB298674-398A-DEFD-311A-1B74C2B41C75}"/>
              </a:ext>
            </a:extLst>
          </p:cNvPr>
          <p:cNvSpPr>
            <a:spLocks noGrp="1"/>
          </p:cNvSpPr>
          <p:nvPr>
            <p:ph idx="1"/>
          </p:nvPr>
        </p:nvSpPr>
        <p:spPr>
          <a:xfrm>
            <a:off x="633845" y="1963883"/>
            <a:ext cx="11049505" cy="4333008"/>
          </a:xfrm>
        </p:spPr>
        <p:txBody>
          <a:bodyPr>
            <a:normAutofit lnSpcReduction="10000"/>
          </a:bodyPr>
          <a:lstStyle/>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inherit"/>
              </a:rPr>
              <a:t>if</a:t>
            </a:r>
            <a:r>
              <a:rPr lang="en-US" b="0" i="0" dirty="0">
                <a:solidFill>
                  <a:srgbClr val="000000"/>
                </a:solidFill>
                <a:effectLst/>
                <a:latin typeface="Verdana" panose="020B0604030504040204" pitchFamily="34" charset="0"/>
              </a:rPr>
              <a:t> statement is the fundamental control statement that allows Solidity to make decisions and execute statements conditionally.</a:t>
            </a:r>
          </a:p>
          <a:p>
            <a:r>
              <a:rPr lang="en-US" sz="2000" dirty="0">
                <a:solidFill>
                  <a:srgbClr val="000000"/>
                </a:solidFill>
                <a:latin typeface="Verdana" panose="020B0604030504040204" pitchFamily="34" charset="0"/>
              </a:rPr>
              <a:t>Syntax:</a:t>
            </a:r>
            <a:endParaRPr lang="en-US" dirty="0"/>
          </a:p>
          <a:p>
            <a:r>
              <a:rPr lang="en-US" dirty="0"/>
              <a:t>if (expression) {</a:t>
            </a:r>
          </a:p>
          <a:p>
            <a:r>
              <a:rPr lang="en-US" dirty="0"/>
              <a:t>   Statement(s) to be executed if expression is true</a:t>
            </a:r>
          </a:p>
          <a:p>
            <a:r>
              <a:rPr lang="en-US" dirty="0"/>
              <a:t>} else if (expression 2) {</a:t>
            </a:r>
          </a:p>
          <a:p>
            <a:r>
              <a:rPr lang="en-US" dirty="0"/>
              <a:t>   Statement(s) to be executed if expression 2 is true</a:t>
            </a:r>
          </a:p>
          <a:p>
            <a:r>
              <a:rPr lang="en-US" dirty="0"/>
              <a:t>} else {</a:t>
            </a:r>
          </a:p>
          <a:p>
            <a:r>
              <a:rPr lang="en-US" dirty="0"/>
              <a:t>   Statement(s) to be executed when above expressions are false</a:t>
            </a:r>
          </a:p>
          <a:p>
            <a:r>
              <a:rPr lang="en-US" dirty="0"/>
              <a:t>}</a:t>
            </a:r>
          </a:p>
          <a:p>
            <a:endParaRPr lang="en-US" dirty="0"/>
          </a:p>
        </p:txBody>
      </p:sp>
    </p:spTree>
    <p:extLst>
      <p:ext uri="{BB962C8B-B14F-4D97-AF65-F5344CB8AC3E}">
        <p14:creationId xmlns:p14="http://schemas.microsoft.com/office/powerpoint/2010/main" val="638310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1922F-7CCC-0483-4A56-C0DC80638C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62D1C-BA4E-F6C4-BBCE-E74B9D7B5523}"/>
              </a:ext>
            </a:extLst>
          </p:cNvPr>
          <p:cNvSpPr>
            <a:spLocks noGrp="1"/>
          </p:cNvSpPr>
          <p:nvPr>
            <p:ph type="title"/>
          </p:nvPr>
        </p:nvSpPr>
        <p:spPr>
          <a:xfrm>
            <a:off x="517869" y="978409"/>
            <a:ext cx="10808221" cy="985474"/>
          </a:xfrm>
        </p:spPr>
        <p:txBody>
          <a:bodyPr>
            <a:normAutofit/>
          </a:bodyPr>
          <a:lstStyle/>
          <a:p>
            <a:r>
              <a:rPr lang="en-US" b="1" i="0" dirty="0">
                <a:solidFill>
                  <a:srgbClr val="000000"/>
                </a:solidFill>
                <a:effectLst/>
                <a:latin typeface="var(--ff-lato)"/>
              </a:rPr>
              <a:t>Revert Vs require Vs assert</a:t>
            </a:r>
            <a:endParaRPr lang="en-US" dirty="0"/>
          </a:p>
        </p:txBody>
      </p:sp>
      <p:sp>
        <p:nvSpPr>
          <p:cNvPr id="3" name="Content Placeholder 2">
            <a:extLst>
              <a:ext uri="{FF2B5EF4-FFF2-40B4-BE49-F238E27FC236}">
                <a16:creationId xmlns:a16="http://schemas.microsoft.com/office/drawing/2014/main" id="{8733C523-F78A-85A2-C898-C74BC7B37008}"/>
              </a:ext>
            </a:extLst>
          </p:cNvPr>
          <p:cNvSpPr>
            <a:spLocks noGrp="1"/>
          </p:cNvSpPr>
          <p:nvPr>
            <p:ph idx="1"/>
          </p:nvPr>
        </p:nvSpPr>
        <p:spPr>
          <a:xfrm>
            <a:off x="633845" y="1963883"/>
            <a:ext cx="11049505" cy="4333008"/>
          </a:xfrm>
        </p:spPr>
        <p:txBody>
          <a:bodyPr>
            <a:normAutofit fontScale="77500" lnSpcReduction="20000"/>
          </a:bodyPr>
          <a:lstStyle/>
          <a:p>
            <a:r>
              <a:rPr lang="en-US" sz="1800" b="0" i="0" dirty="0">
                <a:solidFill>
                  <a:srgbClr val="000000"/>
                </a:solidFill>
                <a:effectLst/>
                <a:latin typeface="Consolas" panose="020B0609020204030204" pitchFamily="49" charset="0"/>
              </a:rPr>
              <a:t>revert and require are two mechanisms used for error handling and control flow within smart contracts. They are used to check conditions and revert the execution of a transaction or function if those conditions are not met. Both mechanisms prevent further execution and revert any state changes that occurred before the error condition was encountered.</a:t>
            </a:r>
          </a:p>
          <a:p>
            <a:r>
              <a:rPr lang="en-US" sz="1800" b="0" i="0" dirty="0">
                <a:solidFill>
                  <a:srgbClr val="000000"/>
                </a:solidFill>
                <a:effectLst/>
                <a:latin typeface="Consolas" panose="020B0609020204030204" pitchFamily="49" charset="0"/>
              </a:rPr>
              <a:t>Require:</a:t>
            </a:r>
          </a:p>
          <a:p>
            <a:pPr lvl="1"/>
            <a:r>
              <a:rPr lang="en-US" sz="1600" b="0" i="0" dirty="0">
                <a:solidFill>
                  <a:srgbClr val="000000"/>
                </a:solidFill>
                <a:effectLst/>
                <a:latin typeface="Consolas" panose="020B0609020204030204" pitchFamily="49" charset="0"/>
              </a:rPr>
              <a:t>require is used to check a condition and revert the transaction if the condition evaluates to false. It is used to validate inputs and conditions within a function.</a:t>
            </a:r>
          </a:p>
          <a:p>
            <a:pPr lvl="1"/>
            <a:r>
              <a:rPr lang="en-US" sz="1600" b="0" i="0" dirty="0">
                <a:solidFill>
                  <a:srgbClr val="000000"/>
                </a:solidFill>
                <a:effectLst/>
                <a:latin typeface="Consolas" panose="020B0609020204030204" pitchFamily="49" charset="0"/>
              </a:rPr>
              <a:t>Unlike revert, require does not consume all the gas; it refunds any remaining gas to the sender. It is often used for input validation.</a:t>
            </a:r>
          </a:p>
          <a:p>
            <a:r>
              <a:rPr lang="en-US" sz="1600" b="0" i="0" dirty="0">
                <a:solidFill>
                  <a:srgbClr val="000000"/>
                </a:solidFill>
                <a:effectLst/>
                <a:latin typeface="Consolas" panose="020B0609020204030204" pitchFamily="49" charset="0"/>
              </a:rPr>
              <a:t>You can provide an optional error message to explain why the condition was not met.</a:t>
            </a:r>
            <a:r>
              <a:rPr lang="en-US" dirty="0"/>
              <a:t> </a:t>
            </a:r>
            <a:br>
              <a:rPr lang="en-US" dirty="0"/>
            </a:br>
            <a:r>
              <a:rPr lang="en-US" sz="1800" b="0" i="0" dirty="0">
                <a:solidFill>
                  <a:srgbClr val="000000"/>
                </a:solidFill>
                <a:effectLst/>
                <a:latin typeface="Consolas" panose="020B0609020204030204" pitchFamily="49" charset="0"/>
              </a:rPr>
              <a:t>Example:</a:t>
            </a:r>
          </a:p>
          <a:p>
            <a:r>
              <a:rPr lang="en-US" sz="1800" b="0" i="0" dirty="0">
                <a:solidFill>
                  <a:srgbClr val="000088"/>
                </a:solidFill>
                <a:effectLst/>
                <a:latin typeface="Consolas" panose="020B0609020204030204" pitchFamily="49" charset="0"/>
              </a:rPr>
              <a:t>function </a:t>
            </a:r>
            <a:r>
              <a:rPr lang="en-US" sz="1800" b="0" i="0" dirty="0" err="1">
                <a:solidFill>
                  <a:srgbClr val="000000"/>
                </a:solidFill>
                <a:effectLst/>
                <a:latin typeface="Consolas" panose="020B0609020204030204" pitchFamily="49" charset="0"/>
              </a:rPr>
              <a:t>someFunction</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uint256 </a:t>
            </a:r>
            <a:r>
              <a:rPr lang="en-US" sz="1800" b="0" i="0" dirty="0">
                <a:solidFill>
                  <a:srgbClr val="000088"/>
                </a:solidFill>
                <a:effectLst/>
                <a:latin typeface="Consolas" panose="020B0609020204030204" pitchFamily="49" charset="0"/>
              </a:rPr>
              <a:t>value</a:t>
            </a:r>
            <a:r>
              <a:rPr lang="en-US" sz="1800" b="0" i="0" dirty="0">
                <a:solidFill>
                  <a:srgbClr val="666600"/>
                </a:solidFill>
                <a:effectLst/>
                <a:latin typeface="Consolas" panose="020B0609020204030204" pitchFamily="49" charset="0"/>
              </a:rPr>
              <a:t>) </a:t>
            </a:r>
            <a:r>
              <a:rPr lang="en-US" sz="1800" b="0" i="0" dirty="0">
                <a:solidFill>
                  <a:srgbClr val="000088"/>
                </a:solidFill>
                <a:effectLst/>
                <a:latin typeface="Consolas" panose="020B0609020204030204" pitchFamily="49" charset="0"/>
              </a:rPr>
              <a:t>public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 </a:t>
            </a:r>
            <a:r>
              <a:rPr lang="en-US" sz="1800" b="0" i="0" dirty="0">
                <a:solidFill>
                  <a:srgbClr val="000088"/>
                </a:solidFill>
                <a:effectLst/>
                <a:latin typeface="Consolas" panose="020B0609020204030204" pitchFamily="49" charset="0"/>
              </a:rPr>
              <a:t>require</a:t>
            </a:r>
            <a:r>
              <a:rPr lang="en-US" sz="1800" b="0" i="0" dirty="0">
                <a:solidFill>
                  <a:srgbClr val="666600"/>
                </a:solidFill>
                <a:effectLst/>
                <a:latin typeface="Consolas" panose="020B0609020204030204" pitchFamily="49" charset="0"/>
              </a:rPr>
              <a:t>(</a:t>
            </a:r>
            <a:r>
              <a:rPr lang="en-US" sz="1800" b="0" i="0" dirty="0">
                <a:solidFill>
                  <a:srgbClr val="000088"/>
                </a:solidFill>
                <a:effectLst/>
                <a:latin typeface="Consolas" panose="020B0609020204030204" pitchFamily="49" charset="0"/>
              </a:rPr>
              <a:t>value </a:t>
            </a:r>
            <a:r>
              <a:rPr lang="en-US" sz="1800" b="0" i="0" dirty="0">
                <a:solidFill>
                  <a:srgbClr val="666600"/>
                </a:solidFill>
                <a:effectLst/>
                <a:latin typeface="Consolas" panose="020B0609020204030204" pitchFamily="49" charset="0"/>
              </a:rPr>
              <a:t>&gt; </a:t>
            </a:r>
            <a:r>
              <a:rPr lang="en-US" sz="1800" b="0" i="0" dirty="0">
                <a:solidFill>
                  <a:srgbClr val="006666"/>
                </a:solidFill>
                <a:effectLst/>
                <a:latin typeface="Consolas" panose="020B0609020204030204" pitchFamily="49" charset="0"/>
              </a:rPr>
              <a:t>0</a:t>
            </a:r>
            <a:r>
              <a:rPr lang="en-US" sz="1800" b="0" i="0" dirty="0">
                <a:solidFill>
                  <a:srgbClr val="666600"/>
                </a:solidFill>
                <a:effectLst/>
                <a:latin typeface="Consolas" panose="020B0609020204030204" pitchFamily="49" charset="0"/>
              </a:rPr>
              <a:t>, </a:t>
            </a:r>
            <a:r>
              <a:rPr lang="en-US" sz="1800" b="0" i="0" dirty="0">
                <a:solidFill>
                  <a:srgbClr val="008800"/>
                </a:solidFill>
                <a:effectLst/>
                <a:latin typeface="Consolas" panose="020B0609020204030204" pitchFamily="49" charset="0"/>
              </a:rPr>
              <a:t>"Value must be greater than 0"</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3. </a:t>
            </a:r>
            <a:r>
              <a:rPr lang="en-US" sz="1800" b="0" i="0" dirty="0">
                <a:solidFill>
                  <a:srgbClr val="880000"/>
                </a:solidFill>
                <a:effectLst/>
                <a:latin typeface="Consolas" panose="020B0609020204030204" pitchFamily="49" charset="0"/>
              </a:rPr>
              <a:t>// Continue execution if the condition is met; refund unused gas</a:t>
            </a:r>
          </a:p>
          <a:p>
            <a:r>
              <a:rPr lang="en-US" sz="1800" b="0" i="0" dirty="0">
                <a:solidFill>
                  <a:srgbClr val="000000"/>
                </a:solidFill>
                <a:effectLst/>
                <a:latin typeface="Consolas" panose="020B0609020204030204" pitchFamily="49" charset="0"/>
              </a:rPr>
              <a:t>4. </a:t>
            </a:r>
            <a:r>
              <a:rPr lang="en-US" sz="1800" b="0" i="0" dirty="0">
                <a:solidFill>
                  <a:srgbClr val="984806"/>
                </a:solidFill>
                <a:effectLst/>
                <a:latin typeface="Consolas" panose="020B0609020204030204" pitchFamily="49" charset="0"/>
              </a:rPr>
              <a:t>// Perform other operations</a:t>
            </a:r>
          </a:p>
          <a:p>
            <a:r>
              <a:rPr lang="en-US" sz="1800" b="0" i="0" dirty="0">
                <a:solidFill>
                  <a:srgbClr val="000000"/>
                </a:solidFill>
                <a:effectLst/>
                <a:latin typeface="Consolas" panose="020B0609020204030204" pitchFamily="49" charset="0"/>
              </a:rPr>
              <a:t>5.}</a:t>
            </a:r>
          </a:p>
          <a:p>
            <a:pPr lvl="1"/>
            <a:endParaRPr lang="en-US" dirty="0"/>
          </a:p>
        </p:txBody>
      </p:sp>
    </p:spTree>
    <p:extLst>
      <p:ext uri="{BB962C8B-B14F-4D97-AF65-F5344CB8AC3E}">
        <p14:creationId xmlns:p14="http://schemas.microsoft.com/office/powerpoint/2010/main" val="3095172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360FA-3530-F87F-7B88-65EA5FCFCA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8CFB0B-77C0-379C-3034-1D87CEC547E4}"/>
              </a:ext>
            </a:extLst>
          </p:cNvPr>
          <p:cNvSpPr>
            <a:spLocks noGrp="1"/>
          </p:cNvSpPr>
          <p:nvPr>
            <p:ph type="title"/>
          </p:nvPr>
        </p:nvSpPr>
        <p:spPr>
          <a:xfrm>
            <a:off x="517869" y="978409"/>
            <a:ext cx="10808221" cy="985474"/>
          </a:xfrm>
        </p:spPr>
        <p:txBody>
          <a:bodyPr>
            <a:normAutofit/>
          </a:bodyPr>
          <a:lstStyle/>
          <a:p>
            <a:r>
              <a:rPr lang="en-US" b="1" i="0" dirty="0">
                <a:solidFill>
                  <a:srgbClr val="000000"/>
                </a:solidFill>
                <a:effectLst/>
                <a:latin typeface="var(--ff-lato)"/>
              </a:rPr>
              <a:t>Revert Vs require Vs assert</a:t>
            </a:r>
            <a:endParaRPr lang="en-US" dirty="0"/>
          </a:p>
        </p:txBody>
      </p:sp>
      <p:sp>
        <p:nvSpPr>
          <p:cNvPr id="3" name="Content Placeholder 2">
            <a:extLst>
              <a:ext uri="{FF2B5EF4-FFF2-40B4-BE49-F238E27FC236}">
                <a16:creationId xmlns:a16="http://schemas.microsoft.com/office/drawing/2014/main" id="{67F81E1C-B66A-7940-CDD1-86355352A93F}"/>
              </a:ext>
            </a:extLst>
          </p:cNvPr>
          <p:cNvSpPr>
            <a:spLocks noGrp="1"/>
          </p:cNvSpPr>
          <p:nvPr>
            <p:ph idx="1"/>
          </p:nvPr>
        </p:nvSpPr>
        <p:spPr>
          <a:xfrm>
            <a:off x="633845" y="1963883"/>
            <a:ext cx="11049505" cy="4333008"/>
          </a:xfrm>
        </p:spPr>
        <p:txBody>
          <a:bodyPr>
            <a:normAutofit fontScale="92500" lnSpcReduction="10000"/>
          </a:bodyPr>
          <a:lstStyle/>
          <a:p>
            <a:r>
              <a:rPr lang="en-US" sz="1800" b="0" i="0" dirty="0">
                <a:solidFill>
                  <a:srgbClr val="000000"/>
                </a:solidFill>
                <a:effectLst/>
                <a:latin typeface="Consolas" panose="020B0609020204030204" pitchFamily="49" charset="0"/>
              </a:rPr>
              <a:t>Revert:</a:t>
            </a:r>
          </a:p>
          <a:p>
            <a:pPr lvl="1"/>
            <a:r>
              <a:rPr lang="en-US" sz="1600" b="0" i="0" dirty="0">
                <a:solidFill>
                  <a:srgbClr val="000000"/>
                </a:solidFill>
                <a:effectLst/>
                <a:latin typeface="Consolas" panose="020B0609020204030204" pitchFamily="49" charset="0"/>
              </a:rPr>
              <a:t>revert is used to revert the entire transaction, including any state changes and gas consumption, back to the previous state.</a:t>
            </a:r>
          </a:p>
          <a:p>
            <a:pPr lvl="1"/>
            <a:r>
              <a:rPr lang="en-US" sz="1600" b="0" i="0" dirty="0">
                <a:solidFill>
                  <a:srgbClr val="000000"/>
                </a:solidFill>
                <a:effectLst/>
                <a:latin typeface="Consolas" panose="020B0609020204030204" pitchFamily="49" charset="0"/>
              </a:rPr>
              <a:t>It is typically used when a critical error condition is encountered, and you want to stop the execution of the transaction and revert all changes.</a:t>
            </a:r>
          </a:p>
          <a:p>
            <a:pPr lvl="1"/>
            <a:r>
              <a:rPr lang="en-US" sz="1600" b="0" i="0" dirty="0">
                <a:solidFill>
                  <a:srgbClr val="000000"/>
                </a:solidFill>
                <a:effectLst/>
                <a:latin typeface="Consolas" panose="020B0609020204030204" pitchFamily="49" charset="0"/>
              </a:rPr>
              <a:t>You can provide an optional error message to explain the reason for the revert.</a:t>
            </a:r>
          </a:p>
          <a:p>
            <a:r>
              <a:rPr lang="en-US" sz="1800" b="0" i="0" dirty="0">
                <a:solidFill>
                  <a:srgbClr val="000000"/>
                </a:solidFill>
                <a:effectLst/>
                <a:latin typeface="Consolas" panose="020B0609020204030204" pitchFamily="49" charset="0"/>
              </a:rPr>
              <a:t>6. </a:t>
            </a:r>
            <a:r>
              <a:rPr lang="en-US" sz="1800" b="0" i="0" dirty="0">
                <a:solidFill>
                  <a:srgbClr val="000088"/>
                </a:solidFill>
                <a:effectLst/>
                <a:latin typeface="Consolas" panose="020B0609020204030204" pitchFamily="49" charset="0"/>
              </a:rPr>
              <a:t>function </a:t>
            </a:r>
            <a:r>
              <a:rPr lang="en-US" sz="1800" b="0" i="0" dirty="0" err="1">
                <a:solidFill>
                  <a:srgbClr val="000000"/>
                </a:solidFill>
                <a:effectLst/>
                <a:latin typeface="Consolas" panose="020B0609020204030204" pitchFamily="49" charset="0"/>
              </a:rPr>
              <a:t>anotherFunction</a:t>
            </a:r>
            <a:r>
              <a:rPr lang="en-US" sz="1800" b="0" i="0" dirty="0">
                <a:solidFill>
                  <a:srgbClr val="666600"/>
                </a:solidFill>
                <a:effectLst/>
                <a:latin typeface="Consolas" panose="020B0609020204030204" pitchFamily="49" charset="0"/>
              </a:rPr>
              <a:t>() </a:t>
            </a:r>
            <a:r>
              <a:rPr lang="en-US" sz="1800" b="0" i="0" dirty="0">
                <a:solidFill>
                  <a:srgbClr val="000088"/>
                </a:solidFill>
                <a:effectLst/>
                <a:latin typeface="Consolas" panose="020B0609020204030204" pitchFamily="49" charset="0"/>
              </a:rPr>
              <a:t>public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7. </a:t>
            </a:r>
            <a:r>
              <a:rPr lang="en-US" sz="1800" b="0" i="0" dirty="0">
                <a:solidFill>
                  <a:srgbClr val="000088"/>
                </a:solidFill>
                <a:effectLst/>
                <a:latin typeface="Consolas" panose="020B0609020204030204" pitchFamily="49" charset="0"/>
              </a:rPr>
              <a:t>if </a:t>
            </a:r>
            <a:r>
              <a:rPr lang="en-US" sz="1800" b="0" i="0" dirty="0">
                <a:solidFill>
                  <a:srgbClr val="6666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someCondition</a:t>
            </a:r>
            <a:r>
              <a:rPr lang="en-US" sz="1800" b="0" i="0" dirty="0">
                <a:solidFill>
                  <a:srgbClr val="666600"/>
                </a:solidFill>
                <a:effectLst/>
                <a:latin typeface="Consolas" panose="020B0609020204030204" pitchFamily="49" charset="0"/>
              </a:rPr>
              <a:t>) {</a:t>
            </a:r>
          </a:p>
          <a:p>
            <a:r>
              <a:rPr lang="en-US" sz="1800" b="0" i="0" dirty="0">
                <a:solidFill>
                  <a:srgbClr val="000000"/>
                </a:solidFill>
                <a:effectLst/>
                <a:latin typeface="Consolas" panose="020B0609020204030204" pitchFamily="49" charset="0"/>
              </a:rPr>
              <a:t>8. revert</a:t>
            </a:r>
            <a:r>
              <a:rPr lang="en-US" sz="1800" b="0" i="0" dirty="0">
                <a:solidFill>
                  <a:srgbClr val="666600"/>
                </a:solidFill>
                <a:effectLst/>
                <a:latin typeface="Consolas" panose="020B0609020204030204" pitchFamily="49" charset="0"/>
              </a:rPr>
              <a:t>(</a:t>
            </a:r>
            <a:r>
              <a:rPr lang="en-US" sz="1800" b="0" i="0" dirty="0">
                <a:solidFill>
                  <a:srgbClr val="008800"/>
                </a:solidFill>
                <a:effectLst/>
                <a:latin typeface="Consolas" panose="020B0609020204030204" pitchFamily="49" charset="0"/>
              </a:rPr>
              <a:t>"Critical error: Something went wrong"</a:t>
            </a:r>
            <a:r>
              <a:rPr lang="en-US" sz="1800" b="0" i="0" dirty="0">
                <a:solidFill>
                  <a:srgbClr val="666600"/>
                </a:solidFill>
                <a:effectLst/>
                <a:latin typeface="Consolas" panose="020B0609020204030204" pitchFamily="49" charset="0"/>
              </a:rPr>
              <a:t>); // could declare an Error to be reverted to safe gas. And that will be better than pass a string to be reverted.</a:t>
            </a:r>
          </a:p>
          <a:p>
            <a:r>
              <a:rPr lang="en-US" sz="1800" b="0" i="0" dirty="0">
                <a:solidFill>
                  <a:srgbClr val="000000"/>
                </a:solidFill>
                <a:effectLst/>
                <a:latin typeface="Consolas" panose="020B0609020204030204" pitchFamily="49" charset="0"/>
              </a:rPr>
              <a:t>9.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10. </a:t>
            </a:r>
            <a:r>
              <a:rPr lang="en-US" sz="1800" b="0" i="0" dirty="0">
                <a:solidFill>
                  <a:srgbClr val="880000"/>
                </a:solidFill>
                <a:effectLst/>
                <a:latin typeface="Consolas" panose="020B0609020204030204" pitchFamily="49" charset="0"/>
              </a:rPr>
              <a:t>// Continue execution if no revert occurred</a:t>
            </a:r>
          </a:p>
          <a:p>
            <a:r>
              <a:rPr lang="en-US" sz="1800" b="0" i="0" dirty="0">
                <a:solidFill>
                  <a:srgbClr val="000000"/>
                </a:solidFill>
                <a:effectLst/>
                <a:latin typeface="Consolas" panose="020B0609020204030204" pitchFamily="49" charset="0"/>
              </a:rPr>
              <a:t>11. </a:t>
            </a:r>
            <a:r>
              <a:rPr lang="en-US" sz="1800" b="0" i="0" dirty="0">
                <a:solidFill>
                  <a:srgbClr val="666600"/>
                </a:solidFill>
                <a:effectLst/>
                <a:latin typeface="Consolas" panose="020B0609020204030204" pitchFamily="49" charset="0"/>
              </a:rPr>
              <a:t>}</a:t>
            </a:r>
            <a:r>
              <a:rPr lang="en-US" sz="1600" dirty="0"/>
              <a:t> </a:t>
            </a:r>
            <a:endParaRPr lang="en-US" sz="16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21746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F15FC-EB91-6B9B-1A58-CFC46FE8E7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1182BC-E00D-83B8-E6B3-E788CBBA744F}"/>
              </a:ext>
            </a:extLst>
          </p:cNvPr>
          <p:cNvSpPr>
            <a:spLocks noGrp="1"/>
          </p:cNvSpPr>
          <p:nvPr>
            <p:ph type="title"/>
          </p:nvPr>
        </p:nvSpPr>
        <p:spPr>
          <a:xfrm>
            <a:off x="517869" y="978409"/>
            <a:ext cx="10808221" cy="985474"/>
          </a:xfrm>
        </p:spPr>
        <p:txBody>
          <a:bodyPr>
            <a:normAutofit/>
          </a:bodyPr>
          <a:lstStyle/>
          <a:p>
            <a:r>
              <a:rPr lang="en-US" b="1" i="0" dirty="0">
                <a:solidFill>
                  <a:srgbClr val="000000"/>
                </a:solidFill>
                <a:effectLst/>
                <a:latin typeface="var(--ff-lato)"/>
              </a:rPr>
              <a:t>Revert Vs require Vs assert</a:t>
            </a:r>
            <a:endParaRPr lang="en-US" dirty="0"/>
          </a:p>
        </p:txBody>
      </p:sp>
      <p:sp>
        <p:nvSpPr>
          <p:cNvPr id="3" name="Content Placeholder 2">
            <a:extLst>
              <a:ext uri="{FF2B5EF4-FFF2-40B4-BE49-F238E27FC236}">
                <a16:creationId xmlns:a16="http://schemas.microsoft.com/office/drawing/2014/main" id="{70B69296-3A0A-AD92-41C2-1C74022F4B14}"/>
              </a:ext>
            </a:extLst>
          </p:cNvPr>
          <p:cNvSpPr>
            <a:spLocks noGrp="1"/>
          </p:cNvSpPr>
          <p:nvPr>
            <p:ph idx="1"/>
          </p:nvPr>
        </p:nvSpPr>
        <p:spPr>
          <a:xfrm>
            <a:off x="633845" y="1963883"/>
            <a:ext cx="11049505" cy="4333008"/>
          </a:xfrm>
        </p:spPr>
        <p:txBody>
          <a:bodyPr>
            <a:normAutofit fontScale="85000" lnSpcReduction="20000"/>
          </a:bodyPr>
          <a:lstStyle/>
          <a:p>
            <a:r>
              <a:rPr lang="en-US" sz="1800" b="0" i="0" dirty="0">
                <a:solidFill>
                  <a:srgbClr val="000000"/>
                </a:solidFill>
                <a:effectLst/>
                <a:latin typeface="Consolas" panose="020B0609020204030204" pitchFamily="49" charset="0"/>
              </a:rPr>
              <a:t>Define a Custom Error: it saves more gas than storing message and pass it with revert.</a:t>
            </a:r>
          </a:p>
          <a:p>
            <a:r>
              <a:rPr lang="en-US" sz="1400" b="0" i="0" dirty="0">
                <a:solidFill>
                  <a:srgbClr val="000000"/>
                </a:solidFill>
                <a:effectLst/>
                <a:latin typeface="Consolas" panose="020B0609020204030204" pitchFamily="49" charset="0"/>
              </a:rPr>
              <a:t>Example:</a:t>
            </a:r>
            <a:endParaRPr lang="en-US" sz="1600" b="0" i="0" dirty="0">
              <a:solidFill>
                <a:srgbClr val="000000"/>
              </a:solidFill>
              <a:effectLst/>
              <a:latin typeface="Consolas" panose="020B0609020204030204" pitchFamily="49" charset="0"/>
            </a:endParaRPr>
          </a:p>
          <a:p>
            <a:r>
              <a:rPr lang="en-US" sz="1600" b="0" i="0" dirty="0">
                <a:solidFill>
                  <a:srgbClr val="000000"/>
                </a:solidFill>
                <a:effectLst/>
                <a:latin typeface="Consolas" panose="020B0609020204030204" pitchFamily="49" charset="0"/>
              </a:rPr>
              <a:t>1. error </a:t>
            </a:r>
            <a:r>
              <a:rPr lang="en-US" sz="1600" b="0" i="0" dirty="0" err="1">
                <a:solidFill>
                  <a:srgbClr val="000000"/>
                </a:solidFill>
                <a:effectLst/>
                <a:latin typeface="Consolas" panose="020B0609020204030204" pitchFamily="49" charset="0"/>
              </a:rPr>
              <a:t>ValueMustBeGreaterThanZero</a:t>
            </a:r>
            <a:r>
              <a:rPr lang="en-US" sz="1600" b="0" i="0" dirty="0">
                <a:solidFill>
                  <a:srgbClr val="000000"/>
                </a:solidFill>
                <a:effectLst/>
                <a:latin typeface="Consolas" panose="020B0609020204030204" pitchFamily="49" charset="0"/>
              </a:rPr>
              <a:t>(string message);// before define a contract , could have</a:t>
            </a:r>
          </a:p>
          <a:p>
            <a:r>
              <a:rPr lang="en-US" sz="1600" b="0" i="0" dirty="0">
                <a:solidFill>
                  <a:srgbClr val="000000"/>
                </a:solidFill>
                <a:effectLst/>
                <a:latin typeface="Consolas" panose="020B0609020204030204" pitchFamily="49" charset="0"/>
              </a:rPr>
              <a:t>2. no parameters</a:t>
            </a:r>
          </a:p>
          <a:p>
            <a:r>
              <a:rPr lang="en-US" sz="1600" b="0" i="0" dirty="0">
                <a:solidFill>
                  <a:srgbClr val="000000"/>
                </a:solidFill>
                <a:effectLst/>
                <a:latin typeface="Consolas" panose="020B0609020204030204" pitchFamily="49" charset="0"/>
              </a:rPr>
              <a:t>1. function </a:t>
            </a:r>
            <a:r>
              <a:rPr lang="en-US" sz="1600" b="0" i="0" dirty="0" err="1">
                <a:solidFill>
                  <a:srgbClr val="000000"/>
                </a:solidFill>
                <a:effectLst/>
                <a:latin typeface="Consolas" panose="020B0609020204030204" pitchFamily="49" charset="0"/>
              </a:rPr>
              <a:t>checkValue</a:t>
            </a:r>
            <a:r>
              <a:rPr lang="en-US" sz="1600" b="0" i="0" dirty="0">
                <a:solidFill>
                  <a:srgbClr val="000000"/>
                </a:solidFill>
                <a:effectLst/>
                <a:latin typeface="Consolas" panose="020B0609020204030204" pitchFamily="49" charset="0"/>
              </a:rPr>
              <a:t>(uint256 value) public pure {</a:t>
            </a:r>
          </a:p>
          <a:p>
            <a:r>
              <a:rPr lang="en-US" sz="1600" b="0" i="0" dirty="0">
                <a:solidFill>
                  <a:srgbClr val="000000"/>
                </a:solidFill>
                <a:effectLst/>
                <a:latin typeface="Consolas" panose="020B0609020204030204" pitchFamily="49" charset="0"/>
              </a:rPr>
              <a:t>2. if (value &lt;= 0) {</a:t>
            </a:r>
          </a:p>
          <a:p>
            <a:r>
              <a:rPr lang="en-US" sz="1600" b="0" i="0" dirty="0">
                <a:solidFill>
                  <a:srgbClr val="000000"/>
                </a:solidFill>
                <a:effectLst/>
                <a:latin typeface="Consolas" panose="020B0609020204030204" pitchFamily="49" charset="0"/>
              </a:rPr>
              <a:t>3. revert </a:t>
            </a:r>
            <a:r>
              <a:rPr lang="en-US" sz="1600" b="0" i="0" dirty="0" err="1">
                <a:solidFill>
                  <a:srgbClr val="000000"/>
                </a:solidFill>
                <a:effectLst/>
                <a:latin typeface="Consolas" panose="020B0609020204030204" pitchFamily="49" charset="0"/>
              </a:rPr>
              <a:t>ValueMustBeGreaterThanZero</a:t>
            </a:r>
            <a:r>
              <a:rPr lang="en-US" sz="1600" b="0" i="0" dirty="0">
                <a:solidFill>
                  <a:srgbClr val="000000"/>
                </a:solidFill>
                <a:effectLst/>
                <a:latin typeface="Consolas" panose="020B0609020204030204" pitchFamily="49" charset="0"/>
              </a:rPr>
              <a:t>("Value must be greater than zero");</a:t>
            </a:r>
          </a:p>
          <a:p>
            <a:r>
              <a:rPr lang="en-US" sz="1600" b="0" i="0" dirty="0">
                <a:solidFill>
                  <a:srgbClr val="000000"/>
                </a:solidFill>
                <a:effectLst/>
                <a:latin typeface="Consolas" panose="020B0609020204030204" pitchFamily="49" charset="0"/>
              </a:rPr>
              <a:t>4. }</a:t>
            </a:r>
          </a:p>
          <a:p>
            <a:r>
              <a:rPr lang="en-US" sz="1600" b="0" i="0" dirty="0">
                <a:solidFill>
                  <a:srgbClr val="000000"/>
                </a:solidFill>
                <a:effectLst/>
                <a:latin typeface="Consolas" panose="020B0609020204030204" pitchFamily="49" charset="0"/>
              </a:rPr>
              <a:t>5. // Continue execution if the condition is met</a:t>
            </a:r>
          </a:p>
          <a:p>
            <a:r>
              <a:rPr lang="en-US" sz="1600" b="0" i="0" dirty="0">
                <a:solidFill>
                  <a:srgbClr val="000000"/>
                </a:solidFill>
                <a:effectLst/>
                <a:latin typeface="Consolas" panose="020B0609020204030204" pitchFamily="49" charset="0"/>
              </a:rPr>
              <a:t>6. }</a:t>
            </a:r>
          </a:p>
          <a:p>
            <a:r>
              <a:rPr lang="en-US" sz="1600" b="0" i="0" dirty="0">
                <a:solidFill>
                  <a:srgbClr val="000000"/>
                </a:solidFill>
                <a:effectLst/>
                <a:latin typeface="Consolas" panose="020B0609020204030204" pitchFamily="49" charset="0"/>
              </a:rPr>
              <a:t>Different between revert and require.</a:t>
            </a:r>
          </a:p>
          <a:p>
            <a:pPr lvl="1"/>
            <a:r>
              <a:rPr lang="en-US" sz="1600" b="0" i="0" dirty="0">
                <a:solidFill>
                  <a:srgbClr val="000000"/>
                </a:solidFill>
                <a:effectLst/>
                <a:latin typeface="Consolas" panose="020B0609020204030204" pitchFamily="49" charset="0"/>
              </a:rPr>
              <a:t>revert consumes all the gas and reverts all state changes and operations, making it suitable for critical errors.</a:t>
            </a:r>
          </a:p>
          <a:p>
            <a:pPr lvl="1"/>
            <a:r>
              <a:rPr lang="en-US" sz="1600" b="0" i="0" dirty="0">
                <a:solidFill>
                  <a:srgbClr val="000000"/>
                </a:solidFill>
                <a:effectLst/>
                <a:latin typeface="Consolas" panose="020B0609020204030204" pitchFamily="49" charset="0"/>
              </a:rPr>
              <a:t>require refunds any unused gas and is often used for input validation and noncritical conditions.</a:t>
            </a:r>
            <a:r>
              <a:rPr lang="en-US" sz="1200" dirty="0"/>
              <a:t> </a:t>
            </a:r>
            <a:br>
              <a:rPr lang="en-US" sz="1200" dirty="0"/>
            </a:br>
            <a:endParaRPr lang="en-US" sz="14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5739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5F1A8-0039-69E7-76DE-AEF35100B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4694F0-2082-3675-7715-8103018D4FF7}"/>
              </a:ext>
            </a:extLst>
          </p:cNvPr>
          <p:cNvSpPr>
            <a:spLocks noGrp="1"/>
          </p:cNvSpPr>
          <p:nvPr>
            <p:ph type="title"/>
          </p:nvPr>
        </p:nvSpPr>
        <p:spPr>
          <a:xfrm>
            <a:off x="517870" y="978408"/>
            <a:ext cx="6153094" cy="1016647"/>
          </a:xfrm>
        </p:spPr>
        <p:txBody>
          <a:bodyPr>
            <a:normAutofit/>
          </a:bodyPr>
          <a:lstStyle/>
          <a:p>
            <a:r>
              <a:rPr lang="en-US" dirty="0"/>
              <a:t>Gas and units</a:t>
            </a:r>
          </a:p>
        </p:txBody>
      </p:sp>
      <p:sp>
        <p:nvSpPr>
          <p:cNvPr id="4" name="Content Placeholder 3">
            <a:extLst>
              <a:ext uri="{FF2B5EF4-FFF2-40B4-BE49-F238E27FC236}">
                <a16:creationId xmlns:a16="http://schemas.microsoft.com/office/drawing/2014/main" id="{4CDE0D3B-7C81-2752-6C9B-D667E50C6165}"/>
              </a:ext>
            </a:extLst>
          </p:cNvPr>
          <p:cNvSpPr>
            <a:spLocks noGrp="1"/>
          </p:cNvSpPr>
          <p:nvPr>
            <p:ph idx="1"/>
          </p:nvPr>
        </p:nvSpPr>
        <p:spPr>
          <a:xfrm>
            <a:off x="517870" y="1797627"/>
            <a:ext cx="11165480" cy="4634346"/>
          </a:xfrm>
        </p:spPr>
        <p:txBody>
          <a:bodyPr/>
          <a:lstStyle/>
          <a:p>
            <a:r>
              <a:rPr lang="en-US" dirty="0"/>
              <a:t>Every transaction which modify the state of the blockchain require gas fees paid for the minors , gas fees are changed depending on the state of the blockchain and the complexity of the called function.</a:t>
            </a:r>
          </a:p>
          <a:p>
            <a:endParaRPr lang="en-US" dirty="0"/>
          </a:p>
        </p:txBody>
      </p:sp>
      <p:pic>
        <p:nvPicPr>
          <p:cNvPr id="9" name="Picture 8">
            <a:extLst>
              <a:ext uri="{FF2B5EF4-FFF2-40B4-BE49-F238E27FC236}">
                <a16:creationId xmlns:a16="http://schemas.microsoft.com/office/drawing/2014/main" id="{E3EB9935-463A-489F-546B-633EC04BB6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04468" y="3366521"/>
            <a:ext cx="7983064" cy="2843966"/>
          </a:xfrm>
          <a:prstGeom prst="rect">
            <a:avLst/>
          </a:prstGeom>
        </p:spPr>
      </p:pic>
    </p:spTree>
    <p:extLst>
      <p:ext uri="{BB962C8B-B14F-4D97-AF65-F5344CB8AC3E}">
        <p14:creationId xmlns:p14="http://schemas.microsoft.com/office/powerpoint/2010/main" val="3938832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B82AF-7A89-8E8B-E194-0F5D340A67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E0FC6B-18CD-A32D-B24F-1F623021A57F}"/>
              </a:ext>
            </a:extLst>
          </p:cNvPr>
          <p:cNvSpPr>
            <a:spLocks noGrp="1"/>
          </p:cNvSpPr>
          <p:nvPr>
            <p:ph type="title"/>
          </p:nvPr>
        </p:nvSpPr>
        <p:spPr>
          <a:xfrm>
            <a:off x="517869" y="978409"/>
            <a:ext cx="10808221" cy="985474"/>
          </a:xfrm>
        </p:spPr>
        <p:txBody>
          <a:bodyPr>
            <a:normAutofit/>
          </a:bodyPr>
          <a:lstStyle/>
          <a:p>
            <a:r>
              <a:rPr lang="en-US" b="1" i="0" dirty="0">
                <a:solidFill>
                  <a:srgbClr val="000000"/>
                </a:solidFill>
                <a:effectLst/>
                <a:latin typeface="var(--ff-lato)"/>
              </a:rPr>
              <a:t>Revert Vs require Vs assert</a:t>
            </a:r>
            <a:endParaRPr lang="en-US" dirty="0"/>
          </a:p>
        </p:txBody>
      </p:sp>
      <p:sp>
        <p:nvSpPr>
          <p:cNvPr id="3" name="Content Placeholder 2">
            <a:extLst>
              <a:ext uri="{FF2B5EF4-FFF2-40B4-BE49-F238E27FC236}">
                <a16:creationId xmlns:a16="http://schemas.microsoft.com/office/drawing/2014/main" id="{E3C18505-E0A1-E6B5-0F19-FAC8D79D5783}"/>
              </a:ext>
            </a:extLst>
          </p:cNvPr>
          <p:cNvSpPr>
            <a:spLocks noGrp="1"/>
          </p:cNvSpPr>
          <p:nvPr>
            <p:ph idx="1"/>
          </p:nvPr>
        </p:nvSpPr>
        <p:spPr>
          <a:xfrm>
            <a:off x="633845" y="1963883"/>
            <a:ext cx="11049505" cy="4561608"/>
          </a:xfrm>
        </p:spPr>
        <p:txBody>
          <a:bodyPr>
            <a:normAutofit lnSpcReduction="10000"/>
          </a:bodyPr>
          <a:lstStyle/>
          <a:p>
            <a:r>
              <a:rPr lang="en-US" sz="1800" b="1" i="0" dirty="0">
                <a:solidFill>
                  <a:srgbClr val="000000"/>
                </a:solidFill>
                <a:effectLst/>
                <a:latin typeface="Consolas-Bold"/>
              </a:rPr>
              <a:t>Assert:</a:t>
            </a:r>
          </a:p>
          <a:p>
            <a:pPr lvl="1"/>
            <a:r>
              <a:rPr lang="en-US" sz="1600" b="0" i="0" dirty="0">
                <a:solidFill>
                  <a:srgbClr val="000000"/>
                </a:solidFill>
                <a:effectLst/>
                <a:latin typeface="Consolas" panose="020B0609020204030204" pitchFamily="49" charset="0"/>
              </a:rPr>
              <a:t>Use assert for internal consistency checks within your contract. assert should not be used for input validation.</a:t>
            </a:r>
          </a:p>
          <a:p>
            <a:pPr lvl="1"/>
            <a:r>
              <a:rPr lang="en-US" sz="1600" b="0" i="0" dirty="0">
                <a:solidFill>
                  <a:srgbClr val="000000"/>
                </a:solidFill>
                <a:effectLst/>
                <a:latin typeface="Consolas" panose="020B0609020204030204" pitchFamily="49" charset="0"/>
              </a:rPr>
              <a:t>It consumes all the gas, even if the condition is true, and is primarily used for checks that should never fail.</a:t>
            </a:r>
            <a:r>
              <a:rPr lang="en-US" sz="1400" dirty="0"/>
              <a:t> </a:t>
            </a:r>
          </a:p>
          <a:p>
            <a:pPr lvl="1"/>
            <a:r>
              <a:rPr lang="en-US" sz="1600" b="0" i="0" dirty="0">
                <a:solidFill>
                  <a:srgbClr val="000000"/>
                </a:solidFill>
                <a:effectLst/>
                <a:latin typeface="Consolas" panose="020B0609020204030204" pitchFamily="49" charset="0"/>
              </a:rPr>
              <a:t>When an error occurs, the transaction is reverted, and any changes to the contract’s state are undone. The user who initiated the transaction will receive an error message if a custom error message was provided.</a:t>
            </a:r>
            <a:r>
              <a:rPr lang="en-US" sz="1200" dirty="0"/>
              <a:t> </a:t>
            </a:r>
          </a:p>
          <a:p>
            <a:pPr marL="0" lvl="1" indent="0">
              <a:buNone/>
            </a:pPr>
            <a:r>
              <a:rPr lang="en-US" sz="1600" dirty="0"/>
              <a:t>Example:</a:t>
            </a:r>
            <a:endParaRPr lang="en-US" sz="1200" dirty="0"/>
          </a:p>
          <a:p>
            <a:r>
              <a:rPr lang="en-US" sz="1800" b="0" i="0" dirty="0">
                <a:solidFill>
                  <a:srgbClr val="000000"/>
                </a:solidFill>
                <a:effectLst/>
                <a:latin typeface="Consolas" panose="020B0609020204030204" pitchFamily="49" charset="0"/>
              </a:rPr>
              <a:t>1. </a:t>
            </a:r>
            <a:r>
              <a:rPr lang="en-US" sz="1800" b="0" i="0" dirty="0">
                <a:solidFill>
                  <a:srgbClr val="000088"/>
                </a:solidFill>
                <a:effectLst/>
                <a:latin typeface="Consolas" panose="020B0609020204030204" pitchFamily="49" charset="0"/>
              </a:rPr>
              <a:t>function </a:t>
            </a:r>
            <a:r>
              <a:rPr lang="en-US" sz="1800" b="0" i="0" dirty="0" err="1">
                <a:solidFill>
                  <a:srgbClr val="000000"/>
                </a:solidFill>
                <a:effectLst/>
                <a:latin typeface="Consolas" panose="020B0609020204030204" pitchFamily="49" charset="0"/>
              </a:rPr>
              <a:t>someInternalFunction</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uint256 </a:t>
            </a:r>
            <a:r>
              <a:rPr lang="en-US" sz="1800" b="0" i="0" dirty="0">
                <a:solidFill>
                  <a:srgbClr val="000088"/>
                </a:solidFill>
                <a:effectLst/>
                <a:latin typeface="Consolas" panose="020B0609020204030204" pitchFamily="49" charset="0"/>
              </a:rPr>
              <a:t>value</a:t>
            </a:r>
            <a:r>
              <a:rPr lang="en-US" sz="1800" b="0" i="0" dirty="0">
                <a:solidFill>
                  <a:srgbClr val="666600"/>
                </a:solidFill>
                <a:effectLst/>
                <a:latin typeface="Consolas" panose="020B0609020204030204" pitchFamily="49" charset="0"/>
              </a:rPr>
              <a:t>) </a:t>
            </a:r>
            <a:r>
              <a:rPr lang="en-US" sz="1800" b="0" i="0" dirty="0">
                <a:solidFill>
                  <a:srgbClr val="000088"/>
                </a:solidFill>
                <a:effectLst/>
                <a:latin typeface="Consolas" panose="020B0609020204030204" pitchFamily="49" charset="0"/>
              </a:rPr>
              <a:t>internal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 </a:t>
            </a:r>
            <a:r>
              <a:rPr lang="en-US" sz="1800" b="0" i="0" dirty="0">
                <a:solidFill>
                  <a:srgbClr val="000088"/>
                </a:solidFill>
                <a:effectLst/>
                <a:latin typeface="Consolas" panose="020B0609020204030204" pitchFamily="49" charset="0"/>
              </a:rPr>
              <a:t>assert</a:t>
            </a:r>
            <a:r>
              <a:rPr lang="en-US" sz="1800" b="0" i="0" dirty="0">
                <a:solidFill>
                  <a:srgbClr val="666600"/>
                </a:solidFill>
                <a:effectLst/>
                <a:latin typeface="Consolas" panose="020B0609020204030204" pitchFamily="49" charset="0"/>
              </a:rPr>
              <a:t>(</a:t>
            </a:r>
            <a:r>
              <a:rPr lang="en-US" sz="1800" b="0" i="0" dirty="0">
                <a:solidFill>
                  <a:srgbClr val="000088"/>
                </a:solidFill>
                <a:effectLst/>
                <a:latin typeface="Consolas" panose="020B0609020204030204" pitchFamily="49" charset="0"/>
              </a:rPr>
              <a:t>value </a:t>
            </a:r>
            <a:r>
              <a:rPr lang="en-US" sz="1800" b="0" i="0" dirty="0">
                <a:solidFill>
                  <a:srgbClr val="666600"/>
                </a:solidFill>
                <a:effectLst/>
                <a:latin typeface="Consolas" panose="020B0609020204030204" pitchFamily="49" charset="0"/>
              </a:rPr>
              <a:t>&gt; </a:t>
            </a:r>
            <a:r>
              <a:rPr lang="en-US" sz="1800" b="0" i="0" dirty="0">
                <a:solidFill>
                  <a:srgbClr val="006666"/>
                </a:solidFill>
                <a:effectLst/>
                <a:latin typeface="Consolas" panose="020B0609020204030204" pitchFamily="49" charset="0"/>
              </a:rPr>
              <a:t>0</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3. </a:t>
            </a:r>
            <a:r>
              <a:rPr lang="en-US" sz="1800" b="0" i="0" dirty="0">
                <a:solidFill>
                  <a:srgbClr val="880000"/>
                </a:solidFill>
                <a:effectLst/>
                <a:latin typeface="Consolas" panose="020B0609020204030204" pitchFamily="49" charset="0"/>
              </a:rPr>
              <a:t>// Continue execution if the condition is true</a:t>
            </a:r>
          </a:p>
          <a:p>
            <a:r>
              <a:rPr lang="en-US" sz="1800" b="0" i="0" dirty="0">
                <a:solidFill>
                  <a:srgbClr val="000000"/>
                </a:solidFill>
                <a:effectLst/>
                <a:latin typeface="Consolas" panose="020B0609020204030204" pitchFamily="49" charset="0"/>
              </a:rPr>
              <a:t>4. </a:t>
            </a:r>
            <a:r>
              <a:rPr lang="en-US" sz="1800" b="0" i="0" dirty="0">
                <a:solidFill>
                  <a:srgbClr val="666600"/>
                </a:solidFill>
                <a:effectLst/>
                <a:latin typeface="Consolas" panose="020B0609020204030204" pitchFamily="49" charset="0"/>
              </a:rPr>
              <a:t>}</a:t>
            </a:r>
            <a:r>
              <a:rPr lang="en-US" sz="1200" dirty="0"/>
              <a:t> </a:t>
            </a:r>
            <a:br>
              <a:rPr lang="en-US" sz="1200" dirty="0"/>
            </a:br>
            <a:endParaRPr lang="en-US" sz="12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43247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AACFBE8-8F06-44C4-0195-4202E2C5CA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43B8F4-130C-0EF4-9D9F-4949B4652C54}"/>
              </a:ext>
            </a:extLst>
          </p:cNvPr>
          <p:cNvSpPr>
            <a:spLocks noGrp="1"/>
          </p:cNvSpPr>
          <p:nvPr>
            <p:ph type="title"/>
          </p:nvPr>
        </p:nvSpPr>
        <p:spPr>
          <a:xfrm>
            <a:off x="517869" y="978409"/>
            <a:ext cx="10808221" cy="985474"/>
          </a:xfrm>
        </p:spPr>
        <p:txBody>
          <a:bodyPr>
            <a:normAutofit/>
          </a:bodyPr>
          <a:lstStyle/>
          <a:p>
            <a:r>
              <a:rPr lang="en-US" dirty="0">
                <a:solidFill>
                  <a:srgbClr val="000000"/>
                </a:solidFill>
                <a:latin typeface="var(--ff-lato)"/>
              </a:rPr>
              <a:t>Try Catch</a:t>
            </a:r>
            <a:endParaRPr lang="en-US" dirty="0"/>
          </a:p>
        </p:txBody>
      </p:sp>
      <p:sp>
        <p:nvSpPr>
          <p:cNvPr id="3" name="Content Placeholder 2">
            <a:extLst>
              <a:ext uri="{FF2B5EF4-FFF2-40B4-BE49-F238E27FC236}">
                <a16:creationId xmlns:a16="http://schemas.microsoft.com/office/drawing/2014/main" id="{67C2EDFE-A8B4-BB50-86E7-502B19AE96F7}"/>
              </a:ext>
            </a:extLst>
          </p:cNvPr>
          <p:cNvSpPr>
            <a:spLocks noGrp="1"/>
          </p:cNvSpPr>
          <p:nvPr>
            <p:ph idx="1"/>
          </p:nvPr>
        </p:nvSpPr>
        <p:spPr>
          <a:xfrm>
            <a:off x="633845" y="1963883"/>
            <a:ext cx="11049505" cy="4561608"/>
          </a:xfrm>
        </p:spPr>
        <p:txBody>
          <a:bodyPr>
            <a:normAutofit/>
          </a:bodyPr>
          <a:lstStyle/>
          <a:p>
            <a:r>
              <a:rPr lang="en-US" sz="1200" b="0" i="0" dirty="0">
                <a:solidFill>
                  <a:srgbClr val="000000"/>
                </a:solidFill>
                <a:effectLst/>
                <a:latin typeface="Consolas" panose="020B0609020204030204" pitchFamily="49" charset="0"/>
              </a:rPr>
              <a:t>Try and catch are used for error handling.</a:t>
            </a:r>
          </a:p>
          <a:p>
            <a:r>
              <a:rPr lang="en-US" sz="1200" dirty="0">
                <a:solidFill>
                  <a:srgbClr val="000000"/>
                </a:solidFill>
                <a:latin typeface="Consolas" panose="020B0609020204030204" pitchFamily="49" charset="0"/>
              </a:rPr>
              <a:t>Example:</a:t>
            </a:r>
          </a:p>
          <a:p>
            <a:r>
              <a:rPr lang="en-US" sz="1200" b="0" i="0" dirty="0">
                <a:solidFill>
                  <a:srgbClr val="000000"/>
                </a:solidFill>
                <a:effectLst/>
                <a:latin typeface="Consolas" panose="020B0609020204030204" pitchFamily="49" charset="0"/>
              </a:rPr>
              <a:t>try </a:t>
            </a:r>
            <a:r>
              <a:rPr lang="en-US" sz="1200" b="0" i="0" dirty="0" err="1">
                <a:solidFill>
                  <a:srgbClr val="000000"/>
                </a:solidFill>
                <a:effectLst/>
                <a:latin typeface="Consolas" panose="020B0609020204030204" pitchFamily="49" charset="0"/>
              </a:rPr>
              <a:t>token.transfer</a:t>
            </a:r>
            <a:r>
              <a:rPr lang="en-US" sz="1200" b="0" i="0" dirty="0">
                <a:solidFill>
                  <a:srgbClr val="000000"/>
                </a:solidFill>
                <a:effectLst/>
                <a:latin typeface="Consolas" panose="020B0609020204030204" pitchFamily="49" charset="0"/>
              </a:rPr>
              <a:t>(</a:t>
            </a:r>
            <a:r>
              <a:rPr lang="en-US" sz="1200" b="0" i="0" dirty="0" err="1">
                <a:solidFill>
                  <a:srgbClr val="000000"/>
                </a:solidFill>
                <a:effectLst/>
                <a:latin typeface="Consolas" panose="020B0609020204030204" pitchFamily="49" charset="0"/>
              </a:rPr>
              <a:t>someAddress</a:t>
            </a:r>
            <a:r>
              <a:rPr lang="en-US" sz="1200" b="0" i="0" dirty="0">
                <a:solidFill>
                  <a:srgbClr val="000000"/>
                </a:solidFill>
                <a:effectLst/>
                <a:latin typeface="Consolas" panose="020B0609020204030204" pitchFamily="49" charset="0"/>
              </a:rPr>
              <a:t>, 123) returns (bool </a:t>
            </a:r>
            <a:r>
              <a:rPr lang="en-US" sz="1200" b="0" i="0" dirty="0" err="1">
                <a:solidFill>
                  <a:srgbClr val="000000"/>
                </a:solidFill>
                <a:effectLst/>
                <a:latin typeface="Consolas" panose="020B0609020204030204" pitchFamily="49" charset="0"/>
              </a:rPr>
              <a:t>transferSuccessful</a:t>
            </a:r>
            <a:r>
              <a:rPr lang="en-US" sz="1200" b="0" i="0" dirty="0">
                <a:solidFill>
                  <a:srgbClr val="000000"/>
                </a:solidFill>
                <a:effectLst/>
                <a:latin typeface="Consolas" panose="020B0609020204030204" pitchFamily="49" charset="0"/>
              </a:rPr>
              <a:t>) {</a:t>
            </a:r>
          </a:p>
          <a:p>
            <a:r>
              <a:rPr lang="en-US" sz="1200" b="0" i="0" dirty="0">
                <a:solidFill>
                  <a:srgbClr val="000000"/>
                </a:solidFill>
                <a:effectLst/>
                <a:latin typeface="Consolas" panose="020B0609020204030204" pitchFamily="49" charset="0"/>
              </a:rPr>
              <a:t>    ...</a:t>
            </a:r>
          </a:p>
          <a:p>
            <a:r>
              <a:rPr lang="en-US" sz="1200" b="0" i="0" dirty="0">
                <a:solidFill>
                  <a:srgbClr val="000000"/>
                </a:solidFill>
                <a:effectLst/>
                <a:latin typeface="Consolas" panose="020B0609020204030204" pitchFamily="49" charset="0"/>
              </a:rPr>
              <a:t>} </a:t>
            </a:r>
          </a:p>
          <a:p>
            <a:r>
              <a:rPr lang="en-US" sz="1200" b="0" i="0" dirty="0">
                <a:solidFill>
                  <a:srgbClr val="000000"/>
                </a:solidFill>
                <a:effectLst/>
                <a:latin typeface="Consolas" panose="020B0609020204030204" pitchFamily="49" charset="0"/>
              </a:rPr>
              <a:t>catch internal (bytes memory </a:t>
            </a:r>
            <a:r>
              <a:rPr lang="en-US" sz="1200" b="0" i="0" dirty="0" err="1">
                <a:solidFill>
                  <a:srgbClr val="000000"/>
                </a:solidFill>
                <a:effectLst/>
                <a:latin typeface="Consolas" panose="020B0609020204030204" pitchFamily="49" charset="0"/>
              </a:rPr>
              <a:t>returndata</a:t>
            </a:r>
            <a:r>
              <a:rPr lang="en-US" sz="1200" b="0" i="0" dirty="0">
                <a:solidFill>
                  <a:srgbClr val="000000"/>
                </a:solidFill>
                <a:effectLst/>
                <a:latin typeface="Consolas" panose="020B0609020204030204" pitchFamily="49" charset="0"/>
              </a:rPr>
              <a:t>) {</a:t>
            </a:r>
          </a:p>
          <a:p>
            <a:r>
              <a:rPr lang="en-US" sz="1200" b="0" i="0" dirty="0">
                <a:solidFill>
                  <a:srgbClr val="000000"/>
                </a:solidFill>
                <a:effectLst/>
                <a:latin typeface="Consolas" panose="020B0609020204030204" pitchFamily="49" charset="0"/>
              </a:rPr>
              <a:t>    revert(</a:t>
            </a:r>
            <a:r>
              <a:rPr lang="en-US" sz="1200" b="0" i="0" dirty="0" err="1">
                <a:solidFill>
                  <a:srgbClr val="000000"/>
                </a:solidFill>
                <a:effectLst/>
                <a:latin typeface="Consolas" panose="020B0609020204030204" pitchFamily="49" charset="0"/>
              </a:rPr>
              <a:t>returndata</a:t>
            </a:r>
            <a:r>
              <a:rPr lang="en-US" sz="1200" b="0" i="0" dirty="0">
                <a:solidFill>
                  <a:srgbClr val="000000"/>
                </a:solidFill>
                <a:effectLst/>
                <a:latin typeface="Consolas" panose="020B0609020204030204" pitchFamily="49" charset="0"/>
              </a:rPr>
              <a:t>);</a:t>
            </a:r>
          </a:p>
          <a:p>
            <a:r>
              <a:rPr lang="en-US" sz="1200" b="0" i="0" dirty="0">
                <a:solidFill>
                  <a:srgbClr val="000000"/>
                </a:solidFill>
                <a:effectLst/>
                <a:latin typeface="Consolas" panose="020B0609020204030204" pitchFamily="49" charset="0"/>
              </a:rPr>
              <a:t>}</a:t>
            </a:r>
          </a:p>
          <a:p>
            <a:r>
              <a:rPr lang="en-US" sz="1200" b="0" i="0" dirty="0">
                <a:solidFill>
                  <a:srgbClr val="000000"/>
                </a:solidFill>
                <a:effectLst/>
                <a:latin typeface="Consolas" panose="020B0609020204030204" pitchFamily="49" charset="0"/>
              </a:rPr>
              <a:t>catch {</a:t>
            </a:r>
          </a:p>
          <a:p>
            <a:r>
              <a:rPr lang="en-US" sz="1200" b="0" i="0" dirty="0">
                <a:solidFill>
                  <a:srgbClr val="000000"/>
                </a:solidFill>
                <a:effectLst/>
                <a:latin typeface="Consolas" panose="020B0609020204030204" pitchFamily="49" charset="0"/>
              </a:rPr>
              <a:t>    revert;</a:t>
            </a:r>
          </a:p>
          <a:p>
            <a:r>
              <a:rPr lang="en-US" sz="1200" b="0" i="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686122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AB218-7EA3-9982-FF1C-69BC21BC9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F25C2D-A0D6-0343-CA6B-B9FA1D0FE86A}"/>
              </a:ext>
            </a:extLst>
          </p:cNvPr>
          <p:cNvSpPr>
            <a:spLocks noGrp="1"/>
          </p:cNvSpPr>
          <p:nvPr>
            <p:ph type="title"/>
          </p:nvPr>
        </p:nvSpPr>
        <p:spPr>
          <a:xfrm>
            <a:off x="517869" y="978409"/>
            <a:ext cx="10808221" cy="985474"/>
          </a:xfrm>
        </p:spPr>
        <p:txBody>
          <a:bodyPr>
            <a:normAutofit/>
          </a:bodyPr>
          <a:lstStyle/>
          <a:p>
            <a:r>
              <a:rPr lang="en-US" dirty="0"/>
              <a:t>Loops</a:t>
            </a:r>
          </a:p>
        </p:txBody>
      </p:sp>
      <p:sp>
        <p:nvSpPr>
          <p:cNvPr id="3" name="Content Placeholder 2">
            <a:extLst>
              <a:ext uri="{FF2B5EF4-FFF2-40B4-BE49-F238E27FC236}">
                <a16:creationId xmlns:a16="http://schemas.microsoft.com/office/drawing/2014/main" id="{CC027504-01E8-1416-9B7F-CF5501402CB1}"/>
              </a:ext>
            </a:extLst>
          </p:cNvPr>
          <p:cNvSpPr>
            <a:spLocks noGrp="1"/>
          </p:cNvSpPr>
          <p:nvPr>
            <p:ph idx="1"/>
          </p:nvPr>
        </p:nvSpPr>
        <p:spPr>
          <a:xfrm>
            <a:off x="633845" y="1963883"/>
            <a:ext cx="11049505" cy="4333008"/>
          </a:xfrm>
        </p:spPr>
        <p:txBody>
          <a:bodyPr>
            <a:normAutofit/>
          </a:bodyPr>
          <a:lstStyle/>
          <a:p>
            <a:pPr algn="l"/>
            <a:r>
              <a:rPr lang="en-US" b="0" i="0" dirty="0">
                <a:solidFill>
                  <a:srgbClr val="000000"/>
                </a:solidFill>
                <a:effectLst/>
                <a:latin typeface="Verdana" panose="020B0604030504040204" pitchFamily="34" charset="0"/>
              </a:rPr>
              <a:t>The most basic loop in Solidity is the </a:t>
            </a:r>
            <a:r>
              <a:rPr lang="en-US" b="1" i="0" dirty="0">
                <a:solidFill>
                  <a:srgbClr val="000000"/>
                </a:solidFill>
                <a:effectLst/>
                <a:latin typeface="inherit"/>
              </a:rPr>
              <a:t>while</a:t>
            </a:r>
            <a:r>
              <a:rPr lang="en-US" b="0" i="0" dirty="0">
                <a:solidFill>
                  <a:srgbClr val="000000"/>
                </a:solidFill>
                <a:effectLst/>
                <a:latin typeface="Verdana" panose="020B0604030504040204" pitchFamily="34" charset="0"/>
              </a:rPr>
              <a:t> loop which would be discussed in this chapter. The purpose of a </a:t>
            </a:r>
            <a:r>
              <a:rPr lang="en-US" b="1" i="0" dirty="0">
                <a:solidFill>
                  <a:srgbClr val="000000"/>
                </a:solidFill>
                <a:effectLst/>
                <a:latin typeface="inherit"/>
              </a:rPr>
              <a:t>while</a:t>
            </a:r>
            <a:r>
              <a:rPr lang="en-US" b="0" i="0" dirty="0">
                <a:solidFill>
                  <a:srgbClr val="000000"/>
                </a:solidFill>
                <a:effectLst/>
                <a:latin typeface="Verdana" panose="020B0604030504040204" pitchFamily="34" charset="0"/>
              </a:rPr>
              <a:t> loop is to execute a statement or code block repeatedly as long as an </a:t>
            </a:r>
            <a:r>
              <a:rPr lang="en-US" b="1" i="0" dirty="0">
                <a:solidFill>
                  <a:srgbClr val="000000"/>
                </a:solidFill>
                <a:effectLst/>
                <a:latin typeface="inherit"/>
              </a:rPr>
              <a:t>expression</a:t>
            </a:r>
            <a:r>
              <a:rPr lang="en-US" b="0" i="0" dirty="0">
                <a:solidFill>
                  <a:srgbClr val="000000"/>
                </a:solidFill>
                <a:effectLst/>
                <a:latin typeface="Verdana" panose="020B0604030504040204" pitchFamily="34" charset="0"/>
              </a:rPr>
              <a:t> is true. Once the expression becomes </a:t>
            </a:r>
            <a:r>
              <a:rPr lang="en-US" b="1" i="0" dirty="0">
                <a:solidFill>
                  <a:srgbClr val="000000"/>
                </a:solidFill>
                <a:effectLst/>
                <a:latin typeface="inherit"/>
              </a:rPr>
              <a:t>false,</a:t>
            </a:r>
            <a:r>
              <a:rPr lang="en-US" b="0" i="0" dirty="0">
                <a:solidFill>
                  <a:srgbClr val="000000"/>
                </a:solidFill>
                <a:effectLst/>
                <a:latin typeface="Verdana" panose="020B0604030504040204" pitchFamily="34" charset="0"/>
              </a:rPr>
              <a:t> the loop terminates.</a:t>
            </a:r>
          </a:p>
          <a:p>
            <a:r>
              <a:rPr lang="en-US" sz="2000" dirty="0">
                <a:solidFill>
                  <a:srgbClr val="000000"/>
                </a:solidFill>
                <a:latin typeface="Verdana" panose="020B0604030504040204" pitchFamily="34" charset="0"/>
              </a:rPr>
              <a:t>Syntax:</a:t>
            </a:r>
            <a:br>
              <a:rPr lang="en-US" dirty="0"/>
            </a:br>
            <a:r>
              <a:rPr lang="en-US" dirty="0"/>
              <a:t>while (expression) {</a:t>
            </a:r>
          </a:p>
          <a:p>
            <a:r>
              <a:rPr lang="en-US" dirty="0"/>
              <a:t>   Statement(s) to be executed if expression is true</a:t>
            </a:r>
          </a:p>
          <a:p>
            <a:r>
              <a:rPr lang="en-US" dirty="0"/>
              <a:t>}</a:t>
            </a:r>
          </a:p>
        </p:txBody>
      </p:sp>
      <p:pic>
        <p:nvPicPr>
          <p:cNvPr id="7170" name="Picture 2" descr="While loop">
            <a:extLst>
              <a:ext uri="{FF2B5EF4-FFF2-40B4-BE49-F238E27FC236}">
                <a16:creationId xmlns:a16="http://schemas.microsoft.com/office/drawing/2014/main" id="{D2D768F1-6C40-1122-A51D-889FE7F1B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9966" y="3292186"/>
            <a:ext cx="2003384" cy="3077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168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F72B6-4847-800C-E26A-25031D8BC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97AEE-CB9C-180E-C99E-8D0256C4BF8C}"/>
              </a:ext>
            </a:extLst>
          </p:cNvPr>
          <p:cNvSpPr>
            <a:spLocks noGrp="1"/>
          </p:cNvSpPr>
          <p:nvPr>
            <p:ph type="title"/>
          </p:nvPr>
        </p:nvSpPr>
        <p:spPr>
          <a:xfrm>
            <a:off x="517869" y="978409"/>
            <a:ext cx="10808221" cy="985474"/>
          </a:xfrm>
        </p:spPr>
        <p:txBody>
          <a:bodyPr>
            <a:normAutofit/>
          </a:bodyPr>
          <a:lstStyle/>
          <a:p>
            <a:r>
              <a:rPr lang="en-US" dirty="0"/>
              <a:t>Loops</a:t>
            </a:r>
          </a:p>
        </p:txBody>
      </p:sp>
      <p:sp>
        <p:nvSpPr>
          <p:cNvPr id="3" name="Content Placeholder 2">
            <a:extLst>
              <a:ext uri="{FF2B5EF4-FFF2-40B4-BE49-F238E27FC236}">
                <a16:creationId xmlns:a16="http://schemas.microsoft.com/office/drawing/2014/main" id="{FD14185E-5428-144A-43CC-ECC340232437}"/>
              </a:ext>
            </a:extLst>
          </p:cNvPr>
          <p:cNvSpPr>
            <a:spLocks noGrp="1"/>
          </p:cNvSpPr>
          <p:nvPr>
            <p:ph idx="1"/>
          </p:nvPr>
        </p:nvSpPr>
        <p:spPr>
          <a:xfrm>
            <a:off x="633845" y="1963883"/>
            <a:ext cx="11049505" cy="4333008"/>
          </a:xfrm>
        </p:spPr>
        <p:txBody>
          <a:bodyPr>
            <a:normAutofit/>
          </a:bodyPr>
          <a:lstStyle/>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inherit"/>
              </a:rPr>
              <a:t>do...while</a:t>
            </a:r>
            <a:r>
              <a:rPr lang="en-US" b="0" i="0" dirty="0">
                <a:solidFill>
                  <a:srgbClr val="000000"/>
                </a:solidFill>
                <a:effectLst/>
                <a:latin typeface="Verdana" panose="020B0604030504040204" pitchFamily="34" charset="0"/>
              </a:rPr>
              <a:t> loop is similar to the </a:t>
            </a:r>
            <a:r>
              <a:rPr lang="en-US" b="1" i="0" dirty="0">
                <a:solidFill>
                  <a:srgbClr val="000000"/>
                </a:solidFill>
                <a:effectLst/>
                <a:latin typeface="inherit"/>
              </a:rPr>
              <a:t>while</a:t>
            </a:r>
            <a:r>
              <a:rPr lang="en-US" b="0" i="0" dirty="0">
                <a:solidFill>
                  <a:srgbClr val="000000"/>
                </a:solidFill>
                <a:effectLst/>
                <a:latin typeface="Verdana" panose="020B0604030504040204" pitchFamily="34" charset="0"/>
              </a:rPr>
              <a:t> loop except that the condition check happens at the end of the loop. This means that the loop will always be executed at least once, even if the condition is </a:t>
            </a:r>
            <a:r>
              <a:rPr lang="en-US" b="1" i="0" dirty="0">
                <a:solidFill>
                  <a:srgbClr val="000000"/>
                </a:solidFill>
                <a:effectLst/>
                <a:latin typeface="inherit"/>
              </a:rPr>
              <a:t>false</a:t>
            </a:r>
            <a:r>
              <a:rPr lang="en-US" b="0" i="0" dirty="0">
                <a:solidFill>
                  <a:srgbClr val="000000"/>
                </a:solidFill>
                <a:effectLst/>
                <a:latin typeface="Verdana" panose="020B0604030504040204" pitchFamily="34" charset="0"/>
              </a:rPr>
              <a:t>.</a:t>
            </a:r>
          </a:p>
          <a:p>
            <a:r>
              <a:rPr lang="en-US" sz="2000" dirty="0">
                <a:solidFill>
                  <a:srgbClr val="000000"/>
                </a:solidFill>
                <a:latin typeface="Verdana" panose="020B0604030504040204" pitchFamily="34" charset="0"/>
              </a:rPr>
              <a:t>Syntax:</a:t>
            </a:r>
            <a:br>
              <a:rPr lang="en-US" dirty="0"/>
            </a:br>
            <a:r>
              <a:rPr lang="en-US" dirty="0"/>
              <a:t>do {</a:t>
            </a:r>
          </a:p>
          <a:p>
            <a:r>
              <a:rPr lang="en-US" dirty="0"/>
              <a:t>   Statement(s) to be executed;</a:t>
            </a:r>
          </a:p>
          <a:p>
            <a:r>
              <a:rPr lang="en-US" dirty="0"/>
              <a:t>} while (expression);</a:t>
            </a:r>
          </a:p>
          <a:p>
            <a:pPr algn="l"/>
            <a:r>
              <a:rPr lang="en-US" b="1" i="0" dirty="0">
                <a:solidFill>
                  <a:srgbClr val="FF0000"/>
                </a:solidFill>
                <a:effectLst/>
                <a:latin typeface="inherit"/>
              </a:rPr>
              <a:t>Note</a:t>
            </a:r>
            <a:r>
              <a:rPr lang="en-US" b="0" i="0" dirty="0">
                <a:solidFill>
                  <a:srgbClr val="FF0000"/>
                </a:solidFill>
                <a:effectLst/>
                <a:latin typeface="Verdana" panose="020B0604030504040204" pitchFamily="34" charset="0"/>
              </a:rPr>
              <a:t> − Don't miss the semicolon used at the end of the </a:t>
            </a:r>
            <a:r>
              <a:rPr lang="en-US" b="1" i="0" dirty="0">
                <a:solidFill>
                  <a:srgbClr val="FF0000"/>
                </a:solidFill>
                <a:effectLst/>
                <a:latin typeface="inherit"/>
              </a:rPr>
              <a:t>do...while</a:t>
            </a:r>
            <a:r>
              <a:rPr lang="en-US" b="0" i="0" dirty="0">
                <a:solidFill>
                  <a:srgbClr val="FF0000"/>
                </a:solidFill>
                <a:effectLst/>
                <a:latin typeface="Verdana" panose="020B0604030504040204" pitchFamily="34" charset="0"/>
              </a:rPr>
              <a:t> loop.</a:t>
            </a:r>
          </a:p>
          <a:p>
            <a:br>
              <a:rPr lang="en-US" dirty="0"/>
            </a:br>
            <a:endParaRPr lang="en-US" dirty="0"/>
          </a:p>
        </p:txBody>
      </p:sp>
      <p:pic>
        <p:nvPicPr>
          <p:cNvPr id="7170" name="Picture 2">
            <a:extLst>
              <a:ext uri="{FF2B5EF4-FFF2-40B4-BE49-F238E27FC236}">
                <a16:creationId xmlns:a16="http://schemas.microsoft.com/office/drawing/2014/main" id="{9E8C6CC7-55CC-FE41-DFB5-F08A6D7B3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9679966" y="3633939"/>
            <a:ext cx="2003384" cy="239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533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A2125-5AB7-1D19-95FA-55C9FE2C8B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AFB620-8729-7021-98F4-F4D1B4334E52}"/>
              </a:ext>
            </a:extLst>
          </p:cNvPr>
          <p:cNvSpPr>
            <a:spLocks noGrp="1"/>
          </p:cNvSpPr>
          <p:nvPr>
            <p:ph type="title"/>
          </p:nvPr>
        </p:nvSpPr>
        <p:spPr>
          <a:xfrm>
            <a:off x="517869" y="978409"/>
            <a:ext cx="10808221" cy="985474"/>
          </a:xfrm>
        </p:spPr>
        <p:txBody>
          <a:bodyPr>
            <a:normAutofit/>
          </a:bodyPr>
          <a:lstStyle/>
          <a:p>
            <a:r>
              <a:rPr lang="en-US" dirty="0"/>
              <a:t>Loops</a:t>
            </a:r>
          </a:p>
        </p:txBody>
      </p:sp>
      <p:sp>
        <p:nvSpPr>
          <p:cNvPr id="3" name="Content Placeholder 2">
            <a:extLst>
              <a:ext uri="{FF2B5EF4-FFF2-40B4-BE49-F238E27FC236}">
                <a16:creationId xmlns:a16="http://schemas.microsoft.com/office/drawing/2014/main" id="{3365E046-9AF3-12DD-16BB-57DFC1372328}"/>
              </a:ext>
            </a:extLst>
          </p:cNvPr>
          <p:cNvSpPr>
            <a:spLocks noGrp="1"/>
          </p:cNvSpPr>
          <p:nvPr>
            <p:ph idx="1"/>
          </p:nvPr>
        </p:nvSpPr>
        <p:spPr>
          <a:xfrm>
            <a:off x="633845" y="1963883"/>
            <a:ext cx="11049505" cy="4333008"/>
          </a:xfrm>
        </p:spPr>
        <p:txBody>
          <a:bodyPr>
            <a:normAutofit/>
          </a:bodyPr>
          <a:lstStyle/>
          <a:p>
            <a:pPr algn="l"/>
            <a:r>
              <a:rPr lang="en-US" b="0" i="0" dirty="0">
                <a:solidFill>
                  <a:srgbClr val="000000"/>
                </a:solidFill>
                <a:effectLst/>
                <a:latin typeface="Verdana" panose="020B0604030504040204" pitchFamily="34" charset="0"/>
              </a:rPr>
              <a:t>The for loop is the most compact form of looping. It includes the following three important parts :</a:t>
            </a:r>
          </a:p>
          <a:p>
            <a:pPr marL="342900" indent="-342900" algn="l">
              <a:buFont typeface="Arial" panose="020B0604020202020204" pitchFamily="34" charset="0"/>
              <a:buChar char="•"/>
            </a:pPr>
            <a:r>
              <a:rPr lang="en-US" sz="1600" b="0" i="0" dirty="0">
                <a:solidFill>
                  <a:srgbClr val="000000"/>
                </a:solidFill>
                <a:effectLst/>
                <a:latin typeface="Verdana" panose="020B0604030504040204" pitchFamily="34" charset="0"/>
              </a:rPr>
              <a:t>The loop initialization where we initialize our counter to a starting value. The initialization statement is executed before the loop begins.</a:t>
            </a:r>
          </a:p>
          <a:p>
            <a:pPr marL="342900" indent="-342900" algn="l">
              <a:buFont typeface="Arial" panose="020B0604020202020204" pitchFamily="34" charset="0"/>
              <a:buChar char="•"/>
            </a:pPr>
            <a:r>
              <a:rPr lang="en-US" sz="1600" b="0" i="0" dirty="0">
                <a:solidFill>
                  <a:srgbClr val="000000"/>
                </a:solidFill>
                <a:effectLst/>
                <a:latin typeface="Verdana" panose="020B0604030504040204" pitchFamily="34" charset="0"/>
              </a:rPr>
              <a:t>The test statement which will test if a given condition is true or not. If the condition is true, then the code given inside the loop will be executed, otherwise the control will come out of the loop.</a:t>
            </a:r>
          </a:p>
          <a:p>
            <a:pPr marL="342900" indent="-342900" algn="l">
              <a:buFont typeface="Arial" panose="020B0604020202020204" pitchFamily="34" charset="0"/>
              <a:buChar char="•"/>
            </a:pPr>
            <a:r>
              <a:rPr lang="en-US" sz="1600" b="0" i="0" dirty="0">
                <a:solidFill>
                  <a:srgbClr val="000000"/>
                </a:solidFill>
                <a:effectLst/>
                <a:latin typeface="Verdana" panose="020B0604030504040204" pitchFamily="34" charset="0"/>
              </a:rPr>
              <a:t>The iteration statement where you can increase or decrease your counter.</a:t>
            </a:r>
          </a:p>
          <a:p>
            <a:pPr algn="l"/>
            <a:r>
              <a:rPr lang="en-US" sz="1600" dirty="0">
                <a:solidFill>
                  <a:srgbClr val="000000"/>
                </a:solidFill>
                <a:latin typeface="Verdana" panose="020B0604030504040204" pitchFamily="34" charset="0"/>
              </a:rPr>
              <a:t>Syntax:</a:t>
            </a:r>
            <a:endParaRPr lang="en-US" sz="1600" b="0" i="0" dirty="0">
              <a:solidFill>
                <a:srgbClr val="000000"/>
              </a:solidFill>
              <a:effectLst/>
              <a:latin typeface="Verdana" panose="020B0604030504040204" pitchFamily="34" charset="0"/>
            </a:endParaRPr>
          </a:p>
          <a:p>
            <a:pPr algn="l"/>
            <a:r>
              <a:rPr lang="en-US" sz="1600" b="0" i="0" dirty="0">
                <a:solidFill>
                  <a:srgbClr val="000000"/>
                </a:solidFill>
                <a:effectLst/>
                <a:latin typeface="Verdana" panose="020B0604030504040204" pitchFamily="34" charset="0"/>
              </a:rPr>
              <a:t>for (initialization; test condition; iteration statement) {</a:t>
            </a:r>
          </a:p>
          <a:p>
            <a:pPr algn="l"/>
            <a:r>
              <a:rPr lang="en-US" sz="1600" b="0" i="0" dirty="0">
                <a:solidFill>
                  <a:srgbClr val="000000"/>
                </a:solidFill>
                <a:effectLst/>
                <a:latin typeface="Verdana" panose="020B0604030504040204" pitchFamily="34" charset="0"/>
              </a:rPr>
              <a:t>   Statement(s) to be executed if test condition is true</a:t>
            </a:r>
          </a:p>
          <a:p>
            <a:pPr algn="l"/>
            <a:r>
              <a:rPr lang="en-US" sz="1600" b="0" i="0" dirty="0">
                <a:solidFill>
                  <a:srgbClr val="000000"/>
                </a:solidFill>
                <a:effectLst/>
                <a:latin typeface="Verdana" panose="020B0604030504040204" pitchFamily="34" charset="0"/>
              </a:rPr>
              <a:t>}</a:t>
            </a:r>
          </a:p>
        </p:txBody>
      </p:sp>
      <p:pic>
        <p:nvPicPr>
          <p:cNvPr id="7170" name="Picture 2">
            <a:extLst>
              <a:ext uri="{FF2B5EF4-FFF2-40B4-BE49-F238E27FC236}">
                <a16:creationId xmlns:a16="http://schemas.microsoft.com/office/drawing/2014/main" id="{1836862A-FCA3-389A-C748-039AF18A4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749146" y="4412777"/>
            <a:ext cx="3268604" cy="2214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727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068FC-BC2A-CC55-2DE9-FF1FE72D29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5CBBC-0BC0-C71A-ABB7-B3E05EB97DD3}"/>
              </a:ext>
            </a:extLst>
          </p:cNvPr>
          <p:cNvSpPr>
            <a:spLocks noGrp="1"/>
          </p:cNvSpPr>
          <p:nvPr>
            <p:ph type="title"/>
          </p:nvPr>
        </p:nvSpPr>
        <p:spPr>
          <a:xfrm>
            <a:off x="517869" y="978409"/>
            <a:ext cx="10808221" cy="985474"/>
          </a:xfrm>
        </p:spPr>
        <p:txBody>
          <a:bodyPr>
            <a:normAutofit/>
          </a:bodyPr>
          <a:lstStyle/>
          <a:p>
            <a:r>
              <a:rPr lang="en-US" dirty="0"/>
              <a:t> Loop Control</a:t>
            </a:r>
          </a:p>
        </p:txBody>
      </p:sp>
      <p:sp>
        <p:nvSpPr>
          <p:cNvPr id="3" name="Content Placeholder 2">
            <a:extLst>
              <a:ext uri="{FF2B5EF4-FFF2-40B4-BE49-F238E27FC236}">
                <a16:creationId xmlns:a16="http://schemas.microsoft.com/office/drawing/2014/main" id="{925D5221-EC47-EE8A-0848-98F67BD2526A}"/>
              </a:ext>
            </a:extLst>
          </p:cNvPr>
          <p:cNvSpPr>
            <a:spLocks noGrp="1"/>
          </p:cNvSpPr>
          <p:nvPr>
            <p:ph idx="1"/>
          </p:nvPr>
        </p:nvSpPr>
        <p:spPr>
          <a:xfrm>
            <a:off x="633845" y="1963883"/>
            <a:ext cx="11049505" cy="4333008"/>
          </a:xfrm>
        </p:spPr>
        <p:txBody>
          <a:bodyPr>
            <a:normAutofit/>
          </a:bodyPr>
          <a:lstStyle/>
          <a:p>
            <a:pPr algn="l"/>
            <a:r>
              <a:rPr lang="en-US" sz="2400" b="0" i="0" dirty="0">
                <a:solidFill>
                  <a:srgbClr val="000000"/>
                </a:solidFill>
                <a:effectLst/>
                <a:latin typeface="Verdana" panose="020B0604030504040204" pitchFamily="34" charset="0"/>
              </a:rPr>
              <a:t>Solidity provides full control to handle loops and switch statements. There may be a situation when you need to come out of a loop without reaching its bottom. There may also be a situation when you want to skip a part of your code block and start the next iteration of the loop.</a:t>
            </a:r>
          </a:p>
          <a:p>
            <a:pPr algn="l"/>
            <a:r>
              <a:rPr lang="en-US" sz="2400" b="0" i="0" dirty="0">
                <a:solidFill>
                  <a:srgbClr val="000000"/>
                </a:solidFill>
                <a:effectLst/>
                <a:latin typeface="Verdana" panose="020B0604030504040204" pitchFamily="34" charset="0"/>
              </a:rPr>
              <a:t>To handle all such situations, Solidity provides </a:t>
            </a:r>
            <a:r>
              <a:rPr lang="en-US" sz="2400" b="1" i="0" dirty="0">
                <a:solidFill>
                  <a:srgbClr val="000000"/>
                </a:solidFill>
                <a:effectLst/>
                <a:latin typeface="inherit"/>
              </a:rPr>
              <a:t>break</a:t>
            </a:r>
            <a:r>
              <a:rPr lang="en-US" sz="2400" b="0" i="0" dirty="0">
                <a:solidFill>
                  <a:srgbClr val="000000"/>
                </a:solidFill>
                <a:effectLst/>
                <a:latin typeface="Verdana" panose="020B0604030504040204" pitchFamily="34" charset="0"/>
              </a:rPr>
              <a:t> and </a:t>
            </a:r>
            <a:r>
              <a:rPr lang="en-US" sz="2400" b="1" i="0" dirty="0">
                <a:solidFill>
                  <a:srgbClr val="000000"/>
                </a:solidFill>
                <a:effectLst/>
                <a:latin typeface="inherit"/>
              </a:rPr>
              <a:t>continue</a:t>
            </a:r>
            <a:r>
              <a:rPr lang="en-US" sz="2400" b="0" i="0" dirty="0">
                <a:solidFill>
                  <a:srgbClr val="000000"/>
                </a:solidFill>
                <a:effectLst/>
                <a:latin typeface="Verdana" panose="020B0604030504040204" pitchFamily="34" charset="0"/>
              </a:rPr>
              <a:t> statements. These statements are used to immediately come out of any loop or to start the next iteration of any loop respectively.</a:t>
            </a:r>
          </a:p>
          <a:p>
            <a:pPr algn="l"/>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087175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8F17E-7B18-6702-8745-95DCBC8828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E0036-9D47-2660-F79F-D7F0BA9A065C}"/>
              </a:ext>
            </a:extLst>
          </p:cNvPr>
          <p:cNvSpPr>
            <a:spLocks noGrp="1"/>
          </p:cNvSpPr>
          <p:nvPr>
            <p:ph type="title"/>
          </p:nvPr>
        </p:nvSpPr>
        <p:spPr>
          <a:xfrm>
            <a:off x="517869" y="978409"/>
            <a:ext cx="10808221" cy="985474"/>
          </a:xfrm>
        </p:spPr>
        <p:txBody>
          <a:bodyPr>
            <a:normAutofit/>
          </a:bodyPr>
          <a:lstStyle/>
          <a:p>
            <a:r>
              <a:rPr lang="en-US" dirty="0"/>
              <a:t>Functions</a:t>
            </a:r>
          </a:p>
        </p:txBody>
      </p:sp>
      <p:sp>
        <p:nvSpPr>
          <p:cNvPr id="3" name="Content Placeholder 2">
            <a:extLst>
              <a:ext uri="{FF2B5EF4-FFF2-40B4-BE49-F238E27FC236}">
                <a16:creationId xmlns:a16="http://schemas.microsoft.com/office/drawing/2014/main" id="{D8B851E6-B9B9-3345-6D97-FFAC703EEC5C}"/>
              </a:ext>
            </a:extLst>
          </p:cNvPr>
          <p:cNvSpPr>
            <a:spLocks noGrp="1"/>
          </p:cNvSpPr>
          <p:nvPr>
            <p:ph idx="1"/>
          </p:nvPr>
        </p:nvSpPr>
        <p:spPr>
          <a:xfrm>
            <a:off x="633845" y="1963883"/>
            <a:ext cx="11049505" cy="4333008"/>
          </a:xfrm>
        </p:spPr>
        <p:txBody>
          <a:bodyPr>
            <a:normAutofit fontScale="77500" lnSpcReduction="20000"/>
          </a:bodyPr>
          <a:lstStyle/>
          <a:p>
            <a:pPr algn="l"/>
            <a:r>
              <a:rPr lang="en-US" b="0" i="0" dirty="0">
                <a:solidFill>
                  <a:srgbClr val="000000"/>
                </a:solidFill>
                <a:effectLst/>
                <a:latin typeface="Verdana" panose="020B0604030504040204" pitchFamily="34" charset="0"/>
              </a:rPr>
              <a:t>Before we use a function, we need to define it. The most common way to define a function in Solidity is by using the </a:t>
            </a:r>
            <a:r>
              <a:rPr lang="en-US" b="1" i="0" dirty="0">
                <a:solidFill>
                  <a:srgbClr val="000000"/>
                </a:solidFill>
                <a:effectLst/>
                <a:latin typeface="inherit"/>
              </a:rPr>
              <a:t>function</a:t>
            </a:r>
            <a:r>
              <a:rPr lang="en-US" b="0" i="0" dirty="0">
                <a:solidFill>
                  <a:srgbClr val="000000"/>
                </a:solidFill>
                <a:effectLst/>
                <a:latin typeface="Verdana" panose="020B0604030504040204" pitchFamily="34" charset="0"/>
              </a:rPr>
              <a:t> keyword, followed by a unique function name, a list of parameters (that might be empty), and a statement block surrounded by curly braces.</a:t>
            </a:r>
          </a:p>
          <a:p>
            <a:br>
              <a:rPr lang="en-US" dirty="0"/>
            </a:br>
            <a:r>
              <a:rPr lang="en-US" b="0" i="0" dirty="0">
                <a:effectLst/>
                <a:latin typeface="Verdana" panose="020B0604030504040204" pitchFamily="34" charset="0"/>
              </a:rPr>
              <a:t>Syntax:</a:t>
            </a:r>
          </a:p>
          <a:p>
            <a:r>
              <a:rPr lang="en-US" dirty="0"/>
              <a:t>function function-name(parameter-list) scope </a:t>
            </a:r>
            <a:r>
              <a:rPr lang="en-US" sz="1800" b="0" i="0" dirty="0" err="1">
                <a:solidFill>
                  <a:srgbClr val="00B050"/>
                </a:solidFill>
                <a:effectLst/>
                <a:latin typeface="Consolas" panose="020B0609020204030204" pitchFamily="49" charset="0"/>
              </a:rPr>
              <a:t>optkeyword</a:t>
            </a:r>
            <a:r>
              <a:rPr lang="en-US" dirty="0"/>
              <a:t>  returns(</a:t>
            </a:r>
            <a:r>
              <a:rPr lang="en-US" dirty="0" err="1"/>
              <a:t>return_list</a:t>
            </a:r>
            <a:r>
              <a:rPr lang="en-US" dirty="0"/>
              <a:t>) {</a:t>
            </a:r>
          </a:p>
          <a:p>
            <a:r>
              <a:rPr lang="en-US" dirty="0"/>
              <a:t>   //statements..</a:t>
            </a:r>
          </a:p>
          <a:p>
            <a:r>
              <a:rPr lang="en-US" dirty="0"/>
              <a:t>}</a:t>
            </a:r>
          </a:p>
          <a:p>
            <a:r>
              <a:rPr lang="en-US" sz="1800" b="1" i="0" dirty="0">
                <a:solidFill>
                  <a:srgbClr val="000000"/>
                </a:solidFill>
                <a:effectLst/>
                <a:latin typeface="Consolas-Bold"/>
              </a:rPr>
              <a:t>scope (Visibility Specifiers) are one of those:</a:t>
            </a:r>
          </a:p>
          <a:p>
            <a:r>
              <a:rPr lang="en-US" sz="1800" b="0" i="0" dirty="0">
                <a:solidFill>
                  <a:srgbClr val="000000"/>
                </a:solidFill>
                <a:effectLst/>
                <a:latin typeface="Consolas" panose="020B0609020204030204" pitchFamily="49" charset="0"/>
              </a:rPr>
              <a:t>1. public </a:t>
            </a:r>
            <a:r>
              <a:rPr lang="en-US" sz="1800" b="0" i="0" dirty="0">
                <a:solidFill>
                  <a:srgbClr val="000000"/>
                </a:solidFill>
                <a:effectLst/>
                <a:latin typeface="CambriaMath"/>
              </a:rPr>
              <a:t>→ </a:t>
            </a:r>
            <a:r>
              <a:rPr lang="en-US" sz="1800" b="0" i="0" dirty="0">
                <a:solidFill>
                  <a:srgbClr val="000000"/>
                </a:solidFill>
                <a:effectLst/>
                <a:latin typeface="Consolas" panose="020B0609020204030204" pitchFamily="49" charset="0"/>
              </a:rPr>
              <a:t>visible for all</a:t>
            </a:r>
          </a:p>
          <a:p>
            <a:r>
              <a:rPr lang="en-US" sz="1800" b="0" i="0" dirty="0">
                <a:solidFill>
                  <a:srgbClr val="000000"/>
                </a:solidFill>
                <a:effectLst/>
                <a:latin typeface="Consolas" panose="020B0609020204030204" pitchFamily="49" charset="0"/>
              </a:rPr>
              <a:t>2. private </a:t>
            </a:r>
            <a:r>
              <a:rPr lang="en-US" sz="1800" b="0" i="0" dirty="0">
                <a:solidFill>
                  <a:srgbClr val="000000"/>
                </a:solidFill>
                <a:effectLst/>
                <a:latin typeface="CambriaMath"/>
              </a:rPr>
              <a:t>→ </a:t>
            </a:r>
            <a:r>
              <a:rPr lang="en-US" sz="1800" b="0" i="0" dirty="0">
                <a:solidFill>
                  <a:srgbClr val="000000"/>
                </a:solidFill>
                <a:effectLst/>
                <a:latin typeface="Consolas" panose="020B0609020204030204" pitchFamily="49" charset="0"/>
              </a:rPr>
              <a:t>visible only for current contact</a:t>
            </a:r>
          </a:p>
          <a:p>
            <a:r>
              <a:rPr lang="en-US" sz="1800" b="0" i="0" dirty="0">
                <a:effectLst/>
                <a:latin typeface="Consolas" panose="020B0609020204030204" pitchFamily="49" charset="0"/>
              </a:rPr>
              <a:t>3</a:t>
            </a:r>
            <a:r>
              <a:rPr lang="en-US" sz="1800" b="0" i="0" dirty="0">
                <a:solidFill>
                  <a:srgbClr val="00B050"/>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internal </a:t>
            </a:r>
            <a:r>
              <a:rPr lang="en-US" sz="1800" b="0" i="0" dirty="0">
                <a:solidFill>
                  <a:srgbClr val="000000"/>
                </a:solidFill>
                <a:effectLst/>
                <a:latin typeface="CambriaMath"/>
              </a:rPr>
              <a:t>→ </a:t>
            </a:r>
            <a:r>
              <a:rPr lang="en-US" sz="1800" b="0" i="0" dirty="0">
                <a:solidFill>
                  <a:srgbClr val="000000"/>
                </a:solidFill>
                <a:effectLst/>
                <a:latin typeface="Consolas" panose="020B0609020204030204" pitchFamily="49" charset="0"/>
              </a:rPr>
              <a:t>visible only internally (between contracts) </a:t>
            </a:r>
            <a:r>
              <a:rPr lang="en-US" sz="1800" b="0" i="0" dirty="0">
                <a:solidFill>
                  <a:srgbClr val="00B050"/>
                </a:solidFill>
                <a:effectLst/>
                <a:latin typeface="Consolas" panose="020B0609020204030204" pitchFamily="49" charset="0"/>
              </a:rPr>
              <a:t>(default)</a:t>
            </a:r>
          </a:p>
          <a:p>
            <a:r>
              <a:rPr lang="en-US" sz="1800" b="0" i="0" dirty="0">
                <a:solidFill>
                  <a:srgbClr val="000000"/>
                </a:solidFill>
                <a:effectLst/>
                <a:latin typeface="Consolas" panose="020B0609020204030204" pitchFamily="49" charset="0"/>
              </a:rPr>
              <a:t>4. external </a:t>
            </a:r>
            <a:r>
              <a:rPr lang="en-US" sz="1800" b="0" i="0" dirty="0">
                <a:solidFill>
                  <a:srgbClr val="000000"/>
                </a:solidFill>
                <a:effectLst/>
                <a:latin typeface="CambriaMath"/>
              </a:rPr>
              <a:t>→ </a:t>
            </a:r>
            <a:r>
              <a:rPr lang="en-US" sz="1800" b="0" i="0" dirty="0">
                <a:solidFill>
                  <a:srgbClr val="000000"/>
                </a:solidFill>
                <a:effectLst/>
                <a:latin typeface="Consolas" panose="020B0609020204030204" pitchFamily="49" charset="0"/>
              </a:rPr>
              <a:t>visible only for functions and open for any</a:t>
            </a:r>
            <a:r>
              <a:rPr lang="en-US" dirty="0"/>
              <a:t> </a:t>
            </a:r>
            <a:br>
              <a:rPr lang="en-US" dirty="0"/>
            </a:br>
            <a:endParaRPr lang="en-US" dirty="0"/>
          </a:p>
        </p:txBody>
      </p:sp>
    </p:spTree>
    <p:extLst>
      <p:ext uri="{BB962C8B-B14F-4D97-AF65-F5344CB8AC3E}">
        <p14:creationId xmlns:p14="http://schemas.microsoft.com/office/powerpoint/2010/main" val="2849668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4C56B-933B-E6DC-FA9A-E252D8E4F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30322-5628-9CD5-E967-1F0760195BCF}"/>
              </a:ext>
            </a:extLst>
          </p:cNvPr>
          <p:cNvSpPr>
            <a:spLocks noGrp="1"/>
          </p:cNvSpPr>
          <p:nvPr>
            <p:ph type="title"/>
          </p:nvPr>
        </p:nvSpPr>
        <p:spPr>
          <a:xfrm>
            <a:off x="517869" y="978409"/>
            <a:ext cx="10808221" cy="985474"/>
          </a:xfrm>
        </p:spPr>
        <p:txBody>
          <a:bodyPr>
            <a:normAutofit/>
          </a:bodyPr>
          <a:lstStyle/>
          <a:p>
            <a:r>
              <a:rPr lang="en-US" dirty="0"/>
              <a:t>Functions</a:t>
            </a:r>
          </a:p>
        </p:txBody>
      </p:sp>
      <p:sp>
        <p:nvSpPr>
          <p:cNvPr id="3" name="Content Placeholder 2">
            <a:extLst>
              <a:ext uri="{FF2B5EF4-FFF2-40B4-BE49-F238E27FC236}">
                <a16:creationId xmlns:a16="http://schemas.microsoft.com/office/drawing/2014/main" id="{721ECB93-57D0-01CF-D6E6-58BFFF9CABCC}"/>
              </a:ext>
            </a:extLst>
          </p:cNvPr>
          <p:cNvSpPr>
            <a:spLocks noGrp="1"/>
          </p:cNvSpPr>
          <p:nvPr>
            <p:ph idx="1"/>
          </p:nvPr>
        </p:nvSpPr>
        <p:spPr>
          <a:xfrm>
            <a:off x="633845" y="1963882"/>
            <a:ext cx="11049505" cy="4571999"/>
          </a:xfrm>
        </p:spPr>
        <p:txBody>
          <a:bodyPr>
            <a:normAutofit fontScale="92500" lnSpcReduction="20000"/>
          </a:bodyPr>
          <a:lstStyle/>
          <a:p>
            <a:pPr algn="l"/>
            <a:r>
              <a:rPr lang="en-US" b="0" i="0" dirty="0" err="1">
                <a:solidFill>
                  <a:srgbClr val="000000"/>
                </a:solidFill>
                <a:effectLst/>
                <a:latin typeface="Verdana" panose="020B0604030504040204" pitchFamily="34" charset="0"/>
              </a:rPr>
              <a:t>Optkeyword</a:t>
            </a:r>
            <a:r>
              <a:rPr lang="en-US" b="0" i="0" dirty="0">
                <a:solidFill>
                  <a:srgbClr val="000000"/>
                </a:solidFill>
                <a:effectLst/>
                <a:latin typeface="Verdana" panose="020B0604030504040204" pitchFamily="34" charset="0"/>
              </a:rPr>
              <a:t> like view and pure (read only function):</a:t>
            </a:r>
          </a:p>
          <a:p>
            <a:r>
              <a:rPr lang="en-US" sz="1800" b="0" i="1" dirty="0">
                <a:solidFill>
                  <a:srgbClr val="365F91"/>
                </a:solidFill>
                <a:effectLst/>
                <a:latin typeface="Cambria-Italic"/>
              </a:rPr>
              <a:t>View Functions </a:t>
            </a:r>
            <a:r>
              <a:rPr lang="en-US" sz="1800" b="1" i="0" dirty="0">
                <a:solidFill>
                  <a:srgbClr val="000000"/>
                </a:solidFill>
                <a:effectLst/>
                <a:latin typeface="Consolas-Bold"/>
              </a:rPr>
              <a:t>(formerly Constant Functions): </a:t>
            </a:r>
            <a:r>
              <a:rPr lang="en-US" sz="1800" b="0" i="0" dirty="0">
                <a:solidFill>
                  <a:srgbClr val="000000"/>
                </a:solidFill>
                <a:effectLst/>
                <a:latin typeface="Consolas" panose="020B0609020204030204" pitchFamily="49" charset="0"/>
              </a:rPr>
              <a:t>View functions promise not to modify the state of the contract. They are used for querying the state and do not consume gas when called externally. They can be called by external and internal actors. Its like Getters.</a:t>
            </a:r>
          </a:p>
          <a:p>
            <a:pPr marL="342900" indent="-342900">
              <a:buAutoNum type="arabicPeriod"/>
            </a:pPr>
            <a:r>
              <a:rPr lang="en-US" sz="1800" b="0" i="0" dirty="0">
                <a:solidFill>
                  <a:srgbClr val="000088"/>
                </a:solidFill>
                <a:effectLst/>
                <a:latin typeface="Consolas" panose="020B0609020204030204" pitchFamily="49" charset="0"/>
              </a:rPr>
              <a:t>function </a:t>
            </a:r>
            <a:r>
              <a:rPr lang="en-US" sz="1800" b="0" i="0" dirty="0" err="1">
                <a:solidFill>
                  <a:srgbClr val="000000"/>
                </a:solidFill>
                <a:effectLst/>
                <a:latin typeface="Consolas" panose="020B0609020204030204" pitchFamily="49" charset="0"/>
              </a:rPr>
              <a:t>myFunction</a:t>
            </a:r>
            <a:r>
              <a:rPr lang="en-US" sz="1800" b="0" i="0" dirty="0">
                <a:solidFill>
                  <a:srgbClr val="666600"/>
                </a:solidFill>
                <a:effectLst/>
                <a:latin typeface="Consolas" panose="020B0609020204030204" pitchFamily="49" charset="0"/>
              </a:rPr>
              <a:t>() </a:t>
            </a:r>
            <a:r>
              <a:rPr lang="en-US" sz="1800" b="0" i="0" dirty="0">
                <a:solidFill>
                  <a:srgbClr val="000088"/>
                </a:solidFill>
                <a:effectLst/>
                <a:latin typeface="Consolas" panose="020B0609020204030204" pitchFamily="49" charset="0"/>
              </a:rPr>
              <a:t>public </a:t>
            </a:r>
            <a:r>
              <a:rPr lang="en-US" sz="1800" b="0" i="0" dirty="0">
                <a:solidFill>
                  <a:srgbClr val="000000"/>
                </a:solidFill>
                <a:effectLst/>
                <a:latin typeface="Consolas" panose="020B0609020204030204" pitchFamily="49" charset="0"/>
              </a:rPr>
              <a:t>view returns </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uint256</a:t>
            </a:r>
            <a:r>
              <a:rPr lang="en-US" sz="1800" b="0" i="0" dirty="0">
                <a:solidFill>
                  <a:srgbClr val="666600"/>
                </a:solidFill>
                <a:effectLst/>
                <a:latin typeface="Consolas" panose="020B0609020204030204" pitchFamily="49" charset="0"/>
              </a:rPr>
              <a:t>) {</a:t>
            </a:r>
          </a:p>
          <a:p>
            <a:pPr marL="342900" indent="-342900">
              <a:buAutoNum type="arabicPeriod"/>
            </a:pPr>
            <a:r>
              <a:rPr lang="en-US" sz="1800" b="0" i="0" dirty="0">
                <a:solidFill>
                  <a:srgbClr val="666600"/>
                </a:solidFill>
                <a:effectLst/>
                <a:latin typeface="Consolas" panose="020B0609020204030204" pitchFamily="49" charset="0"/>
              </a:rPr>
              <a:t>    return x;</a:t>
            </a:r>
          </a:p>
          <a:p>
            <a:pPr marL="342900" indent="-342900">
              <a:buAutoNum type="arabicPeriod"/>
            </a:pPr>
            <a:r>
              <a:rPr lang="en-US" sz="1800" b="0" i="0" dirty="0">
                <a:solidFill>
                  <a:srgbClr val="666600"/>
                </a:solidFill>
                <a:effectLst/>
                <a:latin typeface="Consolas" panose="020B0609020204030204" pitchFamily="49" charset="0"/>
              </a:rPr>
              <a:t>} // x is a state variable</a:t>
            </a:r>
          </a:p>
          <a:p>
            <a:r>
              <a:rPr lang="en-US" sz="1800" dirty="0">
                <a:latin typeface="Consolas" panose="020B0609020204030204" pitchFamily="49" charset="0"/>
              </a:rPr>
              <a:t>Uses</a:t>
            </a:r>
            <a:r>
              <a:rPr lang="en-US" sz="1800" dirty="0">
                <a:solidFill>
                  <a:srgbClr val="666600"/>
                </a:solidFill>
                <a:latin typeface="Consolas" panose="020B0609020204030204" pitchFamily="49" charset="0"/>
              </a:rPr>
              <a:t>:</a:t>
            </a:r>
          </a:p>
          <a:p>
            <a:pPr lvl="1"/>
            <a:r>
              <a:rPr lang="en-US" sz="1400" b="0" i="0" dirty="0">
                <a:solidFill>
                  <a:srgbClr val="000000"/>
                </a:solidFill>
                <a:effectLst/>
                <a:latin typeface="Verdana" panose="020B0604030504040204" pitchFamily="34" charset="0"/>
              </a:rPr>
              <a:t>Modifying state variables.</a:t>
            </a:r>
          </a:p>
          <a:p>
            <a:pPr lvl="1"/>
            <a:r>
              <a:rPr lang="en-US" sz="1400" b="0" i="0" dirty="0">
                <a:solidFill>
                  <a:srgbClr val="000000"/>
                </a:solidFill>
                <a:effectLst/>
                <a:latin typeface="Verdana" panose="020B0604030504040204" pitchFamily="34" charset="0"/>
              </a:rPr>
              <a:t>Emitting events.</a:t>
            </a:r>
          </a:p>
          <a:p>
            <a:pPr lvl="1"/>
            <a:r>
              <a:rPr lang="en-US" sz="1400" b="0" i="0" dirty="0">
                <a:solidFill>
                  <a:srgbClr val="000000"/>
                </a:solidFill>
                <a:effectLst/>
                <a:latin typeface="Verdana" panose="020B0604030504040204" pitchFamily="34" charset="0"/>
              </a:rPr>
              <a:t>Creating other contracts.</a:t>
            </a:r>
          </a:p>
          <a:p>
            <a:pPr lvl="1"/>
            <a:r>
              <a:rPr lang="en-US" sz="1400" b="0" i="0" dirty="0">
                <a:solidFill>
                  <a:srgbClr val="000000"/>
                </a:solidFill>
                <a:effectLst/>
                <a:latin typeface="Verdana" panose="020B0604030504040204" pitchFamily="34" charset="0"/>
              </a:rPr>
              <a:t>Using </a:t>
            </a:r>
            <a:r>
              <a:rPr lang="en-US" sz="1400" b="0" i="0" dirty="0" err="1">
                <a:solidFill>
                  <a:srgbClr val="000000"/>
                </a:solidFill>
                <a:effectLst/>
                <a:latin typeface="Verdana" panose="020B0604030504040204" pitchFamily="34" charset="0"/>
              </a:rPr>
              <a:t>selfdestruct</a:t>
            </a:r>
            <a:r>
              <a:rPr lang="en-US" sz="1400" b="0" i="0" dirty="0">
                <a:solidFill>
                  <a:srgbClr val="000000"/>
                </a:solidFill>
                <a:effectLst/>
                <a:latin typeface="Verdana" panose="020B0604030504040204" pitchFamily="34" charset="0"/>
              </a:rPr>
              <a:t>.</a:t>
            </a:r>
          </a:p>
          <a:p>
            <a:pPr lvl="1"/>
            <a:r>
              <a:rPr lang="en-US" sz="1400" b="0" i="0" dirty="0">
                <a:solidFill>
                  <a:srgbClr val="000000"/>
                </a:solidFill>
                <a:effectLst/>
                <a:latin typeface="Verdana" panose="020B0604030504040204" pitchFamily="34" charset="0"/>
              </a:rPr>
              <a:t>Sending Ether via calls.</a:t>
            </a:r>
          </a:p>
          <a:p>
            <a:pPr lvl="1"/>
            <a:r>
              <a:rPr lang="en-US" sz="1400" b="0" i="0" dirty="0">
                <a:solidFill>
                  <a:srgbClr val="000000"/>
                </a:solidFill>
                <a:effectLst/>
                <a:latin typeface="Verdana" panose="020B0604030504040204" pitchFamily="34" charset="0"/>
              </a:rPr>
              <a:t>Calling any function which is not marked view or pure.</a:t>
            </a:r>
          </a:p>
          <a:p>
            <a:pPr lvl="1"/>
            <a:r>
              <a:rPr lang="en-US" sz="1400" b="0" i="0" dirty="0">
                <a:solidFill>
                  <a:srgbClr val="000000"/>
                </a:solidFill>
                <a:effectLst/>
                <a:latin typeface="Verdana" panose="020B0604030504040204" pitchFamily="34" charset="0"/>
              </a:rPr>
              <a:t>Using low-level calls.</a:t>
            </a:r>
          </a:p>
          <a:p>
            <a:pPr lvl="1"/>
            <a:r>
              <a:rPr lang="en-US" sz="1400" b="0" i="0" dirty="0">
                <a:solidFill>
                  <a:srgbClr val="000000"/>
                </a:solidFill>
                <a:effectLst/>
                <a:latin typeface="Verdana" panose="020B0604030504040204" pitchFamily="34" charset="0"/>
              </a:rPr>
              <a:t>Using inline assembly containing certain opcodes.</a:t>
            </a:r>
          </a:p>
          <a:p>
            <a:endParaRPr lang="en-US" sz="1800" b="0" i="0" dirty="0">
              <a:solidFill>
                <a:srgbClr val="666600"/>
              </a:solidFill>
              <a:effectLst/>
              <a:latin typeface="Consolas" panose="020B0609020204030204" pitchFamily="49" charset="0"/>
            </a:endParaRPr>
          </a:p>
        </p:txBody>
      </p:sp>
    </p:spTree>
    <p:extLst>
      <p:ext uri="{BB962C8B-B14F-4D97-AF65-F5344CB8AC3E}">
        <p14:creationId xmlns:p14="http://schemas.microsoft.com/office/powerpoint/2010/main" val="1372797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91853-A045-2F0B-8D03-D04E0901C7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6FCD8D-6E31-5AD8-04C1-45BB98D1EFD2}"/>
              </a:ext>
            </a:extLst>
          </p:cNvPr>
          <p:cNvSpPr>
            <a:spLocks noGrp="1"/>
          </p:cNvSpPr>
          <p:nvPr>
            <p:ph type="title"/>
          </p:nvPr>
        </p:nvSpPr>
        <p:spPr>
          <a:xfrm>
            <a:off x="517869" y="978409"/>
            <a:ext cx="10808221" cy="985474"/>
          </a:xfrm>
        </p:spPr>
        <p:txBody>
          <a:bodyPr>
            <a:normAutofit/>
          </a:bodyPr>
          <a:lstStyle/>
          <a:p>
            <a:r>
              <a:rPr lang="en-US" dirty="0"/>
              <a:t>Functions</a:t>
            </a:r>
          </a:p>
        </p:txBody>
      </p:sp>
      <p:sp>
        <p:nvSpPr>
          <p:cNvPr id="3" name="Content Placeholder 2">
            <a:extLst>
              <a:ext uri="{FF2B5EF4-FFF2-40B4-BE49-F238E27FC236}">
                <a16:creationId xmlns:a16="http://schemas.microsoft.com/office/drawing/2014/main" id="{159CA093-3137-940A-B3E5-5BFA95DC3EF2}"/>
              </a:ext>
            </a:extLst>
          </p:cNvPr>
          <p:cNvSpPr>
            <a:spLocks noGrp="1"/>
          </p:cNvSpPr>
          <p:nvPr>
            <p:ph idx="1"/>
          </p:nvPr>
        </p:nvSpPr>
        <p:spPr>
          <a:xfrm>
            <a:off x="633845" y="1963882"/>
            <a:ext cx="11049505" cy="4571999"/>
          </a:xfrm>
        </p:spPr>
        <p:txBody>
          <a:bodyPr>
            <a:normAutofit fontScale="85000" lnSpcReduction="20000"/>
          </a:bodyPr>
          <a:lstStyle/>
          <a:p>
            <a:r>
              <a:rPr lang="en-US" sz="1800" b="0" i="1" dirty="0">
                <a:solidFill>
                  <a:srgbClr val="365F91"/>
                </a:solidFill>
                <a:effectLst/>
                <a:latin typeface="Cambria-Italic"/>
              </a:rPr>
              <a:t>Pure Functions</a:t>
            </a:r>
            <a:r>
              <a:rPr lang="en-US" sz="1800" b="0" i="0" dirty="0">
                <a:solidFill>
                  <a:srgbClr val="000000"/>
                </a:solidFill>
                <a:effectLst/>
                <a:latin typeface="Consolas" panose="020B0609020204030204" pitchFamily="49" charset="0"/>
              </a:rPr>
              <a:t>: Pure functions are like view functions, but they don't even read the state. They are used for mathematical calculations and are even more gas efficient. They can be called by external and internal actors.</a:t>
            </a:r>
          </a:p>
          <a:p>
            <a:r>
              <a:rPr lang="en-US" sz="1800" b="1" i="0" dirty="0">
                <a:solidFill>
                  <a:srgbClr val="000000"/>
                </a:solidFill>
                <a:effectLst/>
                <a:latin typeface="Consolas-Bold"/>
              </a:rPr>
              <a:t>Preferred to use to reading (get) constants to safe gas than view</a:t>
            </a:r>
            <a:r>
              <a:rPr lang="en-US" sz="1800" b="0" i="0" dirty="0">
                <a:solidFill>
                  <a:srgbClr val="000000"/>
                </a:solidFill>
                <a:effectLst/>
                <a:latin typeface="Consolas" panose="020B0609020204030204" pitchFamily="49" charset="0"/>
              </a:rPr>
              <a:t>.</a:t>
            </a:r>
          </a:p>
          <a:p>
            <a:pPr marL="342900" indent="-342900">
              <a:buAutoNum type="arabicPeriod"/>
            </a:pPr>
            <a:r>
              <a:rPr lang="en-US" sz="1800" b="0" i="0" dirty="0">
                <a:solidFill>
                  <a:srgbClr val="000088"/>
                </a:solidFill>
                <a:effectLst/>
                <a:latin typeface="Consolas" panose="020B0609020204030204" pitchFamily="49" charset="0"/>
              </a:rPr>
              <a:t>function </a:t>
            </a:r>
            <a:r>
              <a:rPr lang="en-US" sz="1800" b="0" i="0" dirty="0" err="1">
                <a:solidFill>
                  <a:srgbClr val="000000"/>
                </a:solidFill>
                <a:effectLst/>
                <a:latin typeface="Consolas" panose="020B0609020204030204" pitchFamily="49" charset="0"/>
              </a:rPr>
              <a:t>myFunction</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uint256 a</a:t>
            </a:r>
            <a:r>
              <a:rPr lang="en-US" sz="1800" b="0" i="0" dirty="0">
                <a:solidFill>
                  <a:srgbClr val="666600"/>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uint256 b</a:t>
            </a:r>
            <a:r>
              <a:rPr lang="en-US" sz="1800" b="0" i="0" dirty="0">
                <a:solidFill>
                  <a:srgbClr val="666600"/>
                </a:solidFill>
                <a:effectLst/>
                <a:latin typeface="Consolas" panose="020B0609020204030204" pitchFamily="49" charset="0"/>
              </a:rPr>
              <a:t>) </a:t>
            </a:r>
            <a:r>
              <a:rPr lang="en-US" sz="1800" b="0" i="0" dirty="0">
                <a:solidFill>
                  <a:srgbClr val="000088"/>
                </a:solidFill>
                <a:effectLst/>
                <a:latin typeface="Consolas" panose="020B0609020204030204" pitchFamily="49" charset="0"/>
              </a:rPr>
              <a:t>public </a:t>
            </a:r>
            <a:r>
              <a:rPr lang="en-US" sz="1800" b="0" i="0" dirty="0">
                <a:solidFill>
                  <a:srgbClr val="000000"/>
                </a:solidFill>
                <a:effectLst/>
                <a:latin typeface="Consolas" panose="020B0609020204030204" pitchFamily="49" charset="0"/>
              </a:rPr>
              <a:t>pure returns </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uint256</a:t>
            </a:r>
            <a:r>
              <a:rPr lang="en-US" sz="1800" b="0" i="0" dirty="0">
                <a:solidFill>
                  <a:srgbClr val="666600"/>
                </a:solidFill>
                <a:effectLst/>
                <a:latin typeface="Consolas" panose="020B0609020204030204" pitchFamily="49" charset="0"/>
              </a:rPr>
              <a:t>) { </a:t>
            </a:r>
          </a:p>
          <a:p>
            <a:pPr marL="342900" indent="-342900">
              <a:buAutoNum type="arabicPeriod"/>
            </a:pPr>
            <a:r>
              <a:rPr lang="en-US" b="0" i="0" dirty="0">
                <a:solidFill>
                  <a:srgbClr val="666600"/>
                </a:solidFill>
                <a:effectLst/>
                <a:latin typeface="Consolas" panose="020B0609020204030204" pitchFamily="49" charset="0"/>
              </a:rPr>
              <a:t>    return </a:t>
            </a:r>
            <a:r>
              <a:rPr lang="en-US" b="0" i="0" dirty="0" err="1">
                <a:solidFill>
                  <a:srgbClr val="666600"/>
                </a:solidFill>
                <a:effectLst/>
                <a:latin typeface="Consolas" panose="020B0609020204030204" pitchFamily="49" charset="0"/>
              </a:rPr>
              <a:t>a+b</a:t>
            </a:r>
            <a:r>
              <a:rPr lang="en-US" b="0" i="0" dirty="0">
                <a:solidFill>
                  <a:srgbClr val="666600"/>
                </a:solidFill>
                <a:effectLst/>
                <a:latin typeface="Consolas" panose="020B0609020204030204" pitchFamily="49" charset="0"/>
              </a:rPr>
              <a:t>;</a:t>
            </a:r>
          </a:p>
          <a:p>
            <a:pPr marL="342900" indent="-342900">
              <a:buAutoNum type="arabicPeriod"/>
            </a:pPr>
            <a:r>
              <a:rPr lang="en-US" sz="1800" b="0" i="0" dirty="0">
                <a:solidFill>
                  <a:srgbClr val="666600"/>
                </a:solidFill>
                <a:effectLst/>
                <a:latin typeface="Consolas" panose="020B0609020204030204" pitchFamily="49" charset="0"/>
              </a:rPr>
              <a:t>}</a:t>
            </a:r>
            <a:r>
              <a:rPr lang="en-US" dirty="0"/>
              <a:t> </a:t>
            </a:r>
          </a:p>
          <a:p>
            <a:pPr algn="l"/>
            <a:r>
              <a:rPr lang="en-US" b="0" i="0" dirty="0">
                <a:solidFill>
                  <a:srgbClr val="000000"/>
                </a:solidFill>
                <a:effectLst/>
                <a:latin typeface="Verdana" panose="020B0604030504040204" pitchFamily="34" charset="0"/>
              </a:rPr>
              <a:t>Pure functions can use the revert() and require() functions to revert potential state changes if an error occurs.</a:t>
            </a:r>
            <a:endParaRPr lang="en-US" dirty="0"/>
          </a:p>
          <a:p>
            <a:pPr algn="l"/>
            <a:r>
              <a:rPr lang="en-US" dirty="0"/>
              <a:t>Used for</a:t>
            </a:r>
          </a:p>
          <a:p>
            <a:pPr lvl="1"/>
            <a:r>
              <a:rPr lang="en-US" b="0" i="0" dirty="0">
                <a:solidFill>
                  <a:srgbClr val="000000"/>
                </a:solidFill>
                <a:effectLst/>
                <a:latin typeface="Verdana" panose="020B0604030504040204" pitchFamily="34" charset="0"/>
              </a:rPr>
              <a:t>Reading state variables.</a:t>
            </a:r>
          </a:p>
          <a:p>
            <a:pPr lvl="1"/>
            <a:r>
              <a:rPr lang="en-US" b="0" i="0" dirty="0">
                <a:solidFill>
                  <a:srgbClr val="000000"/>
                </a:solidFill>
                <a:effectLst/>
                <a:latin typeface="Verdana" panose="020B0604030504040204" pitchFamily="34" charset="0"/>
              </a:rPr>
              <a:t>Accessing address(this).balance or &lt;address&gt;.balance.</a:t>
            </a:r>
          </a:p>
          <a:p>
            <a:pPr lvl="1"/>
            <a:r>
              <a:rPr lang="en-US" b="0" i="0" dirty="0">
                <a:solidFill>
                  <a:srgbClr val="000000"/>
                </a:solidFill>
                <a:effectLst/>
                <a:latin typeface="Verdana" panose="020B0604030504040204" pitchFamily="34" charset="0"/>
              </a:rPr>
              <a:t>Accessing any of the special variable of block, </a:t>
            </a:r>
            <a:r>
              <a:rPr lang="en-US" b="0" i="0" dirty="0" err="1">
                <a:solidFill>
                  <a:srgbClr val="000000"/>
                </a:solidFill>
                <a:effectLst/>
                <a:latin typeface="Verdana" panose="020B0604030504040204" pitchFamily="34" charset="0"/>
              </a:rPr>
              <a:t>tx</a:t>
            </a:r>
            <a:r>
              <a:rPr lang="en-US" b="0" i="0" dirty="0">
                <a:solidFill>
                  <a:srgbClr val="000000"/>
                </a:solidFill>
                <a:effectLst/>
                <a:latin typeface="Verdana" panose="020B0604030504040204" pitchFamily="34" charset="0"/>
              </a:rPr>
              <a:t>, msg (</a:t>
            </a:r>
            <a:r>
              <a:rPr lang="en-US" b="0" i="0" dirty="0" err="1">
                <a:solidFill>
                  <a:srgbClr val="000000"/>
                </a:solidFill>
                <a:effectLst/>
                <a:latin typeface="Verdana" panose="020B0604030504040204" pitchFamily="34" charset="0"/>
              </a:rPr>
              <a:t>msg.sig</a:t>
            </a:r>
            <a:r>
              <a:rPr lang="en-US" b="0" i="0" dirty="0">
                <a:solidFill>
                  <a:srgbClr val="000000"/>
                </a:solidFill>
                <a:effectLst/>
                <a:latin typeface="Verdana" panose="020B0604030504040204" pitchFamily="34" charset="0"/>
              </a:rPr>
              <a:t> and </a:t>
            </a:r>
            <a:r>
              <a:rPr lang="en-US" b="0" i="0" dirty="0" err="1">
                <a:solidFill>
                  <a:srgbClr val="000000"/>
                </a:solidFill>
                <a:effectLst/>
                <a:latin typeface="Verdana" panose="020B0604030504040204" pitchFamily="34" charset="0"/>
              </a:rPr>
              <a:t>msg.data</a:t>
            </a:r>
            <a:r>
              <a:rPr lang="en-US" b="0" i="0" dirty="0">
                <a:solidFill>
                  <a:srgbClr val="000000"/>
                </a:solidFill>
                <a:effectLst/>
                <a:latin typeface="Verdana" panose="020B0604030504040204" pitchFamily="34" charset="0"/>
              </a:rPr>
              <a:t> can be read).</a:t>
            </a:r>
          </a:p>
          <a:p>
            <a:pPr lvl="1"/>
            <a:r>
              <a:rPr lang="en-US" b="0" i="0" dirty="0">
                <a:solidFill>
                  <a:srgbClr val="000000"/>
                </a:solidFill>
                <a:effectLst/>
                <a:latin typeface="Verdana" panose="020B0604030504040204" pitchFamily="34" charset="0"/>
              </a:rPr>
              <a:t>Calling any function not marked pure.</a:t>
            </a:r>
          </a:p>
          <a:p>
            <a:pPr lvl="1"/>
            <a:r>
              <a:rPr lang="en-US" b="0" i="0" dirty="0">
                <a:solidFill>
                  <a:srgbClr val="000000"/>
                </a:solidFill>
                <a:effectLst/>
                <a:latin typeface="Verdana" panose="020B0604030504040204" pitchFamily="34" charset="0"/>
              </a:rPr>
              <a:t>Using inline assembly that contains certain opcodes.</a:t>
            </a:r>
          </a:p>
          <a:p>
            <a:endParaRPr lang="en-US" dirty="0"/>
          </a:p>
        </p:txBody>
      </p:sp>
    </p:spTree>
    <p:extLst>
      <p:ext uri="{BB962C8B-B14F-4D97-AF65-F5344CB8AC3E}">
        <p14:creationId xmlns:p14="http://schemas.microsoft.com/office/powerpoint/2010/main" val="1843327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F1ED5-36E2-D901-3F14-7639A80CF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ABD864-4299-51B9-F999-1CC90AA44717}"/>
              </a:ext>
            </a:extLst>
          </p:cNvPr>
          <p:cNvSpPr>
            <a:spLocks noGrp="1"/>
          </p:cNvSpPr>
          <p:nvPr>
            <p:ph type="title"/>
          </p:nvPr>
        </p:nvSpPr>
        <p:spPr>
          <a:xfrm>
            <a:off x="517869" y="978409"/>
            <a:ext cx="10808221" cy="985474"/>
          </a:xfrm>
        </p:spPr>
        <p:txBody>
          <a:bodyPr>
            <a:normAutofit/>
          </a:bodyPr>
          <a:lstStyle/>
          <a:p>
            <a:r>
              <a:rPr lang="en-US" dirty="0"/>
              <a:t>Function Overloading</a:t>
            </a:r>
          </a:p>
        </p:txBody>
      </p:sp>
      <p:sp>
        <p:nvSpPr>
          <p:cNvPr id="3" name="Content Placeholder 2">
            <a:extLst>
              <a:ext uri="{FF2B5EF4-FFF2-40B4-BE49-F238E27FC236}">
                <a16:creationId xmlns:a16="http://schemas.microsoft.com/office/drawing/2014/main" id="{DB603CA4-8CB8-7FB3-2862-324288738B9B}"/>
              </a:ext>
            </a:extLst>
          </p:cNvPr>
          <p:cNvSpPr>
            <a:spLocks noGrp="1"/>
          </p:cNvSpPr>
          <p:nvPr>
            <p:ph idx="1"/>
          </p:nvPr>
        </p:nvSpPr>
        <p:spPr>
          <a:xfrm>
            <a:off x="633845" y="1963882"/>
            <a:ext cx="11049505" cy="4571999"/>
          </a:xfrm>
        </p:spPr>
        <p:txBody>
          <a:bodyPr>
            <a:normAutofit fontScale="92500" lnSpcReduction="20000"/>
          </a:bodyPr>
          <a:lstStyle/>
          <a:p>
            <a:pPr algn="l"/>
            <a:r>
              <a:rPr lang="en-US" b="0" i="0" dirty="0">
                <a:solidFill>
                  <a:srgbClr val="000000"/>
                </a:solidFill>
                <a:effectLst/>
                <a:latin typeface="Verdana" panose="020B0604030504040204" pitchFamily="34" charset="0"/>
              </a:rPr>
              <a:t>You can have multiple definitions for the same function name in the same scope. The definition of the function must differ from each other by the types and/or the number of arguments in the argument list. You cannot overload function declarations that differ only by return type.</a:t>
            </a:r>
          </a:p>
          <a:p>
            <a:r>
              <a:rPr lang="en-US" dirty="0"/>
              <a:t>Example:</a:t>
            </a:r>
            <a:br>
              <a:rPr lang="en-US" dirty="0"/>
            </a:br>
            <a:r>
              <a:rPr lang="en-US" dirty="0"/>
              <a:t>contract Test {</a:t>
            </a:r>
          </a:p>
          <a:p>
            <a:r>
              <a:rPr lang="en-US" dirty="0"/>
              <a:t>   function </a:t>
            </a:r>
            <a:r>
              <a:rPr lang="en-US" dirty="0" err="1"/>
              <a:t>getSum</a:t>
            </a:r>
            <a:r>
              <a:rPr lang="en-US" dirty="0"/>
              <a:t>(</a:t>
            </a:r>
            <a:r>
              <a:rPr lang="en-US" dirty="0" err="1"/>
              <a:t>uint</a:t>
            </a:r>
            <a:r>
              <a:rPr lang="en-US" dirty="0"/>
              <a:t> a, </a:t>
            </a:r>
            <a:r>
              <a:rPr lang="en-US" dirty="0" err="1"/>
              <a:t>uint</a:t>
            </a:r>
            <a:r>
              <a:rPr lang="en-US" dirty="0"/>
              <a:t> b) public pure returns(</a:t>
            </a:r>
            <a:r>
              <a:rPr lang="en-US" dirty="0" err="1"/>
              <a:t>uint</a:t>
            </a:r>
            <a:r>
              <a:rPr lang="en-US" dirty="0"/>
              <a:t>){      </a:t>
            </a:r>
          </a:p>
          <a:p>
            <a:r>
              <a:rPr lang="en-US" dirty="0"/>
              <a:t>      return a + b;</a:t>
            </a:r>
          </a:p>
          <a:p>
            <a:r>
              <a:rPr lang="en-US" dirty="0"/>
              <a:t>   }</a:t>
            </a:r>
          </a:p>
          <a:p>
            <a:r>
              <a:rPr lang="en-US" dirty="0"/>
              <a:t>   function </a:t>
            </a:r>
            <a:r>
              <a:rPr lang="en-US" dirty="0" err="1"/>
              <a:t>getSum</a:t>
            </a:r>
            <a:r>
              <a:rPr lang="en-US" dirty="0"/>
              <a:t>(</a:t>
            </a:r>
            <a:r>
              <a:rPr lang="en-US" dirty="0" err="1"/>
              <a:t>uint</a:t>
            </a:r>
            <a:r>
              <a:rPr lang="en-US" dirty="0"/>
              <a:t> a, </a:t>
            </a:r>
            <a:r>
              <a:rPr lang="en-US" dirty="0" err="1"/>
              <a:t>uint</a:t>
            </a:r>
            <a:r>
              <a:rPr lang="en-US" dirty="0"/>
              <a:t> b, </a:t>
            </a:r>
            <a:r>
              <a:rPr lang="en-US" dirty="0" err="1"/>
              <a:t>uint</a:t>
            </a:r>
            <a:r>
              <a:rPr lang="en-US" dirty="0"/>
              <a:t> c) public pure returns(</a:t>
            </a:r>
            <a:r>
              <a:rPr lang="en-US" dirty="0" err="1"/>
              <a:t>uint</a:t>
            </a:r>
            <a:r>
              <a:rPr lang="en-US" dirty="0"/>
              <a:t>){      </a:t>
            </a:r>
          </a:p>
          <a:p>
            <a:r>
              <a:rPr lang="en-US" dirty="0"/>
              <a:t>      return a + b + c;</a:t>
            </a:r>
          </a:p>
          <a:p>
            <a:r>
              <a:rPr lang="en-US" dirty="0"/>
              <a:t>   }</a:t>
            </a:r>
          </a:p>
          <a:p>
            <a:r>
              <a:rPr lang="en-US" dirty="0"/>
              <a:t>}</a:t>
            </a:r>
          </a:p>
        </p:txBody>
      </p:sp>
    </p:spTree>
    <p:extLst>
      <p:ext uri="{BB962C8B-B14F-4D97-AF65-F5344CB8AC3E}">
        <p14:creationId xmlns:p14="http://schemas.microsoft.com/office/powerpoint/2010/main" val="393988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61B1-58CC-157C-A067-790A2701F42F}"/>
              </a:ext>
            </a:extLst>
          </p:cNvPr>
          <p:cNvSpPr>
            <a:spLocks noGrp="1"/>
          </p:cNvSpPr>
          <p:nvPr>
            <p:ph type="title"/>
          </p:nvPr>
        </p:nvSpPr>
        <p:spPr>
          <a:xfrm>
            <a:off x="517870" y="978409"/>
            <a:ext cx="5021182" cy="1317982"/>
          </a:xfrm>
        </p:spPr>
        <p:txBody>
          <a:bodyPr/>
          <a:lstStyle/>
          <a:p>
            <a:r>
              <a:rPr lang="en-US" dirty="0"/>
              <a:t>Syntax</a:t>
            </a:r>
          </a:p>
        </p:txBody>
      </p:sp>
      <p:sp>
        <p:nvSpPr>
          <p:cNvPr id="3" name="Content Placeholder 2">
            <a:extLst>
              <a:ext uri="{FF2B5EF4-FFF2-40B4-BE49-F238E27FC236}">
                <a16:creationId xmlns:a16="http://schemas.microsoft.com/office/drawing/2014/main" id="{C60F13AA-8DC5-22BE-69D5-BB0B403F99E0}"/>
              </a:ext>
            </a:extLst>
          </p:cNvPr>
          <p:cNvSpPr>
            <a:spLocks noGrp="1"/>
          </p:cNvSpPr>
          <p:nvPr>
            <p:ph idx="1"/>
          </p:nvPr>
        </p:nvSpPr>
        <p:spPr>
          <a:xfrm>
            <a:off x="517870" y="1974273"/>
            <a:ext cx="11165480" cy="3865448"/>
          </a:xfrm>
        </p:spPr>
        <p:txBody>
          <a:bodyPr/>
          <a:lstStyle/>
          <a:p>
            <a:r>
              <a:rPr lang="en-US" dirty="0"/>
              <a:t>Firstly we define the </a:t>
            </a:r>
            <a:r>
              <a:rPr lang="en-US" sz="1800" b="0" i="0" dirty="0">
                <a:solidFill>
                  <a:srgbClr val="000000"/>
                </a:solidFill>
                <a:effectLst/>
                <a:latin typeface="Calibri" panose="020F0502020204030204" pitchFamily="34" charset="0"/>
              </a:rPr>
              <a:t>License Of the smart Contract in the first line of code (</a:t>
            </a:r>
            <a:r>
              <a:rPr lang="en-US" sz="1800" b="0" i="0" dirty="0">
                <a:solidFill>
                  <a:srgbClr val="00B050"/>
                </a:solidFill>
                <a:effectLst/>
                <a:latin typeface="Calibri" panose="020F0502020204030204" pitchFamily="34" charset="0"/>
              </a:rPr>
              <a:t>Optional</a:t>
            </a:r>
            <a:r>
              <a:rPr lang="en-US" sz="1800" b="0" i="0" dirty="0">
                <a:solidFill>
                  <a:srgbClr val="000000"/>
                </a:solidFill>
                <a:effectLst/>
                <a:latin typeface="Calibri" panose="020F0502020204030204" pitchFamily="34" charset="0"/>
              </a:rPr>
              <a:t>)</a:t>
            </a:r>
            <a:r>
              <a:rPr lang="en-US" dirty="0"/>
              <a:t> </a:t>
            </a:r>
            <a:br>
              <a:rPr lang="en-US" dirty="0"/>
            </a:br>
            <a:r>
              <a:rPr lang="en-US" sz="1800" b="0" i="0" dirty="0">
                <a:solidFill>
                  <a:srgbClr val="000000"/>
                </a:solidFill>
                <a:effectLst/>
                <a:latin typeface="Consolas" panose="020B0609020204030204" pitchFamily="49" charset="0"/>
              </a:rPr>
              <a:t>1. </a:t>
            </a:r>
            <a:r>
              <a:rPr lang="en-US" sz="1800" b="0" i="0" dirty="0">
                <a:solidFill>
                  <a:srgbClr val="880000"/>
                </a:solidFill>
                <a:effectLst/>
                <a:latin typeface="Consolas" panose="020B0609020204030204" pitchFamily="49" charset="0"/>
              </a:rPr>
              <a:t>// SPDX-License-Identifier: MIT</a:t>
            </a:r>
            <a:r>
              <a:rPr lang="en-US" dirty="0"/>
              <a:t> </a:t>
            </a:r>
            <a:br>
              <a:rPr lang="en-US" dirty="0"/>
            </a:br>
            <a:r>
              <a:rPr lang="en-US" dirty="0"/>
              <a:t>it must be the first line to execute when we use</a:t>
            </a:r>
          </a:p>
          <a:p>
            <a:r>
              <a:rPr lang="en-US" dirty="0"/>
              <a:t>We can use // for commenting a line and /* */ for multiple lines.</a:t>
            </a:r>
          </a:p>
          <a:p>
            <a:r>
              <a:rPr lang="en-US" sz="1800" b="0" i="0" dirty="0">
                <a:solidFill>
                  <a:srgbClr val="000000"/>
                </a:solidFill>
                <a:effectLst/>
                <a:latin typeface="Calibri" panose="020F0502020204030204" pitchFamily="34" charset="0"/>
              </a:rPr>
              <a:t>We must introduce the compiler version of the smart contract to let the compiler of solidity knows what the version is used.</a:t>
            </a:r>
            <a:r>
              <a:rPr lang="en-US" dirty="0"/>
              <a:t> </a:t>
            </a:r>
            <a:br>
              <a:rPr lang="en-US" dirty="0"/>
            </a:br>
            <a:r>
              <a:rPr lang="en-US" sz="1800" b="0" i="0" dirty="0">
                <a:solidFill>
                  <a:srgbClr val="000000"/>
                </a:solidFill>
                <a:effectLst/>
                <a:latin typeface="Consolas" panose="020B0609020204030204" pitchFamily="49" charset="0"/>
              </a:rPr>
              <a:t>1. pragma solidity </a:t>
            </a:r>
            <a:r>
              <a:rPr lang="en-US" sz="1800" b="0" i="0" dirty="0">
                <a:solidFill>
                  <a:srgbClr val="006666"/>
                </a:solidFill>
                <a:effectLst/>
                <a:latin typeface="Consolas" panose="020B0609020204030204" pitchFamily="49" charset="0"/>
              </a:rPr>
              <a:t>0.8</a:t>
            </a:r>
            <a:r>
              <a:rPr lang="en-US" sz="1800" b="0" i="0" dirty="0">
                <a:solidFill>
                  <a:srgbClr val="666600"/>
                </a:solidFill>
                <a:effectLst/>
                <a:latin typeface="Consolas" panose="020B0609020204030204" pitchFamily="49" charset="0"/>
              </a:rPr>
              <a:t>.</a:t>
            </a:r>
            <a:r>
              <a:rPr lang="en-US" sz="1800" b="0" i="0" dirty="0">
                <a:solidFill>
                  <a:srgbClr val="006666"/>
                </a:solidFill>
                <a:effectLst/>
                <a:latin typeface="Consolas" panose="020B0609020204030204" pitchFamily="49" charset="0"/>
              </a:rPr>
              <a:t>8</a:t>
            </a:r>
            <a:r>
              <a:rPr lang="en-US" sz="1800" b="0" i="0" dirty="0">
                <a:solidFill>
                  <a:srgbClr val="666600"/>
                </a:solidFill>
                <a:effectLst/>
                <a:latin typeface="Consolas" panose="020B0609020204030204" pitchFamily="49" charset="0"/>
              </a:rPr>
              <a:t>; // a fixed compile Version</a:t>
            </a:r>
            <a:r>
              <a:rPr lang="en-US" dirty="0"/>
              <a:t> </a:t>
            </a:r>
            <a:br>
              <a:rPr lang="en-US" dirty="0"/>
            </a:br>
            <a:r>
              <a:rPr lang="en-US" sz="1800" b="0" i="0" dirty="0">
                <a:solidFill>
                  <a:srgbClr val="000000"/>
                </a:solidFill>
                <a:effectLst/>
                <a:latin typeface="Consolas" panose="020B0609020204030204" pitchFamily="49" charset="0"/>
              </a:rPr>
              <a:t>1. pragma solidity </a:t>
            </a:r>
            <a:r>
              <a:rPr lang="en-US" sz="1800" b="0" i="0" dirty="0">
                <a:solidFill>
                  <a:srgbClr val="666600"/>
                </a:solidFill>
                <a:effectLst/>
                <a:latin typeface="Consolas" panose="020B0609020204030204" pitchFamily="49" charset="0"/>
              </a:rPr>
              <a:t>^</a:t>
            </a:r>
            <a:r>
              <a:rPr lang="en-US" sz="1800" b="0" i="0" dirty="0">
                <a:solidFill>
                  <a:srgbClr val="006666"/>
                </a:solidFill>
                <a:effectLst/>
                <a:latin typeface="Consolas" panose="020B0609020204030204" pitchFamily="49" charset="0"/>
              </a:rPr>
              <a:t>0.8</a:t>
            </a:r>
            <a:r>
              <a:rPr lang="en-US" sz="1800" b="0" i="0" dirty="0">
                <a:solidFill>
                  <a:srgbClr val="666600"/>
                </a:solidFill>
                <a:effectLst/>
                <a:latin typeface="Consolas" panose="020B0609020204030204" pitchFamily="49" charset="0"/>
              </a:rPr>
              <a:t>.</a:t>
            </a:r>
            <a:r>
              <a:rPr lang="en-US" sz="1800" b="0" i="0" dirty="0">
                <a:solidFill>
                  <a:srgbClr val="006666"/>
                </a:solidFill>
                <a:effectLst/>
                <a:latin typeface="Consolas" panose="020B0609020204030204" pitchFamily="49" charset="0"/>
              </a:rPr>
              <a:t>0</a:t>
            </a:r>
            <a:r>
              <a:rPr lang="en-US" sz="1800" b="0" i="0" dirty="0">
                <a:solidFill>
                  <a:srgbClr val="666600"/>
                </a:solidFill>
                <a:effectLst/>
                <a:latin typeface="Consolas" panose="020B0609020204030204" pitchFamily="49" charset="0"/>
              </a:rPr>
              <a:t>; </a:t>
            </a:r>
            <a:r>
              <a:rPr lang="en-US" sz="1800" b="0" i="0" dirty="0">
                <a:solidFill>
                  <a:srgbClr val="4A442A"/>
                </a:solidFill>
                <a:effectLst/>
                <a:latin typeface="Consolas" panose="020B0609020204030204" pitchFamily="49" charset="0"/>
              </a:rPr>
              <a:t>// that version or any later version</a:t>
            </a:r>
            <a:r>
              <a:rPr lang="en-US" dirty="0"/>
              <a:t> </a:t>
            </a:r>
            <a:br>
              <a:rPr lang="en-US" dirty="0"/>
            </a:br>
            <a:r>
              <a:rPr lang="en-US" sz="1800" b="0" i="0" dirty="0">
                <a:solidFill>
                  <a:srgbClr val="000000"/>
                </a:solidFill>
                <a:effectLst/>
                <a:latin typeface="Consolas" panose="020B0609020204030204" pitchFamily="49" charset="0"/>
              </a:rPr>
              <a:t>pragma solidity </a:t>
            </a:r>
            <a:r>
              <a:rPr lang="en-US" sz="1800" b="0" i="0" dirty="0">
                <a:solidFill>
                  <a:srgbClr val="666600"/>
                </a:solidFill>
                <a:effectLst/>
                <a:latin typeface="Consolas" panose="020B0609020204030204" pitchFamily="49" charset="0"/>
              </a:rPr>
              <a:t>&gt;=</a:t>
            </a:r>
            <a:r>
              <a:rPr lang="en-US" sz="1800" b="0" i="0" dirty="0">
                <a:solidFill>
                  <a:srgbClr val="006666"/>
                </a:solidFill>
                <a:effectLst/>
                <a:latin typeface="Consolas" panose="020B0609020204030204" pitchFamily="49" charset="0"/>
              </a:rPr>
              <a:t>0.8</a:t>
            </a:r>
            <a:r>
              <a:rPr lang="en-US" sz="1800" b="0" i="0" dirty="0">
                <a:solidFill>
                  <a:srgbClr val="666600"/>
                </a:solidFill>
                <a:effectLst/>
                <a:latin typeface="Consolas" panose="020B0609020204030204" pitchFamily="49" charset="0"/>
              </a:rPr>
              <a:t>.</a:t>
            </a:r>
            <a:r>
              <a:rPr lang="en-US" sz="1800" b="0" i="0" dirty="0">
                <a:solidFill>
                  <a:srgbClr val="006666"/>
                </a:solidFill>
                <a:effectLst/>
                <a:latin typeface="Consolas" panose="020B0609020204030204" pitchFamily="49" charset="0"/>
              </a:rPr>
              <a:t>0 </a:t>
            </a:r>
            <a:r>
              <a:rPr lang="en-US" sz="1800" b="0" i="0" dirty="0">
                <a:solidFill>
                  <a:srgbClr val="666600"/>
                </a:solidFill>
                <a:effectLst/>
                <a:latin typeface="Consolas" panose="020B0609020204030204" pitchFamily="49" charset="0"/>
              </a:rPr>
              <a:t>&lt;</a:t>
            </a:r>
            <a:r>
              <a:rPr lang="en-US" sz="1800" b="0" i="0" dirty="0">
                <a:solidFill>
                  <a:srgbClr val="006666"/>
                </a:solidFill>
                <a:effectLst/>
                <a:latin typeface="Consolas" panose="020B0609020204030204" pitchFamily="49" charset="0"/>
              </a:rPr>
              <a:t>0.9</a:t>
            </a:r>
            <a:r>
              <a:rPr lang="en-US" sz="1800" b="0" i="0" dirty="0">
                <a:solidFill>
                  <a:srgbClr val="666600"/>
                </a:solidFill>
                <a:effectLst/>
                <a:latin typeface="Consolas" panose="020B0609020204030204" pitchFamily="49" charset="0"/>
              </a:rPr>
              <a:t>.</a:t>
            </a:r>
            <a:r>
              <a:rPr lang="en-US" sz="1800" b="0" i="0" dirty="0">
                <a:solidFill>
                  <a:srgbClr val="006666"/>
                </a:solidFill>
                <a:effectLst/>
                <a:latin typeface="Consolas" panose="020B0609020204030204" pitchFamily="49" charset="0"/>
              </a:rPr>
              <a:t>0</a:t>
            </a:r>
            <a:r>
              <a:rPr lang="en-US" sz="1800" b="0" i="0" dirty="0">
                <a:solidFill>
                  <a:srgbClr val="666600"/>
                </a:solidFill>
                <a:effectLst/>
                <a:latin typeface="Consolas" panose="020B0609020204030204" pitchFamily="49" charset="0"/>
              </a:rPr>
              <a:t>; </a:t>
            </a:r>
            <a:r>
              <a:rPr lang="en-US" sz="1800" b="0" i="0" dirty="0">
                <a:solidFill>
                  <a:srgbClr val="948A54"/>
                </a:solidFill>
                <a:effectLst/>
                <a:latin typeface="Consolas" panose="020B0609020204030204" pitchFamily="49" charset="0"/>
              </a:rPr>
              <a:t>// any Version Between this Range</a:t>
            </a:r>
            <a:r>
              <a:rPr lang="en-US" dirty="0"/>
              <a:t> </a:t>
            </a:r>
            <a:br>
              <a:rPr lang="en-US" dirty="0"/>
            </a:br>
            <a:endParaRPr lang="en-US" dirty="0"/>
          </a:p>
        </p:txBody>
      </p:sp>
    </p:spTree>
    <p:extLst>
      <p:ext uri="{BB962C8B-B14F-4D97-AF65-F5344CB8AC3E}">
        <p14:creationId xmlns:p14="http://schemas.microsoft.com/office/powerpoint/2010/main" val="213889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60E5A-402B-3989-5F16-A6272391E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4DD115-032A-D32F-961A-50E8794C8599}"/>
              </a:ext>
            </a:extLst>
          </p:cNvPr>
          <p:cNvSpPr>
            <a:spLocks noGrp="1"/>
          </p:cNvSpPr>
          <p:nvPr>
            <p:ph type="title"/>
          </p:nvPr>
        </p:nvSpPr>
        <p:spPr>
          <a:xfrm>
            <a:off x="517869" y="978409"/>
            <a:ext cx="10808221" cy="985474"/>
          </a:xfrm>
        </p:spPr>
        <p:txBody>
          <a:bodyPr>
            <a:normAutofit/>
          </a:bodyPr>
          <a:lstStyle/>
          <a:p>
            <a:r>
              <a:rPr lang="en-US" dirty="0"/>
              <a:t>Function Modifiers</a:t>
            </a:r>
          </a:p>
        </p:txBody>
      </p:sp>
      <p:sp>
        <p:nvSpPr>
          <p:cNvPr id="3" name="Content Placeholder 2">
            <a:extLst>
              <a:ext uri="{FF2B5EF4-FFF2-40B4-BE49-F238E27FC236}">
                <a16:creationId xmlns:a16="http://schemas.microsoft.com/office/drawing/2014/main" id="{E405821B-A36C-23ED-77D6-2DDB255A1556}"/>
              </a:ext>
            </a:extLst>
          </p:cNvPr>
          <p:cNvSpPr>
            <a:spLocks noGrp="1"/>
          </p:cNvSpPr>
          <p:nvPr>
            <p:ph idx="1"/>
          </p:nvPr>
        </p:nvSpPr>
        <p:spPr>
          <a:xfrm>
            <a:off x="633845" y="1963882"/>
            <a:ext cx="11049505" cy="4571999"/>
          </a:xfrm>
        </p:spPr>
        <p:txBody>
          <a:bodyPr>
            <a:normAutofit fontScale="62500" lnSpcReduction="20000"/>
          </a:bodyPr>
          <a:lstStyle/>
          <a:p>
            <a:pPr algn="l"/>
            <a:r>
              <a:rPr lang="en-US" b="0" i="0" dirty="0">
                <a:solidFill>
                  <a:srgbClr val="000000"/>
                </a:solidFill>
                <a:effectLst/>
                <a:latin typeface="Verdana" panose="020B0604030504040204" pitchFamily="34" charset="0"/>
              </a:rPr>
              <a:t>Function Modifiers are used to modify the </a:t>
            </a:r>
            <a:r>
              <a:rPr lang="en-US" b="0" i="0" dirty="0" err="1">
                <a:solidFill>
                  <a:srgbClr val="000000"/>
                </a:solidFill>
                <a:effectLst/>
                <a:latin typeface="Verdana" panose="020B0604030504040204" pitchFamily="34" charset="0"/>
              </a:rPr>
              <a:t>behaviour</a:t>
            </a:r>
            <a:r>
              <a:rPr lang="en-US" b="0" i="0" dirty="0">
                <a:solidFill>
                  <a:srgbClr val="000000"/>
                </a:solidFill>
                <a:effectLst/>
                <a:latin typeface="Verdana" panose="020B0604030504040204" pitchFamily="34" charset="0"/>
              </a:rPr>
              <a:t> of a function. For example to add a prerequisite to a function.</a:t>
            </a:r>
            <a:endParaRPr lang="en-US" dirty="0"/>
          </a:p>
          <a:p>
            <a:pPr marL="457200" indent="-457200" algn="l">
              <a:buFont typeface="+mj-lt"/>
              <a:buAutoNum type="arabicPeriod"/>
            </a:pPr>
            <a:r>
              <a:rPr lang="en-US" dirty="0"/>
              <a:t>contract Owner {</a:t>
            </a:r>
          </a:p>
          <a:p>
            <a:pPr marL="457200" indent="-457200" algn="l">
              <a:buFont typeface="+mj-lt"/>
              <a:buAutoNum type="arabicPeriod"/>
            </a:pPr>
            <a:r>
              <a:rPr lang="en-US" dirty="0"/>
              <a:t>   address owner;</a:t>
            </a:r>
          </a:p>
          <a:p>
            <a:pPr marL="457200" indent="-457200" algn="l">
              <a:buFont typeface="+mj-lt"/>
              <a:buAutoNum type="arabicPeriod"/>
            </a:pPr>
            <a:r>
              <a:rPr lang="en-US" dirty="0"/>
              <a:t>   Unit256 price;</a:t>
            </a:r>
          </a:p>
          <a:p>
            <a:pPr marL="457200" indent="-457200" algn="l">
              <a:buFont typeface="+mj-lt"/>
              <a:buAutoNum type="arabicPeriod"/>
            </a:pPr>
            <a:r>
              <a:rPr lang="en-US" dirty="0"/>
              <a:t>   constructor() public {</a:t>
            </a:r>
          </a:p>
          <a:p>
            <a:pPr marL="457200" indent="-457200" algn="l">
              <a:buFont typeface="+mj-lt"/>
              <a:buAutoNum type="arabicPeriod"/>
            </a:pPr>
            <a:r>
              <a:rPr lang="en-US" dirty="0"/>
              <a:t>      owner = </a:t>
            </a:r>
            <a:r>
              <a:rPr lang="en-US" dirty="0" err="1"/>
              <a:t>msg.sender</a:t>
            </a:r>
            <a:r>
              <a:rPr lang="en-US" dirty="0"/>
              <a:t>;</a:t>
            </a:r>
          </a:p>
          <a:p>
            <a:pPr marL="457200" indent="-457200" algn="l">
              <a:buFont typeface="+mj-lt"/>
              <a:buAutoNum type="arabicPeriod"/>
            </a:pPr>
            <a:r>
              <a:rPr lang="en-US" dirty="0"/>
              <a:t>   }</a:t>
            </a:r>
          </a:p>
          <a:p>
            <a:pPr marL="457200" indent="-457200" algn="l">
              <a:buFont typeface="+mj-lt"/>
              <a:buAutoNum type="arabicPeriod"/>
            </a:pPr>
            <a:r>
              <a:rPr lang="en-US" dirty="0"/>
              <a:t>   modifier </a:t>
            </a:r>
            <a:r>
              <a:rPr lang="en-US" dirty="0" err="1"/>
              <a:t>onlyOwner</a:t>
            </a:r>
            <a:r>
              <a:rPr lang="en-US" dirty="0"/>
              <a:t> {</a:t>
            </a:r>
          </a:p>
          <a:p>
            <a:pPr marL="457200" indent="-457200" algn="l">
              <a:buFont typeface="+mj-lt"/>
              <a:buAutoNum type="arabicPeriod"/>
            </a:pPr>
            <a:r>
              <a:rPr lang="en-US" dirty="0"/>
              <a:t>      require(</a:t>
            </a:r>
            <a:r>
              <a:rPr lang="en-US" dirty="0" err="1"/>
              <a:t>msg.sender</a:t>
            </a:r>
            <a:r>
              <a:rPr lang="en-US" dirty="0"/>
              <a:t> == owner);</a:t>
            </a:r>
          </a:p>
          <a:p>
            <a:pPr marL="457200" indent="-457200" algn="l">
              <a:buFont typeface="+mj-lt"/>
              <a:buAutoNum type="arabicPeriod"/>
            </a:pPr>
            <a:r>
              <a:rPr lang="en-US" dirty="0"/>
              <a:t>      _; // execute the caller function if not reverted</a:t>
            </a:r>
          </a:p>
          <a:p>
            <a:pPr marL="457200" indent="-457200" algn="l">
              <a:buFont typeface="+mj-lt"/>
              <a:buAutoNum type="arabicPeriod"/>
            </a:pPr>
            <a:r>
              <a:rPr lang="en-US" dirty="0"/>
              <a:t>   }</a:t>
            </a:r>
          </a:p>
          <a:p>
            <a:pPr marL="457200" indent="-457200" algn="l">
              <a:buFont typeface="+mj-lt"/>
              <a:buAutoNum type="arabicPeriod"/>
            </a:pPr>
            <a:r>
              <a:rPr lang="en-US" dirty="0"/>
              <a:t>function </a:t>
            </a:r>
            <a:r>
              <a:rPr lang="en-US" dirty="0" err="1"/>
              <a:t>changePrice</a:t>
            </a:r>
            <a:r>
              <a:rPr lang="en-US" dirty="0"/>
              <a:t>(</a:t>
            </a:r>
            <a:r>
              <a:rPr lang="en-US" dirty="0" err="1"/>
              <a:t>uint</a:t>
            </a:r>
            <a:r>
              <a:rPr lang="en-US" dirty="0"/>
              <a:t> _price) public </a:t>
            </a:r>
            <a:r>
              <a:rPr lang="en-US" dirty="0" err="1"/>
              <a:t>onlyOwner</a:t>
            </a:r>
            <a:r>
              <a:rPr lang="en-US" dirty="0"/>
              <a:t> {</a:t>
            </a:r>
          </a:p>
          <a:p>
            <a:pPr marL="457200" indent="-457200" algn="l">
              <a:buFont typeface="+mj-lt"/>
              <a:buAutoNum type="arabicPeriod"/>
            </a:pPr>
            <a:r>
              <a:rPr lang="en-US" dirty="0"/>
              <a:t>      price = _price;</a:t>
            </a:r>
          </a:p>
          <a:p>
            <a:pPr marL="457200" indent="-457200" algn="l">
              <a:buFont typeface="+mj-lt"/>
              <a:buAutoNum type="arabicPeriod"/>
            </a:pPr>
            <a:r>
              <a:rPr lang="en-US" dirty="0"/>
              <a:t>   }</a:t>
            </a:r>
          </a:p>
          <a:p>
            <a:pPr marL="457200" indent="-457200" algn="l">
              <a:buFont typeface="+mj-lt"/>
              <a:buAutoNum type="arabicPeriod"/>
            </a:pPr>
            <a:r>
              <a:rPr lang="en-US" dirty="0"/>
              <a:t>}</a:t>
            </a:r>
          </a:p>
        </p:txBody>
      </p:sp>
    </p:spTree>
    <p:extLst>
      <p:ext uri="{BB962C8B-B14F-4D97-AF65-F5344CB8AC3E}">
        <p14:creationId xmlns:p14="http://schemas.microsoft.com/office/powerpoint/2010/main" val="17444115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BE1C9-BB9E-8C6C-672F-374B4666B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9FFE47-8B4A-5873-F51C-A8BBE7D60EC6}"/>
              </a:ext>
            </a:extLst>
          </p:cNvPr>
          <p:cNvSpPr>
            <a:spLocks noGrp="1"/>
          </p:cNvSpPr>
          <p:nvPr>
            <p:ph type="title"/>
          </p:nvPr>
        </p:nvSpPr>
        <p:spPr>
          <a:xfrm>
            <a:off x="517869" y="978409"/>
            <a:ext cx="10808221" cy="985474"/>
          </a:xfrm>
        </p:spPr>
        <p:txBody>
          <a:bodyPr>
            <a:normAutofit fontScale="90000"/>
          </a:bodyPr>
          <a:lstStyle/>
          <a:p>
            <a:r>
              <a:rPr lang="en-US" dirty="0"/>
              <a:t>Special Function | Fallback Function</a:t>
            </a:r>
          </a:p>
        </p:txBody>
      </p:sp>
      <p:sp>
        <p:nvSpPr>
          <p:cNvPr id="3" name="Content Placeholder 2">
            <a:extLst>
              <a:ext uri="{FF2B5EF4-FFF2-40B4-BE49-F238E27FC236}">
                <a16:creationId xmlns:a16="http://schemas.microsoft.com/office/drawing/2014/main" id="{B6975831-3A96-16CC-EA1C-BED385C6785D}"/>
              </a:ext>
            </a:extLst>
          </p:cNvPr>
          <p:cNvSpPr>
            <a:spLocks noGrp="1"/>
          </p:cNvSpPr>
          <p:nvPr>
            <p:ph idx="1"/>
          </p:nvPr>
        </p:nvSpPr>
        <p:spPr>
          <a:xfrm>
            <a:off x="633845" y="1963882"/>
            <a:ext cx="11049505" cy="4571999"/>
          </a:xfrm>
        </p:spPr>
        <p:txBody>
          <a:bodyPr>
            <a:normAutofit/>
          </a:bodyPr>
          <a:lstStyle/>
          <a:p>
            <a:pPr algn="l"/>
            <a:r>
              <a:rPr lang="en-US" b="0" i="0" dirty="0">
                <a:solidFill>
                  <a:srgbClr val="000000"/>
                </a:solidFill>
                <a:effectLst/>
                <a:latin typeface="Verdana" panose="020B0604030504040204" pitchFamily="34" charset="0"/>
              </a:rPr>
              <a:t>Fallback function is a special function available to a contract. It has following features:</a:t>
            </a:r>
          </a:p>
          <a:p>
            <a:pPr lvl="1"/>
            <a:r>
              <a:rPr lang="en-US" b="0" i="0" dirty="0">
                <a:solidFill>
                  <a:srgbClr val="000000"/>
                </a:solidFill>
                <a:effectLst/>
                <a:latin typeface="Verdana" panose="020B0604030504040204" pitchFamily="34" charset="0"/>
              </a:rPr>
              <a:t>It is called when a non-existent function is called on the contract.</a:t>
            </a:r>
          </a:p>
          <a:p>
            <a:pPr lvl="1"/>
            <a:r>
              <a:rPr lang="en-US" b="0" i="0" dirty="0">
                <a:solidFill>
                  <a:srgbClr val="000000"/>
                </a:solidFill>
                <a:effectLst/>
                <a:latin typeface="Verdana" panose="020B0604030504040204" pitchFamily="34" charset="0"/>
              </a:rPr>
              <a:t>It is required to be marked external.</a:t>
            </a:r>
          </a:p>
          <a:p>
            <a:pPr lvl="1"/>
            <a:r>
              <a:rPr lang="en-US" b="0" i="0" dirty="0">
                <a:solidFill>
                  <a:srgbClr val="000000"/>
                </a:solidFill>
                <a:effectLst/>
                <a:latin typeface="Verdana" panose="020B0604030504040204" pitchFamily="34" charset="0"/>
              </a:rPr>
              <a:t>It has no name.</a:t>
            </a:r>
          </a:p>
          <a:p>
            <a:pPr lvl="1"/>
            <a:r>
              <a:rPr lang="en-US" b="0" i="0" dirty="0">
                <a:solidFill>
                  <a:srgbClr val="000000"/>
                </a:solidFill>
                <a:effectLst/>
                <a:latin typeface="Verdana" panose="020B0604030504040204" pitchFamily="34" charset="0"/>
              </a:rPr>
              <a:t>It has no arguments</a:t>
            </a:r>
          </a:p>
          <a:p>
            <a:pPr lvl="1"/>
            <a:r>
              <a:rPr lang="en-US" b="0" i="0" dirty="0">
                <a:solidFill>
                  <a:srgbClr val="000000"/>
                </a:solidFill>
                <a:effectLst/>
                <a:latin typeface="Verdana" panose="020B0604030504040204" pitchFamily="34" charset="0"/>
              </a:rPr>
              <a:t>It can not return any thing.</a:t>
            </a:r>
          </a:p>
          <a:p>
            <a:pPr lvl="1"/>
            <a:r>
              <a:rPr lang="en-US" b="0" i="0" dirty="0">
                <a:solidFill>
                  <a:srgbClr val="000000"/>
                </a:solidFill>
                <a:effectLst/>
                <a:latin typeface="Verdana" panose="020B0604030504040204" pitchFamily="34" charset="0"/>
              </a:rPr>
              <a:t>It can be defined one per contract.</a:t>
            </a:r>
          </a:p>
          <a:p>
            <a:pPr lvl="1"/>
            <a:r>
              <a:rPr lang="en-US" b="0" i="0" dirty="0">
                <a:solidFill>
                  <a:srgbClr val="000000"/>
                </a:solidFill>
                <a:effectLst/>
                <a:latin typeface="Verdana" panose="020B0604030504040204" pitchFamily="34" charset="0"/>
              </a:rPr>
              <a:t>If not marked payable, it will throw exception if contract receives plain ether without data.</a:t>
            </a:r>
          </a:p>
          <a:p>
            <a:pPr algn="l"/>
            <a:r>
              <a:rPr lang="en-US" sz="1800" b="0" i="0" dirty="0">
                <a:solidFill>
                  <a:srgbClr val="000000"/>
                </a:solidFill>
                <a:effectLst/>
                <a:latin typeface="Consolas" panose="020B0609020204030204" pitchFamily="49" charset="0"/>
              </a:rPr>
              <a:t>Syntax:</a:t>
            </a:r>
          </a:p>
          <a:p>
            <a:pPr algn="l"/>
            <a:r>
              <a:rPr lang="en-US" sz="1800" b="0" i="0" dirty="0">
                <a:solidFill>
                  <a:srgbClr val="000000"/>
                </a:solidFill>
                <a:effectLst/>
                <a:latin typeface="Consolas" panose="020B0609020204030204" pitchFamily="49" charset="0"/>
              </a:rPr>
              <a:t>fallback</a:t>
            </a:r>
            <a:r>
              <a:rPr lang="en-US" sz="1800" b="0" i="0" dirty="0">
                <a:solidFill>
                  <a:srgbClr val="666600"/>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external </a:t>
            </a:r>
            <a:r>
              <a:rPr lang="en-US" sz="1800" b="0" i="0" dirty="0">
                <a:solidFill>
                  <a:srgbClr val="666600"/>
                </a:solidFill>
                <a:effectLst/>
                <a:latin typeface="Consolas" panose="020B0609020204030204" pitchFamily="49" charset="0"/>
              </a:rPr>
              <a:t>{}</a:t>
            </a:r>
            <a:r>
              <a:rPr lang="en-US" dirty="0"/>
              <a:t> </a:t>
            </a:r>
            <a:br>
              <a:rPr lang="en-US" b="0" i="0" dirty="0">
                <a:solidFill>
                  <a:srgbClr val="000000"/>
                </a:solidFill>
                <a:effectLst/>
                <a:latin typeface="Verdana" panose="020B0604030504040204" pitchFamily="34" charset="0"/>
              </a:rPr>
            </a:br>
            <a:endParaRPr lang="en-US" dirty="0"/>
          </a:p>
        </p:txBody>
      </p:sp>
    </p:spTree>
    <p:extLst>
      <p:ext uri="{BB962C8B-B14F-4D97-AF65-F5344CB8AC3E}">
        <p14:creationId xmlns:p14="http://schemas.microsoft.com/office/powerpoint/2010/main" val="2444867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F17F4-E0CB-7DCF-7D01-FC2271E6CB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81EF4-7ED2-3260-DA7C-B4D40B59D1F1}"/>
              </a:ext>
            </a:extLst>
          </p:cNvPr>
          <p:cNvSpPr>
            <a:spLocks noGrp="1"/>
          </p:cNvSpPr>
          <p:nvPr>
            <p:ph type="title"/>
          </p:nvPr>
        </p:nvSpPr>
        <p:spPr>
          <a:xfrm>
            <a:off x="517869" y="978409"/>
            <a:ext cx="10808221" cy="985474"/>
          </a:xfrm>
        </p:spPr>
        <p:txBody>
          <a:bodyPr>
            <a:normAutofit fontScale="90000"/>
          </a:bodyPr>
          <a:lstStyle/>
          <a:p>
            <a:r>
              <a:rPr lang="en-US" dirty="0"/>
              <a:t>Special Function | Receive Function</a:t>
            </a:r>
          </a:p>
        </p:txBody>
      </p:sp>
      <p:sp>
        <p:nvSpPr>
          <p:cNvPr id="3" name="Content Placeholder 2">
            <a:extLst>
              <a:ext uri="{FF2B5EF4-FFF2-40B4-BE49-F238E27FC236}">
                <a16:creationId xmlns:a16="http://schemas.microsoft.com/office/drawing/2014/main" id="{D317CC78-EF13-4888-3E0E-A05DA6D27EAB}"/>
              </a:ext>
            </a:extLst>
          </p:cNvPr>
          <p:cNvSpPr>
            <a:spLocks noGrp="1"/>
          </p:cNvSpPr>
          <p:nvPr>
            <p:ph idx="1"/>
          </p:nvPr>
        </p:nvSpPr>
        <p:spPr>
          <a:xfrm>
            <a:off x="633845" y="1963882"/>
            <a:ext cx="11049505" cy="4571999"/>
          </a:xfrm>
        </p:spPr>
        <p:txBody>
          <a:bodyPr>
            <a:normAutofit lnSpcReduction="10000"/>
          </a:bodyPr>
          <a:lstStyle/>
          <a:p>
            <a:pPr algn="l"/>
            <a:r>
              <a:rPr lang="en-US" sz="2400" b="0" i="0" dirty="0">
                <a:solidFill>
                  <a:srgbClr val="000000"/>
                </a:solidFill>
                <a:effectLst/>
                <a:latin typeface="Consolas" panose="020B0609020204030204" pitchFamily="49" charset="0"/>
              </a:rPr>
              <a:t>A receive function is triggered when Ether is sent to a contract without any data, and a fallback function is triggered when a contract receives a call without a matching function signature. The receive function is used to handle incoming Ether transactions, while the fallback function can be used to implement custom behavior</a:t>
            </a:r>
            <a:r>
              <a:rPr lang="en-US" sz="2800" dirty="0"/>
              <a:t> </a:t>
            </a:r>
          </a:p>
          <a:p>
            <a:pPr algn="l"/>
            <a:r>
              <a:rPr lang="en-US" sz="2800" dirty="0"/>
              <a:t>Syntax:</a:t>
            </a:r>
          </a:p>
          <a:p>
            <a:pPr algn="l"/>
            <a:r>
              <a:rPr lang="en-US" sz="2400" b="0" i="0" dirty="0">
                <a:solidFill>
                  <a:srgbClr val="000000"/>
                </a:solidFill>
                <a:effectLst/>
                <a:latin typeface="Consolas" panose="020B0609020204030204" pitchFamily="49" charset="0"/>
              </a:rPr>
              <a:t>receive</a:t>
            </a:r>
            <a:r>
              <a:rPr lang="en-US" sz="2400" b="0" i="0" dirty="0">
                <a:solidFill>
                  <a:srgbClr val="666600"/>
                </a:solidFill>
                <a:effectLst/>
                <a:latin typeface="Consolas" panose="020B0609020204030204" pitchFamily="49" charset="0"/>
              </a:rPr>
              <a:t>() </a:t>
            </a:r>
            <a:r>
              <a:rPr lang="en-US" sz="2400" b="0" i="0" dirty="0">
                <a:solidFill>
                  <a:srgbClr val="000000"/>
                </a:solidFill>
                <a:effectLst/>
                <a:latin typeface="Consolas" panose="020B0609020204030204" pitchFamily="49" charset="0"/>
              </a:rPr>
              <a:t>external payable </a:t>
            </a:r>
            <a:r>
              <a:rPr lang="en-US" sz="2400" b="0" i="0" dirty="0">
                <a:solidFill>
                  <a:srgbClr val="666600"/>
                </a:solidFill>
                <a:effectLst/>
                <a:latin typeface="Consolas" panose="020B0609020204030204" pitchFamily="49" charset="0"/>
              </a:rPr>
              <a:t>{}</a:t>
            </a:r>
            <a:r>
              <a:rPr lang="en-US" sz="2800" dirty="0"/>
              <a:t> </a:t>
            </a:r>
            <a:br>
              <a:rPr lang="en-US" sz="2800" dirty="0"/>
            </a:br>
            <a:br>
              <a:rPr lang="en-US" sz="2800" dirty="0"/>
            </a:br>
            <a:endParaRPr lang="en-US" sz="2800" dirty="0"/>
          </a:p>
        </p:txBody>
      </p:sp>
    </p:spTree>
    <p:extLst>
      <p:ext uri="{BB962C8B-B14F-4D97-AF65-F5344CB8AC3E}">
        <p14:creationId xmlns:p14="http://schemas.microsoft.com/office/powerpoint/2010/main" val="25925505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78E91-7A2A-04E0-BC87-78FEAC742B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9D997-C69B-3BC7-6D11-DAB781AF6FE9}"/>
              </a:ext>
            </a:extLst>
          </p:cNvPr>
          <p:cNvSpPr>
            <a:spLocks noGrp="1"/>
          </p:cNvSpPr>
          <p:nvPr>
            <p:ph type="title"/>
          </p:nvPr>
        </p:nvSpPr>
        <p:spPr>
          <a:xfrm>
            <a:off x="517869" y="978409"/>
            <a:ext cx="10808221" cy="985474"/>
          </a:xfrm>
        </p:spPr>
        <p:txBody>
          <a:bodyPr>
            <a:noAutofit/>
          </a:bodyPr>
          <a:lstStyle/>
          <a:p>
            <a:r>
              <a:rPr lang="en-US" sz="4400" dirty="0"/>
              <a:t>Special Function | Constructor Function</a:t>
            </a:r>
          </a:p>
        </p:txBody>
      </p:sp>
      <p:sp>
        <p:nvSpPr>
          <p:cNvPr id="3" name="Content Placeholder 2">
            <a:extLst>
              <a:ext uri="{FF2B5EF4-FFF2-40B4-BE49-F238E27FC236}">
                <a16:creationId xmlns:a16="http://schemas.microsoft.com/office/drawing/2014/main" id="{965BB687-8901-8C0D-70EC-21C38491B16F}"/>
              </a:ext>
            </a:extLst>
          </p:cNvPr>
          <p:cNvSpPr>
            <a:spLocks noGrp="1"/>
          </p:cNvSpPr>
          <p:nvPr>
            <p:ph idx="1"/>
          </p:nvPr>
        </p:nvSpPr>
        <p:spPr>
          <a:xfrm>
            <a:off x="633845" y="1963882"/>
            <a:ext cx="11049505" cy="4571999"/>
          </a:xfrm>
        </p:spPr>
        <p:txBody>
          <a:bodyPr>
            <a:normAutofit fontScale="92500" lnSpcReduction="20000"/>
          </a:bodyPr>
          <a:lstStyle/>
          <a:p>
            <a:r>
              <a:rPr lang="en-US" sz="1800" b="0" i="0" dirty="0">
                <a:solidFill>
                  <a:srgbClr val="000000"/>
                </a:solidFill>
                <a:effectLst/>
                <a:latin typeface="Consolas" panose="020B0609020204030204" pitchFamily="49" charset="0"/>
              </a:rPr>
              <a:t>The constructor function is executed only once when the contract is deployed. It's used to initialize the contract's state variables.</a:t>
            </a:r>
          </a:p>
          <a:p>
            <a:pPr lvl="1"/>
            <a:r>
              <a:rPr lang="en-US" sz="1600" b="0" i="0" dirty="0">
                <a:solidFill>
                  <a:srgbClr val="000000"/>
                </a:solidFill>
                <a:effectLst/>
                <a:latin typeface="Consolas" panose="020B0609020204030204" pitchFamily="49" charset="0"/>
              </a:rPr>
              <a:t>The constructor does not have a return type (not even void). It's recognized by the constructor keyword.</a:t>
            </a:r>
            <a:endParaRPr lang="en-US" dirty="0"/>
          </a:p>
          <a:p>
            <a:pPr lvl="1"/>
            <a:r>
              <a:rPr lang="en-US" sz="1600" b="0" i="0" dirty="0">
                <a:solidFill>
                  <a:srgbClr val="000000"/>
                </a:solidFill>
                <a:effectLst/>
                <a:latin typeface="Consolas" panose="020B0609020204030204" pitchFamily="49" charset="0"/>
              </a:rPr>
              <a:t>Initialization: You can use the constructor to initialize state variables and perform other setup operations for the contract. These initializations occur only during contract deployment.</a:t>
            </a:r>
          </a:p>
          <a:p>
            <a:pPr lvl="1"/>
            <a:r>
              <a:rPr lang="en-US" sz="1600" b="0" i="0" dirty="0">
                <a:solidFill>
                  <a:srgbClr val="000000"/>
                </a:solidFill>
                <a:effectLst/>
                <a:latin typeface="Consolas" panose="020B0609020204030204" pitchFamily="49" charset="0"/>
              </a:rPr>
              <a:t>Visibility: The visibility of the constructor (e.g., public, internal, or private) affects who can deploy the contract. By default, the constructor is public, meaning anyone can deploy the contract. If you make it internal or private, only other contracts can deploy it.</a:t>
            </a:r>
          </a:p>
          <a:p>
            <a:pPr lvl="1"/>
            <a:r>
              <a:rPr lang="en-US" sz="1600" b="0" i="0" dirty="0">
                <a:solidFill>
                  <a:srgbClr val="000000"/>
                </a:solidFill>
                <a:effectLst/>
                <a:latin typeface="Consolas" panose="020B0609020204030204" pitchFamily="49" charset="0"/>
              </a:rPr>
              <a:t>Parameters: Constructors can accept parameters just like regular functions. This allows you to customize the initialization of the contract based on input values.</a:t>
            </a:r>
          </a:p>
          <a:p>
            <a:pPr lvl="1"/>
            <a:r>
              <a:rPr lang="en-US" sz="1600" b="0" i="0" dirty="0">
                <a:solidFill>
                  <a:srgbClr val="000000"/>
                </a:solidFill>
                <a:effectLst/>
                <a:latin typeface="Consolas" panose="020B0609020204030204" pitchFamily="49" charset="0"/>
              </a:rPr>
              <a:t>Multiple Constructors: Starting from Solidity version 0.6.0, you can have multiple constructors in the same contract with different parameter lists. This feature allows for constructor overloading based on the number and types of parameters.</a:t>
            </a:r>
          </a:p>
          <a:p>
            <a:pPr lvl="1"/>
            <a:r>
              <a:rPr lang="en-US" sz="1600" b="0" i="0" dirty="0">
                <a:solidFill>
                  <a:srgbClr val="000000"/>
                </a:solidFill>
                <a:effectLst/>
                <a:latin typeface="Consolas" panose="020B0609020204030204" pitchFamily="49" charset="0"/>
              </a:rPr>
              <a:t>Inheritance: If your contract inherits from other contracts, constructors of the base contracts are also executed in a specific order. The constructor of the derived contract is executed last.</a:t>
            </a:r>
          </a:p>
          <a:p>
            <a:pPr lvl="1"/>
            <a:r>
              <a:rPr lang="en-US" sz="1600" b="0" i="0" dirty="0">
                <a:solidFill>
                  <a:srgbClr val="000000"/>
                </a:solidFill>
                <a:effectLst/>
                <a:latin typeface="Consolas" panose="020B0609020204030204" pitchFamily="49" charset="0"/>
              </a:rPr>
              <a:t>When you deploy a smart contract, the constructor is executed to set up the initial state of the contract. Once the contract is deployed, the constructor cannot be called again, and its behavior is not visible to external users of the contract</a:t>
            </a:r>
            <a:r>
              <a:rPr lang="en-US" dirty="0"/>
              <a:t> </a:t>
            </a:r>
            <a:endParaRPr lang="en-US" sz="2600" dirty="0"/>
          </a:p>
        </p:txBody>
      </p:sp>
    </p:spTree>
    <p:extLst>
      <p:ext uri="{BB962C8B-B14F-4D97-AF65-F5344CB8AC3E}">
        <p14:creationId xmlns:p14="http://schemas.microsoft.com/office/powerpoint/2010/main" val="1671668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4A983-F008-0DD0-EF08-A4066DEBC2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7E004D-25EA-DFC9-93E8-7C0ACF7CE701}"/>
              </a:ext>
            </a:extLst>
          </p:cNvPr>
          <p:cNvSpPr>
            <a:spLocks noGrp="1"/>
          </p:cNvSpPr>
          <p:nvPr>
            <p:ph type="title"/>
          </p:nvPr>
        </p:nvSpPr>
        <p:spPr>
          <a:xfrm>
            <a:off x="517869" y="978409"/>
            <a:ext cx="10808221" cy="985474"/>
          </a:xfrm>
        </p:spPr>
        <p:txBody>
          <a:bodyPr>
            <a:normAutofit/>
          </a:bodyPr>
          <a:lstStyle/>
          <a:p>
            <a:r>
              <a:rPr lang="en-US" dirty="0"/>
              <a:t>Interface</a:t>
            </a:r>
          </a:p>
        </p:txBody>
      </p:sp>
      <p:sp>
        <p:nvSpPr>
          <p:cNvPr id="3" name="Content Placeholder 2">
            <a:extLst>
              <a:ext uri="{FF2B5EF4-FFF2-40B4-BE49-F238E27FC236}">
                <a16:creationId xmlns:a16="http://schemas.microsoft.com/office/drawing/2014/main" id="{D6030307-800D-8CF7-D6FD-D7CC5B898DF6}"/>
              </a:ext>
            </a:extLst>
          </p:cNvPr>
          <p:cNvSpPr>
            <a:spLocks noGrp="1"/>
          </p:cNvSpPr>
          <p:nvPr>
            <p:ph idx="1"/>
          </p:nvPr>
        </p:nvSpPr>
        <p:spPr>
          <a:xfrm>
            <a:off x="633845" y="1963883"/>
            <a:ext cx="11049505" cy="4486078"/>
          </a:xfrm>
        </p:spPr>
        <p:txBody>
          <a:bodyPr>
            <a:normAutofit fontScale="85000" lnSpcReduction="10000"/>
          </a:bodyPr>
          <a:lstStyle/>
          <a:p>
            <a:r>
              <a:rPr lang="en-US" sz="1800" b="0" i="0" dirty="0">
                <a:solidFill>
                  <a:srgbClr val="000000"/>
                </a:solidFill>
                <a:effectLst/>
                <a:latin typeface="Consolas" panose="020B0609020204030204" pitchFamily="49" charset="0"/>
              </a:rPr>
              <a:t>is a way to define a contract's structure without providing the implementation</a:t>
            </a:r>
          </a:p>
          <a:p>
            <a:r>
              <a:rPr lang="en-US" sz="1800" b="0" i="0" dirty="0">
                <a:solidFill>
                  <a:srgbClr val="000000"/>
                </a:solidFill>
                <a:effectLst/>
                <a:latin typeface="Consolas" panose="020B0609020204030204" pitchFamily="49" charset="0"/>
              </a:rPr>
              <a:t>details. Interfaces are like blueprints that specify the function signatures that a contract must</a:t>
            </a:r>
          </a:p>
          <a:p>
            <a:r>
              <a:rPr lang="en-US" sz="1800" b="0" i="0" dirty="0">
                <a:solidFill>
                  <a:srgbClr val="000000"/>
                </a:solidFill>
                <a:effectLst/>
                <a:latin typeface="Consolas" panose="020B0609020204030204" pitchFamily="49" charset="0"/>
              </a:rPr>
              <a:t>adhere to. They are typically used for creating a standard set of functions that other contracts</a:t>
            </a:r>
          </a:p>
          <a:p>
            <a:r>
              <a:rPr lang="en-US" sz="1800" b="0" i="0" dirty="0">
                <a:solidFill>
                  <a:srgbClr val="000000"/>
                </a:solidFill>
                <a:effectLst/>
                <a:latin typeface="Consolas" panose="020B0609020204030204" pitchFamily="49" charset="0"/>
              </a:rPr>
              <a:t>can implement, ensuring interoperability and compatibility.</a:t>
            </a:r>
          </a:p>
          <a:p>
            <a:pPr lvl="1"/>
            <a:r>
              <a:rPr lang="en-US" sz="1600" b="0" i="0" dirty="0">
                <a:solidFill>
                  <a:srgbClr val="000000"/>
                </a:solidFill>
                <a:effectLst/>
                <a:latin typeface="Verdana" panose="020B0604030504040204" pitchFamily="34" charset="0"/>
              </a:rPr>
              <a:t>Interface can not have any function with implementation.</a:t>
            </a:r>
          </a:p>
          <a:p>
            <a:pPr lvl="1"/>
            <a:r>
              <a:rPr lang="en-US" sz="1600" b="0" i="0" dirty="0">
                <a:solidFill>
                  <a:srgbClr val="000000"/>
                </a:solidFill>
                <a:effectLst/>
                <a:latin typeface="Verdana" panose="020B0604030504040204" pitchFamily="34" charset="0"/>
              </a:rPr>
              <a:t>Functions of an interface can be only of type external.</a:t>
            </a:r>
          </a:p>
          <a:p>
            <a:pPr lvl="1"/>
            <a:r>
              <a:rPr lang="en-US" sz="1600" b="0" i="0" dirty="0">
                <a:solidFill>
                  <a:srgbClr val="000000"/>
                </a:solidFill>
                <a:effectLst/>
                <a:latin typeface="Verdana" panose="020B0604030504040204" pitchFamily="34" charset="0"/>
              </a:rPr>
              <a:t>Interface can not have constructor.</a:t>
            </a:r>
          </a:p>
          <a:p>
            <a:pPr lvl="1"/>
            <a:r>
              <a:rPr lang="en-US" sz="1600" b="0" i="0" dirty="0">
                <a:solidFill>
                  <a:srgbClr val="000000"/>
                </a:solidFill>
                <a:effectLst/>
                <a:latin typeface="Verdana" panose="020B0604030504040204" pitchFamily="34" charset="0"/>
              </a:rPr>
              <a:t>Interface can not have state variables.</a:t>
            </a:r>
          </a:p>
          <a:p>
            <a:pPr lvl="1"/>
            <a:r>
              <a:rPr lang="en-US" sz="1600" b="0" i="0" dirty="0">
                <a:solidFill>
                  <a:srgbClr val="000000"/>
                </a:solidFill>
                <a:effectLst/>
                <a:latin typeface="Verdana" panose="020B0604030504040204" pitchFamily="34" charset="0"/>
              </a:rPr>
              <a:t>Interface can have </a:t>
            </a:r>
            <a:r>
              <a:rPr lang="en-US" sz="1600" b="0" i="0" dirty="0" err="1">
                <a:solidFill>
                  <a:srgbClr val="000000"/>
                </a:solidFill>
                <a:effectLst/>
                <a:latin typeface="Verdana" panose="020B0604030504040204" pitchFamily="34" charset="0"/>
              </a:rPr>
              <a:t>enum</a:t>
            </a:r>
            <a:r>
              <a:rPr lang="en-US" sz="1600" b="0" i="0" dirty="0">
                <a:solidFill>
                  <a:srgbClr val="000000"/>
                </a:solidFill>
                <a:effectLst/>
                <a:latin typeface="Verdana" panose="020B0604030504040204" pitchFamily="34" charset="0"/>
              </a:rPr>
              <a:t>, structs which can be accessed using interface name dot notation.</a:t>
            </a:r>
          </a:p>
          <a:p>
            <a:pPr marL="0" lvl="1" indent="0">
              <a:buNone/>
            </a:pPr>
            <a:r>
              <a:rPr lang="en-US" sz="1800" b="0" i="0" dirty="0">
                <a:solidFill>
                  <a:srgbClr val="000000"/>
                </a:solidFill>
                <a:effectLst/>
                <a:latin typeface="Consolas" panose="020B0609020204030204" pitchFamily="49" charset="0"/>
              </a:rPr>
              <a:t>Example:</a:t>
            </a:r>
          </a:p>
          <a:p>
            <a:r>
              <a:rPr lang="en-US" sz="1800" b="0" i="0" dirty="0">
                <a:solidFill>
                  <a:srgbClr val="000000"/>
                </a:solidFill>
                <a:effectLst/>
                <a:latin typeface="Consolas" panose="020B0609020204030204" pitchFamily="49" charset="0"/>
              </a:rPr>
              <a:t>1. </a:t>
            </a:r>
            <a:r>
              <a:rPr lang="en-US" sz="1800" b="0" i="0" dirty="0">
                <a:solidFill>
                  <a:srgbClr val="000088"/>
                </a:solidFill>
                <a:effectLst/>
                <a:latin typeface="Consolas" panose="020B0609020204030204" pitchFamily="49" charset="0"/>
              </a:rPr>
              <a:t>interface </a:t>
            </a:r>
            <a:r>
              <a:rPr lang="en-US" sz="1800" b="0" i="0" dirty="0" err="1">
                <a:solidFill>
                  <a:srgbClr val="660066"/>
                </a:solidFill>
                <a:effectLst/>
                <a:latin typeface="Consolas" panose="020B0609020204030204" pitchFamily="49" charset="0"/>
              </a:rPr>
              <a:t>MyInterface</a:t>
            </a:r>
            <a:r>
              <a:rPr lang="en-US" sz="1800" b="0" i="0" dirty="0">
                <a:solidFill>
                  <a:srgbClr val="660066"/>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 </a:t>
            </a:r>
            <a:r>
              <a:rPr lang="en-US" sz="1800" b="0" i="0" dirty="0">
                <a:solidFill>
                  <a:srgbClr val="000088"/>
                </a:solidFill>
                <a:effectLst/>
                <a:latin typeface="Consolas" panose="020B0609020204030204" pitchFamily="49" charset="0"/>
              </a:rPr>
              <a:t>function </a:t>
            </a:r>
            <a:r>
              <a:rPr lang="en-US" sz="1800" b="0" i="0" dirty="0" err="1">
                <a:solidFill>
                  <a:srgbClr val="000000"/>
                </a:solidFill>
                <a:effectLst/>
                <a:latin typeface="Consolas" panose="020B0609020204030204" pitchFamily="49" charset="0"/>
              </a:rPr>
              <a:t>myFunction</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uint256 input</a:t>
            </a:r>
            <a:r>
              <a:rPr lang="en-US" sz="1800" b="0" i="0" dirty="0">
                <a:solidFill>
                  <a:srgbClr val="666600"/>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external view returns </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uint256</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3. </a:t>
            </a:r>
            <a:r>
              <a:rPr lang="en-US" sz="1800" b="0" i="0" dirty="0">
                <a:solidFill>
                  <a:srgbClr val="666600"/>
                </a:solidFill>
                <a:effectLst/>
                <a:latin typeface="Consolas" panose="020B0609020204030204" pitchFamily="49" charset="0"/>
              </a:rPr>
              <a:t>}</a:t>
            </a:r>
            <a:r>
              <a:rPr lang="en-US" dirty="0"/>
              <a:t> </a:t>
            </a:r>
          </a:p>
          <a:p>
            <a:endParaRPr lang="en-US" dirty="0"/>
          </a:p>
        </p:txBody>
      </p:sp>
    </p:spTree>
    <p:extLst>
      <p:ext uri="{BB962C8B-B14F-4D97-AF65-F5344CB8AC3E}">
        <p14:creationId xmlns:p14="http://schemas.microsoft.com/office/powerpoint/2010/main" val="1559838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C57E9-D61D-6EE6-586C-26FEE0E631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B72E0E-1251-44C6-F25A-E709DA383397}"/>
              </a:ext>
            </a:extLst>
          </p:cNvPr>
          <p:cNvSpPr>
            <a:spLocks noGrp="1"/>
          </p:cNvSpPr>
          <p:nvPr>
            <p:ph type="title"/>
          </p:nvPr>
        </p:nvSpPr>
        <p:spPr>
          <a:xfrm>
            <a:off x="517869" y="978409"/>
            <a:ext cx="10808221" cy="985474"/>
          </a:xfrm>
        </p:spPr>
        <p:txBody>
          <a:bodyPr>
            <a:normAutofit/>
          </a:bodyPr>
          <a:lstStyle/>
          <a:p>
            <a:r>
              <a:rPr lang="en-US" dirty="0"/>
              <a:t>Interface Usage</a:t>
            </a:r>
          </a:p>
        </p:txBody>
      </p:sp>
      <p:sp>
        <p:nvSpPr>
          <p:cNvPr id="3" name="Content Placeholder 2">
            <a:extLst>
              <a:ext uri="{FF2B5EF4-FFF2-40B4-BE49-F238E27FC236}">
                <a16:creationId xmlns:a16="http://schemas.microsoft.com/office/drawing/2014/main" id="{3FDECE53-1ED0-5FAD-10D3-1EE810750BCE}"/>
              </a:ext>
            </a:extLst>
          </p:cNvPr>
          <p:cNvSpPr>
            <a:spLocks noGrp="1"/>
          </p:cNvSpPr>
          <p:nvPr>
            <p:ph idx="1"/>
          </p:nvPr>
        </p:nvSpPr>
        <p:spPr>
          <a:xfrm>
            <a:off x="633845" y="1963883"/>
            <a:ext cx="11049505" cy="4333008"/>
          </a:xfrm>
        </p:spPr>
        <p:txBody>
          <a:bodyPr>
            <a:normAutofit fontScale="92500" lnSpcReduction="20000"/>
          </a:bodyPr>
          <a:lstStyle/>
          <a:p>
            <a:r>
              <a:rPr lang="en-US" sz="1800" b="0" i="0" dirty="0">
                <a:solidFill>
                  <a:srgbClr val="000000"/>
                </a:solidFill>
                <a:effectLst/>
                <a:latin typeface="Calibri" panose="020F0502020204030204" pitchFamily="34" charset="0"/>
              </a:rPr>
              <a:t>You can use an interface to interact with contracts that adhere to it. When you use the interface, you can call the functions declared in the interface without knowing the implementation details of the actual contract</a:t>
            </a:r>
            <a:r>
              <a:rPr lang="en-US" sz="1600" dirty="0"/>
              <a:t> .</a:t>
            </a:r>
          </a:p>
          <a:p>
            <a:r>
              <a:rPr lang="en-US" sz="1600" dirty="0"/>
              <a:t>interface Calculator {</a:t>
            </a:r>
          </a:p>
          <a:p>
            <a:r>
              <a:rPr lang="en-US" sz="1600" dirty="0"/>
              <a:t>   function </a:t>
            </a:r>
            <a:r>
              <a:rPr lang="en-US" sz="1600" dirty="0" err="1"/>
              <a:t>getResult</a:t>
            </a:r>
            <a:r>
              <a:rPr lang="en-US" sz="1600" dirty="0"/>
              <a:t>() external view returns(</a:t>
            </a:r>
            <a:r>
              <a:rPr lang="en-US" sz="1600" dirty="0" err="1"/>
              <a:t>uint</a:t>
            </a:r>
            <a:r>
              <a:rPr lang="en-US" sz="1600" dirty="0"/>
              <a:t>);</a:t>
            </a:r>
          </a:p>
          <a:p>
            <a:r>
              <a:rPr lang="en-US" sz="1600" dirty="0"/>
              <a:t>}</a:t>
            </a:r>
          </a:p>
          <a:p>
            <a:r>
              <a:rPr lang="en-US" sz="1600" dirty="0"/>
              <a:t>contract Test is Calculator {</a:t>
            </a:r>
          </a:p>
          <a:p>
            <a:r>
              <a:rPr lang="en-US" sz="1600" dirty="0"/>
              <a:t>function </a:t>
            </a:r>
            <a:r>
              <a:rPr lang="en-US" sz="1600" dirty="0" err="1"/>
              <a:t>getResult</a:t>
            </a:r>
            <a:r>
              <a:rPr lang="en-US" sz="1600" dirty="0"/>
              <a:t>() external view returns(</a:t>
            </a:r>
            <a:r>
              <a:rPr lang="en-US" sz="1600" dirty="0" err="1"/>
              <a:t>uint</a:t>
            </a:r>
            <a:r>
              <a:rPr lang="en-US" sz="1600" dirty="0"/>
              <a:t>){</a:t>
            </a:r>
          </a:p>
          <a:p>
            <a:r>
              <a:rPr lang="en-US" sz="1600" dirty="0"/>
              <a:t>      </a:t>
            </a:r>
            <a:r>
              <a:rPr lang="en-US" sz="1600" dirty="0" err="1"/>
              <a:t>uint</a:t>
            </a:r>
            <a:r>
              <a:rPr lang="en-US" sz="1600" dirty="0"/>
              <a:t> a = 1; </a:t>
            </a:r>
          </a:p>
          <a:p>
            <a:r>
              <a:rPr lang="en-US" sz="1600" dirty="0"/>
              <a:t>      </a:t>
            </a:r>
            <a:r>
              <a:rPr lang="en-US" sz="1600" dirty="0" err="1"/>
              <a:t>uint</a:t>
            </a:r>
            <a:r>
              <a:rPr lang="en-US" sz="1600" dirty="0"/>
              <a:t> b = 2;</a:t>
            </a:r>
          </a:p>
          <a:p>
            <a:r>
              <a:rPr lang="en-US" sz="1600" dirty="0"/>
              <a:t>      </a:t>
            </a:r>
            <a:r>
              <a:rPr lang="en-US" sz="1600" dirty="0" err="1"/>
              <a:t>uint</a:t>
            </a:r>
            <a:r>
              <a:rPr lang="en-US" sz="1600" dirty="0"/>
              <a:t> result = a + b;</a:t>
            </a:r>
          </a:p>
          <a:p>
            <a:r>
              <a:rPr lang="en-US" sz="1600" dirty="0"/>
              <a:t>      return result;</a:t>
            </a:r>
          </a:p>
          <a:p>
            <a:r>
              <a:rPr lang="en-US" sz="1600" dirty="0"/>
              <a:t>   }</a:t>
            </a:r>
          </a:p>
          <a:p>
            <a:r>
              <a:rPr lang="en-US" sz="1600" dirty="0"/>
              <a:t>}</a:t>
            </a:r>
            <a:endParaRPr lang="en-US" dirty="0"/>
          </a:p>
        </p:txBody>
      </p:sp>
    </p:spTree>
    <p:extLst>
      <p:ext uri="{BB962C8B-B14F-4D97-AF65-F5344CB8AC3E}">
        <p14:creationId xmlns:p14="http://schemas.microsoft.com/office/powerpoint/2010/main" val="26807946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B0BED-AA3D-3169-7AA5-0E3FE9CD1A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C8BF5-E3D6-6295-7A79-F8A2EA95D406}"/>
              </a:ext>
            </a:extLst>
          </p:cNvPr>
          <p:cNvSpPr>
            <a:spLocks noGrp="1"/>
          </p:cNvSpPr>
          <p:nvPr>
            <p:ph type="title"/>
          </p:nvPr>
        </p:nvSpPr>
        <p:spPr>
          <a:xfrm>
            <a:off x="517869" y="978409"/>
            <a:ext cx="10808221" cy="985474"/>
          </a:xfrm>
        </p:spPr>
        <p:txBody>
          <a:bodyPr>
            <a:normAutofit/>
          </a:bodyPr>
          <a:lstStyle/>
          <a:p>
            <a:r>
              <a:rPr lang="en-US" dirty="0"/>
              <a:t>Abstract Contracts</a:t>
            </a:r>
          </a:p>
        </p:txBody>
      </p:sp>
      <p:sp>
        <p:nvSpPr>
          <p:cNvPr id="3" name="Content Placeholder 2">
            <a:extLst>
              <a:ext uri="{FF2B5EF4-FFF2-40B4-BE49-F238E27FC236}">
                <a16:creationId xmlns:a16="http://schemas.microsoft.com/office/drawing/2014/main" id="{2DE18A94-94CC-9348-5276-37636DE47AE8}"/>
              </a:ext>
            </a:extLst>
          </p:cNvPr>
          <p:cNvSpPr>
            <a:spLocks noGrp="1"/>
          </p:cNvSpPr>
          <p:nvPr>
            <p:ph idx="1"/>
          </p:nvPr>
        </p:nvSpPr>
        <p:spPr>
          <a:xfrm>
            <a:off x="633845" y="1963883"/>
            <a:ext cx="11049505" cy="4333008"/>
          </a:xfrm>
        </p:spPr>
        <p:txBody>
          <a:bodyPr>
            <a:normAutofit/>
          </a:bodyPr>
          <a:lstStyle/>
          <a:p>
            <a:pPr algn="l"/>
            <a:r>
              <a:rPr lang="en-US" sz="1600" b="0" i="0" dirty="0">
                <a:solidFill>
                  <a:srgbClr val="000000"/>
                </a:solidFill>
                <a:effectLst/>
                <a:latin typeface="Verdana" panose="020B0604030504040204" pitchFamily="34" charset="0"/>
              </a:rPr>
              <a:t>Abstract Contract is one which contains at least one function without any implementation. Such a contract is used as a base contract. Generally, an abstract contract contains both implemented as well as abstract functions. Derived contract will implement the abstract function and use the existing functions as and when required.</a:t>
            </a:r>
          </a:p>
          <a:p>
            <a:pPr algn="l"/>
            <a:r>
              <a:rPr lang="en-US" sz="1600" b="0" i="0" dirty="0">
                <a:solidFill>
                  <a:srgbClr val="000000"/>
                </a:solidFill>
                <a:effectLst/>
                <a:latin typeface="Verdana" panose="020B0604030504040204" pitchFamily="34" charset="0"/>
              </a:rPr>
              <a:t>In case, a derived contract is not implementing the abstract function then this derived contract will be marked as abstract.</a:t>
            </a:r>
          </a:p>
        </p:txBody>
      </p:sp>
      <p:pic>
        <p:nvPicPr>
          <p:cNvPr id="5" name="Picture 4">
            <a:extLst>
              <a:ext uri="{FF2B5EF4-FFF2-40B4-BE49-F238E27FC236}">
                <a16:creationId xmlns:a16="http://schemas.microsoft.com/office/drawing/2014/main" id="{FF19C7BD-15BE-F007-BF5E-596551C8C3CF}"/>
              </a:ext>
            </a:extLst>
          </p:cNvPr>
          <p:cNvPicPr>
            <a:picLocks noChangeAspect="1"/>
          </p:cNvPicPr>
          <p:nvPr/>
        </p:nvPicPr>
        <p:blipFill>
          <a:blip r:embed="rId2"/>
          <a:stretch>
            <a:fillRect/>
          </a:stretch>
        </p:blipFill>
        <p:spPr>
          <a:xfrm>
            <a:off x="3329700" y="3478160"/>
            <a:ext cx="5532599" cy="3208298"/>
          </a:xfrm>
          <a:prstGeom prst="rect">
            <a:avLst/>
          </a:prstGeom>
        </p:spPr>
      </p:pic>
    </p:spTree>
    <p:extLst>
      <p:ext uri="{BB962C8B-B14F-4D97-AF65-F5344CB8AC3E}">
        <p14:creationId xmlns:p14="http://schemas.microsoft.com/office/powerpoint/2010/main" val="24353665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C8B60-4CFD-46D5-3132-0CD978ED7E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023958-5092-F01A-C078-4420FD0493EF}"/>
              </a:ext>
            </a:extLst>
          </p:cNvPr>
          <p:cNvSpPr>
            <a:spLocks noGrp="1"/>
          </p:cNvSpPr>
          <p:nvPr>
            <p:ph type="title"/>
          </p:nvPr>
        </p:nvSpPr>
        <p:spPr>
          <a:xfrm>
            <a:off x="517869" y="978409"/>
            <a:ext cx="10808221" cy="985474"/>
          </a:xfrm>
        </p:spPr>
        <p:txBody>
          <a:bodyPr>
            <a:normAutofit/>
          </a:bodyPr>
          <a:lstStyle/>
          <a:p>
            <a:pPr algn="ctr"/>
            <a:r>
              <a:rPr lang="en-US" b="1" i="0" dirty="0">
                <a:solidFill>
                  <a:srgbClr val="000000"/>
                </a:solidFill>
                <a:effectLst/>
                <a:latin typeface="var(--ff-lato)"/>
              </a:rPr>
              <a:t>Inheritance</a:t>
            </a:r>
          </a:p>
        </p:txBody>
      </p:sp>
      <p:sp>
        <p:nvSpPr>
          <p:cNvPr id="3" name="Content Placeholder 2">
            <a:extLst>
              <a:ext uri="{FF2B5EF4-FFF2-40B4-BE49-F238E27FC236}">
                <a16:creationId xmlns:a16="http://schemas.microsoft.com/office/drawing/2014/main" id="{D695402C-0723-8849-D544-9BC81EE056AD}"/>
              </a:ext>
            </a:extLst>
          </p:cNvPr>
          <p:cNvSpPr>
            <a:spLocks noGrp="1"/>
          </p:cNvSpPr>
          <p:nvPr>
            <p:ph idx="1"/>
          </p:nvPr>
        </p:nvSpPr>
        <p:spPr>
          <a:xfrm>
            <a:off x="633845" y="1963883"/>
            <a:ext cx="11049505" cy="4333008"/>
          </a:xfrm>
        </p:spPr>
        <p:txBody>
          <a:bodyPr>
            <a:normAutofit/>
          </a:bodyPr>
          <a:lstStyle/>
          <a:p>
            <a:pPr algn="l"/>
            <a:r>
              <a:rPr lang="en-US" sz="1600" b="0" i="0" dirty="0">
                <a:solidFill>
                  <a:srgbClr val="000000"/>
                </a:solidFill>
                <a:effectLst/>
                <a:latin typeface="Verdana" panose="020B0604030504040204" pitchFamily="34" charset="0"/>
              </a:rPr>
              <a:t>Inheritance is a way to extend functionality of a contract. Solidity supports both single as well as multiple inheritance. Following are the key highlights.</a:t>
            </a:r>
          </a:p>
          <a:p>
            <a:pPr lvl="1"/>
            <a:r>
              <a:rPr lang="en-US" b="0" i="0" dirty="0">
                <a:solidFill>
                  <a:srgbClr val="000000"/>
                </a:solidFill>
                <a:effectLst/>
                <a:latin typeface="Verdana" panose="020B0604030504040204" pitchFamily="34" charset="0"/>
              </a:rPr>
              <a:t>A derived contract can access all non-private members including internal methods and state variables. But using this is not allowed.</a:t>
            </a:r>
          </a:p>
          <a:p>
            <a:pPr lvl="1"/>
            <a:r>
              <a:rPr lang="en-US" b="0" i="0" dirty="0">
                <a:solidFill>
                  <a:srgbClr val="000000"/>
                </a:solidFill>
                <a:effectLst/>
                <a:latin typeface="Verdana" panose="020B0604030504040204" pitchFamily="34" charset="0"/>
              </a:rPr>
              <a:t>Function overriding is allowed provided function signature remains same. In case of difference of output parameters, compilation will fail.</a:t>
            </a:r>
          </a:p>
          <a:p>
            <a:pPr lvl="1"/>
            <a:r>
              <a:rPr lang="en-US" b="0" i="0" dirty="0">
                <a:solidFill>
                  <a:srgbClr val="000000"/>
                </a:solidFill>
                <a:effectLst/>
                <a:latin typeface="Verdana" panose="020B0604030504040204" pitchFamily="34" charset="0"/>
              </a:rPr>
              <a:t>We can call a super contract's function using super keyword or using super contract name.</a:t>
            </a:r>
          </a:p>
          <a:p>
            <a:pPr lvl="1"/>
            <a:r>
              <a:rPr lang="en-US" b="0" i="0" dirty="0">
                <a:solidFill>
                  <a:srgbClr val="000000"/>
                </a:solidFill>
                <a:effectLst/>
                <a:latin typeface="Verdana" panose="020B0604030504040204" pitchFamily="34" charset="0"/>
              </a:rPr>
              <a:t>In case of multiple inheritance, function call using super gives preference to most derived contract.</a:t>
            </a:r>
          </a:p>
          <a:p>
            <a:r>
              <a:rPr lang="en-US" dirty="0">
                <a:solidFill>
                  <a:srgbClr val="FF0000"/>
                </a:solidFill>
              </a:rPr>
              <a:t>Use the keyword </a:t>
            </a:r>
            <a:r>
              <a:rPr lang="en-US" b="1" dirty="0">
                <a:solidFill>
                  <a:srgbClr val="FF0000"/>
                </a:solidFill>
              </a:rPr>
              <a:t>is</a:t>
            </a:r>
            <a:r>
              <a:rPr lang="en-US" dirty="0">
                <a:solidFill>
                  <a:srgbClr val="FF0000"/>
                </a:solidFill>
              </a:rPr>
              <a:t> to inherit from a contract or an interface.</a:t>
            </a:r>
          </a:p>
        </p:txBody>
      </p:sp>
    </p:spTree>
    <p:extLst>
      <p:ext uri="{BB962C8B-B14F-4D97-AF65-F5344CB8AC3E}">
        <p14:creationId xmlns:p14="http://schemas.microsoft.com/office/powerpoint/2010/main" val="3957445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4955E-E243-2A8C-0ADC-654A588CF7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8CDD24-955A-D3C8-EC52-B94D41F16CE4}"/>
              </a:ext>
            </a:extLst>
          </p:cNvPr>
          <p:cNvSpPr>
            <a:spLocks noGrp="1"/>
          </p:cNvSpPr>
          <p:nvPr>
            <p:ph type="title"/>
          </p:nvPr>
        </p:nvSpPr>
        <p:spPr>
          <a:xfrm>
            <a:off x="517869" y="978409"/>
            <a:ext cx="10808221" cy="985474"/>
          </a:xfrm>
        </p:spPr>
        <p:txBody>
          <a:bodyPr>
            <a:normAutofit/>
          </a:bodyPr>
          <a:lstStyle/>
          <a:p>
            <a:pPr algn="ctr"/>
            <a:r>
              <a:rPr lang="en-US" b="1" i="0" dirty="0">
                <a:solidFill>
                  <a:srgbClr val="000000"/>
                </a:solidFill>
                <a:effectLst/>
                <a:latin typeface="var(--ff-lato)"/>
              </a:rPr>
              <a:t>Inheritance</a:t>
            </a:r>
          </a:p>
        </p:txBody>
      </p:sp>
      <p:sp>
        <p:nvSpPr>
          <p:cNvPr id="4" name="Content Placeholder 3">
            <a:extLst>
              <a:ext uri="{FF2B5EF4-FFF2-40B4-BE49-F238E27FC236}">
                <a16:creationId xmlns:a16="http://schemas.microsoft.com/office/drawing/2014/main" id="{B788F886-5229-0395-01FE-821888C9BE05}"/>
              </a:ext>
            </a:extLst>
          </p:cNvPr>
          <p:cNvSpPr>
            <a:spLocks noGrp="1"/>
          </p:cNvSpPr>
          <p:nvPr>
            <p:ph idx="1"/>
          </p:nvPr>
        </p:nvSpPr>
        <p:spPr>
          <a:xfrm>
            <a:off x="517869" y="1963883"/>
            <a:ext cx="11165481" cy="3875838"/>
          </a:xfrm>
        </p:spPr>
        <p:txBody>
          <a:bodyPr>
            <a:normAutofit/>
          </a:bodyPr>
          <a:lstStyle/>
          <a:p>
            <a:r>
              <a:rPr lang="en-US" sz="1800" b="0" i="0" dirty="0">
                <a:solidFill>
                  <a:srgbClr val="000000"/>
                </a:solidFill>
                <a:effectLst/>
                <a:latin typeface="Consolas" panose="020B0609020204030204" pitchFamily="49" charset="0"/>
              </a:rPr>
              <a:t>1. import "./</a:t>
            </a:r>
            <a:r>
              <a:rPr lang="en-US" sz="1800" b="0" i="0" dirty="0">
                <a:solidFill>
                  <a:srgbClr val="660066"/>
                </a:solidFill>
                <a:effectLst/>
                <a:latin typeface="Consolas" panose="020B0609020204030204" pitchFamily="49" charset="0"/>
              </a:rPr>
              <a:t>Base3</a:t>
            </a:r>
            <a:r>
              <a:rPr lang="en-US" sz="1800" b="0" i="0" dirty="0">
                <a:solidFill>
                  <a:srgbClr val="000000"/>
                </a:solidFill>
                <a:effectLst/>
                <a:latin typeface="Consolas" panose="020B0609020204030204" pitchFamily="49" charset="0"/>
              </a:rPr>
              <a:t>.sol"; </a:t>
            </a:r>
            <a:r>
              <a:rPr lang="en-US" sz="1800" b="0" i="0" dirty="0">
                <a:solidFill>
                  <a:srgbClr val="984806"/>
                </a:solidFill>
                <a:effectLst/>
                <a:latin typeface="Consolas" panose="020B0609020204030204" pitchFamily="49" charset="0"/>
              </a:rPr>
              <a:t>// importing the parent contracts / interfaces</a:t>
            </a:r>
          </a:p>
          <a:p>
            <a:r>
              <a:rPr lang="en-US" sz="1800" b="0" i="0" dirty="0">
                <a:solidFill>
                  <a:srgbClr val="000000"/>
                </a:solidFill>
                <a:effectLst/>
                <a:latin typeface="Consolas" panose="020B0609020204030204" pitchFamily="49" charset="0"/>
              </a:rPr>
              <a:t>2. contract </a:t>
            </a:r>
            <a:r>
              <a:rPr lang="en-US" sz="1800" b="0" i="0" dirty="0" err="1">
                <a:solidFill>
                  <a:srgbClr val="660066"/>
                </a:solidFill>
                <a:effectLst/>
                <a:latin typeface="Consolas" panose="020B0609020204030204" pitchFamily="49" charset="0"/>
              </a:rPr>
              <a:t>MyContract</a:t>
            </a:r>
            <a:r>
              <a:rPr lang="en-US" sz="1800" b="0" i="0" dirty="0">
                <a:solidFill>
                  <a:srgbClr val="660066"/>
                </a:solidFill>
                <a:effectLst/>
                <a:latin typeface="Consolas" panose="020B0609020204030204" pitchFamily="49" charset="0"/>
              </a:rPr>
              <a:t> </a:t>
            </a:r>
            <a:r>
              <a:rPr lang="en-US" sz="1800" b="0" i="0" dirty="0">
                <a:solidFill>
                  <a:srgbClr val="000088"/>
                </a:solidFill>
                <a:effectLst/>
                <a:latin typeface="Consolas" panose="020B0609020204030204" pitchFamily="49" charset="0"/>
              </a:rPr>
              <a:t>is </a:t>
            </a:r>
            <a:r>
              <a:rPr lang="en-US" sz="1800" b="0" i="0" dirty="0">
                <a:solidFill>
                  <a:srgbClr val="660066"/>
                </a:solidFill>
                <a:effectLst/>
                <a:latin typeface="Consolas" panose="020B0609020204030204" pitchFamily="49" charset="0"/>
              </a:rPr>
              <a:t>Base1</a:t>
            </a:r>
            <a:r>
              <a:rPr lang="en-US" sz="1800" b="0" i="0" dirty="0">
                <a:solidFill>
                  <a:srgbClr val="666600"/>
                </a:solidFill>
                <a:effectLst/>
                <a:latin typeface="Consolas" panose="020B0609020204030204" pitchFamily="49" charset="0"/>
              </a:rPr>
              <a:t>, </a:t>
            </a:r>
            <a:r>
              <a:rPr lang="en-US" sz="1800" b="0" i="0" dirty="0">
                <a:solidFill>
                  <a:srgbClr val="660066"/>
                </a:solidFill>
                <a:effectLst/>
                <a:latin typeface="Consolas" panose="020B0609020204030204" pitchFamily="49" charset="0"/>
              </a:rPr>
              <a:t>Base2</a:t>
            </a:r>
            <a:r>
              <a:rPr lang="en-US" sz="1800" b="0" i="0" dirty="0">
                <a:solidFill>
                  <a:srgbClr val="666600"/>
                </a:solidFill>
                <a:effectLst/>
                <a:latin typeface="Consolas" panose="020B0609020204030204" pitchFamily="49" charset="0"/>
              </a:rPr>
              <a:t>, </a:t>
            </a:r>
            <a:r>
              <a:rPr lang="en-US" sz="1800" b="0" i="0" dirty="0">
                <a:solidFill>
                  <a:srgbClr val="660066"/>
                </a:solidFill>
                <a:effectLst/>
                <a:latin typeface="Consolas" panose="020B0609020204030204" pitchFamily="49" charset="0"/>
              </a:rPr>
              <a:t>Base3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3. </a:t>
            </a:r>
            <a:r>
              <a:rPr lang="en-US" sz="1800" b="0" i="0" dirty="0">
                <a:solidFill>
                  <a:srgbClr val="880000"/>
                </a:solidFill>
                <a:effectLst/>
                <a:latin typeface="Consolas" panose="020B0609020204030204" pitchFamily="49" charset="0"/>
              </a:rPr>
              <a:t>// ... could override the functions of bases and use also by calling them and if a base constructor has parameters we must pass it from the child constructor by calling</a:t>
            </a:r>
          </a:p>
          <a:p>
            <a:r>
              <a:rPr lang="en-US" sz="1800" b="0" i="0" dirty="0" err="1">
                <a:solidFill>
                  <a:srgbClr val="880000"/>
                </a:solidFill>
                <a:effectLst/>
                <a:latin typeface="Consolas" panose="020B0609020204030204" pitchFamily="49" charset="0"/>
              </a:rPr>
              <a:t>parentName</a:t>
            </a:r>
            <a:r>
              <a:rPr lang="en-US" sz="1800" b="0" i="0" dirty="0">
                <a:solidFill>
                  <a:srgbClr val="880000"/>
                </a:solidFill>
                <a:effectLst/>
                <a:latin typeface="Consolas" panose="020B0609020204030204" pitchFamily="49" charset="0"/>
              </a:rPr>
              <a:t>(</a:t>
            </a:r>
            <a:r>
              <a:rPr lang="en-US" sz="1800" b="0" i="0" dirty="0" err="1">
                <a:solidFill>
                  <a:srgbClr val="880000"/>
                </a:solidFill>
                <a:effectLst/>
                <a:latin typeface="Consolas" panose="020B0609020204030204" pitchFamily="49" charset="0"/>
              </a:rPr>
              <a:t>parametersPass</a:t>
            </a:r>
            <a:r>
              <a:rPr lang="en-US" sz="1800" b="0" i="0" dirty="0">
                <a:solidFill>
                  <a:srgbClr val="880000"/>
                </a:solidFill>
                <a:effectLst/>
                <a:latin typeface="Consolas" panose="020B0609020204030204" pitchFamily="49" charset="0"/>
              </a:rPr>
              <a:t>) next to child constructor initialization, base could be also</a:t>
            </a:r>
          </a:p>
          <a:p>
            <a:r>
              <a:rPr lang="en-US" sz="1800" b="0" i="0" dirty="0">
                <a:solidFill>
                  <a:srgbClr val="880000"/>
                </a:solidFill>
                <a:effectLst/>
                <a:latin typeface="Consolas" panose="020B0609020204030204" pitchFamily="49" charset="0"/>
              </a:rPr>
              <a:t>an interface (to be Implemented).</a:t>
            </a:r>
          </a:p>
          <a:p>
            <a:r>
              <a:rPr lang="en-US" sz="1800" b="0" i="0" dirty="0">
                <a:solidFill>
                  <a:srgbClr val="000000"/>
                </a:solidFill>
                <a:effectLst/>
                <a:latin typeface="Consolas" panose="020B0609020204030204" pitchFamily="49" charset="0"/>
              </a:rPr>
              <a:t>4.</a:t>
            </a:r>
            <a:r>
              <a:rPr lang="en-US" sz="1800" b="0" i="0" dirty="0">
                <a:solidFill>
                  <a:srgbClr val="666600"/>
                </a:solidFill>
                <a:effectLst/>
                <a:latin typeface="Consolas" panose="020B0609020204030204" pitchFamily="49" charset="0"/>
              </a:rPr>
              <a:t>}</a:t>
            </a:r>
            <a:r>
              <a:rPr lang="en-US" dirty="0"/>
              <a:t> </a:t>
            </a:r>
            <a:br>
              <a:rPr lang="en-US" dirty="0"/>
            </a:br>
            <a:endParaRPr lang="en-US" dirty="0"/>
          </a:p>
        </p:txBody>
      </p:sp>
    </p:spTree>
    <p:extLst>
      <p:ext uri="{BB962C8B-B14F-4D97-AF65-F5344CB8AC3E}">
        <p14:creationId xmlns:p14="http://schemas.microsoft.com/office/powerpoint/2010/main" val="4576504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D1DB3-CBA4-77F5-52AD-0AF6448AA1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221CAC-9C76-2FA6-373D-D4BA165432CE}"/>
              </a:ext>
            </a:extLst>
          </p:cNvPr>
          <p:cNvSpPr>
            <a:spLocks noGrp="1"/>
          </p:cNvSpPr>
          <p:nvPr>
            <p:ph type="title"/>
          </p:nvPr>
        </p:nvSpPr>
        <p:spPr>
          <a:xfrm>
            <a:off x="517869" y="978409"/>
            <a:ext cx="10808221" cy="985474"/>
          </a:xfrm>
        </p:spPr>
        <p:txBody>
          <a:bodyPr>
            <a:normAutofit/>
          </a:bodyPr>
          <a:lstStyle/>
          <a:p>
            <a:pPr algn="ctr"/>
            <a:r>
              <a:rPr lang="en-US" b="1" i="0" dirty="0">
                <a:solidFill>
                  <a:srgbClr val="000000"/>
                </a:solidFill>
                <a:effectLst/>
                <a:latin typeface="var(--ff-lato)"/>
              </a:rPr>
              <a:t>Inheritance</a:t>
            </a:r>
          </a:p>
        </p:txBody>
      </p:sp>
      <p:sp>
        <p:nvSpPr>
          <p:cNvPr id="4" name="Content Placeholder 3">
            <a:extLst>
              <a:ext uri="{FF2B5EF4-FFF2-40B4-BE49-F238E27FC236}">
                <a16:creationId xmlns:a16="http://schemas.microsoft.com/office/drawing/2014/main" id="{80B391C6-301B-0687-2D5B-F61B75A04F6A}"/>
              </a:ext>
            </a:extLst>
          </p:cNvPr>
          <p:cNvSpPr>
            <a:spLocks noGrp="1"/>
          </p:cNvSpPr>
          <p:nvPr>
            <p:ph idx="1"/>
          </p:nvPr>
        </p:nvSpPr>
        <p:spPr>
          <a:xfrm>
            <a:off x="517869" y="1963883"/>
            <a:ext cx="11165481" cy="3875838"/>
          </a:xfrm>
        </p:spPr>
        <p:txBody>
          <a:bodyPr>
            <a:normAutofit fontScale="77500" lnSpcReduction="20000"/>
          </a:bodyPr>
          <a:lstStyle/>
          <a:p>
            <a:r>
              <a:rPr lang="en-US" sz="1600" b="0" i="0" dirty="0">
                <a:solidFill>
                  <a:srgbClr val="000000"/>
                </a:solidFill>
                <a:effectLst/>
                <a:latin typeface="Consolas" panose="020B0609020204030204" pitchFamily="49" charset="0"/>
              </a:rPr>
              <a:t>Start by defining a base contract with a function that is marked as virtual. This means that the function can be overridden in derived contracts.</a:t>
            </a:r>
            <a:r>
              <a:rPr lang="en-US" sz="1800" dirty="0"/>
              <a:t> </a:t>
            </a:r>
            <a:br>
              <a:rPr lang="en-US" sz="1800" dirty="0"/>
            </a:br>
            <a:r>
              <a:rPr lang="en-US" sz="1800" dirty="0"/>
              <a:t>1. pragma solidity ^0.8.0;</a:t>
            </a:r>
          </a:p>
          <a:p>
            <a:r>
              <a:rPr lang="en-US" sz="1800" dirty="0"/>
              <a:t>2. contract </a:t>
            </a:r>
            <a:r>
              <a:rPr lang="en-US" sz="1800" dirty="0" err="1"/>
              <a:t>BaseContract</a:t>
            </a:r>
            <a:r>
              <a:rPr lang="en-US" sz="1800" dirty="0"/>
              <a:t> {</a:t>
            </a:r>
          </a:p>
          <a:p>
            <a:r>
              <a:rPr lang="en-US" sz="1800" dirty="0"/>
              <a:t>3. function </a:t>
            </a:r>
            <a:r>
              <a:rPr lang="en-US" sz="1800" dirty="0" err="1"/>
              <a:t>myFunction</a:t>
            </a:r>
            <a:r>
              <a:rPr lang="en-US" sz="1800" dirty="0"/>
              <a:t>() public virtual pure returns (string memory) {</a:t>
            </a:r>
          </a:p>
          <a:p>
            <a:r>
              <a:rPr lang="en-US" sz="1800" dirty="0"/>
              <a:t>4. return "</a:t>
            </a:r>
            <a:r>
              <a:rPr lang="en-US" sz="1800" dirty="0" err="1"/>
              <a:t>BaseContract</a:t>
            </a:r>
            <a:r>
              <a:rPr lang="en-US" sz="1800" dirty="0"/>
              <a:t>";</a:t>
            </a:r>
          </a:p>
          <a:p>
            <a:r>
              <a:rPr lang="en-US" sz="1800" dirty="0"/>
              <a:t>5. }</a:t>
            </a:r>
          </a:p>
          <a:p>
            <a:r>
              <a:rPr lang="en-US" sz="1800" dirty="0"/>
              <a:t>6. }</a:t>
            </a:r>
          </a:p>
          <a:p>
            <a:r>
              <a:rPr lang="en-US" sz="1800" dirty="0"/>
              <a:t>1. contract </a:t>
            </a:r>
            <a:r>
              <a:rPr lang="en-US" sz="1800" dirty="0" err="1"/>
              <a:t>DerivedContract</a:t>
            </a:r>
            <a:r>
              <a:rPr lang="en-US" sz="1800" dirty="0"/>
              <a:t> is </a:t>
            </a:r>
            <a:r>
              <a:rPr lang="en-US" sz="1800" dirty="0" err="1"/>
              <a:t>BaseContract</a:t>
            </a:r>
            <a:r>
              <a:rPr lang="en-US" sz="1800" dirty="0"/>
              <a:t> {</a:t>
            </a:r>
          </a:p>
          <a:p>
            <a:r>
              <a:rPr lang="en-US" sz="1800" dirty="0"/>
              <a:t>2. function </a:t>
            </a:r>
            <a:r>
              <a:rPr lang="en-US" sz="1800" dirty="0" err="1"/>
              <a:t>myFunction</a:t>
            </a:r>
            <a:r>
              <a:rPr lang="en-US" sz="1800" dirty="0"/>
              <a:t>() public pure override returns (string memory) {</a:t>
            </a:r>
          </a:p>
          <a:p>
            <a:r>
              <a:rPr lang="en-US" sz="1800" dirty="0"/>
              <a:t>3. return "</a:t>
            </a:r>
            <a:r>
              <a:rPr lang="en-US" sz="1800" dirty="0" err="1"/>
              <a:t>DerivedContract</a:t>
            </a:r>
            <a:r>
              <a:rPr lang="en-US" sz="1800" dirty="0"/>
              <a:t>";</a:t>
            </a:r>
          </a:p>
          <a:p>
            <a:r>
              <a:rPr lang="en-US" sz="1800" dirty="0"/>
              <a:t>4. }</a:t>
            </a:r>
          </a:p>
          <a:p>
            <a:r>
              <a:rPr lang="en-US" sz="1800" dirty="0"/>
              <a:t>5. }</a:t>
            </a:r>
          </a:p>
        </p:txBody>
      </p:sp>
    </p:spTree>
    <p:extLst>
      <p:ext uri="{BB962C8B-B14F-4D97-AF65-F5344CB8AC3E}">
        <p14:creationId xmlns:p14="http://schemas.microsoft.com/office/powerpoint/2010/main" val="196105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1AC57-C640-4FFE-09E8-3A5D47DEF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E7DC70-D2AB-5A97-ED24-EDEA2D354ED8}"/>
              </a:ext>
            </a:extLst>
          </p:cNvPr>
          <p:cNvSpPr>
            <a:spLocks noGrp="1"/>
          </p:cNvSpPr>
          <p:nvPr>
            <p:ph type="title"/>
          </p:nvPr>
        </p:nvSpPr>
        <p:spPr>
          <a:xfrm>
            <a:off x="517870" y="978409"/>
            <a:ext cx="5021182" cy="1317982"/>
          </a:xfrm>
        </p:spPr>
        <p:txBody>
          <a:bodyPr/>
          <a:lstStyle/>
          <a:p>
            <a:r>
              <a:rPr lang="en-US" dirty="0"/>
              <a:t>Importing Files</a:t>
            </a:r>
          </a:p>
        </p:txBody>
      </p:sp>
      <p:sp>
        <p:nvSpPr>
          <p:cNvPr id="3" name="Content Placeholder 2">
            <a:extLst>
              <a:ext uri="{FF2B5EF4-FFF2-40B4-BE49-F238E27FC236}">
                <a16:creationId xmlns:a16="http://schemas.microsoft.com/office/drawing/2014/main" id="{0703A7BA-DDA5-FB7F-5081-D44555D4C4F1}"/>
              </a:ext>
            </a:extLst>
          </p:cNvPr>
          <p:cNvSpPr>
            <a:spLocks noGrp="1"/>
          </p:cNvSpPr>
          <p:nvPr>
            <p:ph idx="1"/>
          </p:nvPr>
        </p:nvSpPr>
        <p:spPr>
          <a:xfrm>
            <a:off x="517870" y="1974273"/>
            <a:ext cx="11165480" cy="3865448"/>
          </a:xfrm>
        </p:spPr>
        <p:txBody>
          <a:bodyPr>
            <a:normAutofit fontScale="77500" lnSpcReduction="20000"/>
          </a:bodyPr>
          <a:lstStyle/>
          <a:p>
            <a:r>
              <a:rPr lang="en-US" dirty="0"/>
              <a:t>Though above example does not have an import statement, but Solidity supports import statements that are very similar to those available in JavaScript.</a:t>
            </a:r>
          </a:p>
          <a:p>
            <a:endParaRPr lang="en-US" dirty="0"/>
          </a:p>
          <a:p>
            <a:r>
              <a:rPr lang="en-US" dirty="0"/>
              <a:t>The following statement imports all global symbols from "filename".</a:t>
            </a:r>
          </a:p>
          <a:p>
            <a:r>
              <a:rPr lang="en-US" dirty="0"/>
              <a:t>import "filename";</a:t>
            </a:r>
          </a:p>
          <a:p>
            <a:endParaRPr lang="en-US" dirty="0"/>
          </a:p>
          <a:p>
            <a:r>
              <a:rPr lang="en-US" dirty="0"/>
              <a:t>The following example creates a new global symbol </a:t>
            </a:r>
            <a:r>
              <a:rPr lang="en-US" dirty="0" err="1"/>
              <a:t>symbolName</a:t>
            </a:r>
            <a:r>
              <a:rPr lang="en-US" dirty="0"/>
              <a:t> whose members are all the global symbols from "filename".</a:t>
            </a:r>
          </a:p>
          <a:p>
            <a:r>
              <a:rPr lang="en-US" dirty="0"/>
              <a:t>import * as </a:t>
            </a:r>
            <a:r>
              <a:rPr lang="en-US" dirty="0" err="1"/>
              <a:t>symbolName</a:t>
            </a:r>
            <a:r>
              <a:rPr lang="en-US" dirty="0"/>
              <a:t> from "filename";</a:t>
            </a:r>
          </a:p>
          <a:p>
            <a:endParaRPr lang="en-US" dirty="0"/>
          </a:p>
          <a:p>
            <a:r>
              <a:rPr lang="en-US" dirty="0"/>
              <a:t>To import a file x from the same directory as the current file, use import "./x" as x;. If you use import "x" as x; instead, a different file could be referenced in a global "include directory".</a:t>
            </a:r>
          </a:p>
        </p:txBody>
      </p:sp>
    </p:spTree>
    <p:extLst>
      <p:ext uri="{BB962C8B-B14F-4D97-AF65-F5344CB8AC3E}">
        <p14:creationId xmlns:p14="http://schemas.microsoft.com/office/powerpoint/2010/main" val="13543235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8023A-A70A-25B1-3793-488F1D693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CC8CF9-49C8-E5B9-6775-B40BDEEDAEC7}"/>
              </a:ext>
            </a:extLst>
          </p:cNvPr>
          <p:cNvSpPr>
            <a:spLocks noGrp="1"/>
          </p:cNvSpPr>
          <p:nvPr>
            <p:ph type="title"/>
          </p:nvPr>
        </p:nvSpPr>
        <p:spPr>
          <a:xfrm>
            <a:off x="517869" y="978409"/>
            <a:ext cx="10808221" cy="985474"/>
          </a:xfrm>
        </p:spPr>
        <p:txBody>
          <a:bodyPr>
            <a:normAutofit/>
          </a:bodyPr>
          <a:lstStyle/>
          <a:p>
            <a:pPr algn="ctr"/>
            <a:r>
              <a:rPr lang="en-US" b="1" i="0" dirty="0">
                <a:solidFill>
                  <a:srgbClr val="000000"/>
                </a:solidFill>
                <a:effectLst/>
                <a:latin typeface="var(--ff-lato)"/>
              </a:rPr>
              <a:t>Inheritance</a:t>
            </a:r>
          </a:p>
        </p:txBody>
      </p:sp>
      <p:pic>
        <p:nvPicPr>
          <p:cNvPr id="5" name="Content Placeholder 4">
            <a:extLst>
              <a:ext uri="{FF2B5EF4-FFF2-40B4-BE49-F238E27FC236}">
                <a16:creationId xmlns:a16="http://schemas.microsoft.com/office/drawing/2014/main" id="{D690C89F-8ACF-E1D9-B22D-C46DB2DA5668}"/>
              </a:ext>
            </a:extLst>
          </p:cNvPr>
          <p:cNvPicPr>
            <a:picLocks noGrp="1" noChangeAspect="1"/>
          </p:cNvPicPr>
          <p:nvPr>
            <p:ph idx="1"/>
          </p:nvPr>
        </p:nvPicPr>
        <p:blipFill>
          <a:blip r:embed="rId2"/>
          <a:stretch>
            <a:fillRect/>
          </a:stretch>
        </p:blipFill>
        <p:spPr>
          <a:xfrm>
            <a:off x="2669458" y="1963883"/>
            <a:ext cx="6853083" cy="4715351"/>
          </a:xfrm>
        </p:spPr>
      </p:pic>
    </p:spTree>
    <p:extLst>
      <p:ext uri="{BB962C8B-B14F-4D97-AF65-F5344CB8AC3E}">
        <p14:creationId xmlns:p14="http://schemas.microsoft.com/office/powerpoint/2010/main" val="16491848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F1BEC-E9C3-DD2F-A545-E240FB3B65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21E256-A288-3F5D-E972-2C3435527D63}"/>
              </a:ext>
            </a:extLst>
          </p:cNvPr>
          <p:cNvSpPr>
            <a:spLocks noGrp="1"/>
          </p:cNvSpPr>
          <p:nvPr>
            <p:ph type="title"/>
          </p:nvPr>
        </p:nvSpPr>
        <p:spPr>
          <a:xfrm>
            <a:off x="517869" y="978409"/>
            <a:ext cx="10808221" cy="985474"/>
          </a:xfrm>
        </p:spPr>
        <p:txBody>
          <a:bodyPr>
            <a:normAutofit/>
          </a:bodyPr>
          <a:lstStyle/>
          <a:p>
            <a:r>
              <a:rPr lang="en-US" dirty="0"/>
              <a:t>Libraries</a:t>
            </a:r>
          </a:p>
        </p:txBody>
      </p:sp>
      <p:sp>
        <p:nvSpPr>
          <p:cNvPr id="3" name="Content Placeholder 2">
            <a:extLst>
              <a:ext uri="{FF2B5EF4-FFF2-40B4-BE49-F238E27FC236}">
                <a16:creationId xmlns:a16="http://schemas.microsoft.com/office/drawing/2014/main" id="{3A50F7A3-72D5-52C8-66EB-C314E6823E05}"/>
              </a:ext>
            </a:extLst>
          </p:cNvPr>
          <p:cNvSpPr>
            <a:spLocks noGrp="1"/>
          </p:cNvSpPr>
          <p:nvPr>
            <p:ph idx="1"/>
          </p:nvPr>
        </p:nvSpPr>
        <p:spPr>
          <a:xfrm>
            <a:off x="633845" y="1963883"/>
            <a:ext cx="11049505" cy="4333008"/>
          </a:xfrm>
        </p:spPr>
        <p:txBody>
          <a:bodyPr>
            <a:normAutofit fontScale="77500" lnSpcReduction="20000"/>
          </a:bodyPr>
          <a:lstStyle/>
          <a:p>
            <a:pPr algn="l"/>
            <a:r>
              <a:rPr lang="en-US" b="0" i="0" dirty="0">
                <a:solidFill>
                  <a:srgbClr val="000000"/>
                </a:solidFill>
                <a:effectLst/>
                <a:latin typeface="Verdana" panose="020B0604030504040204" pitchFamily="34" charset="0"/>
              </a:rPr>
              <a:t>Libraries are similar to Contracts but are mainly intended for reuse. A Library contains functions which other contracts can call. Solidity have certain restrictions on use of a Library. Following are the key characteristics of a Solidity Library.</a:t>
            </a:r>
          </a:p>
          <a:p>
            <a:pPr lvl="1"/>
            <a:r>
              <a:rPr lang="en-US" b="0" i="0" dirty="0">
                <a:solidFill>
                  <a:srgbClr val="000000"/>
                </a:solidFill>
                <a:effectLst/>
                <a:latin typeface="Verdana" panose="020B0604030504040204" pitchFamily="34" charset="0"/>
              </a:rPr>
              <a:t>Library functions can be called directly if they do not modify the state. That means pure or view functions only can be called from outside the library.</a:t>
            </a:r>
          </a:p>
          <a:p>
            <a:pPr lvl="1"/>
            <a:r>
              <a:rPr lang="en-US" b="0" i="0" dirty="0">
                <a:solidFill>
                  <a:srgbClr val="000000"/>
                </a:solidFill>
                <a:effectLst/>
                <a:latin typeface="Verdana" panose="020B0604030504040204" pitchFamily="34" charset="0"/>
              </a:rPr>
              <a:t>Library can not be destroyed as it is assumed to be stateless.</a:t>
            </a:r>
          </a:p>
          <a:p>
            <a:pPr lvl="1"/>
            <a:r>
              <a:rPr lang="en-US" b="0" i="0" dirty="0">
                <a:solidFill>
                  <a:srgbClr val="000000"/>
                </a:solidFill>
                <a:effectLst/>
                <a:latin typeface="Verdana" panose="020B0604030504040204" pitchFamily="34" charset="0"/>
              </a:rPr>
              <a:t>A Library cannot have state variables.</a:t>
            </a:r>
          </a:p>
          <a:p>
            <a:pPr lvl="1"/>
            <a:r>
              <a:rPr lang="en-US" b="0" i="0" dirty="0">
                <a:solidFill>
                  <a:srgbClr val="000000"/>
                </a:solidFill>
                <a:effectLst/>
                <a:latin typeface="Verdana" panose="020B0604030504040204" pitchFamily="34" charset="0"/>
              </a:rPr>
              <a:t>A Library cannot inherit any element.</a:t>
            </a:r>
          </a:p>
          <a:p>
            <a:pPr lvl="1"/>
            <a:r>
              <a:rPr lang="en-US" b="0" i="0" dirty="0">
                <a:solidFill>
                  <a:srgbClr val="000000"/>
                </a:solidFill>
                <a:effectLst/>
                <a:latin typeface="Verdana" panose="020B0604030504040204" pitchFamily="34" charset="0"/>
              </a:rPr>
              <a:t>A Library cannot be inherited.</a:t>
            </a:r>
          </a:p>
          <a:p>
            <a:r>
              <a:rPr lang="en-US" dirty="0"/>
              <a:t>library Search {</a:t>
            </a:r>
          </a:p>
          <a:p>
            <a:r>
              <a:rPr lang="en-US" dirty="0"/>
              <a:t>   function </a:t>
            </a:r>
            <a:r>
              <a:rPr lang="en-US" dirty="0" err="1"/>
              <a:t>indexOf</a:t>
            </a:r>
            <a:r>
              <a:rPr lang="en-US" dirty="0"/>
              <a:t>(</a:t>
            </a:r>
            <a:r>
              <a:rPr lang="en-US" dirty="0" err="1"/>
              <a:t>uint</a:t>
            </a:r>
            <a:r>
              <a:rPr lang="en-US" dirty="0"/>
              <a:t>[] storage self, </a:t>
            </a:r>
            <a:r>
              <a:rPr lang="en-US" dirty="0" err="1"/>
              <a:t>uint</a:t>
            </a:r>
            <a:r>
              <a:rPr lang="en-US" dirty="0"/>
              <a:t> value) public view returns (</a:t>
            </a:r>
            <a:r>
              <a:rPr lang="en-US" dirty="0" err="1"/>
              <a:t>uint</a:t>
            </a:r>
            <a:r>
              <a:rPr lang="en-US" dirty="0"/>
              <a:t>) {</a:t>
            </a:r>
          </a:p>
          <a:p>
            <a:r>
              <a:rPr lang="en-US" dirty="0"/>
              <a:t>      for (</a:t>
            </a:r>
            <a:r>
              <a:rPr lang="en-US" dirty="0" err="1"/>
              <a:t>uint</a:t>
            </a:r>
            <a:r>
              <a:rPr lang="en-US" dirty="0"/>
              <a:t> </a:t>
            </a:r>
            <a:r>
              <a:rPr lang="en-US" dirty="0" err="1"/>
              <a:t>i</a:t>
            </a:r>
            <a:r>
              <a:rPr lang="en-US" dirty="0"/>
              <a:t> = 0; </a:t>
            </a:r>
            <a:r>
              <a:rPr lang="en-US" dirty="0" err="1"/>
              <a:t>i</a:t>
            </a:r>
            <a:r>
              <a:rPr lang="en-US" dirty="0"/>
              <a:t> &lt; </a:t>
            </a:r>
            <a:r>
              <a:rPr lang="en-US" dirty="0" err="1"/>
              <a:t>self.length</a:t>
            </a:r>
            <a:r>
              <a:rPr lang="en-US" dirty="0"/>
              <a:t>; </a:t>
            </a:r>
            <a:r>
              <a:rPr lang="en-US" dirty="0" err="1"/>
              <a:t>i</a:t>
            </a:r>
            <a:r>
              <a:rPr lang="en-US" dirty="0"/>
              <a:t>++) if (self[</a:t>
            </a:r>
            <a:r>
              <a:rPr lang="en-US" dirty="0" err="1"/>
              <a:t>i</a:t>
            </a:r>
            <a:r>
              <a:rPr lang="en-US" dirty="0"/>
              <a:t>] == value) return </a:t>
            </a:r>
            <a:r>
              <a:rPr lang="en-US" dirty="0" err="1"/>
              <a:t>i</a:t>
            </a:r>
            <a:r>
              <a:rPr lang="en-US" dirty="0"/>
              <a:t>;</a:t>
            </a:r>
          </a:p>
          <a:p>
            <a:r>
              <a:rPr lang="en-US" dirty="0"/>
              <a:t>      return </a:t>
            </a:r>
            <a:r>
              <a:rPr lang="en-US" dirty="0" err="1"/>
              <a:t>uint</a:t>
            </a:r>
            <a:r>
              <a:rPr lang="en-US" dirty="0"/>
              <a:t>(-1);</a:t>
            </a:r>
          </a:p>
          <a:p>
            <a:r>
              <a:rPr lang="en-US" dirty="0"/>
              <a:t>   }</a:t>
            </a:r>
          </a:p>
          <a:p>
            <a:r>
              <a:rPr lang="en-US" dirty="0"/>
              <a:t>}</a:t>
            </a:r>
          </a:p>
        </p:txBody>
      </p:sp>
    </p:spTree>
    <p:extLst>
      <p:ext uri="{BB962C8B-B14F-4D97-AF65-F5344CB8AC3E}">
        <p14:creationId xmlns:p14="http://schemas.microsoft.com/office/powerpoint/2010/main" val="18596630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8821C-2EAE-2EB8-5D69-5E60B2F586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62949-3AB7-9CC6-BE44-BE950BD03D90}"/>
              </a:ext>
            </a:extLst>
          </p:cNvPr>
          <p:cNvSpPr>
            <a:spLocks noGrp="1"/>
          </p:cNvSpPr>
          <p:nvPr>
            <p:ph type="title"/>
          </p:nvPr>
        </p:nvSpPr>
        <p:spPr>
          <a:xfrm>
            <a:off x="517869" y="978409"/>
            <a:ext cx="10808221" cy="985474"/>
          </a:xfrm>
        </p:spPr>
        <p:txBody>
          <a:bodyPr>
            <a:normAutofit/>
          </a:bodyPr>
          <a:lstStyle/>
          <a:p>
            <a:r>
              <a:rPr lang="en-US" dirty="0"/>
              <a:t>Libraries Usage</a:t>
            </a:r>
          </a:p>
        </p:txBody>
      </p:sp>
      <p:sp>
        <p:nvSpPr>
          <p:cNvPr id="3" name="Content Placeholder 2">
            <a:extLst>
              <a:ext uri="{FF2B5EF4-FFF2-40B4-BE49-F238E27FC236}">
                <a16:creationId xmlns:a16="http://schemas.microsoft.com/office/drawing/2014/main" id="{B136FDF6-CDE7-7939-2840-1356EBC660E2}"/>
              </a:ext>
            </a:extLst>
          </p:cNvPr>
          <p:cNvSpPr>
            <a:spLocks noGrp="1"/>
          </p:cNvSpPr>
          <p:nvPr>
            <p:ph idx="1"/>
          </p:nvPr>
        </p:nvSpPr>
        <p:spPr>
          <a:xfrm>
            <a:off x="633845" y="1963883"/>
            <a:ext cx="11049505" cy="4333008"/>
          </a:xfrm>
        </p:spPr>
        <p:txBody>
          <a:bodyPr>
            <a:normAutofit fontScale="55000" lnSpcReduction="20000"/>
          </a:bodyPr>
          <a:lstStyle/>
          <a:p>
            <a:pPr algn="l"/>
            <a:r>
              <a:rPr lang="en-US" b="0" i="0" dirty="0">
                <a:solidFill>
                  <a:srgbClr val="000000"/>
                </a:solidFill>
                <a:effectLst/>
                <a:latin typeface="Verdana" panose="020B0604030504040204" pitchFamily="34" charset="0"/>
              </a:rPr>
              <a:t>contract Test {</a:t>
            </a:r>
          </a:p>
          <a:p>
            <a:pPr algn="l"/>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uint</a:t>
            </a:r>
            <a:r>
              <a:rPr lang="en-US" b="0" i="0" dirty="0">
                <a:solidFill>
                  <a:srgbClr val="000000"/>
                </a:solidFill>
                <a:effectLst/>
                <a:latin typeface="Verdana" panose="020B0604030504040204" pitchFamily="34" charset="0"/>
              </a:rPr>
              <a:t>[] data;</a:t>
            </a:r>
          </a:p>
          <a:p>
            <a:pPr algn="l"/>
            <a:r>
              <a:rPr lang="en-US" b="0" i="0" dirty="0">
                <a:solidFill>
                  <a:srgbClr val="000000"/>
                </a:solidFill>
                <a:effectLst/>
                <a:latin typeface="Verdana" panose="020B0604030504040204" pitchFamily="34" charset="0"/>
              </a:rPr>
              <a:t>   constructor() public {</a:t>
            </a:r>
          </a:p>
          <a:p>
            <a:pPr algn="l"/>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data.push</a:t>
            </a:r>
            <a:r>
              <a:rPr lang="en-US" b="0" i="0" dirty="0">
                <a:solidFill>
                  <a:srgbClr val="000000"/>
                </a:solidFill>
                <a:effectLst/>
                <a:latin typeface="Verdana" panose="020B0604030504040204" pitchFamily="34" charset="0"/>
              </a:rPr>
              <a:t>(1);</a:t>
            </a:r>
          </a:p>
          <a:p>
            <a:pPr algn="l"/>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data.push</a:t>
            </a:r>
            <a:r>
              <a:rPr lang="en-US" b="0" i="0" dirty="0">
                <a:solidFill>
                  <a:srgbClr val="000000"/>
                </a:solidFill>
                <a:effectLst/>
                <a:latin typeface="Verdana" panose="020B0604030504040204" pitchFamily="34" charset="0"/>
              </a:rPr>
              <a:t>(2);</a:t>
            </a:r>
          </a:p>
          <a:p>
            <a:pPr algn="l"/>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data.push</a:t>
            </a:r>
            <a:r>
              <a:rPr lang="en-US" b="0" i="0" dirty="0">
                <a:solidFill>
                  <a:srgbClr val="000000"/>
                </a:solidFill>
                <a:effectLst/>
                <a:latin typeface="Verdana" panose="020B0604030504040204" pitchFamily="34" charset="0"/>
              </a:rPr>
              <a:t>(3);</a:t>
            </a:r>
          </a:p>
          <a:p>
            <a:pPr algn="l"/>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data.push</a:t>
            </a:r>
            <a:r>
              <a:rPr lang="en-US" b="0" i="0" dirty="0">
                <a:solidFill>
                  <a:srgbClr val="000000"/>
                </a:solidFill>
                <a:effectLst/>
                <a:latin typeface="Verdana" panose="020B0604030504040204" pitchFamily="34" charset="0"/>
              </a:rPr>
              <a:t>(4);</a:t>
            </a:r>
          </a:p>
          <a:p>
            <a:pPr algn="l"/>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   function </a:t>
            </a:r>
            <a:r>
              <a:rPr lang="en-US" b="0" i="0" dirty="0" err="1">
                <a:solidFill>
                  <a:srgbClr val="000000"/>
                </a:solidFill>
                <a:effectLst/>
                <a:latin typeface="Verdana" panose="020B0604030504040204" pitchFamily="34" charset="0"/>
              </a:rPr>
              <a:t>isValuePresent</a:t>
            </a:r>
            <a:r>
              <a:rPr lang="en-US" b="0" i="0" dirty="0">
                <a:solidFill>
                  <a:srgbClr val="000000"/>
                </a:solidFill>
                <a:effectLst/>
                <a:latin typeface="Verdana" panose="020B0604030504040204" pitchFamily="34" charset="0"/>
              </a:rPr>
              <a:t>() external view returns(</a:t>
            </a:r>
            <a:r>
              <a:rPr lang="en-US" b="0" i="0" dirty="0" err="1">
                <a:solidFill>
                  <a:srgbClr val="000000"/>
                </a:solidFill>
                <a:effectLst/>
                <a:latin typeface="Verdana" panose="020B0604030504040204" pitchFamily="34" charset="0"/>
              </a:rPr>
              <a:t>uint</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uint</a:t>
            </a:r>
            <a:r>
              <a:rPr lang="en-US" b="0" i="0" dirty="0">
                <a:solidFill>
                  <a:srgbClr val="000000"/>
                </a:solidFill>
                <a:effectLst/>
                <a:latin typeface="Verdana" panose="020B0604030504040204" pitchFamily="34" charset="0"/>
              </a:rPr>
              <a:t> value = 4;</a:t>
            </a:r>
          </a:p>
          <a:p>
            <a:pPr algn="l"/>
            <a:r>
              <a:rPr lang="en-US" b="0" i="0" dirty="0">
                <a:solidFill>
                  <a:srgbClr val="000000"/>
                </a:solidFill>
                <a:effectLst/>
                <a:latin typeface="Verdana" panose="020B0604030504040204" pitchFamily="34" charset="0"/>
              </a:rPr>
              <a:t>      //search if value is present in the array using Library function</a:t>
            </a:r>
          </a:p>
          <a:p>
            <a:pPr algn="l"/>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uint</a:t>
            </a:r>
            <a:r>
              <a:rPr lang="en-US" b="0" i="0" dirty="0">
                <a:solidFill>
                  <a:srgbClr val="000000"/>
                </a:solidFill>
                <a:effectLst/>
                <a:latin typeface="Verdana" panose="020B0604030504040204" pitchFamily="34" charset="0"/>
              </a:rPr>
              <a:t> index = </a:t>
            </a:r>
            <a:r>
              <a:rPr lang="en-US" b="0" i="0" dirty="0" err="1">
                <a:solidFill>
                  <a:srgbClr val="000000"/>
                </a:solidFill>
                <a:effectLst/>
                <a:latin typeface="Verdana" panose="020B0604030504040204" pitchFamily="34" charset="0"/>
              </a:rPr>
              <a:t>Search.indexOf</a:t>
            </a:r>
            <a:r>
              <a:rPr lang="en-US" b="0" i="0" dirty="0">
                <a:solidFill>
                  <a:srgbClr val="000000"/>
                </a:solidFill>
                <a:effectLst/>
                <a:latin typeface="Verdana" panose="020B0604030504040204" pitchFamily="34" charset="0"/>
              </a:rPr>
              <a:t>(data, value);</a:t>
            </a:r>
          </a:p>
          <a:p>
            <a:pPr algn="l"/>
            <a:r>
              <a:rPr lang="en-US" b="0" i="0" dirty="0">
                <a:solidFill>
                  <a:srgbClr val="000000"/>
                </a:solidFill>
                <a:effectLst/>
                <a:latin typeface="Verdana" panose="020B0604030504040204" pitchFamily="34" charset="0"/>
              </a:rPr>
              <a:t>      return index;</a:t>
            </a:r>
          </a:p>
          <a:p>
            <a:pPr algn="l"/>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a:t>
            </a:r>
            <a:endParaRPr lang="en-US" dirty="0"/>
          </a:p>
        </p:txBody>
      </p:sp>
    </p:spTree>
    <p:extLst>
      <p:ext uri="{BB962C8B-B14F-4D97-AF65-F5344CB8AC3E}">
        <p14:creationId xmlns:p14="http://schemas.microsoft.com/office/powerpoint/2010/main" val="39088297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27A3B-4DDA-0EB5-8B8F-167FA3E81F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93003C-1D56-F6D8-BFEB-3B681FB1018E}"/>
              </a:ext>
            </a:extLst>
          </p:cNvPr>
          <p:cNvSpPr>
            <a:spLocks noGrp="1"/>
          </p:cNvSpPr>
          <p:nvPr>
            <p:ph type="title"/>
          </p:nvPr>
        </p:nvSpPr>
        <p:spPr>
          <a:xfrm>
            <a:off x="517869" y="978409"/>
            <a:ext cx="10808221" cy="985474"/>
          </a:xfrm>
        </p:spPr>
        <p:txBody>
          <a:bodyPr>
            <a:normAutofit/>
          </a:bodyPr>
          <a:lstStyle/>
          <a:p>
            <a:r>
              <a:rPr lang="en-US" dirty="0"/>
              <a:t>Libraries Usage</a:t>
            </a:r>
          </a:p>
        </p:txBody>
      </p:sp>
      <p:sp>
        <p:nvSpPr>
          <p:cNvPr id="3" name="Content Placeholder 2">
            <a:extLst>
              <a:ext uri="{FF2B5EF4-FFF2-40B4-BE49-F238E27FC236}">
                <a16:creationId xmlns:a16="http://schemas.microsoft.com/office/drawing/2014/main" id="{31542612-12AC-0D5C-978B-1B56C1911E00}"/>
              </a:ext>
            </a:extLst>
          </p:cNvPr>
          <p:cNvSpPr>
            <a:spLocks noGrp="1"/>
          </p:cNvSpPr>
          <p:nvPr>
            <p:ph idx="1"/>
          </p:nvPr>
        </p:nvSpPr>
        <p:spPr>
          <a:xfrm>
            <a:off x="633845" y="1963883"/>
            <a:ext cx="11049505" cy="4333008"/>
          </a:xfrm>
        </p:spPr>
        <p:txBody>
          <a:bodyPr>
            <a:normAutofit fontScale="55000" lnSpcReduction="20000"/>
          </a:bodyPr>
          <a:lstStyle/>
          <a:p>
            <a:pPr algn="l"/>
            <a:r>
              <a:rPr lang="en-US" b="0" i="0" dirty="0">
                <a:solidFill>
                  <a:srgbClr val="000000"/>
                </a:solidFill>
                <a:effectLst/>
                <a:latin typeface="Verdana" panose="020B0604030504040204" pitchFamily="34" charset="0"/>
              </a:rPr>
              <a:t>Could use keywork using for ; to attach the library for a data type. You may need to import the library if it is written in another file.</a:t>
            </a:r>
          </a:p>
          <a:p>
            <a:pPr algn="l"/>
            <a:r>
              <a:rPr lang="en-US" dirty="0"/>
              <a:t>Contract Test {</a:t>
            </a:r>
          </a:p>
          <a:p>
            <a:pPr algn="l"/>
            <a:r>
              <a:rPr lang="en-US" dirty="0"/>
              <a:t>   using Search for </a:t>
            </a:r>
            <a:r>
              <a:rPr lang="en-US" dirty="0" err="1"/>
              <a:t>uint</a:t>
            </a:r>
            <a:r>
              <a:rPr lang="en-US" dirty="0"/>
              <a:t>[];</a:t>
            </a:r>
          </a:p>
          <a:p>
            <a:pPr algn="l"/>
            <a:r>
              <a:rPr lang="en-US" dirty="0"/>
              <a:t>   </a:t>
            </a:r>
            <a:r>
              <a:rPr lang="en-US" dirty="0" err="1"/>
              <a:t>uint</a:t>
            </a:r>
            <a:r>
              <a:rPr lang="en-US" dirty="0"/>
              <a:t>[] data;</a:t>
            </a:r>
          </a:p>
          <a:p>
            <a:pPr algn="l"/>
            <a:r>
              <a:rPr lang="en-US" dirty="0"/>
              <a:t>   constructor() public {</a:t>
            </a:r>
          </a:p>
          <a:p>
            <a:pPr algn="l"/>
            <a:r>
              <a:rPr lang="en-US" dirty="0"/>
              <a:t>      </a:t>
            </a:r>
            <a:r>
              <a:rPr lang="en-US" dirty="0" err="1"/>
              <a:t>data.push</a:t>
            </a:r>
            <a:r>
              <a:rPr lang="en-US" dirty="0"/>
              <a:t>(3);</a:t>
            </a:r>
          </a:p>
          <a:p>
            <a:pPr algn="l"/>
            <a:r>
              <a:rPr lang="en-US" dirty="0"/>
              <a:t>      </a:t>
            </a:r>
            <a:r>
              <a:rPr lang="en-US" dirty="0" err="1"/>
              <a:t>data.push</a:t>
            </a:r>
            <a:r>
              <a:rPr lang="en-US" dirty="0"/>
              <a:t>(4);</a:t>
            </a:r>
          </a:p>
          <a:p>
            <a:pPr algn="l"/>
            <a:r>
              <a:rPr lang="en-US" dirty="0"/>
              <a:t>}</a:t>
            </a:r>
          </a:p>
          <a:p>
            <a:pPr algn="l"/>
            <a:r>
              <a:rPr lang="en-US" dirty="0"/>
              <a:t>   function </a:t>
            </a:r>
            <a:r>
              <a:rPr lang="en-US" dirty="0" err="1"/>
              <a:t>isValuePresent</a:t>
            </a:r>
            <a:r>
              <a:rPr lang="en-US" dirty="0"/>
              <a:t>() external view returns(</a:t>
            </a:r>
            <a:r>
              <a:rPr lang="en-US" dirty="0" err="1"/>
              <a:t>uint</a:t>
            </a:r>
            <a:r>
              <a:rPr lang="en-US" dirty="0"/>
              <a:t>){</a:t>
            </a:r>
          </a:p>
          <a:p>
            <a:pPr algn="l"/>
            <a:r>
              <a:rPr lang="en-US" dirty="0"/>
              <a:t>      </a:t>
            </a:r>
            <a:r>
              <a:rPr lang="en-US" dirty="0" err="1"/>
              <a:t>uint</a:t>
            </a:r>
            <a:r>
              <a:rPr lang="en-US" dirty="0"/>
              <a:t> value = 3;      </a:t>
            </a:r>
          </a:p>
          <a:p>
            <a:pPr algn="l"/>
            <a:r>
              <a:rPr lang="en-US" dirty="0"/>
              <a:t>//Now data is representing the Library</a:t>
            </a:r>
          </a:p>
          <a:p>
            <a:pPr algn="l"/>
            <a:r>
              <a:rPr lang="en-US" dirty="0"/>
              <a:t>      </a:t>
            </a:r>
            <a:r>
              <a:rPr lang="en-US" dirty="0" err="1"/>
              <a:t>uint</a:t>
            </a:r>
            <a:r>
              <a:rPr lang="en-US" dirty="0"/>
              <a:t> index = </a:t>
            </a:r>
            <a:r>
              <a:rPr lang="en-US" dirty="0" err="1"/>
              <a:t>data.indexOf</a:t>
            </a:r>
            <a:r>
              <a:rPr lang="en-US" dirty="0"/>
              <a:t>(value);</a:t>
            </a:r>
          </a:p>
          <a:p>
            <a:pPr algn="l"/>
            <a:r>
              <a:rPr lang="en-US" dirty="0"/>
              <a:t>      return index;</a:t>
            </a:r>
          </a:p>
          <a:p>
            <a:pPr algn="l"/>
            <a:r>
              <a:rPr lang="en-US" dirty="0"/>
              <a:t>   }</a:t>
            </a:r>
          </a:p>
          <a:p>
            <a:pPr algn="l"/>
            <a:r>
              <a:rPr lang="en-US" dirty="0"/>
              <a:t>}</a:t>
            </a:r>
          </a:p>
        </p:txBody>
      </p:sp>
    </p:spTree>
    <p:extLst>
      <p:ext uri="{BB962C8B-B14F-4D97-AF65-F5344CB8AC3E}">
        <p14:creationId xmlns:p14="http://schemas.microsoft.com/office/powerpoint/2010/main" val="22185529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D6231-80DC-C8F7-D070-AC3BC9DF32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4C67F7-4796-F1CE-DD95-CD3A0611FD94}"/>
              </a:ext>
            </a:extLst>
          </p:cNvPr>
          <p:cNvSpPr>
            <a:spLocks noGrp="1"/>
          </p:cNvSpPr>
          <p:nvPr>
            <p:ph type="title"/>
          </p:nvPr>
        </p:nvSpPr>
        <p:spPr>
          <a:xfrm>
            <a:off x="517869" y="978409"/>
            <a:ext cx="10808221" cy="985474"/>
          </a:xfrm>
        </p:spPr>
        <p:txBody>
          <a:bodyPr>
            <a:normAutofit/>
          </a:bodyPr>
          <a:lstStyle/>
          <a:p>
            <a:r>
              <a:rPr lang="en-US" dirty="0"/>
              <a:t>New Keyword</a:t>
            </a:r>
          </a:p>
        </p:txBody>
      </p:sp>
      <p:sp>
        <p:nvSpPr>
          <p:cNvPr id="3" name="Content Placeholder 2">
            <a:extLst>
              <a:ext uri="{FF2B5EF4-FFF2-40B4-BE49-F238E27FC236}">
                <a16:creationId xmlns:a16="http://schemas.microsoft.com/office/drawing/2014/main" id="{D0D3D81B-32CD-FDCE-ED69-919C8CF1EBCD}"/>
              </a:ext>
            </a:extLst>
          </p:cNvPr>
          <p:cNvSpPr>
            <a:spLocks noGrp="1"/>
          </p:cNvSpPr>
          <p:nvPr>
            <p:ph idx="1"/>
          </p:nvPr>
        </p:nvSpPr>
        <p:spPr>
          <a:xfrm>
            <a:off x="633845" y="1963883"/>
            <a:ext cx="11049505" cy="4333008"/>
          </a:xfrm>
        </p:spPr>
        <p:txBody>
          <a:bodyPr>
            <a:normAutofit fontScale="85000" lnSpcReduction="10000"/>
          </a:bodyPr>
          <a:lstStyle/>
          <a:p>
            <a:r>
              <a:rPr lang="en-US" sz="1800" b="0" i="0" dirty="0">
                <a:solidFill>
                  <a:srgbClr val="000000"/>
                </a:solidFill>
                <a:effectLst/>
                <a:latin typeface="Consolas" panose="020B0609020204030204" pitchFamily="49" charset="0"/>
              </a:rPr>
              <a:t>the new keyword is used to create a new instance of a contract, effectively deploying a new contract on the Ethereum blockchain. It is primarily used for creating contract instances from contract templates or to interact with existing contracts. Here's how the new keyword is used:</a:t>
            </a:r>
          </a:p>
          <a:p>
            <a:r>
              <a:rPr lang="en-US" sz="1800" b="0" i="0" dirty="0">
                <a:solidFill>
                  <a:srgbClr val="000000"/>
                </a:solidFill>
                <a:effectLst/>
                <a:latin typeface="Consolas" panose="020B0609020204030204" pitchFamily="49" charset="0"/>
              </a:rPr>
              <a:t>You can use the new keyword to create new instances of a contract. This is often used to deploy a new contract on the blockchain.</a:t>
            </a:r>
            <a:r>
              <a:rPr lang="en-US" dirty="0"/>
              <a:t> </a:t>
            </a:r>
          </a:p>
          <a:p>
            <a:r>
              <a:rPr lang="en-US" dirty="0"/>
              <a:t>Example:</a:t>
            </a:r>
            <a:br>
              <a:rPr lang="en-US" dirty="0"/>
            </a:br>
            <a:r>
              <a:rPr lang="en-US" sz="1800" b="0" i="0" dirty="0">
                <a:solidFill>
                  <a:srgbClr val="000000"/>
                </a:solidFill>
                <a:effectLst/>
                <a:latin typeface="Consolas" panose="020B0609020204030204" pitchFamily="49" charset="0"/>
              </a:rPr>
              <a:t>1. pragma solidity </a:t>
            </a:r>
            <a:r>
              <a:rPr lang="en-US" sz="1800" b="0" i="0" dirty="0">
                <a:solidFill>
                  <a:srgbClr val="666600"/>
                </a:solidFill>
                <a:effectLst/>
                <a:latin typeface="Consolas" panose="020B0609020204030204" pitchFamily="49" charset="0"/>
              </a:rPr>
              <a:t>^</a:t>
            </a:r>
            <a:r>
              <a:rPr lang="en-US" sz="1800" b="0" i="0" dirty="0">
                <a:solidFill>
                  <a:srgbClr val="006666"/>
                </a:solidFill>
                <a:effectLst/>
                <a:latin typeface="Consolas" panose="020B0609020204030204" pitchFamily="49" charset="0"/>
              </a:rPr>
              <a:t>0.8</a:t>
            </a:r>
            <a:r>
              <a:rPr lang="en-US" sz="1800" b="0" i="0" dirty="0">
                <a:solidFill>
                  <a:srgbClr val="666600"/>
                </a:solidFill>
                <a:effectLst/>
                <a:latin typeface="Consolas" panose="020B0609020204030204" pitchFamily="49" charset="0"/>
              </a:rPr>
              <a:t>.</a:t>
            </a:r>
            <a:r>
              <a:rPr lang="en-US" sz="1800" b="0" i="0" dirty="0">
                <a:solidFill>
                  <a:srgbClr val="006666"/>
                </a:solidFill>
                <a:effectLst/>
                <a:latin typeface="Consolas" panose="020B0609020204030204" pitchFamily="49" charset="0"/>
              </a:rPr>
              <a:t>0</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 contract </a:t>
            </a:r>
            <a:r>
              <a:rPr lang="en-US" sz="1800" b="0" i="0" dirty="0" err="1">
                <a:solidFill>
                  <a:srgbClr val="660066"/>
                </a:solidFill>
                <a:effectLst/>
                <a:latin typeface="Consolas" panose="020B0609020204030204" pitchFamily="49" charset="0"/>
              </a:rPr>
              <a:t>MyContract</a:t>
            </a:r>
            <a:r>
              <a:rPr lang="en-US" sz="1800" b="0" i="0" dirty="0">
                <a:solidFill>
                  <a:srgbClr val="660066"/>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3. </a:t>
            </a:r>
            <a:r>
              <a:rPr lang="en-US" sz="1800" b="0" i="0" dirty="0">
                <a:solidFill>
                  <a:srgbClr val="880000"/>
                </a:solidFill>
                <a:effectLst/>
                <a:latin typeface="Consolas" panose="020B0609020204030204" pitchFamily="49" charset="0"/>
              </a:rPr>
              <a:t>// Contract state and functions</a:t>
            </a:r>
          </a:p>
          <a:p>
            <a:r>
              <a:rPr lang="en-US" sz="1800" b="0" i="0" dirty="0">
                <a:solidFill>
                  <a:srgbClr val="000000"/>
                </a:solidFill>
                <a:effectLst/>
                <a:latin typeface="Consolas" panose="020B0609020204030204" pitchFamily="49" charset="0"/>
              </a:rPr>
              <a:t>4. </a:t>
            </a:r>
            <a:r>
              <a:rPr lang="en-US" sz="1800" b="0" i="0" dirty="0">
                <a:solidFill>
                  <a:srgbClr val="666600"/>
                </a:solidFill>
                <a:effectLst/>
                <a:latin typeface="Consolas" panose="020B0609020204030204" pitchFamily="49" charset="0"/>
              </a:rPr>
              <a:t>}</a:t>
            </a:r>
          </a:p>
          <a:p>
            <a:r>
              <a:rPr lang="en-US" sz="1800" b="0" i="0" dirty="0">
                <a:solidFill>
                  <a:srgbClr val="FF0000"/>
                </a:solidFill>
                <a:effectLst/>
                <a:latin typeface="Consolas" panose="020B0609020204030204" pitchFamily="49" charset="0"/>
              </a:rPr>
              <a:t>To create a new instance of the </a:t>
            </a:r>
            <a:r>
              <a:rPr lang="en-US" sz="1800" b="0" i="0" dirty="0" err="1">
                <a:solidFill>
                  <a:srgbClr val="FF0000"/>
                </a:solidFill>
                <a:effectLst/>
                <a:latin typeface="Consolas" panose="020B0609020204030204" pitchFamily="49" charset="0"/>
              </a:rPr>
              <a:t>MyContract</a:t>
            </a:r>
            <a:r>
              <a:rPr lang="en-US" sz="1800" b="0" i="0" dirty="0">
                <a:solidFill>
                  <a:srgbClr val="FF0000"/>
                </a:solidFill>
                <a:effectLst/>
                <a:latin typeface="Consolas" panose="020B0609020204030204" pitchFamily="49" charset="0"/>
              </a:rPr>
              <a:t> contract, you can use the new keyword as follows:</a:t>
            </a:r>
          </a:p>
          <a:p>
            <a:r>
              <a:rPr lang="en-US" sz="1800" b="0" i="0" dirty="0">
                <a:solidFill>
                  <a:srgbClr val="000000"/>
                </a:solidFill>
                <a:effectLst/>
                <a:latin typeface="Consolas" panose="020B0609020204030204" pitchFamily="49" charset="0"/>
              </a:rPr>
              <a:t>1. </a:t>
            </a:r>
            <a:r>
              <a:rPr lang="en-US" sz="1800" b="0" i="0" dirty="0" err="1">
                <a:solidFill>
                  <a:srgbClr val="660066"/>
                </a:solidFill>
                <a:effectLst/>
                <a:latin typeface="Consolas" panose="020B0609020204030204" pitchFamily="49" charset="0"/>
              </a:rPr>
              <a:t>MyContract</a:t>
            </a:r>
            <a:r>
              <a:rPr lang="en-US" sz="1800" b="0" i="0" dirty="0">
                <a:solidFill>
                  <a:srgbClr val="660066"/>
                </a:solidFill>
                <a:effectLst/>
                <a:latin typeface="Consolas" panose="020B0609020204030204" pitchFamily="49" charset="0"/>
              </a:rPr>
              <a:t> </a:t>
            </a:r>
            <a:r>
              <a:rPr lang="en-US" sz="1800" b="0" i="0" dirty="0" err="1">
                <a:solidFill>
                  <a:srgbClr val="000000"/>
                </a:solidFill>
                <a:effectLst/>
                <a:latin typeface="Consolas" panose="020B0609020204030204" pitchFamily="49" charset="0"/>
              </a:rPr>
              <a:t>myContractInstance</a:t>
            </a:r>
            <a:r>
              <a:rPr lang="en-US" sz="1800" b="0" i="0" dirty="0">
                <a:solidFill>
                  <a:srgbClr val="000000"/>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 </a:t>
            </a:r>
            <a:r>
              <a:rPr lang="en-US" sz="1800" b="0" i="0" dirty="0">
                <a:solidFill>
                  <a:srgbClr val="000088"/>
                </a:solidFill>
                <a:effectLst/>
                <a:latin typeface="Consolas" panose="020B0609020204030204" pitchFamily="49" charset="0"/>
              </a:rPr>
              <a:t>new </a:t>
            </a:r>
            <a:r>
              <a:rPr lang="en-US" sz="1800" b="0" i="0" dirty="0" err="1">
                <a:solidFill>
                  <a:srgbClr val="660066"/>
                </a:solidFill>
                <a:effectLst/>
                <a:latin typeface="Consolas" panose="020B0609020204030204" pitchFamily="49" charset="0"/>
              </a:rPr>
              <a:t>MyContract</a:t>
            </a:r>
            <a:r>
              <a:rPr lang="en-US" sz="1800" b="0" i="0" dirty="0">
                <a:solidFill>
                  <a:srgbClr val="666600"/>
                </a:solidFill>
                <a:effectLst/>
                <a:latin typeface="Consolas" panose="020B0609020204030204" pitchFamily="49" charset="0"/>
              </a:rPr>
              <a:t>(); </a:t>
            </a:r>
            <a:r>
              <a:rPr lang="en-US" sz="1800" b="0" i="0" dirty="0">
                <a:solidFill>
                  <a:srgbClr val="880000"/>
                </a:solidFill>
                <a:effectLst/>
                <a:latin typeface="Consolas" panose="020B0609020204030204" pitchFamily="49" charset="0"/>
              </a:rPr>
              <a:t>// This deploys a new instance of </a:t>
            </a:r>
            <a:r>
              <a:rPr lang="en-US" sz="1800" b="0" i="0" dirty="0" err="1">
                <a:solidFill>
                  <a:srgbClr val="880000"/>
                </a:solidFill>
                <a:effectLst/>
                <a:latin typeface="Consolas" panose="020B0609020204030204" pitchFamily="49" charset="0"/>
              </a:rPr>
              <a:t>MyContract</a:t>
            </a:r>
            <a:r>
              <a:rPr lang="en-US" sz="1800" b="0" i="0" dirty="0">
                <a:solidFill>
                  <a:srgbClr val="880000"/>
                </a:solidFill>
                <a:effectLst/>
                <a:latin typeface="Consolas" panose="020B0609020204030204" pitchFamily="49" charset="0"/>
              </a:rPr>
              <a:t>, and you can interact with it just like any other Solidity contract.</a:t>
            </a:r>
            <a:r>
              <a:rPr lang="en-US" dirty="0"/>
              <a:t> </a:t>
            </a:r>
            <a:br>
              <a:rPr lang="en-US" dirty="0"/>
            </a:br>
            <a:endParaRPr lang="en-US" dirty="0"/>
          </a:p>
        </p:txBody>
      </p:sp>
    </p:spTree>
    <p:extLst>
      <p:ext uri="{BB962C8B-B14F-4D97-AF65-F5344CB8AC3E}">
        <p14:creationId xmlns:p14="http://schemas.microsoft.com/office/powerpoint/2010/main" val="14425309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B0035-2CC8-F547-C7BE-7E36AD58E6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EC7C5A-4699-5FA1-CBF3-8D569DCE9EB5}"/>
              </a:ext>
            </a:extLst>
          </p:cNvPr>
          <p:cNvSpPr>
            <a:spLocks noGrp="1"/>
          </p:cNvSpPr>
          <p:nvPr>
            <p:ph type="title"/>
          </p:nvPr>
        </p:nvSpPr>
        <p:spPr>
          <a:xfrm>
            <a:off x="517869" y="978409"/>
            <a:ext cx="10808221" cy="985474"/>
          </a:xfrm>
        </p:spPr>
        <p:txBody>
          <a:bodyPr>
            <a:normAutofit/>
          </a:bodyPr>
          <a:lstStyle/>
          <a:p>
            <a:r>
              <a:rPr lang="en-US" dirty="0"/>
              <a:t>ways to transfer Ether</a:t>
            </a:r>
          </a:p>
        </p:txBody>
      </p:sp>
      <p:sp>
        <p:nvSpPr>
          <p:cNvPr id="3" name="Content Placeholder 2">
            <a:extLst>
              <a:ext uri="{FF2B5EF4-FFF2-40B4-BE49-F238E27FC236}">
                <a16:creationId xmlns:a16="http://schemas.microsoft.com/office/drawing/2014/main" id="{04613F1B-9950-8E1F-745E-613F77E7BBB3}"/>
              </a:ext>
            </a:extLst>
          </p:cNvPr>
          <p:cNvSpPr>
            <a:spLocks noGrp="1"/>
          </p:cNvSpPr>
          <p:nvPr>
            <p:ph idx="1"/>
          </p:nvPr>
        </p:nvSpPr>
        <p:spPr>
          <a:xfrm>
            <a:off x="633845" y="1963883"/>
            <a:ext cx="11049505" cy="4333008"/>
          </a:xfrm>
        </p:spPr>
        <p:txBody>
          <a:bodyPr>
            <a:normAutofit lnSpcReduction="10000"/>
          </a:bodyPr>
          <a:lstStyle/>
          <a:p>
            <a:r>
              <a:rPr lang="en-US" sz="1800" b="0" i="1" dirty="0">
                <a:solidFill>
                  <a:srgbClr val="365F91"/>
                </a:solidFill>
                <a:effectLst/>
                <a:latin typeface="Cambria-Italic"/>
              </a:rPr>
              <a:t>transfer Function</a:t>
            </a:r>
            <a:r>
              <a:rPr lang="en-US" sz="1800" b="0" i="0" dirty="0">
                <a:solidFill>
                  <a:srgbClr val="000000"/>
                </a:solidFill>
                <a:effectLst/>
                <a:latin typeface="Consolas" panose="020B0609020204030204" pitchFamily="49" charset="0"/>
              </a:rPr>
              <a:t>: The transfer function is a method available on all address types</a:t>
            </a:r>
          </a:p>
          <a:p>
            <a:r>
              <a:rPr lang="en-US" sz="1800" b="0" i="0" dirty="0">
                <a:solidFill>
                  <a:srgbClr val="000000"/>
                </a:solidFill>
                <a:effectLst/>
                <a:latin typeface="Consolas" panose="020B0609020204030204" pitchFamily="49" charset="0"/>
              </a:rPr>
              <a:t>in Solidity. It's a simple and safe way to send Ether and is often used for basic</a:t>
            </a:r>
          </a:p>
          <a:p>
            <a:r>
              <a:rPr lang="en-US" sz="1800" b="0" i="0" dirty="0">
                <a:solidFill>
                  <a:srgbClr val="000000"/>
                </a:solidFill>
                <a:effectLst/>
                <a:latin typeface="Consolas" panose="020B0609020204030204" pitchFamily="49" charset="0"/>
              </a:rPr>
              <a:t>fund transfers.</a:t>
            </a:r>
            <a:r>
              <a:rPr lang="en-US" dirty="0"/>
              <a:t> </a:t>
            </a:r>
            <a:br>
              <a:rPr lang="en-US" dirty="0"/>
            </a:br>
            <a:r>
              <a:rPr lang="en-US" sz="1800" b="0" i="0" dirty="0">
                <a:solidFill>
                  <a:srgbClr val="000000"/>
                </a:solidFill>
                <a:effectLst/>
                <a:latin typeface="Consolas" panose="020B0609020204030204" pitchFamily="49" charset="0"/>
              </a:rPr>
              <a:t>The transfer function is available on address payable types, and it sends the specified amount of Ether to the recipient. It's a simple way to avoid reentrancy issues.</a:t>
            </a:r>
            <a:r>
              <a:rPr lang="en-US" dirty="0"/>
              <a:t> </a:t>
            </a:r>
          </a:p>
          <a:p>
            <a:r>
              <a:rPr lang="en-US" dirty="0"/>
              <a:t>Example:</a:t>
            </a:r>
            <a:br>
              <a:rPr lang="en-US" dirty="0"/>
            </a:br>
            <a:r>
              <a:rPr lang="en-US" sz="1800" b="0" i="0" dirty="0">
                <a:solidFill>
                  <a:srgbClr val="000000"/>
                </a:solidFill>
                <a:effectLst/>
                <a:latin typeface="Consolas" panose="020B0609020204030204" pitchFamily="49" charset="0"/>
              </a:rPr>
              <a:t>1. address payable recipient </a:t>
            </a:r>
            <a:r>
              <a:rPr lang="en-US" sz="1800" b="0" i="0" dirty="0">
                <a:solidFill>
                  <a:srgbClr val="666600"/>
                </a:solidFill>
                <a:effectLst/>
                <a:latin typeface="Consolas" panose="020B0609020204030204" pitchFamily="49" charset="0"/>
              </a:rPr>
              <a:t>= </a:t>
            </a:r>
            <a:r>
              <a:rPr lang="en-US" sz="1800" b="0" i="0" dirty="0">
                <a:solidFill>
                  <a:srgbClr val="006666"/>
                </a:solidFill>
                <a:effectLst/>
                <a:latin typeface="Consolas" panose="020B0609020204030204" pitchFamily="49" charset="0"/>
              </a:rPr>
              <a:t>0x1234567890123456789012345678901234567890</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 </a:t>
            </a:r>
            <a:r>
              <a:rPr lang="en-US" sz="1800" b="0" i="0" dirty="0">
                <a:solidFill>
                  <a:srgbClr val="000088"/>
                </a:solidFill>
                <a:effectLst/>
                <a:latin typeface="Consolas" panose="020B0609020204030204" pitchFamily="49" charset="0"/>
              </a:rPr>
              <a:t>function </a:t>
            </a:r>
            <a:r>
              <a:rPr lang="en-US" sz="1800" b="0" i="0" dirty="0" err="1">
                <a:solidFill>
                  <a:srgbClr val="000000"/>
                </a:solidFill>
                <a:effectLst/>
                <a:latin typeface="Consolas" panose="020B0609020204030204" pitchFamily="49" charset="0"/>
              </a:rPr>
              <a:t>transferEther</a:t>
            </a:r>
            <a:r>
              <a:rPr lang="en-US" sz="1800" b="0" i="0" dirty="0">
                <a:solidFill>
                  <a:srgbClr val="666600"/>
                </a:solidFill>
                <a:effectLst/>
                <a:latin typeface="Consolas" panose="020B0609020204030204" pitchFamily="49" charset="0"/>
              </a:rPr>
              <a:t>() </a:t>
            </a:r>
            <a:r>
              <a:rPr lang="en-US" sz="1800" b="0" i="0" dirty="0">
                <a:solidFill>
                  <a:srgbClr val="000088"/>
                </a:solidFill>
                <a:effectLst/>
                <a:latin typeface="Consolas" panose="020B0609020204030204" pitchFamily="49" charset="0"/>
              </a:rPr>
              <a:t>public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3. </a:t>
            </a:r>
            <a:r>
              <a:rPr lang="en-US" sz="1800" b="0" i="0" dirty="0" err="1">
                <a:solidFill>
                  <a:srgbClr val="000000"/>
                </a:solidFill>
                <a:effectLst/>
                <a:latin typeface="Consolas" panose="020B0609020204030204" pitchFamily="49" charset="0"/>
              </a:rPr>
              <a:t>recipient</a:t>
            </a:r>
            <a:r>
              <a:rPr lang="en-US" sz="1800" b="0" i="0" dirty="0" err="1">
                <a:solidFill>
                  <a:srgbClr val="6666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transfer</a:t>
            </a:r>
            <a:r>
              <a:rPr lang="en-US" sz="1800" b="0" i="0" dirty="0">
                <a:solidFill>
                  <a:srgbClr val="6666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msg</a:t>
            </a:r>
            <a:r>
              <a:rPr lang="en-US" sz="1800" b="0" i="0" dirty="0" err="1">
                <a:solidFill>
                  <a:srgbClr val="666600"/>
                </a:solidFill>
                <a:effectLst/>
                <a:latin typeface="Consolas" panose="020B0609020204030204" pitchFamily="49" charset="0"/>
              </a:rPr>
              <a:t>.</a:t>
            </a:r>
            <a:r>
              <a:rPr lang="en-US" sz="1800" b="0" i="0" dirty="0" err="1">
                <a:solidFill>
                  <a:srgbClr val="000088"/>
                </a:solidFill>
                <a:effectLst/>
                <a:latin typeface="Consolas" panose="020B0609020204030204" pitchFamily="49" charset="0"/>
              </a:rPr>
              <a:t>value</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4. </a:t>
            </a:r>
            <a:r>
              <a:rPr lang="en-US" sz="1800" b="0" i="0" dirty="0">
                <a:solidFill>
                  <a:srgbClr val="666600"/>
                </a:solidFill>
                <a:effectLst/>
                <a:latin typeface="Consolas" panose="020B0609020204030204" pitchFamily="49" charset="0"/>
              </a:rPr>
              <a:t>}</a:t>
            </a:r>
            <a:r>
              <a:rPr lang="en-US" dirty="0"/>
              <a:t> </a:t>
            </a:r>
            <a:br>
              <a:rPr lang="en-US" dirty="0"/>
            </a:br>
            <a:endParaRPr lang="en-US" dirty="0"/>
          </a:p>
        </p:txBody>
      </p:sp>
    </p:spTree>
    <p:extLst>
      <p:ext uri="{BB962C8B-B14F-4D97-AF65-F5344CB8AC3E}">
        <p14:creationId xmlns:p14="http://schemas.microsoft.com/office/powerpoint/2010/main" val="4860528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EE1D4-D958-B566-F309-504A32DE3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C7E1D4-4FE4-8BDE-F2D6-847C878536FA}"/>
              </a:ext>
            </a:extLst>
          </p:cNvPr>
          <p:cNvSpPr>
            <a:spLocks noGrp="1"/>
          </p:cNvSpPr>
          <p:nvPr>
            <p:ph type="title"/>
          </p:nvPr>
        </p:nvSpPr>
        <p:spPr>
          <a:xfrm>
            <a:off x="517869" y="978409"/>
            <a:ext cx="10808221" cy="985474"/>
          </a:xfrm>
        </p:spPr>
        <p:txBody>
          <a:bodyPr>
            <a:normAutofit/>
          </a:bodyPr>
          <a:lstStyle/>
          <a:p>
            <a:r>
              <a:rPr lang="en-US" dirty="0"/>
              <a:t>ways to transfer Ether</a:t>
            </a:r>
          </a:p>
        </p:txBody>
      </p:sp>
      <p:sp>
        <p:nvSpPr>
          <p:cNvPr id="3" name="Content Placeholder 2">
            <a:extLst>
              <a:ext uri="{FF2B5EF4-FFF2-40B4-BE49-F238E27FC236}">
                <a16:creationId xmlns:a16="http://schemas.microsoft.com/office/drawing/2014/main" id="{C3AAFB17-D7DF-D811-FCC5-DA4C618D9965}"/>
              </a:ext>
            </a:extLst>
          </p:cNvPr>
          <p:cNvSpPr>
            <a:spLocks noGrp="1"/>
          </p:cNvSpPr>
          <p:nvPr>
            <p:ph idx="1"/>
          </p:nvPr>
        </p:nvSpPr>
        <p:spPr>
          <a:xfrm>
            <a:off x="633845" y="1963883"/>
            <a:ext cx="11049505" cy="4333008"/>
          </a:xfrm>
        </p:spPr>
        <p:txBody>
          <a:bodyPr>
            <a:normAutofit fontScale="85000" lnSpcReduction="20000"/>
          </a:bodyPr>
          <a:lstStyle/>
          <a:p>
            <a:r>
              <a:rPr lang="en-US" sz="1800" b="0" i="1" dirty="0">
                <a:solidFill>
                  <a:srgbClr val="365F91"/>
                </a:solidFill>
                <a:effectLst/>
                <a:latin typeface="Cambria-Italic"/>
              </a:rPr>
              <a:t>send Function</a:t>
            </a:r>
            <a:r>
              <a:rPr lang="en-US" sz="1800" b="0" i="0" dirty="0">
                <a:solidFill>
                  <a:srgbClr val="000000"/>
                </a:solidFill>
                <a:effectLst/>
                <a:latin typeface="Consolas" panose="020B0609020204030204" pitchFamily="49" charset="0"/>
              </a:rPr>
              <a:t>: Similar to transfer, the send function is also used to send Ether, but it returns a </a:t>
            </a:r>
            <a:r>
              <a:rPr lang="en-US" sz="1800" b="0" i="0" dirty="0" err="1">
                <a:solidFill>
                  <a:srgbClr val="000000"/>
                </a:solidFill>
                <a:effectLst/>
                <a:latin typeface="Consolas" panose="020B0609020204030204" pitchFamily="49" charset="0"/>
              </a:rPr>
              <a:t>boolean</a:t>
            </a:r>
            <a:r>
              <a:rPr lang="en-US" sz="1800" b="0" i="0" dirty="0">
                <a:solidFill>
                  <a:srgbClr val="000000"/>
                </a:solidFill>
                <a:effectLst/>
                <a:latin typeface="Consolas" panose="020B0609020204030204" pitchFamily="49" charset="0"/>
              </a:rPr>
              <a:t> value indicating whether the transfer was successful or not.</a:t>
            </a:r>
          </a:p>
          <a:p>
            <a:r>
              <a:rPr lang="en-US" sz="1800" b="0" i="0" dirty="0">
                <a:solidFill>
                  <a:srgbClr val="000000"/>
                </a:solidFill>
                <a:effectLst/>
                <a:latin typeface="SymbolMT"/>
              </a:rPr>
              <a:t> </a:t>
            </a:r>
            <a:r>
              <a:rPr lang="en-US" sz="1800" b="0" i="0" dirty="0">
                <a:solidFill>
                  <a:srgbClr val="000000"/>
                </a:solidFill>
                <a:effectLst/>
                <a:latin typeface="Consolas" panose="020B0609020204030204" pitchFamily="49" charset="0"/>
              </a:rPr>
              <a:t>While send returns a </a:t>
            </a:r>
            <a:r>
              <a:rPr lang="en-US" sz="1800" b="0" i="0" dirty="0" err="1">
                <a:solidFill>
                  <a:srgbClr val="000000"/>
                </a:solidFill>
                <a:effectLst/>
                <a:latin typeface="Consolas" panose="020B0609020204030204" pitchFamily="49" charset="0"/>
              </a:rPr>
              <a:t>boolean</a:t>
            </a:r>
            <a:r>
              <a:rPr lang="en-US" sz="1800" b="0" i="0" dirty="0">
                <a:solidFill>
                  <a:srgbClr val="000000"/>
                </a:solidFill>
                <a:effectLst/>
                <a:latin typeface="Consolas" panose="020B0609020204030204" pitchFamily="49" charset="0"/>
              </a:rPr>
              <a:t>, it's important to note that relying solely on the return value for control flow can be dangerous due to the gas stipend and reentrancy issues. Therefore, it's often recommended to use transfer or the more advanced call function.</a:t>
            </a:r>
            <a:r>
              <a:rPr lang="en-US" sz="1600" dirty="0"/>
              <a:t> </a:t>
            </a:r>
          </a:p>
          <a:p>
            <a:r>
              <a:rPr lang="en-US" sz="1600" dirty="0"/>
              <a:t>Example:</a:t>
            </a:r>
            <a:br>
              <a:rPr lang="en-US" sz="1600" dirty="0"/>
            </a:br>
            <a:r>
              <a:rPr lang="en-US" sz="1800" b="0" i="0" dirty="0">
                <a:solidFill>
                  <a:srgbClr val="000000"/>
                </a:solidFill>
                <a:effectLst/>
                <a:latin typeface="Consolas" panose="020B0609020204030204" pitchFamily="49" charset="0"/>
              </a:rPr>
              <a:t>1. address payable recipient </a:t>
            </a:r>
            <a:r>
              <a:rPr lang="en-US" sz="1800" b="0" i="0" dirty="0">
                <a:solidFill>
                  <a:srgbClr val="666600"/>
                </a:solidFill>
                <a:effectLst/>
                <a:latin typeface="Consolas" panose="020B0609020204030204" pitchFamily="49" charset="0"/>
              </a:rPr>
              <a:t>= </a:t>
            </a:r>
            <a:r>
              <a:rPr lang="en-US" sz="1800" b="0" i="0" dirty="0">
                <a:solidFill>
                  <a:srgbClr val="006666"/>
                </a:solidFill>
                <a:effectLst/>
                <a:latin typeface="Consolas" panose="020B0609020204030204" pitchFamily="49" charset="0"/>
              </a:rPr>
              <a:t>0x1234567890123456789012345678901234567890</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 </a:t>
            </a:r>
            <a:r>
              <a:rPr lang="en-US" sz="1800" b="0" i="0" dirty="0">
                <a:solidFill>
                  <a:srgbClr val="000088"/>
                </a:solidFill>
                <a:effectLst/>
                <a:latin typeface="Consolas" panose="020B0609020204030204" pitchFamily="49" charset="0"/>
              </a:rPr>
              <a:t>function </a:t>
            </a:r>
            <a:r>
              <a:rPr lang="en-US" sz="1800" b="0" i="0" dirty="0" err="1">
                <a:solidFill>
                  <a:srgbClr val="000000"/>
                </a:solidFill>
                <a:effectLst/>
                <a:latin typeface="Consolas" panose="020B0609020204030204" pitchFamily="49" charset="0"/>
              </a:rPr>
              <a:t>sendEther</a:t>
            </a:r>
            <a:r>
              <a:rPr lang="en-US" sz="1800" b="0" i="0" dirty="0">
                <a:solidFill>
                  <a:srgbClr val="666600"/>
                </a:solidFill>
                <a:effectLst/>
                <a:latin typeface="Consolas" panose="020B0609020204030204" pitchFamily="49" charset="0"/>
              </a:rPr>
              <a:t>() </a:t>
            </a:r>
            <a:r>
              <a:rPr lang="en-US" sz="1800" b="0" i="0" dirty="0">
                <a:solidFill>
                  <a:srgbClr val="000088"/>
                </a:solidFill>
                <a:effectLst/>
                <a:latin typeface="Consolas" panose="020B0609020204030204" pitchFamily="49" charset="0"/>
              </a:rPr>
              <a:t>public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3. </a:t>
            </a:r>
            <a:r>
              <a:rPr lang="en-US" sz="1800" b="0" i="0" dirty="0">
                <a:solidFill>
                  <a:srgbClr val="000088"/>
                </a:solidFill>
                <a:effectLst/>
                <a:latin typeface="Consolas" panose="020B0609020204030204" pitchFamily="49" charset="0"/>
              </a:rPr>
              <a:t>bool </a:t>
            </a:r>
            <a:r>
              <a:rPr lang="en-US" sz="1800" b="0" i="0" dirty="0">
                <a:solidFill>
                  <a:srgbClr val="000000"/>
                </a:solidFill>
                <a:effectLst/>
                <a:latin typeface="Consolas" panose="020B0609020204030204" pitchFamily="49" charset="0"/>
              </a:rPr>
              <a:t>success </a:t>
            </a:r>
            <a:r>
              <a:rPr lang="en-US" sz="1800" b="0" i="0" dirty="0">
                <a:solidFill>
                  <a:srgbClr val="666600"/>
                </a:solidFill>
                <a:effectLst/>
                <a:latin typeface="Consolas" panose="020B0609020204030204" pitchFamily="49" charset="0"/>
              </a:rPr>
              <a:t>= </a:t>
            </a:r>
            <a:r>
              <a:rPr lang="en-US" sz="1800" b="0" i="0" dirty="0" err="1">
                <a:solidFill>
                  <a:srgbClr val="000000"/>
                </a:solidFill>
                <a:effectLst/>
                <a:latin typeface="Consolas" panose="020B0609020204030204" pitchFamily="49" charset="0"/>
              </a:rPr>
              <a:t>recipient</a:t>
            </a:r>
            <a:r>
              <a:rPr lang="en-US" sz="1800" b="0" i="0" dirty="0" err="1">
                <a:solidFill>
                  <a:srgbClr val="6666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send</a:t>
            </a:r>
            <a:r>
              <a:rPr lang="en-US" sz="1800" b="0" i="0" dirty="0">
                <a:solidFill>
                  <a:srgbClr val="6666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msg</a:t>
            </a:r>
            <a:r>
              <a:rPr lang="en-US" sz="1800" b="0" i="0" dirty="0" err="1">
                <a:solidFill>
                  <a:srgbClr val="666600"/>
                </a:solidFill>
                <a:effectLst/>
                <a:latin typeface="Consolas" panose="020B0609020204030204" pitchFamily="49" charset="0"/>
              </a:rPr>
              <a:t>.</a:t>
            </a:r>
            <a:r>
              <a:rPr lang="en-US" sz="1800" b="0" i="0" dirty="0" err="1">
                <a:solidFill>
                  <a:srgbClr val="000088"/>
                </a:solidFill>
                <a:effectLst/>
                <a:latin typeface="Consolas" panose="020B0609020204030204" pitchFamily="49" charset="0"/>
              </a:rPr>
              <a:t>value</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4.</a:t>
            </a:r>
          </a:p>
          <a:p>
            <a:r>
              <a:rPr lang="en-US" sz="1800" b="0" i="0" dirty="0">
                <a:solidFill>
                  <a:srgbClr val="000000"/>
                </a:solidFill>
                <a:effectLst/>
                <a:latin typeface="Consolas" panose="020B0609020204030204" pitchFamily="49" charset="0"/>
              </a:rPr>
              <a:t>5. </a:t>
            </a:r>
            <a:r>
              <a:rPr lang="en-US" sz="1800" b="0" i="0" dirty="0">
                <a:solidFill>
                  <a:srgbClr val="000088"/>
                </a:solidFill>
                <a:effectLst/>
                <a:latin typeface="Consolas" panose="020B0609020204030204" pitchFamily="49" charset="0"/>
              </a:rPr>
              <a:t>if </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success</a:t>
            </a:r>
            <a:r>
              <a:rPr lang="en-US" sz="1800" b="0" i="0" dirty="0">
                <a:solidFill>
                  <a:srgbClr val="666600"/>
                </a:solidFill>
                <a:effectLst/>
                <a:latin typeface="Consolas" panose="020B0609020204030204" pitchFamily="49" charset="0"/>
              </a:rPr>
              <a:t>) {</a:t>
            </a:r>
          </a:p>
          <a:p>
            <a:r>
              <a:rPr lang="en-US" sz="1800" b="0" i="0" dirty="0">
                <a:solidFill>
                  <a:srgbClr val="000000"/>
                </a:solidFill>
                <a:effectLst/>
                <a:latin typeface="Consolas" panose="020B0609020204030204" pitchFamily="49" charset="0"/>
              </a:rPr>
              <a:t>6. </a:t>
            </a:r>
            <a:r>
              <a:rPr lang="en-US" sz="1800" b="0" i="0" dirty="0">
                <a:solidFill>
                  <a:srgbClr val="880000"/>
                </a:solidFill>
                <a:effectLst/>
                <a:latin typeface="Consolas" panose="020B0609020204030204" pitchFamily="49" charset="0"/>
              </a:rPr>
              <a:t>// Handle failure</a:t>
            </a:r>
          </a:p>
          <a:p>
            <a:r>
              <a:rPr lang="en-US" sz="1800" b="0" i="0" dirty="0">
                <a:solidFill>
                  <a:srgbClr val="000000"/>
                </a:solidFill>
                <a:effectLst/>
                <a:latin typeface="Consolas" panose="020B0609020204030204" pitchFamily="49" charset="0"/>
              </a:rPr>
              <a:t>7.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8. </a:t>
            </a:r>
            <a:r>
              <a:rPr lang="en-US" sz="1800" b="0" i="0" dirty="0">
                <a:solidFill>
                  <a:srgbClr val="666600"/>
                </a:solidFill>
                <a:effectLst/>
                <a:latin typeface="Consolas" panose="020B0609020204030204" pitchFamily="49" charset="0"/>
              </a:rPr>
              <a:t>}</a:t>
            </a:r>
            <a:r>
              <a:rPr lang="en-US" dirty="0"/>
              <a:t> </a:t>
            </a:r>
          </a:p>
        </p:txBody>
      </p:sp>
    </p:spTree>
    <p:extLst>
      <p:ext uri="{BB962C8B-B14F-4D97-AF65-F5344CB8AC3E}">
        <p14:creationId xmlns:p14="http://schemas.microsoft.com/office/powerpoint/2010/main" val="9298947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BDA7F-BF4D-7F0F-6997-823CCE4087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57BD03-0F0E-6FCC-420E-F8D2DAECD325}"/>
              </a:ext>
            </a:extLst>
          </p:cNvPr>
          <p:cNvSpPr>
            <a:spLocks noGrp="1"/>
          </p:cNvSpPr>
          <p:nvPr>
            <p:ph type="title"/>
          </p:nvPr>
        </p:nvSpPr>
        <p:spPr>
          <a:xfrm>
            <a:off x="517869" y="978409"/>
            <a:ext cx="10808221" cy="985474"/>
          </a:xfrm>
        </p:spPr>
        <p:txBody>
          <a:bodyPr>
            <a:normAutofit/>
          </a:bodyPr>
          <a:lstStyle/>
          <a:p>
            <a:r>
              <a:rPr lang="en-US" dirty="0"/>
              <a:t>ways to transfer Ether</a:t>
            </a:r>
          </a:p>
        </p:txBody>
      </p:sp>
      <p:sp>
        <p:nvSpPr>
          <p:cNvPr id="3" name="Content Placeholder 2">
            <a:extLst>
              <a:ext uri="{FF2B5EF4-FFF2-40B4-BE49-F238E27FC236}">
                <a16:creationId xmlns:a16="http://schemas.microsoft.com/office/drawing/2014/main" id="{6CB4C85B-C72F-ADF1-9ACC-0D1303457DB1}"/>
              </a:ext>
            </a:extLst>
          </p:cNvPr>
          <p:cNvSpPr>
            <a:spLocks noGrp="1"/>
          </p:cNvSpPr>
          <p:nvPr>
            <p:ph idx="1"/>
          </p:nvPr>
        </p:nvSpPr>
        <p:spPr>
          <a:xfrm>
            <a:off x="633845" y="1963883"/>
            <a:ext cx="11049505" cy="4333008"/>
          </a:xfrm>
        </p:spPr>
        <p:txBody>
          <a:bodyPr>
            <a:normAutofit fontScale="77500" lnSpcReduction="20000"/>
          </a:bodyPr>
          <a:lstStyle/>
          <a:p>
            <a:r>
              <a:rPr lang="en-US" sz="1800" b="0" i="1" dirty="0">
                <a:solidFill>
                  <a:srgbClr val="365F91"/>
                </a:solidFill>
                <a:effectLst/>
                <a:latin typeface="Cambria-Italic"/>
              </a:rPr>
              <a:t>call Function</a:t>
            </a:r>
            <a:r>
              <a:rPr lang="en-US" sz="1800" b="0" i="0" dirty="0">
                <a:solidFill>
                  <a:srgbClr val="000000"/>
                </a:solidFill>
                <a:effectLst/>
                <a:latin typeface="Consolas" panose="020B0609020204030204" pitchFamily="49" charset="0"/>
              </a:rPr>
              <a:t>: The call function is a more versatile way to send Ether and interact with other contracts. It returns a </a:t>
            </a:r>
            <a:r>
              <a:rPr lang="en-US" sz="1800" b="0" i="0" dirty="0" err="1">
                <a:solidFill>
                  <a:srgbClr val="000000"/>
                </a:solidFill>
                <a:effectLst/>
                <a:latin typeface="Consolas" panose="020B0609020204030204" pitchFamily="49" charset="0"/>
              </a:rPr>
              <a:t>boolean</a:t>
            </a:r>
            <a:r>
              <a:rPr lang="en-US" sz="1800" b="0" i="0" dirty="0">
                <a:solidFill>
                  <a:srgbClr val="000000"/>
                </a:solidFill>
                <a:effectLst/>
                <a:latin typeface="Consolas" panose="020B0609020204030204" pitchFamily="49" charset="0"/>
              </a:rPr>
              <a:t> value, and it can be used to call functions on other contracts, including handling the return values.</a:t>
            </a:r>
          </a:p>
          <a:p>
            <a:r>
              <a:rPr lang="en-US" sz="1800" b="0" i="0" dirty="0">
                <a:solidFill>
                  <a:srgbClr val="000000"/>
                </a:solidFill>
                <a:effectLst/>
                <a:latin typeface="Consolas" panose="020B0609020204030204" pitchFamily="49" charset="0"/>
              </a:rPr>
              <a:t>The call function allows you to specify the amount of Ether to send along with additional data (function signature and parameters) if you are calling another contract.</a:t>
            </a:r>
            <a:r>
              <a:rPr lang="en-US" sz="1600" dirty="0"/>
              <a:t> </a:t>
            </a:r>
          </a:p>
          <a:p>
            <a:r>
              <a:rPr lang="en-US" sz="1800" dirty="0"/>
              <a:t>Example</a:t>
            </a:r>
            <a:r>
              <a:rPr lang="en-US" sz="1600" dirty="0"/>
              <a:t>:</a:t>
            </a:r>
            <a:br>
              <a:rPr lang="en-US" sz="1600" dirty="0"/>
            </a:br>
            <a:r>
              <a:rPr lang="en-US" sz="1800" b="0" i="0" dirty="0">
                <a:solidFill>
                  <a:srgbClr val="000000"/>
                </a:solidFill>
                <a:effectLst/>
                <a:latin typeface="Consolas" panose="020B0609020204030204" pitchFamily="49" charset="0"/>
              </a:rPr>
              <a:t>1. address payable recipient </a:t>
            </a:r>
            <a:r>
              <a:rPr lang="en-US" sz="1800" b="0" i="0" dirty="0">
                <a:solidFill>
                  <a:srgbClr val="666600"/>
                </a:solidFill>
                <a:effectLst/>
                <a:latin typeface="Consolas" panose="020B0609020204030204" pitchFamily="49" charset="0"/>
              </a:rPr>
              <a:t>= </a:t>
            </a:r>
            <a:r>
              <a:rPr lang="en-US" sz="1800" b="0" i="0" dirty="0">
                <a:solidFill>
                  <a:srgbClr val="006666"/>
                </a:solidFill>
                <a:effectLst/>
                <a:latin typeface="Consolas" panose="020B0609020204030204" pitchFamily="49" charset="0"/>
              </a:rPr>
              <a:t>0x1234567890123456789012345678901234567890</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a:t>
            </a:r>
          </a:p>
          <a:p>
            <a:r>
              <a:rPr lang="en-US" sz="1800" b="0" i="0" dirty="0">
                <a:solidFill>
                  <a:srgbClr val="000000"/>
                </a:solidFill>
                <a:effectLst/>
                <a:latin typeface="Consolas" panose="020B0609020204030204" pitchFamily="49" charset="0"/>
              </a:rPr>
              <a:t>3. </a:t>
            </a:r>
            <a:r>
              <a:rPr lang="en-US" sz="1800" b="0" i="0" dirty="0">
                <a:solidFill>
                  <a:srgbClr val="000088"/>
                </a:solidFill>
                <a:effectLst/>
                <a:latin typeface="Consolas" panose="020B0609020204030204" pitchFamily="49" charset="0"/>
              </a:rPr>
              <a:t>function </a:t>
            </a:r>
            <a:r>
              <a:rPr lang="en-US" sz="1800" b="0" i="0" dirty="0" err="1">
                <a:solidFill>
                  <a:srgbClr val="000000"/>
                </a:solidFill>
                <a:effectLst/>
                <a:latin typeface="Consolas" panose="020B0609020204030204" pitchFamily="49" charset="0"/>
              </a:rPr>
              <a:t>callTransfer</a:t>
            </a:r>
            <a:r>
              <a:rPr lang="en-US" sz="1800" b="0" i="0" dirty="0">
                <a:solidFill>
                  <a:srgbClr val="666600"/>
                </a:solidFill>
                <a:effectLst/>
                <a:latin typeface="Consolas" panose="020B0609020204030204" pitchFamily="49" charset="0"/>
              </a:rPr>
              <a:t>() </a:t>
            </a:r>
            <a:r>
              <a:rPr lang="en-US" sz="1800" b="0" i="0" dirty="0">
                <a:solidFill>
                  <a:srgbClr val="000088"/>
                </a:solidFill>
                <a:effectLst/>
                <a:latin typeface="Consolas" panose="020B0609020204030204" pitchFamily="49" charset="0"/>
              </a:rPr>
              <a:t>public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4. </a:t>
            </a:r>
            <a:r>
              <a:rPr lang="en-US" sz="1800" b="0" i="0" dirty="0">
                <a:solidFill>
                  <a:srgbClr val="666600"/>
                </a:solidFill>
                <a:effectLst/>
                <a:latin typeface="Consolas" panose="020B0609020204030204" pitchFamily="49" charset="0"/>
              </a:rPr>
              <a:t>(</a:t>
            </a:r>
            <a:r>
              <a:rPr lang="en-US" sz="1800" b="0" i="0" dirty="0">
                <a:solidFill>
                  <a:srgbClr val="000088"/>
                </a:solidFill>
                <a:effectLst/>
                <a:latin typeface="Consolas" panose="020B0609020204030204" pitchFamily="49" charset="0"/>
              </a:rPr>
              <a:t>bool </a:t>
            </a:r>
            <a:r>
              <a:rPr lang="en-US" sz="1800" b="0" i="0" dirty="0">
                <a:solidFill>
                  <a:srgbClr val="000000"/>
                </a:solidFill>
                <a:effectLst/>
                <a:latin typeface="Consolas" panose="020B0609020204030204" pitchFamily="49" charset="0"/>
              </a:rPr>
              <a:t>success</a:t>
            </a:r>
            <a:r>
              <a:rPr lang="en-US" sz="1800" b="0" i="0" dirty="0">
                <a:solidFill>
                  <a:srgbClr val="666600"/>
                </a:solidFill>
                <a:effectLst/>
                <a:latin typeface="Consolas" panose="020B0609020204030204" pitchFamily="49" charset="0"/>
              </a:rPr>
              <a:t>, ) = </a:t>
            </a:r>
            <a:r>
              <a:rPr lang="en-US" sz="1800" b="0" i="0" dirty="0" err="1">
                <a:solidFill>
                  <a:srgbClr val="000000"/>
                </a:solidFill>
                <a:effectLst/>
                <a:latin typeface="Consolas" panose="020B0609020204030204" pitchFamily="49" charset="0"/>
              </a:rPr>
              <a:t>recipient</a:t>
            </a:r>
            <a:r>
              <a:rPr lang="en-US" sz="1800" b="0" i="0" dirty="0" err="1">
                <a:solidFill>
                  <a:srgbClr val="6666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call</a:t>
            </a:r>
            <a:r>
              <a:rPr lang="en-US" sz="1800" b="0" i="0" dirty="0">
                <a:solidFill>
                  <a:srgbClr val="666600"/>
                </a:solidFill>
                <a:effectLst/>
                <a:latin typeface="Consolas" panose="020B0609020204030204" pitchFamily="49" charset="0"/>
              </a:rPr>
              <a:t>{</a:t>
            </a:r>
            <a:r>
              <a:rPr lang="en-US" sz="1800" b="0" i="0" dirty="0">
                <a:solidFill>
                  <a:srgbClr val="000088"/>
                </a:solidFill>
                <a:effectLst/>
                <a:latin typeface="Consolas" panose="020B0609020204030204" pitchFamily="49" charset="0"/>
              </a:rPr>
              <a:t>value</a:t>
            </a:r>
            <a:r>
              <a:rPr lang="en-US" sz="1800" b="0" i="0" dirty="0">
                <a:solidFill>
                  <a:srgbClr val="666600"/>
                </a:solidFill>
                <a:effectLst/>
                <a:latin typeface="Consolas" panose="020B0609020204030204" pitchFamily="49" charset="0"/>
              </a:rPr>
              <a:t>: </a:t>
            </a:r>
            <a:r>
              <a:rPr lang="en-US" sz="1800" b="0" i="0" dirty="0" err="1">
                <a:solidFill>
                  <a:srgbClr val="000000"/>
                </a:solidFill>
                <a:effectLst/>
                <a:latin typeface="Consolas" panose="020B0609020204030204" pitchFamily="49" charset="0"/>
              </a:rPr>
              <a:t>msg</a:t>
            </a:r>
            <a:r>
              <a:rPr lang="en-US" sz="1800" b="0" i="0" dirty="0" err="1">
                <a:solidFill>
                  <a:srgbClr val="666600"/>
                </a:solidFill>
                <a:effectLst/>
                <a:latin typeface="Consolas" panose="020B0609020204030204" pitchFamily="49" charset="0"/>
              </a:rPr>
              <a:t>.</a:t>
            </a:r>
            <a:r>
              <a:rPr lang="en-US" sz="1800" b="0" i="0" dirty="0" err="1">
                <a:solidFill>
                  <a:srgbClr val="000088"/>
                </a:solidFill>
                <a:effectLst/>
                <a:latin typeface="Consolas" panose="020B0609020204030204" pitchFamily="49" charset="0"/>
              </a:rPr>
              <a:t>value</a:t>
            </a:r>
            <a:r>
              <a:rPr lang="en-US" sz="1800" b="0" i="0" dirty="0">
                <a:solidFill>
                  <a:srgbClr val="666600"/>
                </a:solidFill>
                <a:effectLst/>
                <a:latin typeface="Consolas" panose="020B0609020204030204" pitchFamily="49" charset="0"/>
              </a:rPr>
              <a:t>}(</a:t>
            </a:r>
            <a:r>
              <a:rPr lang="en-US" sz="1800" b="0" i="0" dirty="0">
                <a:solidFill>
                  <a:srgbClr val="008800"/>
                </a:solidFill>
                <a:effectLst/>
                <a:latin typeface="Consolas" panose="020B0609020204030204" pitchFamily="49" charset="0"/>
              </a:rPr>
              <a:t>""</a:t>
            </a:r>
            <a:r>
              <a:rPr lang="en-US" sz="1800" b="0" i="0" dirty="0">
                <a:solidFill>
                  <a:srgbClr val="666600"/>
                </a:solidFill>
                <a:effectLst/>
                <a:latin typeface="Consolas" panose="020B0609020204030204" pitchFamily="49" charset="0"/>
              </a:rPr>
              <a:t>); // </a:t>
            </a:r>
            <a:r>
              <a:rPr lang="en-US" sz="1800" b="0" i="0" dirty="0">
                <a:solidFill>
                  <a:srgbClr val="984806"/>
                </a:solidFill>
                <a:effectLst/>
                <a:latin typeface="Consolas" panose="020B0609020204030204" pitchFamily="49" charset="0"/>
              </a:rPr>
              <a:t>you could store any of</a:t>
            </a:r>
          </a:p>
          <a:p>
            <a:r>
              <a:rPr lang="en-US" sz="1800" b="0" i="0" dirty="0">
                <a:solidFill>
                  <a:srgbClr val="000000"/>
                </a:solidFill>
                <a:effectLst/>
                <a:latin typeface="Consolas" panose="020B0609020204030204" pitchFamily="49" charset="0"/>
              </a:rPr>
              <a:t>5. </a:t>
            </a:r>
            <a:r>
              <a:rPr lang="en-US" sz="1800" b="0" i="0" dirty="0">
                <a:solidFill>
                  <a:srgbClr val="984806"/>
                </a:solidFill>
                <a:effectLst/>
                <a:latin typeface="Consolas" panose="020B0609020204030204" pitchFamily="49" charset="0"/>
              </a:rPr>
              <a:t>the returned parameter from the function that returns more than 1 value.</a:t>
            </a:r>
          </a:p>
          <a:p>
            <a:r>
              <a:rPr lang="en-US" sz="1800" b="0" i="0" dirty="0">
                <a:solidFill>
                  <a:srgbClr val="000000"/>
                </a:solidFill>
                <a:effectLst/>
                <a:latin typeface="Consolas" panose="020B0609020204030204" pitchFamily="49" charset="0"/>
              </a:rPr>
              <a:t>6. </a:t>
            </a:r>
            <a:r>
              <a:rPr lang="en-US" sz="1800" b="0" i="0" dirty="0">
                <a:solidFill>
                  <a:srgbClr val="000088"/>
                </a:solidFill>
                <a:effectLst/>
                <a:latin typeface="Consolas" panose="020B0609020204030204" pitchFamily="49" charset="0"/>
              </a:rPr>
              <a:t>if </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success</a:t>
            </a:r>
            <a:r>
              <a:rPr lang="en-US" sz="1800" b="0" i="0" dirty="0">
                <a:solidFill>
                  <a:srgbClr val="666600"/>
                </a:solidFill>
                <a:effectLst/>
                <a:latin typeface="Consolas" panose="020B0609020204030204" pitchFamily="49" charset="0"/>
              </a:rPr>
              <a:t>) {</a:t>
            </a:r>
          </a:p>
          <a:p>
            <a:r>
              <a:rPr lang="en-US" sz="1800" b="0" i="0" dirty="0">
                <a:solidFill>
                  <a:srgbClr val="000000"/>
                </a:solidFill>
                <a:effectLst/>
                <a:latin typeface="Consolas" panose="020B0609020204030204" pitchFamily="49" charset="0"/>
              </a:rPr>
              <a:t>7. </a:t>
            </a:r>
            <a:r>
              <a:rPr lang="en-US" sz="1800" b="0" i="0" dirty="0">
                <a:solidFill>
                  <a:srgbClr val="880000"/>
                </a:solidFill>
                <a:effectLst/>
                <a:latin typeface="Consolas" panose="020B0609020204030204" pitchFamily="49" charset="0"/>
              </a:rPr>
              <a:t>// Handle failure</a:t>
            </a:r>
          </a:p>
          <a:p>
            <a:r>
              <a:rPr lang="en-US" sz="1800" b="0" i="0" dirty="0">
                <a:solidFill>
                  <a:srgbClr val="000000"/>
                </a:solidFill>
                <a:effectLst/>
                <a:latin typeface="Consolas" panose="020B0609020204030204" pitchFamily="49" charset="0"/>
              </a:rPr>
              <a:t>8. </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9. </a:t>
            </a:r>
            <a:r>
              <a:rPr lang="en-US" sz="1800" b="0" i="0" dirty="0">
                <a:solidFill>
                  <a:srgbClr val="666600"/>
                </a:solidFill>
                <a:effectLst/>
                <a:latin typeface="Consolas" panose="020B0609020204030204" pitchFamily="49" charset="0"/>
              </a:rPr>
              <a:t>}</a:t>
            </a:r>
            <a:r>
              <a:rPr lang="en-US" dirty="0"/>
              <a:t> </a:t>
            </a:r>
          </a:p>
        </p:txBody>
      </p:sp>
    </p:spTree>
    <p:extLst>
      <p:ext uri="{BB962C8B-B14F-4D97-AF65-F5344CB8AC3E}">
        <p14:creationId xmlns:p14="http://schemas.microsoft.com/office/powerpoint/2010/main" val="25334601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1F06F-64FB-4579-EE92-74DB7D6B18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2E3495-C613-B90E-CFCD-167E749E03B4}"/>
              </a:ext>
            </a:extLst>
          </p:cNvPr>
          <p:cNvSpPr>
            <a:spLocks noGrp="1"/>
          </p:cNvSpPr>
          <p:nvPr>
            <p:ph type="title"/>
          </p:nvPr>
        </p:nvSpPr>
        <p:spPr>
          <a:xfrm>
            <a:off x="517869" y="978409"/>
            <a:ext cx="10808221" cy="985474"/>
          </a:xfrm>
        </p:spPr>
        <p:txBody>
          <a:bodyPr>
            <a:normAutofit/>
          </a:bodyPr>
          <a:lstStyle/>
          <a:p>
            <a:r>
              <a:rPr lang="en-US" dirty="0"/>
              <a:t>Terminating a Smart Contract</a:t>
            </a:r>
          </a:p>
        </p:txBody>
      </p:sp>
      <p:sp>
        <p:nvSpPr>
          <p:cNvPr id="3" name="Content Placeholder 2">
            <a:extLst>
              <a:ext uri="{FF2B5EF4-FFF2-40B4-BE49-F238E27FC236}">
                <a16:creationId xmlns:a16="http://schemas.microsoft.com/office/drawing/2014/main" id="{CD9AFD09-01F0-A98A-EA2B-0434A06D0056}"/>
              </a:ext>
            </a:extLst>
          </p:cNvPr>
          <p:cNvSpPr>
            <a:spLocks noGrp="1"/>
          </p:cNvSpPr>
          <p:nvPr>
            <p:ph idx="1"/>
          </p:nvPr>
        </p:nvSpPr>
        <p:spPr>
          <a:xfrm>
            <a:off x="633845" y="1963883"/>
            <a:ext cx="11049505" cy="4333008"/>
          </a:xfrm>
        </p:spPr>
        <p:txBody>
          <a:bodyPr>
            <a:normAutofit fontScale="70000" lnSpcReduction="20000"/>
          </a:bodyPr>
          <a:lstStyle/>
          <a:p>
            <a:r>
              <a:rPr lang="en-US" sz="1600" b="0" i="0" dirty="0">
                <a:solidFill>
                  <a:srgbClr val="000000"/>
                </a:solidFill>
                <a:effectLst/>
                <a:latin typeface="Verdana" panose="020B0604030504040204" pitchFamily="34" charset="0"/>
              </a:rPr>
              <a:t>The smart contract </a:t>
            </a:r>
            <a:r>
              <a:rPr lang="en-US" sz="1600" dirty="0">
                <a:solidFill>
                  <a:srgbClr val="000000"/>
                </a:solidFill>
                <a:latin typeface="Verdana" panose="020B0604030504040204" pitchFamily="34" charset="0"/>
              </a:rPr>
              <a:t>become live once it deployed and if no errors it will counite execute and if we want to terminate it and stop it (like Kill Task) so we could use the keyword </a:t>
            </a:r>
            <a:r>
              <a:rPr lang="en-US" sz="1600" b="0" i="0" dirty="0" err="1">
                <a:solidFill>
                  <a:srgbClr val="000000"/>
                </a:solidFill>
                <a:effectLst/>
                <a:latin typeface="Verdana" panose="020B0604030504040204" pitchFamily="34" charset="0"/>
              </a:rPr>
              <a:t>selfdestruct</a:t>
            </a:r>
            <a:r>
              <a:rPr lang="en-US" sz="1600" b="0" i="0" dirty="0">
                <a:solidFill>
                  <a:srgbClr val="000000"/>
                </a:solidFill>
                <a:effectLst/>
                <a:latin typeface="Verdana" panose="020B0604030504040204" pitchFamily="34" charset="0"/>
              </a:rPr>
              <a:t>.</a:t>
            </a:r>
          </a:p>
          <a:p>
            <a:r>
              <a:rPr lang="en-US" sz="1600" b="0" i="0" dirty="0">
                <a:solidFill>
                  <a:srgbClr val="000000"/>
                </a:solidFill>
                <a:effectLst/>
                <a:latin typeface="Verdana" panose="020B0604030504040204" pitchFamily="34" charset="0"/>
              </a:rPr>
              <a:t>Here’s an example of how self destruct can be used to destroy a contract and send its remaining ether to a designated recipient:</a:t>
            </a:r>
          </a:p>
          <a:p>
            <a:r>
              <a:rPr lang="en-US" dirty="0"/>
              <a:t>contract </a:t>
            </a:r>
            <a:r>
              <a:rPr lang="en-US" dirty="0" err="1"/>
              <a:t>SelfDestructExample</a:t>
            </a:r>
            <a:r>
              <a:rPr lang="en-US" dirty="0"/>
              <a:t> {</a:t>
            </a:r>
          </a:p>
          <a:p>
            <a:r>
              <a:rPr lang="en-US" dirty="0"/>
              <a:t>     address payable owner;</a:t>
            </a:r>
          </a:p>
          <a:p>
            <a:r>
              <a:rPr lang="en-US" dirty="0"/>
              <a:t>     constructor() {</a:t>
            </a:r>
          </a:p>
          <a:p>
            <a:r>
              <a:rPr lang="en-US" dirty="0"/>
              <a:t>        owner = payable(</a:t>
            </a:r>
            <a:r>
              <a:rPr lang="en-US" dirty="0" err="1"/>
              <a:t>msg.sender</a:t>
            </a:r>
            <a:r>
              <a:rPr lang="en-US" dirty="0"/>
              <a:t>);</a:t>
            </a:r>
          </a:p>
          <a:p>
            <a:r>
              <a:rPr lang="en-US" dirty="0"/>
              <a:t>     }</a:t>
            </a:r>
          </a:p>
          <a:p>
            <a:r>
              <a:rPr lang="en-US" dirty="0"/>
              <a:t>     receive() external payable {} // added for the contract to directly receive funds</a:t>
            </a:r>
          </a:p>
          <a:p>
            <a:r>
              <a:rPr lang="en-US" dirty="0"/>
              <a:t>     function close() public {</a:t>
            </a:r>
          </a:p>
          <a:p>
            <a:r>
              <a:rPr lang="en-US" dirty="0"/>
              <a:t>         require(</a:t>
            </a:r>
            <a:r>
              <a:rPr lang="en-US" dirty="0" err="1"/>
              <a:t>msg.sender</a:t>
            </a:r>
            <a:r>
              <a:rPr lang="en-US" dirty="0"/>
              <a:t> == owner, "Only the contract owner can call this function");</a:t>
            </a:r>
          </a:p>
          <a:p>
            <a:r>
              <a:rPr lang="en-US" dirty="0"/>
              <a:t>         </a:t>
            </a:r>
            <a:r>
              <a:rPr lang="en-US" dirty="0" err="1"/>
              <a:t>selfdestruct</a:t>
            </a:r>
            <a:r>
              <a:rPr lang="en-US" dirty="0"/>
              <a:t>(owner);</a:t>
            </a:r>
          </a:p>
          <a:p>
            <a:r>
              <a:rPr lang="en-US" dirty="0"/>
              <a:t>     }</a:t>
            </a:r>
          </a:p>
          <a:p>
            <a:r>
              <a:rPr lang="en-US" dirty="0"/>
              <a:t>   } </a:t>
            </a:r>
          </a:p>
        </p:txBody>
      </p:sp>
    </p:spTree>
    <p:extLst>
      <p:ext uri="{BB962C8B-B14F-4D97-AF65-F5344CB8AC3E}">
        <p14:creationId xmlns:p14="http://schemas.microsoft.com/office/powerpoint/2010/main" val="467265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AF3B3-5EA3-74BC-CDA1-2372C9D808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15F12-B0D0-3928-AD71-2837EAE2998F}"/>
              </a:ext>
            </a:extLst>
          </p:cNvPr>
          <p:cNvSpPr>
            <a:spLocks noGrp="1"/>
          </p:cNvSpPr>
          <p:nvPr>
            <p:ph type="title"/>
          </p:nvPr>
        </p:nvSpPr>
        <p:spPr>
          <a:xfrm>
            <a:off x="517870" y="978409"/>
            <a:ext cx="10445098" cy="1317982"/>
          </a:xfrm>
        </p:spPr>
        <p:txBody>
          <a:bodyPr>
            <a:normAutofit/>
          </a:bodyPr>
          <a:lstStyle/>
          <a:p>
            <a:r>
              <a:rPr lang="en-US" dirty="0"/>
              <a:t>Print in console for debugging</a:t>
            </a:r>
          </a:p>
        </p:txBody>
      </p:sp>
      <p:sp>
        <p:nvSpPr>
          <p:cNvPr id="3" name="Content Placeholder 2">
            <a:extLst>
              <a:ext uri="{FF2B5EF4-FFF2-40B4-BE49-F238E27FC236}">
                <a16:creationId xmlns:a16="http://schemas.microsoft.com/office/drawing/2014/main" id="{F0B1283A-99FB-231B-430B-849B5C1A594D}"/>
              </a:ext>
            </a:extLst>
          </p:cNvPr>
          <p:cNvSpPr>
            <a:spLocks noGrp="1"/>
          </p:cNvSpPr>
          <p:nvPr>
            <p:ph idx="1"/>
          </p:nvPr>
        </p:nvSpPr>
        <p:spPr>
          <a:xfrm>
            <a:off x="517870" y="1974273"/>
            <a:ext cx="11165480" cy="3865448"/>
          </a:xfrm>
        </p:spPr>
        <p:txBody>
          <a:bodyPr>
            <a:normAutofit/>
          </a:bodyPr>
          <a:lstStyle/>
          <a:p>
            <a:r>
              <a:rPr lang="en-US" sz="1800" b="0" i="0" dirty="0">
                <a:solidFill>
                  <a:srgbClr val="000000"/>
                </a:solidFill>
                <a:effectLst/>
                <a:latin typeface="Consolas" panose="020B0609020204030204" pitchFamily="49" charset="0"/>
              </a:rPr>
              <a:t>1. </a:t>
            </a:r>
            <a:r>
              <a:rPr lang="en-US" sz="1800" b="0" i="0" dirty="0">
                <a:solidFill>
                  <a:srgbClr val="000088"/>
                </a:solidFill>
                <a:effectLst/>
                <a:latin typeface="Consolas" panose="020B0609020204030204" pitchFamily="49" charset="0"/>
              </a:rPr>
              <a:t>import </a:t>
            </a:r>
            <a:r>
              <a:rPr lang="en-US" sz="1800" b="0" i="0" dirty="0">
                <a:solidFill>
                  <a:srgbClr val="008800"/>
                </a:solidFill>
                <a:effectLst/>
                <a:latin typeface="Consolas" panose="020B0609020204030204" pitchFamily="49" charset="0"/>
              </a:rPr>
              <a:t>"hardhat/</a:t>
            </a:r>
            <a:r>
              <a:rPr lang="en-US" sz="1800" b="0" i="0" dirty="0" err="1">
                <a:solidFill>
                  <a:srgbClr val="008800"/>
                </a:solidFill>
                <a:effectLst/>
                <a:latin typeface="Consolas" panose="020B0609020204030204" pitchFamily="49" charset="0"/>
              </a:rPr>
              <a:t>console.sol</a:t>
            </a:r>
            <a:r>
              <a:rPr lang="en-US" sz="1800" b="0" i="0" dirty="0">
                <a:solidFill>
                  <a:srgbClr val="008800"/>
                </a:solidFill>
                <a:effectLst/>
                <a:latin typeface="Consolas" panose="020B0609020204030204" pitchFamily="49" charset="0"/>
              </a:rPr>
              <a:t>"</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2. // </a:t>
            </a:r>
            <a:r>
              <a:rPr lang="en-US" sz="1800" b="0" i="0" dirty="0">
                <a:solidFill>
                  <a:srgbClr val="984806"/>
                </a:solidFill>
                <a:effectLst/>
                <a:latin typeface="Consolas" panose="020B0609020204030204" pitchFamily="49" charset="0"/>
              </a:rPr>
              <a:t>in the contracts function, when we call a function it will print in console.</a:t>
            </a:r>
          </a:p>
          <a:p>
            <a:r>
              <a:rPr lang="en-US" sz="1800" b="0" i="0" dirty="0">
                <a:solidFill>
                  <a:srgbClr val="000000"/>
                </a:solidFill>
                <a:effectLst/>
                <a:latin typeface="Consolas" panose="020B0609020204030204" pitchFamily="49" charset="0"/>
              </a:rPr>
              <a:t>3. console</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logBytes32</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bytes32</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4. </a:t>
            </a:r>
            <a:r>
              <a:rPr lang="en-US" sz="1800" b="0" i="0" dirty="0" err="1">
                <a:solidFill>
                  <a:srgbClr val="000000"/>
                </a:solidFill>
                <a:effectLst/>
                <a:latin typeface="Consolas" panose="020B0609020204030204" pitchFamily="49" charset="0"/>
              </a:rPr>
              <a:t>console</a:t>
            </a:r>
            <a:r>
              <a:rPr lang="en-US" sz="1800" b="0" i="0" dirty="0" err="1">
                <a:solidFill>
                  <a:srgbClr val="666600"/>
                </a:solidFill>
                <a:effectLst/>
                <a:latin typeface="Consolas" panose="020B0609020204030204" pitchFamily="49" charset="0"/>
              </a:rPr>
              <a:t>.</a:t>
            </a:r>
            <a:r>
              <a:rPr lang="en-US" sz="1800" b="0" i="0" dirty="0" err="1">
                <a:solidFill>
                  <a:srgbClr val="000000"/>
                </a:solidFill>
                <a:effectLst/>
                <a:latin typeface="Consolas" panose="020B0609020204030204" pitchFamily="49" charset="0"/>
              </a:rPr>
              <a:t>logBytes</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bytes</a:t>
            </a:r>
            <a:r>
              <a:rPr lang="en-US" sz="1800" b="0" i="0" dirty="0">
                <a:solidFill>
                  <a:srgbClr val="666600"/>
                </a:solidFill>
                <a:effectLst/>
                <a:latin typeface="Consolas" panose="020B0609020204030204" pitchFamily="49" charset="0"/>
              </a:rPr>
              <a:t>);</a:t>
            </a:r>
          </a:p>
          <a:p>
            <a:r>
              <a:rPr lang="en-US" sz="1800" b="0" i="0" dirty="0">
                <a:solidFill>
                  <a:srgbClr val="000000"/>
                </a:solidFill>
                <a:effectLst/>
                <a:latin typeface="Consolas" panose="020B0609020204030204" pitchFamily="49" charset="0"/>
              </a:rPr>
              <a:t>5. console</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log</a:t>
            </a:r>
            <a:r>
              <a:rPr lang="en-US" sz="1800" b="0" i="0" dirty="0">
                <a:solidFill>
                  <a:srgbClr val="666600"/>
                </a:solidFill>
                <a:effectLst/>
                <a:latin typeface="Consolas" panose="020B0609020204030204" pitchFamily="49" charset="0"/>
              </a:rPr>
              <a:t>(</a:t>
            </a:r>
            <a:r>
              <a:rPr lang="en-US" sz="1800" b="0" i="0" dirty="0">
                <a:solidFill>
                  <a:srgbClr val="660066"/>
                </a:solidFill>
                <a:effectLst/>
                <a:latin typeface="Consolas" panose="020B0609020204030204" pitchFamily="49" charset="0"/>
              </a:rPr>
              <a:t>String</a:t>
            </a:r>
            <a:r>
              <a:rPr lang="en-US" sz="1800" b="0" i="0" dirty="0">
                <a:solidFill>
                  <a:srgbClr val="666600"/>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uint256</a:t>
            </a:r>
            <a:r>
              <a:rPr lang="en-US" sz="1800" b="0" i="0" dirty="0">
                <a:solidFill>
                  <a:srgbClr val="666600"/>
                </a:solidFill>
                <a:effectLst/>
                <a:latin typeface="Consolas" panose="020B0609020204030204" pitchFamily="49" charset="0"/>
              </a:rPr>
              <a:t>);</a:t>
            </a:r>
            <a:r>
              <a:rPr lang="en-US" dirty="0"/>
              <a:t> </a:t>
            </a:r>
            <a:br>
              <a:rPr lang="en-US" dirty="0"/>
            </a:br>
            <a:endParaRPr lang="en-US" dirty="0"/>
          </a:p>
        </p:txBody>
      </p:sp>
    </p:spTree>
    <p:extLst>
      <p:ext uri="{BB962C8B-B14F-4D97-AF65-F5344CB8AC3E}">
        <p14:creationId xmlns:p14="http://schemas.microsoft.com/office/powerpoint/2010/main" val="216209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4A373-C386-69CC-B363-1299321EA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DC9B26-62BA-B0C4-E640-6C18BD17BD5C}"/>
              </a:ext>
            </a:extLst>
          </p:cNvPr>
          <p:cNvSpPr>
            <a:spLocks noGrp="1"/>
          </p:cNvSpPr>
          <p:nvPr>
            <p:ph type="title"/>
          </p:nvPr>
        </p:nvSpPr>
        <p:spPr>
          <a:xfrm>
            <a:off x="517869" y="978409"/>
            <a:ext cx="10808221" cy="985474"/>
          </a:xfrm>
        </p:spPr>
        <p:txBody>
          <a:bodyPr>
            <a:normAutofit/>
          </a:bodyPr>
          <a:lstStyle/>
          <a:p>
            <a:r>
              <a:rPr lang="en-US" dirty="0"/>
              <a:t>Contract</a:t>
            </a:r>
          </a:p>
        </p:txBody>
      </p:sp>
      <p:sp>
        <p:nvSpPr>
          <p:cNvPr id="3" name="Content Placeholder 2">
            <a:extLst>
              <a:ext uri="{FF2B5EF4-FFF2-40B4-BE49-F238E27FC236}">
                <a16:creationId xmlns:a16="http://schemas.microsoft.com/office/drawing/2014/main" id="{4AF175E3-6D08-9FBB-98ED-AED10022194F}"/>
              </a:ext>
            </a:extLst>
          </p:cNvPr>
          <p:cNvSpPr>
            <a:spLocks noGrp="1"/>
          </p:cNvSpPr>
          <p:nvPr>
            <p:ph idx="1"/>
          </p:nvPr>
        </p:nvSpPr>
        <p:spPr>
          <a:xfrm>
            <a:off x="633845" y="1963883"/>
            <a:ext cx="11049505" cy="4333008"/>
          </a:xfrm>
        </p:spPr>
        <p:txBody>
          <a:bodyPr>
            <a:normAutofit/>
          </a:bodyPr>
          <a:lstStyle/>
          <a:p>
            <a:r>
              <a:rPr lang="en-US" sz="1800" b="0" i="0" dirty="0">
                <a:solidFill>
                  <a:srgbClr val="000000"/>
                </a:solidFill>
                <a:effectLst/>
                <a:latin typeface="Calibri" panose="020F0502020204030204" pitchFamily="34" charset="0"/>
              </a:rPr>
              <a:t>you can think as if it is a class in other languages like java. But once it executed, we can’t stop or changing it’s functionality Unless we have prepared functions that update the state of the Smart contract.</a:t>
            </a:r>
            <a:r>
              <a:rPr lang="en-US" sz="1600" dirty="0"/>
              <a:t> </a:t>
            </a:r>
          </a:p>
          <a:p>
            <a:pPr algn="l"/>
            <a:r>
              <a:rPr lang="en-US" sz="1400" b="0" i="0" dirty="0">
                <a:solidFill>
                  <a:srgbClr val="000000"/>
                </a:solidFill>
                <a:effectLst/>
                <a:latin typeface="Verdana" panose="020B0604030504040204" pitchFamily="34" charset="0"/>
              </a:rPr>
              <a:t>A Solidity contract is a collection of code (its functions) and data (its state) that resides at a specific address on the Ethereum blockchain.</a:t>
            </a:r>
          </a:p>
          <a:p>
            <a:br>
              <a:rPr lang="en-US" sz="1600" dirty="0"/>
            </a:br>
            <a:r>
              <a:rPr lang="en-US" sz="1800" b="0" i="0" dirty="0">
                <a:solidFill>
                  <a:srgbClr val="000000"/>
                </a:solidFill>
                <a:effectLst/>
                <a:latin typeface="Consolas" panose="020B0609020204030204" pitchFamily="49" charset="0"/>
              </a:rPr>
              <a:t>1. </a:t>
            </a:r>
            <a:r>
              <a:rPr lang="en-US" sz="1800" b="0" i="0" dirty="0">
                <a:solidFill>
                  <a:srgbClr val="660066"/>
                </a:solidFill>
                <a:effectLst/>
                <a:latin typeface="Consolas" panose="020B0609020204030204" pitchFamily="49" charset="0"/>
              </a:rPr>
              <a:t>Contract </a:t>
            </a:r>
            <a:r>
              <a:rPr lang="en-US" sz="1800" b="0" i="0" dirty="0" err="1">
                <a:solidFill>
                  <a:srgbClr val="000000"/>
                </a:solidFill>
                <a:effectLst/>
                <a:latin typeface="Consolas" panose="020B0609020204030204" pitchFamily="49" charset="0"/>
              </a:rPr>
              <a:t>contractName</a:t>
            </a:r>
            <a:r>
              <a:rPr lang="en-US" sz="1800" b="0" i="0" dirty="0">
                <a:solidFill>
                  <a:srgbClr val="000000"/>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a:t>
            </a:r>
          </a:p>
          <a:p>
            <a:r>
              <a:rPr lang="en-US" sz="1800" dirty="0">
                <a:solidFill>
                  <a:srgbClr val="666600"/>
                </a:solidFill>
                <a:latin typeface="Consolas" panose="020B0609020204030204" pitchFamily="49" charset="0"/>
              </a:rPr>
              <a:t>2. // our code ..</a:t>
            </a:r>
            <a:endParaRPr lang="en-US" sz="1800" b="0" i="0" dirty="0">
              <a:solidFill>
                <a:srgbClr val="666600"/>
              </a:solidFill>
              <a:effectLst/>
              <a:latin typeface="Consolas" panose="020B0609020204030204" pitchFamily="49" charset="0"/>
            </a:endParaRPr>
          </a:p>
          <a:p>
            <a:r>
              <a:rPr lang="en-US" sz="1800" b="0" i="0" dirty="0">
                <a:solidFill>
                  <a:srgbClr val="000000"/>
                </a:solidFill>
                <a:effectLst/>
                <a:latin typeface="Consolas" panose="020B0609020204030204" pitchFamily="49" charset="0"/>
              </a:rPr>
              <a:t>3.}</a:t>
            </a:r>
            <a:r>
              <a:rPr lang="en-US" dirty="0"/>
              <a:t> </a:t>
            </a:r>
            <a:br>
              <a:rPr lang="en-US" dirty="0"/>
            </a:br>
            <a:endParaRPr lang="en-US" dirty="0"/>
          </a:p>
        </p:txBody>
      </p:sp>
    </p:spTree>
    <p:extLst>
      <p:ext uri="{BB962C8B-B14F-4D97-AF65-F5344CB8AC3E}">
        <p14:creationId xmlns:p14="http://schemas.microsoft.com/office/powerpoint/2010/main" val="307497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7864-C0FC-43B8-B899-E651524355EC}"/>
              </a:ext>
            </a:extLst>
          </p:cNvPr>
          <p:cNvSpPr>
            <a:spLocks noGrp="1"/>
          </p:cNvSpPr>
          <p:nvPr>
            <p:ph type="title"/>
          </p:nvPr>
        </p:nvSpPr>
        <p:spPr>
          <a:xfrm>
            <a:off x="517870" y="978409"/>
            <a:ext cx="5021182" cy="985474"/>
          </a:xfrm>
        </p:spPr>
        <p:txBody>
          <a:bodyPr>
            <a:normAutofit fontScale="90000"/>
          </a:bodyPr>
          <a:lstStyle/>
          <a:p>
            <a:r>
              <a:rPr lang="en-US" dirty="0"/>
              <a:t>Data types</a:t>
            </a:r>
            <a:br>
              <a:rPr lang="en-US" dirty="0"/>
            </a:br>
            <a:endParaRPr lang="en-US" dirty="0"/>
          </a:p>
        </p:txBody>
      </p:sp>
      <p:sp>
        <p:nvSpPr>
          <p:cNvPr id="3" name="Content Placeholder 2">
            <a:extLst>
              <a:ext uri="{FF2B5EF4-FFF2-40B4-BE49-F238E27FC236}">
                <a16:creationId xmlns:a16="http://schemas.microsoft.com/office/drawing/2014/main" id="{15E2FD96-04E4-40B3-2044-E186FE902B8F}"/>
              </a:ext>
            </a:extLst>
          </p:cNvPr>
          <p:cNvSpPr>
            <a:spLocks noGrp="1"/>
          </p:cNvSpPr>
          <p:nvPr>
            <p:ph idx="1"/>
          </p:nvPr>
        </p:nvSpPr>
        <p:spPr>
          <a:xfrm>
            <a:off x="633845" y="1963883"/>
            <a:ext cx="11049505" cy="4177144"/>
          </a:xfrm>
        </p:spPr>
        <p:txBody>
          <a:bodyPr>
            <a:normAutofit fontScale="85000" lnSpcReduction="10000"/>
          </a:bodyPr>
          <a:lstStyle/>
          <a:p>
            <a:r>
              <a:rPr lang="en-US" sz="1800" b="0" i="1" dirty="0">
                <a:solidFill>
                  <a:srgbClr val="365F91"/>
                </a:solidFill>
                <a:effectLst/>
                <a:latin typeface="Cambria-Italic"/>
              </a:rPr>
              <a:t>Boolean</a:t>
            </a:r>
            <a:r>
              <a:rPr lang="en-US" sz="1800" b="0" i="0" dirty="0">
                <a:solidFill>
                  <a:srgbClr val="000000"/>
                </a:solidFill>
                <a:effectLst/>
                <a:latin typeface="Calibri" panose="020F0502020204030204" pitchFamily="34" charset="0"/>
              </a:rPr>
              <a:t>: Represents true or false values. It's declared using bool.</a:t>
            </a:r>
          </a:p>
          <a:p>
            <a:r>
              <a:rPr lang="en-US" sz="1800" b="0" i="0" dirty="0">
                <a:solidFill>
                  <a:srgbClr val="000000"/>
                </a:solidFill>
                <a:effectLst/>
                <a:latin typeface="Calibri" panose="020F0502020204030204" pitchFamily="34" charset="0"/>
              </a:rPr>
              <a:t>Could use the same logical and Comparisons operators as any language.</a:t>
            </a:r>
            <a:r>
              <a:rPr lang="en-US" dirty="0"/>
              <a:t> </a:t>
            </a:r>
            <a:br>
              <a:rPr lang="en-US" dirty="0"/>
            </a:br>
            <a:r>
              <a:rPr lang="en-US" sz="1800" b="0" i="0" dirty="0">
                <a:solidFill>
                  <a:srgbClr val="000088"/>
                </a:solidFill>
                <a:effectLst/>
                <a:latin typeface="Consolas" panose="020B0609020204030204" pitchFamily="49" charset="0"/>
              </a:rPr>
              <a:t>bool </a:t>
            </a:r>
            <a:r>
              <a:rPr lang="en-US" sz="1800" b="0" i="0" dirty="0" err="1">
                <a:solidFill>
                  <a:srgbClr val="000000"/>
                </a:solidFill>
                <a:effectLst/>
                <a:latin typeface="Consolas" panose="020B0609020204030204" pitchFamily="49" charset="0"/>
              </a:rPr>
              <a:t>isTrue</a:t>
            </a:r>
            <a:r>
              <a:rPr lang="en-US" sz="1800" b="0" i="0" dirty="0">
                <a:solidFill>
                  <a:srgbClr val="000000"/>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 </a:t>
            </a:r>
            <a:r>
              <a:rPr lang="en-US" sz="1800" b="0" i="0" dirty="0">
                <a:solidFill>
                  <a:srgbClr val="000088"/>
                </a:solidFill>
                <a:effectLst/>
                <a:latin typeface="Consolas" panose="020B0609020204030204" pitchFamily="49" charset="0"/>
              </a:rPr>
              <a:t>true</a:t>
            </a:r>
            <a:r>
              <a:rPr lang="en-US" sz="1800" b="0" i="0" dirty="0">
                <a:solidFill>
                  <a:srgbClr val="666600"/>
                </a:solidFill>
                <a:effectLst/>
                <a:latin typeface="Consolas" panose="020B0609020204030204" pitchFamily="49" charset="0"/>
              </a:rPr>
              <a:t>;</a:t>
            </a:r>
            <a:r>
              <a:rPr lang="en-US" dirty="0"/>
              <a:t> </a:t>
            </a:r>
            <a:br>
              <a:rPr lang="en-US" dirty="0"/>
            </a:br>
            <a:r>
              <a:rPr lang="en-US" sz="1800" b="0" i="1" dirty="0">
                <a:solidFill>
                  <a:srgbClr val="365F91"/>
                </a:solidFill>
                <a:effectLst/>
                <a:latin typeface="Cambria-Italic"/>
              </a:rPr>
              <a:t>Integers</a:t>
            </a:r>
            <a:r>
              <a:rPr lang="en-US" sz="1800" b="0" i="0" dirty="0">
                <a:solidFill>
                  <a:srgbClr val="000000"/>
                </a:solidFill>
                <a:effectLst/>
                <a:latin typeface="Calibri" panose="020F0502020204030204" pitchFamily="34" charset="0"/>
              </a:rPr>
              <a:t>: Solidity supports both signed and unsigned integers of different sizes, including int8, int16, int256, uint8, uint16, uint256, and more.</a:t>
            </a:r>
          </a:p>
          <a:p>
            <a:r>
              <a:rPr lang="en-US" sz="1800" b="0" i="0" dirty="0">
                <a:solidFill>
                  <a:srgbClr val="000000"/>
                </a:solidFill>
                <a:effectLst/>
                <a:latin typeface="CourierNewPSMT"/>
              </a:rPr>
              <a:t>o </a:t>
            </a:r>
            <a:r>
              <a:rPr lang="en-US" sz="1800" b="0" i="0" dirty="0">
                <a:solidFill>
                  <a:srgbClr val="000000"/>
                </a:solidFill>
                <a:effectLst/>
                <a:latin typeface="Calibri" panose="020F0502020204030204" pitchFamily="34" charset="0"/>
              </a:rPr>
              <a:t>Could use arithmetic operators and bitwise , shift operators as other languages.</a:t>
            </a:r>
            <a:r>
              <a:rPr lang="en-US" dirty="0"/>
              <a:t> </a:t>
            </a:r>
            <a:br>
              <a:rPr lang="en-US" dirty="0"/>
            </a:br>
            <a:r>
              <a:rPr lang="en-US" sz="1800" b="0" i="0" dirty="0">
                <a:solidFill>
                  <a:srgbClr val="000000"/>
                </a:solidFill>
                <a:effectLst/>
                <a:latin typeface="Consolas" panose="020B0609020204030204" pitchFamily="49" charset="0"/>
              </a:rPr>
              <a:t>1. int8 </a:t>
            </a:r>
            <a:r>
              <a:rPr lang="en-US" sz="1800" b="0" i="0" dirty="0" err="1">
                <a:solidFill>
                  <a:srgbClr val="000000"/>
                </a:solidFill>
                <a:effectLst/>
                <a:latin typeface="Consolas" panose="020B0609020204030204" pitchFamily="49" charset="0"/>
              </a:rPr>
              <a:t>myInt</a:t>
            </a:r>
            <a:r>
              <a:rPr lang="en-US" sz="1800" b="0" i="0" dirty="0">
                <a:solidFill>
                  <a:srgbClr val="000000"/>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 -</a:t>
            </a:r>
            <a:r>
              <a:rPr lang="en-US" sz="1800" b="0" i="0" dirty="0">
                <a:solidFill>
                  <a:srgbClr val="006666"/>
                </a:solidFill>
                <a:effectLst/>
                <a:latin typeface="Consolas" panose="020B0609020204030204" pitchFamily="49" charset="0"/>
              </a:rPr>
              <a:t>42</a:t>
            </a:r>
            <a:r>
              <a:rPr lang="en-US" sz="1800" b="0" i="0" dirty="0">
                <a:solidFill>
                  <a:srgbClr val="666600"/>
                </a:solidFill>
                <a:effectLst/>
                <a:latin typeface="Consolas" panose="020B0609020204030204" pitchFamily="49" charset="0"/>
              </a:rPr>
              <a:t>; // signed with the size of 8 bits</a:t>
            </a:r>
          </a:p>
          <a:p>
            <a:r>
              <a:rPr lang="en-US" sz="1800" b="0" i="0" dirty="0">
                <a:solidFill>
                  <a:srgbClr val="000000"/>
                </a:solidFill>
                <a:effectLst/>
                <a:latin typeface="Consolas" panose="020B0609020204030204" pitchFamily="49" charset="0"/>
              </a:rPr>
              <a:t>2. uint256 </a:t>
            </a:r>
            <a:r>
              <a:rPr lang="en-US" sz="1800" b="0" i="0" dirty="0" err="1">
                <a:solidFill>
                  <a:srgbClr val="000000"/>
                </a:solidFill>
                <a:effectLst/>
                <a:latin typeface="Consolas" panose="020B0609020204030204" pitchFamily="49" charset="0"/>
              </a:rPr>
              <a:t>myUInt</a:t>
            </a:r>
            <a:r>
              <a:rPr lang="en-US" sz="1800" b="0" i="0" dirty="0">
                <a:solidFill>
                  <a:srgbClr val="000000"/>
                </a:solidFill>
                <a:effectLst/>
                <a:latin typeface="Consolas" panose="020B0609020204030204" pitchFamily="49" charset="0"/>
              </a:rPr>
              <a:t> </a:t>
            </a:r>
            <a:r>
              <a:rPr lang="en-US" sz="1800" b="0" i="0" dirty="0">
                <a:solidFill>
                  <a:srgbClr val="666600"/>
                </a:solidFill>
                <a:effectLst/>
                <a:latin typeface="Consolas" panose="020B0609020204030204" pitchFamily="49" charset="0"/>
              </a:rPr>
              <a:t>= </a:t>
            </a:r>
            <a:r>
              <a:rPr lang="en-US" sz="1800" b="0" i="0" dirty="0">
                <a:solidFill>
                  <a:srgbClr val="006666"/>
                </a:solidFill>
                <a:effectLst/>
                <a:latin typeface="Consolas" panose="020B0609020204030204" pitchFamily="49" charset="0"/>
              </a:rPr>
              <a:t>12345</a:t>
            </a:r>
            <a:r>
              <a:rPr lang="en-US" sz="1800" b="0" i="0" dirty="0">
                <a:solidFill>
                  <a:srgbClr val="666600"/>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 unsigned with the size of 256 bits (max)</a:t>
            </a:r>
          </a:p>
          <a:p>
            <a:r>
              <a:rPr lang="en-US" sz="1800" b="0" i="0" dirty="0">
                <a:solidFill>
                  <a:srgbClr val="000000"/>
                </a:solidFill>
                <a:effectLst/>
                <a:latin typeface="Consolas" panose="020B0609020204030204" pitchFamily="49" charset="0"/>
              </a:rPr>
              <a:t>3. int exponentiation = 0**0; // defined as 1</a:t>
            </a:r>
          </a:p>
          <a:p>
            <a:r>
              <a:rPr lang="en-US" sz="1800" b="0" i="0" dirty="0">
                <a:solidFill>
                  <a:srgbClr val="000000"/>
                </a:solidFill>
                <a:effectLst/>
                <a:latin typeface="Consolas" panose="020B0609020204030204" pitchFamily="49" charset="0"/>
              </a:rPr>
              <a:t>4. </a:t>
            </a:r>
            <a:r>
              <a:rPr lang="en-US" sz="1800" b="0" i="0" dirty="0" err="1">
                <a:solidFill>
                  <a:srgbClr val="000000"/>
                </a:solidFill>
                <a:effectLst/>
                <a:latin typeface="Consolas" panose="020B0609020204030204" pitchFamily="49" charset="0"/>
              </a:rPr>
              <a:t>uint</a:t>
            </a:r>
            <a:r>
              <a:rPr lang="en-US" sz="1800" b="0" i="0" dirty="0">
                <a:solidFill>
                  <a:srgbClr val="000000"/>
                </a:solidFill>
                <a:effectLst/>
                <a:latin typeface="Consolas" panose="020B0609020204030204" pitchFamily="49" charset="0"/>
              </a:rPr>
              <a:t> exp2 = 1e18; // is equal to 1 * 10**18</a:t>
            </a:r>
            <a:r>
              <a:rPr lang="en-US" dirty="0"/>
              <a:t> </a:t>
            </a:r>
          </a:p>
          <a:p>
            <a:r>
              <a:rPr lang="en-US" sz="1800" b="0" i="0" dirty="0">
                <a:solidFill>
                  <a:srgbClr val="000000"/>
                </a:solidFill>
                <a:effectLst/>
                <a:latin typeface="Calibri" panose="020F0502020204030204" pitchFamily="34" charset="0"/>
              </a:rPr>
              <a:t>Fixed Point Numbers : Fixed point numbers are not fully supported by Solidity yet. They can be declared but cannot be assigned to or from.</a:t>
            </a:r>
            <a:r>
              <a:rPr lang="en-US" dirty="0"/>
              <a:t> </a:t>
            </a:r>
            <a:br>
              <a:rPr lang="en-US" dirty="0"/>
            </a:br>
            <a:br>
              <a:rPr lang="en-US" dirty="0"/>
            </a:br>
            <a:endParaRPr lang="en-US" dirty="0"/>
          </a:p>
        </p:txBody>
      </p:sp>
    </p:spTree>
    <p:extLst>
      <p:ext uri="{BB962C8B-B14F-4D97-AF65-F5344CB8AC3E}">
        <p14:creationId xmlns:p14="http://schemas.microsoft.com/office/powerpoint/2010/main" val="3431291705"/>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322A1C"/>
      </a:dk2>
      <a:lt2>
        <a:srgbClr val="F0F1F3"/>
      </a:lt2>
      <a:accent1>
        <a:srgbClr val="C39A4D"/>
      </a:accent1>
      <a:accent2>
        <a:srgbClr val="B1573B"/>
      </a:accent2>
      <a:accent3>
        <a:srgbClr val="C34D62"/>
      </a:accent3>
      <a:accent4>
        <a:srgbClr val="B13B82"/>
      </a:accent4>
      <a:accent5>
        <a:srgbClr val="C24DC3"/>
      </a:accent5>
      <a:accent6>
        <a:srgbClr val="7E3BB1"/>
      </a:accent6>
      <a:hlink>
        <a:srgbClr val="C043AD"/>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708</TotalTime>
  <Words>7180</Words>
  <Application>Microsoft Office PowerPoint</Application>
  <PresentationFormat>Widescreen</PresentationFormat>
  <Paragraphs>586</Paragraphs>
  <Slides>68</Slides>
  <Notes>11</Notes>
  <HiddenSlides>1</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GestaltVTI</vt:lpstr>
      <vt:lpstr>Blockchain</vt:lpstr>
      <vt:lpstr>Solidity</vt:lpstr>
      <vt:lpstr>Solidity Keywords</vt:lpstr>
      <vt:lpstr>Gas and units</vt:lpstr>
      <vt:lpstr>Syntax</vt:lpstr>
      <vt:lpstr>Importing Files</vt:lpstr>
      <vt:lpstr>Print in console for debugging</vt:lpstr>
      <vt:lpstr>Contract</vt:lpstr>
      <vt:lpstr>Data types </vt:lpstr>
      <vt:lpstr>Data types </vt:lpstr>
      <vt:lpstr>Data types </vt:lpstr>
      <vt:lpstr>variables</vt:lpstr>
      <vt:lpstr>variables</vt:lpstr>
      <vt:lpstr>Solidity Variable Names</vt:lpstr>
      <vt:lpstr>Variable Scope</vt:lpstr>
      <vt:lpstr>Storage Vs Memory</vt:lpstr>
      <vt:lpstr>Operators</vt:lpstr>
      <vt:lpstr>Operators</vt:lpstr>
      <vt:lpstr>Operators</vt:lpstr>
      <vt:lpstr>Operators</vt:lpstr>
      <vt:lpstr>Operators</vt:lpstr>
      <vt:lpstr>Operators</vt:lpstr>
      <vt:lpstr>Casting</vt:lpstr>
      <vt:lpstr>Casting</vt:lpstr>
      <vt:lpstr>Casting</vt:lpstr>
      <vt:lpstr>Arrays</vt:lpstr>
      <vt:lpstr>Mappings </vt:lpstr>
      <vt:lpstr>Mappings </vt:lpstr>
      <vt:lpstr>Immutable and constant</vt:lpstr>
      <vt:lpstr>Immutable and constant</vt:lpstr>
      <vt:lpstr>Immutable and constant</vt:lpstr>
      <vt:lpstr>Immutable and constant</vt:lpstr>
      <vt:lpstr>Constant Functions (View and Pure):</vt:lpstr>
      <vt:lpstr>Events</vt:lpstr>
      <vt:lpstr>Events</vt:lpstr>
      <vt:lpstr>Decision Making (Conditions)</vt:lpstr>
      <vt:lpstr>Revert Vs require Vs assert</vt:lpstr>
      <vt:lpstr>Revert Vs require Vs assert</vt:lpstr>
      <vt:lpstr>Revert Vs require Vs assert</vt:lpstr>
      <vt:lpstr>Revert Vs require Vs assert</vt:lpstr>
      <vt:lpstr>Try Catch</vt:lpstr>
      <vt:lpstr>Loops</vt:lpstr>
      <vt:lpstr>Loops</vt:lpstr>
      <vt:lpstr>Loops</vt:lpstr>
      <vt:lpstr> Loop Control</vt:lpstr>
      <vt:lpstr>Functions</vt:lpstr>
      <vt:lpstr>Functions</vt:lpstr>
      <vt:lpstr>Functions</vt:lpstr>
      <vt:lpstr>Function Overloading</vt:lpstr>
      <vt:lpstr>Function Modifiers</vt:lpstr>
      <vt:lpstr>Special Function | Fallback Function</vt:lpstr>
      <vt:lpstr>Special Function | Receive Function</vt:lpstr>
      <vt:lpstr>Special Function | Constructor Function</vt:lpstr>
      <vt:lpstr>Interface</vt:lpstr>
      <vt:lpstr>Interface Usage</vt:lpstr>
      <vt:lpstr>Abstract Contracts</vt:lpstr>
      <vt:lpstr>Inheritance</vt:lpstr>
      <vt:lpstr>Inheritance</vt:lpstr>
      <vt:lpstr>Inheritance</vt:lpstr>
      <vt:lpstr>Inheritance</vt:lpstr>
      <vt:lpstr>Libraries</vt:lpstr>
      <vt:lpstr>Libraries Usage</vt:lpstr>
      <vt:lpstr>Libraries Usage</vt:lpstr>
      <vt:lpstr>New Keyword</vt:lpstr>
      <vt:lpstr>ways to transfer Ether</vt:lpstr>
      <vt:lpstr>ways to transfer Ether</vt:lpstr>
      <vt:lpstr>ways to transfer Ether</vt:lpstr>
      <vt:lpstr>Terminating a Smart Contract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abdalrhman mostafa</dc:creator>
  <cp:lastModifiedBy>abdalrhman mostafa</cp:lastModifiedBy>
  <cp:revision>169</cp:revision>
  <dcterms:created xsi:type="dcterms:W3CDTF">2024-01-22T09:56:53Z</dcterms:created>
  <dcterms:modified xsi:type="dcterms:W3CDTF">2024-03-16T19:36:31Z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2024-01-22T09:58:04Z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42f76cad-18cf-495e-96ec-bb2904dc68ba</vt:lpwstr>
  </property>
  <property fmtid="{D5CDD505-2E9C-101B-9397-08002B2CF9AE}" pid="7" name="MSIP_Label_defa4170-0d19-0005-0004-bc88714345d2_ActionId">
    <vt:lpwstr>ccef685e-9517-47d5-b068-d17259a08008</vt:lpwstr>
  </property>
  <property fmtid="{D5CDD505-2E9C-101B-9397-08002B2CF9AE}" pid="8" name="MSIP_Label_defa4170-0d19-0005-0004-bc88714345d2_ContentBits">
    <vt:lpwstr>0</vt:lpwstr>
  </property>
</Properties>
</file>