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70" r:id="rId11"/>
    <p:sldId id="285" r:id="rId12"/>
    <p:sldId id="294" r:id="rId13"/>
    <p:sldId id="273" r:id="rId14"/>
    <p:sldId id="268" r:id="rId15"/>
    <p:sldId id="286" r:id="rId16"/>
    <p:sldId id="289" r:id="rId17"/>
    <p:sldId id="313" r:id="rId18"/>
    <p:sldId id="308" r:id="rId19"/>
    <p:sldId id="291" r:id="rId20"/>
    <p:sldId id="309" r:id="rId21"/>
    <p:sldId id="295" r:id="rId22"/>
    <p:sldId id="310" r:id="rId23"/>
    <p:sldId id="297" r:id="rId24"/>
    <p:sldId id="298" r:id="rId25"/>
    <p:sldId id="299" r:id="rId26"/>
    <p:sldId id="311" r:id="rId27"/>
    <p:sldId id="314" r:id="rId28"/>
    <p:sldId id="300" r:id="rId29"/>
    <p:sldId id="315" r:id="rId30"/>
    <p:sldId id="316" r:id="rId31"/>
    <p:sldId id="287" r:id="rId32"/>
    <p:sldId id="312" r:id="rId33"/>
    <p:sldId id="321" r:id="rId34"/>
    <p:sldId id="317" r:id="rId35"/>
    <p:sldId id="318" r:id="rId36"/>
    <p:sldId id="319" r:id="rId37"/>
    <p:sldId id="274" r:id="rId38"/>
    <p:sldId id="305" r:id="rId39"/>
    <p:sldId id="306" r:id="rId40"/>
    <p:sldId id="307" r:id="rId41"/>
    <p:sldId id="288" r:id="rId42"/>
    <p:sldId id="303" r:id="rId43"/>
    <p:sldId id="320" r:id="rId44"/>
    <p:sldId id="322" r:id="rId45"/>
    <p:sldId id="323" r:id="rId46"/>
    <p:sldId id="304" r:id="rId47"/>
    <p:sldId id="324" r:id="rId48"/>
    <p:sldId id="272" r:id="rId49"/>
    <p:sldId id="280" r:id="rId50"/>
    <p:sldId id="281" r:id="rId51"/>
  </p:sldIdLst>
  <p:sldSz cx="9144000" cy="5143500" type="screen16x9"/>
  <p:notesSz cx="6858000" cy="9144000"/>
  <p:embeddedFontLst>
    <p:embeddedFont>
      <p:font typeface="Anaheim" panose="020B0604020202020204" charset="0"/>
      <p:regular r:id="rId53"/>
    </p:embeddedFont>
    <p:embeddedFont>
      <p:font typeface="Barlow" panose="00000500000000000000" pitchFamily="2" charset="0"/>
      <p:regular r:id="rId54"/>
      <p:bold r:id="rId55"/>
      <p:italic r:id="rId56"/>
      <p:boldItalic r:id="rId57"/>
    </p:embeddedFont>
    <p:embeddedFont>
      <p:font typeface="Barlow Condensed ExtraBold" panose="00000906000000000000" pitchFamily="2" charset="0"/>
      <p:bold r:id="rId58"/>
      <p:boldItalic r:id="rId59"/>
    </p:embeddedFont>
    <p:embeddedFont>
      <p:font typeface="Calibri" panose="020F0502020204030204" pitchFamily="34" charset="0"/>
      <p:regular r:id="rId60"/>
      <p:bold r:id="rId61"/>
    </p:embeddedFont>
    <p:embeddedFont>
      <p:font typeface="Heebo" pitchFamily="2" charset="-79"/>
      <p:regular r:id="rId62"/>
      <p:bold r:id="rId63"/>
    </p:embeddedFont>
    <p:embeddedFont>
      <p:font typeface="Nunito Light" pitchFamily="2" charset="0"/>
      <p:regular r:id="rId64"/>
      <p:italic r:id="rId65"/>
    </p:embeddedFont>
    <p:embeddedFont>
      <p:font typeface="Open Sans" panose="020B0606030504020204" pitchFamily="34" charset="0"/>
      <p:regular r:id="rId66"/>
      <p:bold r:id="rId67"/>
      <p:italic r:id="rId68"/>
      <p:boldItalic r:id="rId69"/>
    </p:embeddedFont>
    <p:embeddedFont>
      <p:font typeface="Overpass Mono" panose="020B0604020202020204" charset="0"/>
      <p:regular r:id="rId70"/>
      <p:bold r:id="rId71"/>
    </p:embeddedFont>
    <p:embeddedFont>
      <p:font typeface="Raleway SemiBold" pitchFamily="2" charset="0"/>
      <p:bold r:id="rId72"/>
      <p:boldItalic r:id="rId73"/>
    </p:embeddedFont>
    <p:embeddedFont>
      <p:font typeface="Roboto" panose="02000000000000000000" pitchFamily="2" charset="0"/>
      <p:regular r:id="rId74"/>
      <p:bold r:id="rId75"/>
      <p:italic r:id="rId76"/>
      <p:boldItalic r:id="rId77"/>
    </p:embeddedFont>
    <p:embeddedFont>
      <p:font typeface="Roboto Condensed Light" panose="02000000000000000000" pitchFamily="2" charset="0"/>
      <p:regular r:id="rId78"/>
      <p: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CF0185-4EE3-4854-A694-54C61385C7F8}">
  <a:tblStyle styleId="{00CF0185-4EE3-4854-A694-54C61385C7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E5F1A7-F8AC-4C67-8078-E04691D0248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-4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74" Type="http://schemas.openxmlformats.org/officeDocument/2006/relationships/font" Target="fonts/font22.fntdata"/><Relationship Id="rId79" Type="http://schemas.openxmlformats.org/officeDocument/2006/relationships/font" Target="fonts/font27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0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font" Target="fonts/font23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font" Target="fonts/font21.fntdata"/><Relationship Id="rId78" Type="http://schemas.openxmlformats.org/officeDocument/2006/relationships/font" Target="fonts/font26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6" Type="http://schemas.openxmlformats.org/officeDocument/2006/relationships/font" Target="fonts/font24.fntdata"/><Relationship Id="rId7" Type="http://schemas.openxmlformats.org/officeDocument/2006/relationships/slide" Target="slides/slide6.xml"/><Relationship Id="rId71" Type="http://schemas.openxmlformats.org/officeDocument/2006/relationships/font" Target="fonts/font1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ASCII (American Standard Code for Information Interchange) is a character encoding standard for electronic communication. Unicode (Universal Character Set) is a computing industry standard for consistent encoding, representation, and handling of text expressed in most of the world’s writing systems.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Ascii code is 7 bit range while there is Unicode which is </a:t>
            </a:r>
            <a:r>
              <a:rPr lang="en-US" b="0" i="0" dirty="0">
                <a:solidFill>
                  <a:srgbClr val="2326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1 to 4 bytes,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Unicode and ASCII are the standards for text encoding, and they hold the utmost significance in modern communications. Both have their advantages and disadvantages, but a more universal solution for encoding will always facilitate and create ease in communication in the future.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more : https://stackoverflow.com/questions/5290182/how-many-bytes-does-one-unicode-character-take</a:t>
            </a:r>
            <a:endParaRPr lang="ar-EG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98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91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19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372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33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33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doinjava.com/java/basics/data-types-in-java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iumhub.com/tech-blog-barcelona/programming-jokes-quotes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edureka.co/blog/30-pattern-programs-in-java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javatpoint.com/how-to-print-pattern-in-java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dalrhman-mostafa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web.facebook.com/AZSEN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l.github.io/PYP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JAVA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I</a:t>
            </a:r>
            <a:r>
              <a:rPr lang="en" sz="2100" dirty="0">
                <a:solidFill>
                  <a:schemeClr val="dk2"/>
                </a:solidFill>
              </a:rPr>
              <a:t>ntro to Java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49" y="2169550"/>
            <a:ext cx="2552785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handles its own Garbage automatically, and there is no pointer used in java.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owned by Oracle.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is used in all systems</a:t>
            </a: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Feuture</a:t>
            </a:r>
            <a:endParaRPr dirty="0"/>
          </a:p>
        </p:txBody>
      </p:sp>
      <p:pic>
        <p:nvPicPr>
          <p:cNvPr id="3074" name="Picture 2" descr="Java logo and symbol, meaning, history, PNG">
            <a:extLst>
              <a:ext uri="{FF2B5EF4-FFF2-40B4-BE49-F238E27FC236}">
                <a16:creationId xmlns:a16="http://schemas.microsoft.com/office/drawing/2014/main" id="{7E1B65C7-8C3D-0F47-5CB9-9BBF309D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69427"/>
            <a:ext cx="3207433" cy="20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EE3156-B2C8-E43A-2C36-1D9A54DA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  <a:endParaRPr lang="ar-EG" dirty="0"/>
          </a:p>
        </p:txBody>
      </p:sp>
      <p:pic>
        <p:nvPicPr>
          <p:cNvPr id="5" name="Picture 4" descr="Table">
            <a:extLst>
              <a:ext uri="{FF2B5EF4-FFF2-40B4-BE49-F238E27FC236}">
                <a16:creationId xmlns:a16="http://schemas.microsoft.com/office/drawing/2014/main" id="{751D2D36-67E4-CC6F-7449-59F224B4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0" y="0"/>
            <a:ext cx="76019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144FC-D883-A933-45EB-E37602E2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B2775-59D4-C1D9-702C-4380BCFA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181422"/>
            <a:ext cx="6588000" cy="669000"/>
          </a:xfrm>
        </p:spPr>
        <p:txBody>
          <a:bodyPr/>
          <a:lstStyle/>
          <a:p>
            <a:pPr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Arial" panose="020B0604020202020204" pitchFamily="34" charset="0"/>
              </a:rPr>
              <a:t>Java Keywords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315F54-E4E4-B3C3-399C-04637AC4D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02132"/>
              </p:ext>
            </p:extLst>
          </p:nvPr>
        </p:nvGraphicFramePr>
        <p:xfrm>
          <a:off x="132521" y="677700"/>
          <a:ext cx="9011479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49080" imgH="6000840" progId="Word.OpenDocumentText.12">
                  <p:embed/>
                </p:oleObj>
              </mc:Choice>
              <mc:Fallback>
                <p:oleObj name="Document" r:id="rId3" imgW="8749080" imgH="6000840" progId="Word.OpenDocumentTex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2315F54-E4E4-B3C3-399C-04637AC4D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521" y="677700"/>
                        <a:ext cx="9011479" cy="475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88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r>
              <a:rPr lang="ar-EG" dirty="0"/>
              <a:t> </a:t>
            </a:r>
            <a:r>
              <a:rPr lang="en-US" dirty="0"/>
              <a:t>AND </a:t>
            </a:r>
            <a:r>
              <a:rPr lang="en" dirty="0"/>
              <a:t>OUTPUTS.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2359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1684720" y="1836525"/>
            <a:ext cx="7459279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graphicFrame>
        <p:nvGraphicFramePr>
          <p:cNvPr id="515" name="Google Shape;515;p39"/>
          <p:cNvGraphicFramePr/>
          <p:nvPr>
            <p:extLst>
              <p:ext uri="{D42A27DB-BD31-4B8C-83A1-F6EECF244321}">
                <p14:modId xmlns:p14="http://schemas.microsoft.com/office/powerpoint/2010/main" val="2568464470"/>
              </p:ext>
            </p:extLst>
          </p:nvPr>
        </p:nvGraphicFramePr>
        <p:xfrm>
          <a:off x="1293396" y="1850726"/>
          <a:ext cx="6258199" cy="3026950"/>
        </p:xfrm>
        <a:graphic>
          <a:graphicData uri="http://schemas.openxmlformats.org/drawingml/2006/table">
            <a:tbl>
              <a:tblPr>
                <a:noFill/>
                <a:tableStyleId>{00CF0185-4EE3-4854-A694-54C61385C7F8}</a:tableStyleId>
              </a:tblPr>
              <a:tblGrid>
                <a:gridCol w="158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 dirty="0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Size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Name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Size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Int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bytes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B</a:t>
                      </a: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olean</a:t>
                      </a:r>
                      <a:endParaRPr sz="18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 byte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byte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 bits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float</a:t>
                      </a:r>
                      <a:endParaRPr sz="18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bytes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short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 bytes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double</a:t>
                      </a:r>
                      <a:endParaRPr sz="18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 bytes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217709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long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 bytes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String</a:t>
                      </a:r>
                      <a:endParaRPr sz="18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Array of char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3435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char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 bytes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B306D6-1417-52CB-05B5-648FC8C0F929}"/>
              </a:ext>
            </a:extLst>
          </p:cNvPr>
          <p:cNvSpPr txBox="1"/>
          <p:nvPr/>
        </p:nvSpPr>
        <p:spPr>
          <a:xfrm>
            <a:off x="1920240" y="2030336"/>
            <a:ext cx="6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FFFF"/>
                </a:solidFill>
                <a:latin typeface="Overpass Mono"/>
                <a:sym typeface="Overpass Mono"/>
              </a:rPr>
              <a:t>Name</a:t>
            </a:r>
            <a:endParaRPr lang="ar-E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96CEA-1FF6-2BDD-E839-60F4715086A0}"/>
              </a:ext>
            </a:extLst>
          </p:cNvPr>
          <p:cNvSpPr txBox="1"/>
          <p:nvPr/>
        </p:nvSpPr>
        <p:spPr>
          <a:xfrm>
            <a:off x="534573" y="936975"/>
            <a:ext cx="2384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Anaheim" panose="020B0604020202020204" charset="0"/>
                <a:ea typeface="Anaheim" panose="020B0604020202020204" charset="0"/>
                <a:cs typeface="Anaheim" panose="020B0604020202020204" charset="0"/>
              </a:rPr>
              <a:t>First Bit from left is for sign.</a:t>
            </a:r>
            <a:endParaRPr lang="ar-E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FDC5-FBFA-8D9C-7C2E-ED904832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366247"/>
            <a:ext cx="6588000" cy="669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Types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69F04-8F01-163B-84DA-8B5D32CA7E17}"/>
              </a:ext>
            </a:extLst>
          </p:cNvPr>
          <p:cNvSpPr txBox="1"/>
          <p:nvPr/>
        </p:nvSpPr>
        <p:spPr>
          <a:xfrm>
            <a:off x="513471" y="1213339"/>
            <a:ext cx="811705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General Form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DataType varName;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rgbClr val="92D050"/>
                </a:solidFill>
              </a:rPr>
              <a:t>declare</a:t>
            </a:r>
          </a:p>
          <a:p>
            <a:r>
              <a:rPr lang="en-US" dirty="0">
                <a:solidFill>
                  <a:schemeClr val="bg1"/>
                </a:solidFill>
              </a:rPr>
              <a:t>varName = value;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rgbClr val="92D050"/>
                </a:solidFill>
              </a:rPr>
              <a:t>initialize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DataType varName = value;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Primitive data types don’t need to initialized as classes unlike Non-primitive.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can use </a:t>
            </a:r>
            <a:r>
              <a:rPr lang="en-US" dirty="0">
                <a:solidFill>
                  <a:schemeClr val="bg2"/>
                </a:solidFill>
              </a:rPr>
              <a:t>casting</a:t>
            </a:r>
            <a:r>
              <a:rPr lang="en-US" dirty="0">
                <a:solidFill>
                  <a:schemeClr val="bg1"/>
                </a:solidFill>
              </a:rPr>
              <a:t> to convert data types.</a:t>
            </a:r>
          </a:p>
          <a:p>
            <a:r>
              <a:rPr lang="en-US" dirty="0">
                <a:solidFill>
                  <a:schemeClr val="bg1"/>
                </a:solidFill>
              </a:rPr>
              <a:t>You can use keyword </a:t>
            </a:r>
            <a:r>
              <a:rPr lang="en-US" dirty="0">
                <a:solidFill>
                  <a:srgbClr val="7030A0"/>
                </a:solidFill>
              </a:rPr>
              <a:t>final</a:t>
            </a:r>
            <a:r>
              <a:rPr lang="en-US" dirty="0">
                <a:solidFill>
                  <a:schemeClr val="bg1"/>
                </a:solidFill>
              </a:rPr>
              <a:t> to make variable constant.</a:t>
            </a:r>
          </a:p>
        </p:txBody>
      </p:sp>
    </p:spTree>
    <p:extLst>
      <p:ext uri="{BB962C8B-B14F-4D97-AF65-F5344CB8AC3E}">
        <p14:creationId xmlns:p14="http://schemas.microsoft.com/office/powerpoint/2010/main" val="184259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E5A1-BC20-6CF8-F73F-8B364836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ar-EG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BE746C4-64FB-C23B-09E4-647359A54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040641"/>
              </p:ext>
            </p:extLst>
          </p:nvPr>
        </p:nvGraphicFramePr>
        <p:xfrm>
          <a:off x="2081213" y="1427163"/>
          <a:ext cx="4995862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19520" imgH="3977640" progId="Word.OpenDocumentText.12">
                  <p:embed/>
                </p:oleObj>
              </mc:Choice>
              <mc:Fallback>
                <p:oleObj name="Document" r:id="rId2" imgW="5519520" imgH="3977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1213" y="1427163"/>
                        <a:ext cx="4995862" cy="359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23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E5A1-BC20-6CF8-F73F-8B364836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ar-EG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BE746C4-64FB-C23B-09E4-647359A54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65273"/>
              </p:ext>
            </p:extLst>
          </p:nvPr>
        </p:nvGraphicFramePr>
        <p:xfrm>
          <a:off x="2081213" y="1427163"/>
          <a:ext cx="5167312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19520" imgH="4432320" progId="Word.OpenDocumentText.12">
                  <p:embed/>
                </p:oleObj>
              </mc:Choice>
              <mc:Fallback>
                <p:oleObj name="Document" r:id="rId2" imgW="5519520" imgH="4432320" progId="Word.OpenDocumentTex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BE746C4-64FB-C23B-09E4-647359A546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1213" y="1427163"/>
                        <a:ext cx="5167312" cy="400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93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 and escape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34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F337E31-01E8-C8E3-E07F-423D01D7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132374"/>
            <a:ext cx="7704000" cy="597951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We use // for line comment or /* */ for multiple line commenting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Use // TODO to mark a place in ide you want to back to.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AE0CD-126E-E6E2-F422-C1147B5F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Comments</a:t>
            </a:r>
            <a:br>
              <a:rPr lang="en-US" sz="3200" dirty="0"/>
            </a:br>
            <a:endParaRPr lang="ar-EG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F7BDFBD-4B4A-A4E4-1F7D-29330BC512F2}"/>
              </a:ext>
            </a:extLst>
          </p:cNvPr>
          <p:cNvSpPr txBox="1">
            <a:spLocks/>
          </p:cNvSpPr>
          <p:nvPr/>
        </p:nvSpPr>
        <p:spPr>
          <a:xfrm flipH="1">
            <a:off x="720000" y="2229678"/>
            <a:ext cx="7704000" cy="34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>
              <a:buFont typeface="Roboto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9B11C7-6471-EAE8-D8CE-FE5A23CE7E1F}"/>
              </a:ext>
            </a:extLst>
          </p:cNvPr>
          <p:cNvSpPr txBox="1">
            <a:spLocks/>
          </p:cNvSpPr>
          <p:nvPr/>
        </p:nvSpPr>
        <p:spPr>
          <a:xfrm>
            <a:off x="1278050" y="1628528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Escape Sequence</a:t>
            </a:r>
            <a:endParaRPr lang="ar-EG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7C66DE2-7D56-EE3E-DE03-850692BE5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59646"/>
              </p:ext>
            </p:extLst>
          </p:nvPr>
        </p:nvGraphicFramePr>
        <p:xfrm>
          <a:off x="1524000" y="2204420"/>
          <a:ext cx="6096000" cy="2738120"/>
        </p:xfrm>
        <a:graphic>
          <a:graphicData uri="http://schemas.openxmlformats.org/drawingml/2006/table">
            <a:tbl>
              <a:tblPr rtl="1" firstRow="1" bandRow="1"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77996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5233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Escape Sequence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7151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 a tab in the text at this point.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\t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Insert a backspace in the text at this point.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\b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3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Insert a newline in the text at this point.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\n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Insert a carriage return in the text at this point.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\r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1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Insert a form feed in the text at this point.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\f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5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Insert a symbol character in the text at this point.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\’ , \” , \\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</a:t>
            </a:r>
            <a:r>
              <a:rPr lang="en" dirty="0">
                <a:uFill>
                  <a:noFill/>
                </a:uFill>
              </a:rPr>
              <a:t>LECUTURE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Here’s what you’ll find in this </a:t>
            </a:r>
            <a:r>
              <a:rPr lang="en" sz="1600" dirty="0">
                <a:uFill>
                  <a:noFill/>
                </a:uFill>
              </a:rPr>
              <a:t>Lecuture</a:t>
            </a:r>
            <a:r>
              <a:rPr lang="en" sz="1600" dirty="0"/>
              <a:t>: 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/>
              <a:t>History of Java and what is java.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/>
              <a:t>Data Types. And output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/>
              <a:t>Comments and escape sequence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/>
              <a:t>I</a:t>
            </a:r>
            <a:r>
              <a:rPr lang="en" sz="1600" dirty="0"/>
              <a:t>nputs and the relation of classes.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/>
              <a:t>Arithmetic </a:t>
            </a:r>
            <a:r>
              <a:rPr lang="en" sz="1600" dirty="0"/>
              <a:t>operations and precedence (also increment and special assignment).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sz="1600" b="1" dirty="0">
                <a:uFill>
                  <a:noFill/>
                </a:uFill>
              </a:rPr>
              <a:t>Conditions</a:t>
            </a:r>
            <a:r>
              <a:rPr lang="en" sz="1600" dirty="0">
                <a:uFill>
                  <a:noFill/>
                </a:uFill>
                <a:hlinkClick r:id="rId3" action="ppaction://hlinksldjump"/>
              </a:rPr>
              <a:t>.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/>
              <a:t>Loops (also break and continue).</a:t>
            </a:r>
          </a:p>
          <a:p>
            <a:pPr indent="-304800">
              <a:buSzPts val="1200"/>
              <a:buFont typeface="Anaheim"/>
              <a:buAutoNum type="arabicPeriod"/>
            </a:pPr>
            <a:r>
              <a:rPr lang="en-US" sz="1600" dirty="0"/>
              <a:t>Methods and functions , Overloading.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/>
              <a:t>Intro to Arrays.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sz="1600" b="1" dirty="0">
                <a:latin typeface="Overpass Mono"/>
                <a:ea typeface="Overpass Mono"/>
                <a:cs typeface="Overpass Mono"/>
                <a:sym typeface="Overpass Mono"/>
              </a:rPr>
              <a:t>Assignment</a:t>
            </a:r>
            <a:r>
              <a:rPr lang="en-US" sz="1600" b="1" dirty="0"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  <a:endParaRPr sz="1600" dirty="0"/>
          </a:p>
        </p:txBody>
      </p:sp>
      <p:sp>
        <p:nvSpPr>
          <p:cNvPr id="342" name="Google Shape;342;p2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63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2775-59D4-C1D9-702C-4380BCFA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ar-EG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315F54-E4E4-B3C3-399C-04637AC4D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354588"/>
              </p:ext>
            </p:extLst>
          </p:nvPr>
        </p:nvGraphicFramePr>
        <p:xfrm>
          <a:off x="2086903" y="1012200"/>
          <a:ext cx="4961011" cy="455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556800" imgH="3955680" progId="Word.OpenDocumentText.12">
                  <p:embed/>
                </p:oleObj>
              </mc:Choice>
              <mc:Fallback>
                <p:oleObj name="Document" r:id="rId2" imgW="3556800" imgH="3955680" progId="Word.OpenDocumentTex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2315F54-E4E4-B3C3-399C-04637AC4D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6903" y="1012200"/>
                        <a:ext cx="4961011" cy="4556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73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Arithmetic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42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F337E31-01E8-C8E3-E07F-423D01D7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43080" y="3322098"/>
            <a:ext cx="4857840" cy="342072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2"/>
                </a:solidFill>
              </a:rPr>
              <a:t>NOTE: </a:t>
            </a:r>
            <a:r>
              <a:rPr lang="en-US" dirty="0">
                <a:solidFill>
                  <a:schemeClr val="bg1"/>
                </a:solidFill>
              </a:rPr>
              <a:t>The priority is for () then * , / , % then + , - from left to right.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AE0CD-126E-E6E2-F422-C1147B5F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Arithmetic operations</a:t>
            </a:r>
            <a:br>
              <a:rPr lang="en-US" sz="3200" dirty="0"/>
            </a:br>
            <a:endParaRPr lang="ar-EG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F7BDFBD-4B4A-A4E4-1F7D-29330BC512F2}"/>
              </a:ext>
            </a:extLst>
          </p:cNvPr>
          <p:cNvSpPr txBox="1">
            <a:spLocks/>
          </p:cNvSpPr>
          <p:nvPr/>
        </p:nvSpPr>
        <p:spPr>
          <a:xfrm flipH="1">
            <a:off x="720000" y="2229678"/>
            <a:ext cx="7704000" cy="34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>
              <a:buFont typeface="Roboto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7C66DE2-7D56-EE3E-DE03-850692BE5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1669"/>
              </p:ext>
            </p:extLst>
          </p:nvPr>
        </p:nvGraphicFramePr>
        <p:xfrm>
          <a:off x="1524000" y="897672"/>
          <a:ext cx="6096000" cy="2225040"/>
        </p:xfrm>
        <a:graphic>
          <a:graphicData uri="http://schemas.openxmlformats.org/drawingml/2006/table">
            <a:tbl>
              <a:tblPr rtl="1" firstRow="1" bandRow="1"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77996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5233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7151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subtract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3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divide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\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multiply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1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modulus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%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54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B7D96-9CA1-0EBD-23BB-30918ED0BD9A}"/>
              </a:ext>
            </a:extLst>
          </p:cNvPr>
          <p:cNvSpPr txBox="1"/>
          <p:nvPr/>
        </p:nvSpPr>
        <p:spPr>
          <a:xfrm>
            <a:off x="1981786" y="3702715"/>
            <a:ext cx="5180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Anaheim" panose="020B0604020202020204" charset="0"/>
                <a:ea typeface="Anaheim" panose="020B0604020202020204" charset="0"/>
                <a:cs typeface="Anaheim" panose="020B0604020202020204" charset="0"/>
              </a:rPr>
              <a:t>Arithmetic operations not available with short and byte data types.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9443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26CB252-E289-52B6-6D91-55720743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1638960"/>
          </a:xfrm>
        </p:spPr>
        <p:txBody>
          <a:bodyPr/>
          <a:lstStyle/>
          <a:p>
            <a:r>
              <a:rPr lang="en-US" dirty="0"/>
              <a:t>Increment </a:t>
            </a:r>
            <a:r>
              <a:rPr lang="en-US" dirty="0">
                <a:solidFill>
                  <a:schemeClr val="accent2"/>
                </a:solidFill>
              </a:rPr>
              <a:t>: (var = var + 1)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Pre-increment: ++var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Post-increment: var++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 startAt="2"/>
            </a:pPr>
            <a:r>
              <a:rPr lang="en-US" dirty="0"/>
              <a:t>Decrement </a:t>
            </a:r>
            <a:r>
              <a:rPr lang="en-US" dirty="0">
                <a:solidFill>
                  <a:schemeClr val="accent2"/>
                </a:solidFill>
              </a:rPr>
              <a:t>: (var = var - 1)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Pre-decrement : --var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Post-decrement : var--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ED9534-1E06-8CA2-A6C3-59ACAA8A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</a:t>
            </a:r>
            <a:endParaRPr lang="ar-EG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397C93A-626F-56B9-0EA8-929826A845AB}"/>
              </a:ext>
            </a:extLst>
          </p:cNvPr>
          <p:cNvSpPr txBox="1">
            <a:spLocks/>
          </p:cNvSpPr>
          <p:nvPr/>
        </p:nvSpPr>
        <p:spPr>
          <a:xfrm>
            <a:off x="1278050" y="2771335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Special assignment statements</a:t>
            </a:r>
            <a:endParaRPr lang="ar-EG" sz="28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F9D64C4-CBEE-5A68-8C44-117DAC2B26E4}"/>
              </a:ext>
            </a:extLst>
          </p:cNvPr>
          <p:cNvSpPr txBox="1">
            <a:spLocks/>
          </p:cNvSpPr>
          <p:nvPr/>
        </p:nvSpPr>
        <p:spPr>
          <a:xfrm flipH="1">
            <a:off x="945083" y="3269299"/>
            <a:ext cx="7704000" cy="126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>
              <a:buFont typeface="Roboto"/>
              <a:buNone/>
            </a:pPr>
            <a:r>
              <a:rPr lang="en-US" dirty="0">
                <a:solidFill>
                  <a:schemeClr val="bg1"/>
                </a:solidFill>
              </a:rPr>
              <a:t>Var A.O. = num </a:t>
            </a:r>
          </a:p>
          <a:p>
            <a:pPr marL="114300" indent="0">
              <a:buFont typeface="Roboto"/>
              <a:buNone/>
            </a:pPr>
            <a:r>
              <a:rPr lang="en-US" dirty="0">
                <a:solidFill>
                  <a:schemeClr val="bg1"/>
                </a:solidFill>
              </a:rPr>
              <a:t>i.e. Var * = 2 -&gt; Var = Var * 2</a:t>
            </a:r>
          </a:p>
        </p:txBody>
      </p:sp>
    </p:spTree>
    <p:extLst>
      <p:ext uri="{BB962C8B-B14F-4D97-AF65-F5344CB8AC3E}">
        <p14:creationId xmlns:p14="http://schemas.microsoft.com/office/powerpoint/2010/main" val="3072586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8C108D-8569-4E70-7079-13BD8DA32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132374"/>
            <a:ext cx="7704000" cy="2764377"/>
          </a:xfrm>
        </p:spPr>
        <p:txBody>
          <a:bodyPr/>
          <a:lstStyle/>
          <a:p>
            <a:r>
              <a:rPr lang="en-US" sz="1400" dirty="0"/>
              <a:t>And </a:t>
            </a:r>
            <a:r>
              <a:rPr lang="en-US" sz="1400" dirty="0">
                <a:solidFill>
                  <a:schemeClr val="accent2"/>
                </a:solidFill>
              </a:rPr>
              <a:t>(&amp;&amp;)</a:t>
            </a:r>
            <a:r>
              <a:rPr lang="en-US" sz="1400" dirty="0"/>
              <a:t>  ex: T &amp;&amp; T = </a:t>
            </a:r>
            <a:r>
              <a:rPr lang="en-US" sz="1400" dirty="0">
                <a:solidFill>
                  <a:schemeClr val="accent2"/>
                </a:solidFill>
              </a:rPr>
              <a:t>T</a:t>
            </a:r>
          </a:p>
          <a:p>
            <a:r>
              <a:rPr lang="en-US" sz="1400" dirty="0"/>
              <a:t>Or </a:t>
            </a:r>
            <a:r>
              <a:rPr lang="en-US" sz="1400" dirty="0">
                <a:solidFill>
                  <a:schemeClr val="accent2"/>
                </a:solidFill>
              </a:rPr>
              <a:t>(||)</a:t>
            </a:r>
            <a:r>
              <a:rPr lang="en-US" sz="1400" dirty="0"/>
              <a:t> ex: T || F = </a:t>
            </a:r>
            <a:r>
              <a:rPr lang="en-US" sz="1400" dirty="0">
                <a:solidFill>
                  <a:schemeClr val="accent2"/>
                </a:solidFill>
              </a:rPr>
              <a:t>T</a:t>
            </a:r>
          </a:p>
          <a:p>
            <a:r>
              <a:rPr lang="en-US" sz="1400" dirty="0"/>
              <a:t>Not </a:t>
            </a:r>
            <a:r>
              <a:rPr lang="en-US" sz="1400" dirty="0">
                <a:solidFill>
                  <a:schemeClr val="accent2"/>
                </a:solidFill>
              </a:rPr>
              <a:t>(!)</a:t>
            </a:r>
            <a:r>
              <a:rPr lang="en-US" sz="1400" dirty="0"/>
              <a:t> ex: !T = </a:t>
            </a:r>
            <a:r>
              <a:rPr lang="en-US" sz="1400" dirty="0">
                <a:solidFill>
                  <a:schemeClr val="accent2"/>
                </a:solidFill>
              </a:rPr>
              <a:t>F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400" dirty="0"/>
              <a:t>FOR BITS we use </a:t>
            </a:r>
            <a:r>
              <a:rPr lang="en-US" sz="1400" dirty="0">
                <a:solidFill>
                  <a:schemeClr val="accent5"/>
                </a:solidFill>
              </a:rPr>
              <a:t>Bitwise Operators </a:t>
            </a:r>
          </a:p>
          <a:p>
            <a:r>
              <a:rPr lang="en-US" sz="1400" dirty="0"/>
              <a:t>And </a:t>
            </a:r>
            <a:r>
              <a:rPr lang="en-US" sz="1400" dirty="0">
                <a:solidFill>
                  <a:schemeClr val="accent2"/>
                </a:solidFill>
              </a:rPr>
              <a:t>(&amp;)</a:t>
            </a:r>
            <a:r>
              <a:rPr lang="en-US" sz="1400" dirty="0"/>
              <a:t>  ex: 1 &amp; 1 = </a:t>
            </a:r>
            <a:r>
              <a:rPr lang="en-US" sz="1400" dirty="0">
                <a:solidFill>
                  <a:schemeClr val="accent2"/>
                </a:solidFill>
              </a:rPr>
              <a:t>1</a:t>
            </a:r>
          </a:p>
          <a:p>
            <a:r>
              <a:rPr lang="en-US" sz="1400" dirty="0"/>
              <a:t>Or </a:t>
            </a:r>
            <a:r>
              <a:rPr lang="en-US" sz="1400" dirty="0">
                <a:solidFill>
                  <a:schemeClr val="accent2"/>
                </a:solidFill>
              </a:rPr>
              <a:t>(|)</a:t>
            </a:r>
            <a:r>
              <a:rPr lang="en-US" sz="1400" dirty="0"/>
              <a:t> ex: 1 | 1 = </a:t>
            </a:r>
            <a:r>
              <a:rPr lang="en-US" sz="1400" dirty="0">
                <a:solidFill>
                  <a:schemeClr val="accent2"/>
                </a:solidFill>
              </a:rPr>
              <a:t>1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Xor</a:t>
            </a:r>
            <a:r>
              <a:rPr lang="en-US" sz="1400" dirty="0">
                <a:solidFill>
                  <a:schemeClr val="accent2"/>
                </a:solidFill>
              </a:rPr>
              <a:t> (^) </a:t>
            </a:r>
            <a:r>
              <a:rPr lang="en-US" sz="1400" dirty="0">
                <a:solidFill>
                  <a:schemeClr val="bg1"/>
                </a:solidFill>
              </a:rPr>
              <a:t>ex: 1 ^ 1 = </a:t>
            </a:r>
            <a:r>
              <a:rPr lang="en-US" sz="1400" dirty="0">
                <a:solidFill>
                  <a:schemeClr val="accent5"/>
                </a:solidFill>
              </a:rPr>
              <a:t>0</a:t>
            </a:r>
          </a:p>
          <a:p>
            <a:r>
              <a:rPr lang="en-US" sz="1400" dirty="0">
                <a:solidFill>
                  <a:schemeClr val="bg1"/>
                </a:solidFill>
              </a:rPr>
              <a:t>1’s complement </a:t>
            </a:r>
            <a:r>
              <a:rPr lang="en-US" sz="1400" dirty="0">
                <a:solidFill>
                  <a:schemeClr val="accent5"/>
                </a:solidFill>
              </a:rPr>
              <a:t>(~)</a:t>
            </a:r>
            <a:r>
              <a:rPr lang="en-US" sz="1400" dirty="0">
                <a:solidFill>
                  <a:schemeClr val="bg1"/>
                </a:solidFill>
              </a:rPr>
              <a:t> ex: ~1 = </a:t>
            </a:r>
            <a:r>
              <a:rPr lang="en-US" sz="1400" dirty="0">
                <a:solidFill>
                  <a:schemeClr val="accent5"/>
                </a:solidFill>
              </a:rPr>
              <a:t>0</a:t>
            </a:r>
          </a:p>
          <a:p>
            <a:r>
              <a:rPr lang="en-US" sz="1400" dirty="0">
                <a:solidFill>
                  <a:schemeClr val="bg1"/>
                </a:solidFill>
              </a:rPr>
              <a:t>Left shift </a:t>
            </a:r>
            <a:r>
              <a:rPr lang="en-US" sz="1400" dirty="0">
                <a:solidFill>
                  <a:schemeClr val="accent5"/>
                </a:solidFill>
              </a:rPr>
              <a:t>(&lt;&lt;)</a:t>
            </a:r>
          </a:p>
          <a:p>
            <a:r>
              <a:rPr lang="en-US" sz="1400" dirty="0">
                <a:solidFill>
                  <a:schemeClr val="bg1"/>
                </a:solidFill>
              </a:rPr>
              <a:t>Right shift </a:t>
            </a:r>
            <a:r>
              <a:rPr lang="en-US" sz="1400" dirty="0">
                <a:solidFill>
                  <a:schemeClr val="accent5"/>
                </a:solidFill>
              </a:rPr>
              <a:t>(&gt;&gt;)</a:t>
            </a:r>
          </a:p>
          <a:p>
            <a:r>
              <a:rPr lang="en-US" sz="1400" dirty="0">
                <a:solidFill>
                  <a:schemeClr val="bg1"/>
                </a:solidFill>
              </a:rPr>
              <a:t>Right zero shift </a:t>
            </a:r>
            <a:r>
              <a:rPr lang="en-US" sz="1400" dirty="0">
                <a:solidFill>
                  <a:schemeClr val="accent5"/>
                </a:solidFill>
              </a:rPr>
              <a:t>(&gt;&gt;&gt;)</a:t>
            </a:r>
          </a:p>
          <a:p>
            <a:pPr marL="114300" indent="0">
              <a:buNone/>
            </a:pPr>
            <a:endParaRPr lang="ar-E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EE436A-AA48-435B-E4B1-EDC298C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1772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068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41836F-4131-97F5-91F3-403F850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Expression and Operators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B5BC9F-14DC-28A5-CCCF-F8057E31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59959"/>
              </p:ext>
            </p:extLst>
          </p:nvPr>
        </p:nvGraphicFramePr>
        <p:xfrm>
          <a:off x="1524000" y="1566692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024320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7782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Meaning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Operator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9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Equal to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==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0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Not Equal to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!=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9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Less than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&lt;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9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Less than or Equal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&lt;=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Greater than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&gt;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1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Greater than or Equal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&gt;=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6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76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BF0649E-DA5B-75F6-FEE9-8702720C4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There is two types of Conditions in Java :</a:t>
            </a:r>
          </a:p>
          <a:p>
            <a:r>
              <a:rPr lang="en-US" dirty="0"/>
              <a:t>IF Condition</a:t>
            </a:r>
          </a:p>
          <a:p>
            <a:r>
              <a:rPr lang="en-US" dirty="0"/>
              <a:t>Switch case</a:t>
            </a:r>
          </a:p>
          <a:p>
            <a:pPr marL="114300" indent="0">
              <a:buNone/>
            </a:pPr>
            <a:endParaRPr lang="en-US" dirty="0"/>
          </a:p>
          <a:p>
            <a:pPr marL="285750" indent="-171450">
              <a:buFontTx/>
              <a:buChar char="-"/>
            </a:pPr>
            <a:r>
              <a:rPr lang="en-US" dirty="0">
                <a:solidFill>
                  <a:schemeClr val="accent5"/>
                </a:solidFill>
              </a:rPr>
              <a:t>IF condition 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General </a:t>
            </a: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C000"/>
                </a:solidFill>
              </a:rPr>
              <a:t>If</a:t>
            </a:r>
            <a:r>
              <a:rPr lang="en-US" dirty="0"/>
              <a:t> (condition1)</a:t>
            </a:r>
          </a:p>
          <a:p>
            <a:pPr marL="114300" indent="0">
              <a:buNone/>
            </a:pPr>
            <a:r>
              <a:rPr lang="en-US" dirty="0"/>
              <a:t>{</a:t>
            </a:r>
            <a:r>
              <a:rPr lang="en-US" dirty="0">
                <a:solidFill>
                  <a:srgbClr val="92D050"/>
                </a:solidFill>
              </a:rPr>
              <a:t>statements1</a:t>
            </a:r>
            <a:r>
              <a:rPr lang="en-US" dirty="0"/>
              <a:t>;}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if</a:t>
            </a:r>
            <a:r>
              <a:rPr lang="en-US" dirty="0"/>
              <a:t>(condition2) {</a:t>
            </a:r>
            <a:r>
              <a:rPr lang="en-US" dirty="0">
                <a:solidFill>
                  <a:srgbClr val="92D050"/>
                </a:solidFill>
              </a:rPr>
              <a:t>statements2</a:t>
            </a:r>
            <a:r>
              <a:rPr lang="en-US" dirty="0"/>
              <a:t>;}</a:t>
            </a:r>
          </a:p>
          <a:p>
            <a:pPr marL="114300" indent="0">
              <a:buNone/>
            </a:pPr>
            <a:r>
              <a:rPr lang="en-US" dirty="0"/>
              <a:t>…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/>
              <a:t> {</a:t>
            </a:r>
            <a:r>
              <a:rPr lang="en-US" dirty="0">
                <a:solidFill>
                  <a:srgbClr val="92D050"/>
                </a:solidFill>
              </a:rPr>
              <a:t>statements</a:t>
            </a:r>
            <a:r>
              <a:rPr lang="en-US" dirty="0"/>
              <a:t>;}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accent5"/>
                </a:solidFill>
              </a:rPr>
              <a:t>Could use nested if.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/>
                </a:solidFill>
              </a:rPr>
              <a:t>Condition maybe complex.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/>
                </a:solidFill>
              </a:rPr>
              <a:t>Else statement could be another if.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/>
                </a:solidFill>
              </a:rPr>
              <a:t>- What is different between if if and if else?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0709F-507F-8C8F-3ECB-983E43E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23638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599485A-3F58-9C7A-BCC8-4BCF040DA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2"/>
                </a:solidFill>
              </a:rPr>
              <a:t>Write a program that check if the entered number is even or odd and if its positive print +ve e/o.</a:t>
            </a:r>
          </a:p>
          <a:p>
            <a:r>
              <a:rPr lang="en-US" sz="1400" dirty="0"/>
              <a:t>Write a program that check if two numbers are equal or one of them is greater.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bg2"/>
                </a:solidFill>
              </a:rPr>
              <a:t>Ternary operator </a:t>
            </a:r>
            <a:r>
              <a:rPr lang="en-US" sz="1400" dirty="0"/>
              <a:t>:</a:t>
            </a:r>
          </a:p>
          <a:p>
            <a:pPr marL="114300" indent="0">
              <a:buNone/>
            </a:pPr>
            <a:r>
              <a:rPr lang="en-US" sz="1400" dirty="0"/>
              <a:t>Is a simpler way of if condition.</a:t>
            </a:r>
          </a:p>
          <a:p>
            <a:pPr marL="114300" indent="0">
              <a:buNone/>
            </a:pPr>
            <a:r>
              <a:rPr lang="en-US" sz="1400" dirty="0"/>
              <a:t>Syntax:</a:t>
            </a:r>
          </a:p>
          <a:p>
            <a:pPr marL="114300" indent="0">
              <a:buNone/>
            </a:pPr>
            <a:r>
              <a:rPr lang="en-US" sz="1400" dirty="0"/>
              <a:t>Condition </a:t>
            </a:r>
            <a:r>
              <a:rPr lang="en-US" sz="1400" dirty="0">
                <a:solidFill>
                  <a:schemeClr val="bg2"/>
                </a:solidFill>
              </a:rPr>
              <a:t>?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True statement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/>
                </a:solidFill>
              </a:rPr>
              <a:t>: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False Statement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Ex: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String</a:t>
            </a:r>
            <a:r>
              <a:rPr lang="en-US" sz="1400" dirty="0"/>
              <a:t> v = obj != </a:t>
            </a:r>
            <a:r>
              <a:rPr lang="en-US" sz="1400" dirty="0">
                <a:solidFill>
                  <a:schemeClr val="bg2"/>
                </a:solidFill>
              </a:rPr>
              <a:t>null</a:t>
            </a:r>
            <a:r>
              <a:rPr lang="en-US" sz="1400" dirty="0"/>
              <a:t> ? Obj.getValue() : </a:t>
            </a:r>
            <a:r>
              <a:rPr lang="en-US" sz="1400" dirty="0">
                <a:solidFill>
                  <a:schemeClr val="bg2"/>
                </a:solidFill>
              </a:rPr>
              <a:t>null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And it’s Equivalent of if: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String</a:t>
            </a:r>
            <a:r>
              <a:rPr lang="en-US" sz="1400" dirty="0"/>
              <a:t> v = </a:t>
            </a:r>
            <a:r>
              <a:rPr lang="en-US" sz="1400" dirty="0">
                <a:solidFill>
                  <a:schemeClr val="bg2"/>
                </a:solidFill>
              </a:rPr>
              <a:t>null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If</a:t>
            </a:r>
            <a:r>
              <a:rPr lang="en-US" sz="1400" dirty="0"/>
              <a:t>(obj != </a:t>
            </a:r>
            <a:r>
              <a:rPr lang="en-US" sz="1400" dirty="0">
                <a:solidFill>
                  <a:schemeClr val="bg2"/>
                </a:solidFill>
              </a:rPr>
              <a:t>null</a:t>
            </a:r>
            <a:r>
              <a:rPr lang="en-US" sz="1400" dirty="0"/>
              <a:t>)</a:t>
            </a:r>
          </a:p>
          <a:p>
            <a:pPr marL="114300" indent="0">
              <a:buNone/>
            </a:pPr>
            <a:r>
              <a:rPr lang="en-US" sz="1400" dirty="0"/>
              <a:t>{</a:t>
            </a:r>
          </a:p>
          <a:p>
            <a:pPr marL="114300" indent="0">
              <a:buNone/>
            </a:pPr>
            <a:r>
              <a:rPr lang="en-US" sz="1400" dirty="0"/>
              <a:t>    v = obj.getValue();</a:t>
            </a:r>
          </a:p>
          <a:p>
            <a:pPr marL="114300" indent="0">
              <a:buNone/>
            </a:pPr>
            <a:r>
              <a:rPr lang="en-US" sz="1400" dirty="0"/>
              <a:t>}</a:t>
            </a:r>
            <a:endParaRPr lang="ar-EG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CAFAA-41EB-9A4A-7EA0-20A4154C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452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erson, person, indoor">
            <a:extLst>
              <a:ext uri="{FF2B5EF4-FFF2-40B4-BE49-F238E27FC236}">
                <a16:creationId xmlns:a16="http://schemas.microsoft.com/office/drawing/2014/main" id="{1D931C65-E8F0-19D4-2CB7-24D042D5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02" y="1817008"/>
            <a:ext cx="3324251" cy="2574016"/>
          </a:xfrm>
          <a:prstGeom prst="rect">
            <a:avLst/>
          </a:prstGeom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James Gosling is the java Inventor.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is one of the most popular Programming Languages.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 Started working on the project in 1991 under the name oak.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8BE669C-3B99-16AE-78B3-B183C6EE0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1714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Switch .. Case:</a:t>
            </a:r>
          </a:p>
          <a:p>
            <a:pPr marL="114300" indent="0">
              <a:buNone/>
            </a:pPr>
            <a:r>
              <a:rPr lang="en-US" dirty="0"/>
              <a:t>General </a:t>
            </a: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Switch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  case</a:t>
            </a:r>
            <a:r>
              <a:rPr lang="en-US" dirty="0">
                <a:solidFill>
                  <a:schemeClr val="bg1"/>
                </a:solidFill>
              </a:rPr>
              <a:t> const 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Statements;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Break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F0"/>
                </a:solidFill>
              </a:rPr>
              <a:t>  default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// not necessary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   Statements;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Expression is an integer value and can’t be float , chars converted using ascii to an integer.</a:t>
            </a:r>
          </a:p>
          <a:p>
            <a:pPr marL="285750" indent="-1714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Samples:</a:t>
            </a:r>
          </a:p>
          <a:p>
            <a:pPr marL="285750" indent="-1714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Write a program to tell u if the entered char is vowel (e,o,i,u,a) or not.</a:t>
            </a:r>
          </a:p>
          <a:p>
            <a:pPr marL="285750" indent="-1714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Write a program that tell u the grade when you entered the equivalent char.</a:t>
            </a:r>
            <a:endParaRPr lang="ar-EG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B7603-D35A-D412-6189-30AF0D2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5011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4549-5BDB-8223-CFE4-40AD423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  <a:endParaRPr lang="ar-EG" dirty="0"/>
          </a:p>
        </p:txBody>
      </p:sp>
      <p:pic>
        <p:nvPicPr>
          <p:cNvPr id="5122" name="Picture 2" descr="This funny Quote makes an Awesome gift idea for Computer Programmers coders  software engineers and d… | Computer science quotes, Programming quote, Programmer  quote">
            <a:hlinkClick r:id="rId2"/>
            <a:extLst>
              <a:ext uri="{FF2B5EF4-FFF2-40B4-BE49-F238E27FC236}">
                <a16:creationId xmlns:a16="http://schemas.microsoft.com/office/drawing/2014/main" id="{D375568D-CA97-8019-086D-8D60D0E55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6" b="11221"/>
          <a:stretch/>
        </p:blipFill>
        <p:spPr bwMode="auto">
          <a:xfrm>
            <a:off x="2737265" y="1230923"/>
            <a:ext cx="3669470" cy="342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6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11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3EE58E8-D59A-1516-9C4E-67B232D49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Repeating a sequence of instructions or an operation a certain number of times.</a:t>
            </a:r>
          </a:p>
          <a:p>
            <a:r>
              <a:rPr lang="en-US" sz="1800" dirty="0">
                <a:solidFill>
                  <a:schemeClr val="bg2"/>
                </a:solidFill>
              </a:rPr>
              <a:t>The loop is one of the most widely used programming techniques.</a:t>
            </a:r>
          </a:p>
          <a:p>
            <a:r>
              <a:rPr lang="en-US" sz="1800" dirty="0">
                <a:solidFill>
                  <a:schemeClr val="bg2"/>
                </a:solidFill>
              </a:rPr>
              <a:t>Very important in reusability.</a:t>
            </a:r>
          </a:p>
          <a:p>
            <a:r>
              <a:rPr lang="en-US" sz="1800" dirty="0">
                <a:solidFill>
                  <a:schemeClr val="bg2"/>
                </a:solidFill>
              </a:rPr>
              <a:t>You can make nested loops.</a:t>
            </a:r>
          </a:p>
          <a:p>
            <a:r>
              <a:rPr lang="en-US" sz="1800" dirty="0">
                <a:solidFill>
                  <a:schemeClr val="bg2"/>
                </a:solidFill>
              </a:rPr>
              <a:t>Could use </a:t>
            </a:r>
            <a:r>
              <a:rPr lang="en-US" sz="1800" dirty="0">
                <a:solidFill>
                  <a:srgbClr val="7030A0"/>
                </a:solidFill>
              </a:rPr>
              <a:t>break</a:t>
            </a:r>
            <a:r>
              <a:rPr lang="en-US" sz="1800" dirty="0">
                <a:solidFill>
                  <a:schemeClr val="bg2"/>
                </a:solidFill>
              </a:rPr>
              <a:t> statement inside loop and </a:t>
            </a:r>
            <a:r>
              <a:rPr lang="en-US" sz="1800" dirty="0">
                <a:solidFill>
                  <a:srgbClr val="7030A0"/>
                </a:solidFill>
              </a:rPr>
              <a:t>continue</a:t>
            </a:r>
            <a:r>
              <a:rPr lang="en-US" sz="1800" dirty="0">
                <a:solidFill>
                  <a:schemeClr val="bg2"/>
                </a:solidFill>
              </a:rPr>
              <a:t>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There is two ways in looping</a:t>
            </a:r>
          </a:p>
          <a:p>
            <a:r>
              <a:rPr lang="en-US" sz="1800" dirty="0"/>
              <a:t>While loop and Do while loop</a:t>
            </a:r>
          </a:p>
          <a:p>
            <a:r>
              <a:rPr lang="en-US" sz="1800" dirty="0"/>
              <a:t>For loop</a:t>
            </a:r>
          </a:p>
          <a:p>
            <a:endParaRPr lang="ar-EG" sz="1800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A2D07-901E-5C85-DF4B-08647662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44543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39823A7-020F-B0BA-A8B0-49C3A37AF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1400" dirty="0"/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While Loop : </a:t>
            </a:r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Syntax :</a:t>
            </a:r>
            <a:endParaRPr lang="en-US" sz="14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While</a:t>
            </a:r>
            <a:r>
              <a:rPr lang="en-US" sz="1400" dirty="0"/>
              <a:t> (condition)</a:t>
            </a:r>
          </a:p>
          <a:p>
            <a:pPr marL="114300" indent="0">
              <a:buNone/>
            </a:pPr>
            <a:r>
              <a:rPr lang="en-US" sz="1400" dirty="0"/>
              <a:t>{</a:t>
            </a:r>
          </a:p>
          <a:p>
            <a:pPr marL="114300" indent="0">
              <a:buNone/>
            </a:pPr>
            <a:r>
              <a:rPr lang="en-US" sz="1400" dirty="0"/>
              <a:t>   statements;</a:t>
            </a:r>
          </a:p>
          <a:p>
            <a:pPr marL="114300" indent="0">
              <a:buNone/>
            </a:pPr>
            <a:r>
              <a:rPr lang="en-US" sz="1400" dirty="0"/>
              <a:t>}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Don’t forget to make changed counter to make the loop finite.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While the condition is true the loop is continuous.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93679-7CE8-4D9A-464E-86E58E6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Reptation control statement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04045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39823A7-020F-B0BA-A8B0-49C3A37AF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Do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/>
                </a:solidFill>
              </a:rPr>
              <a:t>While Loop :</a:t>
            </a:r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Syntax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do </a:t>
            </a:r>
            <a:r>
              <a:rPr lang="en-US" sz="1400" dirty="0"/>
              <a:t>{</a:t>
            </a:r>
          </a:p>
          <a:p>
            <a:pPr marL="114300" indent="0">
              <a:buNone/>
            </a:pPr>
            <a:r>
              <a:rPr lang="en-US" sz="1400" dirty="0"/>
              <a:t>   statements;</a:t>
            </a:r>
          </a:p>
          <a:p>
            <a:pPr marL="114300" indent="0">
              <a:buNone/>
            </a:pPr>
            <a:r>
              <a:rPr lang="en-US" sz="1400" dirty="0"/>
              <a:t>}</a:t>
            </a:r>
            <a:endParaRPr lang="en-US" sz="14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While</a:t>
            </a:r>
            <a:r>
              <a:rPr lang="en-US" sz="1400" dirty="0"/>
              <a:t> (condition);</a:t>
            </a:r>
          </a:p>
          <a:p>
            <a:pPr marL="114300" indent="0">
              <a:buNone/>
            </a:pPr>
            <a:endParaRPr lang="en-US" sz="1400" dirty="0"/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Samples:</a:t>
            </a:r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Write a program that asks the user to enter positive number which are added together (to stop the addition enter a negative number).</a:t>
            </a:r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Write a program that calculate factorial.</a:t>
            </a:r>
          </a:p>
          <a:p>
            <a:pPr marL="285750" indent="-171450">
              <a:buFontTx/>
              <a:buChar char="-"/>
            </a:pPr>
            <a:endParaRPr lang="ar-EG" sz="1400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93679-7CE8-4D9A-464E-86E58E6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Reptation control statement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99233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39823A7-020F-B0BA-A8B0-49C3A37AF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For Loop :</a:t>
            </a:r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Syntax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for(</a:t>
            </a:r>
            <a:r>
              <a:rPr lang="en-US" sz="1400" dirty="0">
                <a:solidFill>
                  <a:srgbClr val="FFFF00"/>
                </a:solidFill>
              </a:rPr>
              <a:t>initialize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counter</a:t>
            </a:r>
            <a:r>
              <a:rPr lang="en-US" sz="1400" dirty="0">
                <a:solidFill>
                  <a:schemeClr val="bg2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</a:rPr>
              <a:t>condition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(test counter)</a:t>
            </a:r>
            <a:r>
              <a:rPr lang="en-US" sz="1400" dirty="0">
                <a:solidFill>
                  <a:schemeClr val="bg2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</a:rPr>
              <a:t>change counter</a:t>
            </a:r>
            <a:r>
              <a:rPr lang="en-US" sz="1400" dirty="0">
                <a:solidFill>
                  <a:schemeClr val="bg2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{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>
                <a:solidFill>
                  <a:schemeClr val="bg1"/>
                </a:solidFill>
              </a:rPr>
              <a:t>statements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}</a:t>
            </a: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Samples:</a:t>
            </a:r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Write a program that asks the user to enter positive number which are added together to stop the addition enter a negative number.</a:t>
            </a:r>
          </a:p>
          <a:p>
            <a:pPr marL="285750" indent="-171450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Write a program that shows a menu and ask user to choose one choice.</a:t>
            </a:r>
          </a:p>
          <a:p>
            <a:pPr marL="285750" indent="-171450">
              <a:buFontTx/>
              <a:buChar char="-"/>
            </a:pPr>
            <a:endParaRPr lang="ar-EG" sz="1400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93679-7CE8-4D9A-464E-86E58E6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Reptation control statement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78420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Let’s Try to solve some examples.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  <p:pic>
        <p:nvPicPr>
          <p:cNvPr id="2" name="Google Shape;360;p30">
            <a:extLst>
              <a:ext uri="{FF2B5EF4-FFF2-40B4-BE49-F238E27FC236}">
                <a16:creationId xmlns:a16="http://schemas.microsoft.com/office/drawing/2014/main" id="{4AD8CF59-1AD3-688B-2A6F-31C80A6895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38B754-E75D-3DC9-CADF-CAC5E128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5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 Patterns</a:t>
            </a:r>
            <a:endParaRPr lang="ar-EG" dirty="0">
              <a:solidFill>
                <a:schemeClr val="accent5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CACE75-9D44-4A26-A234-51F4BBD1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523953"/>
              </p:ext>
            </p:extLst>
          </p:nvPr>
        </p:nvGraphicFramePr>
        <p:xfrm>
          <a:off x="2405234" y="1186864"/>
          <a:ext cx="41068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93360" imgH="6028560" progId="Word.OpenDocumentText.12">
                  <p:embed/>
                </p:oleObj>
              </mc:Choice>
              <mc:Fallback>
                <p:oleObj name="Document" r:id="rId3" imgW="6093360" imgH="6028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234" y="1186864"/>
                        <a:ext cx="4106863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583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38B754-E75D-3DC9-CADF-CAC5E128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5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 Patterns</a:t>
            </a:r>
            <a:endParaRPr lang="ar-EG" dirty="0">
              <a:solidFill>
                <a:schemeClr val="accent5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CACE75-9D44-4A26-A234-51F4BBD1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71352"/>
              </p:ext>
            </p:extLst>
          </p:nvPr>
        </p:nvGraphicFramePr>
        <p:xfrm>
          <a:off x="2103438" y="1130300"/>
          <a:ext cx="4840287" cy="491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851160" imgH="6918120" progId="Word.OpenDocumentText.12">
                  <p:embed/>
                </p:oleObj>
              </mc:Choice>
              <mc:Fallback>
                <p:oleObj name="Document" r:id="rId3" imgW="6851160" imgH="6918120" progId="Word.OpenDocumentTex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8CACE75-9D44-4A26-A234-51F4BBD1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3438" y="1130300"/>
                        <a:ext cx="4840287" cy="491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– Martin Fowler</a:t>
            </a: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Any fool can write code that a computer can understand. Good programmers write code that humans can understand.”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38B754-E75D-3DC9-CADF-CAC5E128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Let’s Try</a:t>
            </a:r>
            <a:endParaRPr lang="ar-EG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CACE75-9D44-4A26-A234-51F4BBD1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670434"/>
              </p:ext>
            </p:extLst>
          </p:nvPr>
        </p:nvGraphicFramePr>
        <p:xfrm>
          <a:off x="2166937" y="1130300"/>
          <a:ext cx="4810125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51160" imgH="6918480" progId="Word.OpenDocumentText.12">
                  <p:embed/>
                </p:oleObj>
              </mc:Choice>
              <mc:Fallback>
                <p:oleObj name="Document" r:id="rId2" imgW="6851160" imgH="6918480" progId="Word.OpenDocumentTex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8CACE75-9D44-4A26-A234-51F4BBD1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6937" y="1130300"/>
                        <a:ext cx="4810125" cy="485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579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C73F-712E-BA80-435B-79378626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  <a:endParaRPr lang="ar-EG" dirty="0"/>
          </a:p>
        </p:txBody>
      </p:sp>
      <p:pic>
        <p:nvPicPr>
          <p:cNvPr id="4098" name="Picture 2" descr="Aesthetically Pleasing Code | Programming quote, Programmer quote, Coding  quotes">
            <a:extLst>
              <a:ext uri="{FF2B5EF4-FFF2-40B4-BE49-F238E27FC236}">
                <a16:creationId xmlns:a16="http://schemas.microsoft.com/office/drawing/2014/main" id="{E27B2AF0-28A3-2419-EA4B-581836924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10830"/>
          <a:stretch/>
        </p:blipFill>
        <p:spPr bwMode="auto">
          <a:xfrm>
            <a:off x="1066800" y="1210606"/>
            <a:ext cx="7010400" cy="37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41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4112-1D93-28CF-B8BF-03C4723D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63495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6BD71AC-AE3E-D978-1BB1-5F707E579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2"/>
                </a:solidFill>
              </a:rPr>
              <a:t>Very important in reusability , write once and call infinity.</a:t>
            </a:r>
          </a:p>
          <a:p>
            <a:r>
              <a:rPr lang="en-US" sz="1400" dirty="0">
                <a:solidFill>
                  <a:schemeClr val="bg2"/>
                </a:solidFill>
              </a:rPr>
              <a:t>There is 4 types in methods depends on returning and arguments.</a:t>
            </a:r>
          </a:p>
          <a:p>
            <a:r>
              <a:rPr lang="en-US" sz="1400" dirty="0">
                <a:solidFill>
                  <a:schemeClr val="bg2"/>
                </a:solidFill>
              </a:rPr>
              <a:t> functions is a method without class.</a:t>
            </a:r>
          </a:p>
          <a:p>
            <a:r>
              <a:rPr lang="en-US" sz="1400" dirty="0">
                <a:solidFill>
                  <a:schemeClr val="bg2"/>
                </a:solidFill>
              </a:rPr>
              <a:t>Every function in the program make it as a method , you may reuse it later.</a:t>
            </a:r>
          </a:p>
          <a:p>
            <a:r>
              <a:rPr lang="en-US" sz="1400" dirty="0">
                <a:solidFill>
                  <a:schemeClr val="bg2"/>
                </a:solidFill>
              </a:rPr>
              <a:t>Types: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Non return , no argument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Non return , argument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Return , no argument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Return , argument</a:t>
            </a:r>
          </a:p>
          <a:p>
            <a:pPr marL="114300" indent="0">
              <a:buNone/>
            </a:pPr>
            <a:endParaRPr lang="en-US" sz="14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Choosing one of them depends on what do you need.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A6AAFA-E792-5AFB-614B-E8AC9E2D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31010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D58B20-7548-8F42-5620-40A98D532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General </a:t>
            </a:r>
            <a:r>
              <a:rPr lang="en-US" sz="1400" dirty="0">
                <a:solidFill>
                  <a:srgbClr val="FF0000"/>
                </a:solidFill>
              </a:rPr>
              <a:t>Syntax</a:t>
            </a:r>
            <a:r>
              <a:rPr lang="en-US" sz="1400" dirty="0"/>
              <a:t> :</a:t>
            </a:r>
          </a:p>
          <a:p>
            <a:pPr marL="114300" indent="0">
              <a:buNone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7030A0"/>
                </a:solidFill>
              </a:rPr>
              <a:t>return-type</a:t>
            </a:r>
            <a:r>
              <a:rPr lang="en-US" sz="1400" dirty="0"/>
              <a:t>/</a:t>
            </a:r>
            <a:r>
              <a:rPr lang="en-US" sz="1400" dirty="0">
                <a:solidFill>
                  <a:srgbClr val="7030A0"/>
                </a:solidFill>
              </a:rPr>
              <a:t>void</a:t>
            </a:r>
            <a:r>
              <a:rPr lang="en-US" sz="1400" dirty="0"/>
              <a:t> </a:t>
            </a:r>
            <a:r>
              <a:rPr lang="en-US" sz="1400" dirty="0" err="1"/>
              <a:t>methodName</a:t>
            </a:r>
            <a:r>
              <a:rPr lang="en-US" sz="1400" dirty="0"/>
              <a:t>([arguments/parameters])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{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   statements;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7030A0"/>
                </a:solidFill>
              </a:rPr>
              <a:t>   return</a:t>
            </a:r>
            <a:r>
              <a:rPr lang="en-US" sz="1400" dirty="0"/>
              <a:t> value; // </a:t>
            </a:r>
            <a:r>
              <a:rPr lang="en-US" sz="1400" i="1" dirty="0">
                <a:solidFill>
                  <a:srgbClr val="92D050"/>
                </a:solidFill>
              </a:rPr>
              <a:t>if not void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}</a:t>
            </a:r>
          </a:p>
          <a:p>
            <a:endParaRPr lang="en-US" sz="1400" dirty="0"/>
          </a:p>
          <a:p>
            <a:pPr>
              <a:buFont typeface="+mj-lt"/>
              <a:buAutoNum type="arabicPeriod" startAt="2"/>
            </a:pPr>
            <a:r>
              <a:rPr lang="en-US" sz="1400" dirty="0">
                <a:solidFill>
                  <a:schemeClr val="bg2"/>
                </a:solidFill>
              </a:rPr>
              <a:t>There is built-in functions (like math library)</a:t>
            </a:r>
          </a:p>
          <a:p>
            <a:pPr>
              <a:buFont typeface="+mj-lt"/>
              <a:buAutoNum type="arabicPeriod" startAt="2"/>
            </a:pPr>
            <a:r>
              <a:rPr lang="en-US" sz="1400" dirty="0">
                <a:solidFill>
                  <a:schemeClr val="bg2"/>
                </a:solidFill>
              </a:rPr>
              <a:t>You can print result of a function!</a:t>
            </a:r>
          </a:p>
          <a:p>
            <a:pPr>
              <a:buFont typeface="+mj-lt"/>
              <a:buAutoNum type="arabicPeriod" startAt="2"/>
            </a:pPr>
            <a:r>
              <a:rPr lang="en-US" sz="1400" dirty="0">
                <a:solidFill>
                  <a:schemeClr val="bg2"/>
                </a:solidFill>
              </a:rPr>
              <a:t>Scope of variable : each variable can be read inside its nearest Curly brackets  {} , can't’ be used outside the block.</a:t>
            </a:r>
          </a:p>
          <a:p>
            <a:pPr>
              <a:buFont typeface="+mj-lt"/>
              <a:buAutoNum type="arabicPeriod" startAt="2"/>
            </a:pPr>
            <a:r>
              <a:rPr lang="en-US" sz="1400" dirty="0">
                <a:solidFill>
                  <a:schemeClr val="bg2"/>
                </a:solidFill>
              </a:rPr>
              <a:t>Use </a:t>
            </a:r>
            <a:r>
              <a:rPr lang="en-US" sz="1400" dirty="0">
                <a:solidFill>
                  <a:srgbClr val="0070C0"/>
                </a:solidFill>
              </a:rPr>
              <a:t>private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r>
              <a:rPr lang="en-US" sz="1400" dirty="0">
                <a:solidFill>
                  <a:srgbClr val="0070C0"/>
                </a:solidFill>
              </a:rPr>
              <a:t>public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r>
              <a:rPr lang="en-US" sz="1400" dirty="0">
                <a:solidFill>
                  <a:srgbClr val="0070C0"/>
                </a:solidFill>
              </a:rPr>
              <a:t>protected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r>
              <a:rPr lang="en-US" sz="1400" dirty="0">
                <a:solidFill>
                  <a:srgbClr val="0070C0"/>
                </a:solidFill>
              </a:rPr>
              <a:t>default</a:t>
            </a:r>
            <a:r>
              <a:rPr lang="en-US" sz="1400" dirty="0">
                <a:solidFill>
                  <a:schemeClr val="bg2"/>
                </a:solidFill>
              </a:rPr>
              <a:t> to determine who could see the method or attributes.</a:t>
            </a:r>
          </a:p>
          <a:p>
            <a:pPr>
              <a:buFont typeface="+mj-lt"/>
              <a:buAutoNum type="arabicPeriod" startAt="2"/>
            </a:pPr>
            <a:r>
              <a:rPr lang="en-US" sz="1400" dirty="0">
                <a:solidFill>
                  <a:schemeClr val="bg2"/>
                </a:solidFill>
              </a:rPr>
              <a:t>Call </a:t>
            </a:r>
            <a:r>
              <a:rPr lang="en-US" sz="1400" dirty="0">
                <a:solidFill>
                  <a:srgbClr val="7030A0"/>
                </a:solidFill>
              </a:rPr>
              <a:t>static</a:t>
            </a:r>
            <a:r>
              <a:rPr lang="en-US" sz="1400" dirty="0">
                <a:solidFill>
                  <a:schemeClr val="bg2"/>
                </a:solidFill>
              </a:rPr>
              <a:t> methods inside other </a:t>
            </a:r>
            <a:r>
              <a:rPr lang="en-US" sz="1400" dirty="0">
                <a:solidFill>
                  <a:srgbClr val="7030A0"/>
                </a:solidFill>
              </a:rPr>
              <a:t>static</a:t>
            </a:r>
            <a:r>
              <a:rPr lang="en-US" sz="1400" dirty="0">
                <a:solidFill>
                  <a:schemeClr val="bg2"/>
                </a:solidFill>
              </a:rPr>
              <a:t> methods.</a:t>
            </a:r>
          </a:p>
          <a:p>
            <a:pPr>
              <a:buFont typeface="+mj-lt"/>
              <a:buAutoNum type="arabicPeriod" startAt="2"/>
            </a:pPr>
            <a:r>
              <a:rPr lang="en-US" sz="1400" dirty="0">
                <a:solidFill>
                  <a:schemeClr val="bg2"/>
                </a:solidFill>
              </a:rPr>
              <a:t>You can’t create methods with the same signature.</a:t>
            </a:r>
            <a:endParaRPr lang="ar-EG" sz="1400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E7AAD-A81D-F728-560D-2903EE0A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68785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F23539-4B02-139F-EA6C-D6BEAA9C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907440"/>
          </a:xfrm>
        </p:spPr>
        <p:txBody>
          <a:bodyPr/>
          <a:lstStyle/>
          <a:p>
            <a:r>
              <a:rPr lang="en-US" dirty="0"/>
              <a:t>Method signature represents by the </a:t>
            </a:r>
            <a:r>
              <a:rPr lang="en-US" dirty="0">
                <a:solidFill>
                  <a:srgbClr val="FF0000"/>
                </a:solidFill>
              </a:rPr>
              <a:t>method 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return type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.</a:t>
            </a:r>
          </a:p>
          <a:p>
            <a:r>
              <a:rPr lang="en-US" dirty="0"/>
              <a:t>We can overload a method by changing the signature , so if the name is constant then you must change either return type or parameters (parameters name doesn’t matter).</a:t>
            </a:r>
            <a:endParaRPr lang="ar-E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9BAE21-2F2C-F806-316A-23202C44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overloading</a:t>
            </a:r>
            <a:endParaRPr lang="ar-EG" dirty="0">
              <a:solidFill>
                <a:schemeClr val="bg2"/>
              </a:solidFill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AA10A60-C306-FCDD-366A-93E72978D84F}"/>
              </a:ext>
            </a:extLst>
          </p:cNvPr>
          <p:cNvSpPr txBox="1">
            <a:spLocks/>
          </p:cNvSpPr>
          <p:nvPr/>
        </p:nvSpPr>
        <p:spPr>
          <a:xfrm flipH="1">
            <a:off x="720000" y="2828990"/>
            <a:ext cx="7704000" cy="191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dirty="0"/>
              <a:t>Using a method like a loop , the method calls itself.</a:t>
            </a:r>
          </a:p>
          <a:p>
            <a:r>
              <a:rPr lang="en-US" dirty="0"/>
              <a:t>If there isn’t a break condition it goes infinity which cause a </a:t>
            </a:r>
            <a:r>
              <a:rPr lang="en-US" dirty="0">
                <a:solidFill>
                  <a:srgbClr val="FF0000"/>
                </a:solidFill>
              </a:rPr>
              <a:t>stack overflow error</a:t>
            </a:r>
            <a:r>
              <a:rPr lang="en-US" dirty="0"/>
              <a:t>.</a:t>
            </a:r>
          </a:p>
          <a:p>
            <a:r>
              <a:rPr lang="en-US" dirty="0"/>
              <a:t>Ex: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 factorial (</a:t>
            </a:r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 n)</a:t>
            </a:r>
          </a:p>
          <a:p>
            <a:pPr>
              <a:buFont typeface="+mj-lt"/>
              <a:buAutoNum type="arabicPeriod"/>
            </a:pPr>
            <a:r>
              <a:rPr lang="en-US" dirty="0"/>
              <a:t>{</a:t>
            </a:r>
          </a:p>
          <a:p>
            <a:pP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dirty="0">
                <a:solidFill>
                  <a:srgbClr val="FFC000"/>
                </a:solidFill>
              </a:rPr>
              <a:t>if</a:t>
            </a:r>
            <a:r>
              <a:rPr lang="en-US" dirty="0"/>
              <a:t> (n&lt;=1) return 1; </a:t>
            </a:r>
            <a:r>
              <a:rPr lang="en-US" i="1" dirty="0">
                <a:solidFill>
                  <a:srgbClr val="92D050"/>
                </a:solidFill>
              </a:rPr>
              <a:t>// break condition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   return n * factorial (n-1);</a:t>
            </a:r>
          </a:p>
          <a:p>
            <a:pPr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E9E64C6-8DD2-3DC5-D8F4-96B9462D66F1}"/>
              </a:ext>
            </a:extLst>
          </p:cNvPr>
          <p:cNvSpPr txBox="1">
            <a:spLocks/>
          </p:cNvSpPr>
          <p:nvPr/>
        </p:nvSpPr>
        <p:spPr>
          <a:xfrm>
            <a:off x="1278050" y="2039815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Recursion</a:t>
            </a:r>
            <a:endParaRPr lang="ar-E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0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4112-1D93-28CF-B8BF-03C4723D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06109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388B8AF-986C-0334-1BF7-BB1904A9A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Array is an object that could contain many variables while variable can store only one value.</a:t>
            </a:r>
          </a:p>
          <a:p>
            <a:r>
              <a:rPr lang="en-US" sz="1400" dirty="0"/>
              <a:t>There are many diminutions arrays but the simplest one is 1D.</a:t>
            </a:r>
          </a:p>
          <a:p>
            <a:r>
              <a:rPr lang="en-US" sz="1400" dirty="0"/>
              <a:t>General </a:t>
            </a:r>
            <a:r>
              <a:rPr lang="en-US" sz="1400" dirty="0">
                <a:solidFill>
                  <a:srgbClr val="FF0000"/>
                </a:solidFill>
              </a:rPr>
              <a:t>Syntax</a:t>
            </a:r>
            <a:r>
              <a:rPr lang="en-US" sz="1400" dirty="0"/>
              <a:t>:</a:t>
            </a:r>
          </a:p>
          <a:p>
            <a:r>
              <a:rPr lang="en-US" sz="1400" dirty="0"/>
              <a:t>Datatype [] arrayName = </a:t>
            </a:r>
            <a:r>
              <a:rPr lang="en-US" sz="1400" dirty="0">
                <a:solidFill>
                  <a:srgbClr val="7030A0"/>
                </a:solidFill>
              </a:rPr>
              <a:t>new</a:t>
            </a:r>
            <a:r>
              <a:rPr lang="en-US" sz="1400" dirty="0"/>
              <a:t> Datatype [size]; </a:t>
            </a:r>
            <a:r>
              <a:rPr lang="en-US" sz="1400" i="1" dirty="0">
                <a:solidFill>
                  <a:srgbClr val="92D050"/>
                </a:solidFill>
              </a:rPr>
              <a:t>// declaration and initialize an empty array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 keyword new to make a new object.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size is an integer , and the index is a pointer to an array cells and it starts from 0 , ends with size-1;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You can use objects instead of datatypes.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You can declare and initialize and fill at the same time a fixed array with the following </a:t>
            </a:r>
            <a:r>
              <a:rPr lang="en-US" sz="1400" dirty="0">
                <a:solidFill>
                  <a:srgbClr val="FF0000"/>
                </a:solidFill>
              </a:rPr>
              <a:t>syntax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</a:rPr>
              <a:t>Datatype arrayName = {elements};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You can use loop to print or fill an array.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When you copy an array, you copy with index each elements or you will copy the location (each of them will point to the same array).</a:t>
            </a:r>
          </a:p>
          <a:p>
            <a:endParaRPr lang="ar-EG" sz="14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2BE9E-14C8-C01B-EA25-368DB6E1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48130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PROCESS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the best idea to solve the problem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the problem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 to generate ideas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pen and paper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 it and publish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to write the code that describe the problem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the code and debug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2151638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program that calculate an area of a circle infinte times, </a:t>
            </a:r>
            <a:r>
              <a:rPr lang="en-US" dirty="0"/>
              <a:t>A</a:t>
            </a:r>
            <a:r>
              <a:rPr lang="en" dirty="0"/>
              <a:t>nd if r&lt;1 stop.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___</a:t>
            </a:r>
            <a:endParaRPr sz="4800" dirty="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amabdo30@gmail.com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>
                <a:hlinkClick r:id="rId3"/>
              </p:cNvPr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>
                <a:hlinkClick r:id="rId4"/>
              </p:cNvPr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1D4700EB-A79A-FC2C-A1D5-033F52BC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432" y="3621377"/>
            <a:ext cx="1833196" cy="1833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E99BB-DE35-72D8-E478-7745C7CEC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830" y="3390314"/>
            <a:ext cx="3922601" cy="780758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E2C1532-7C39-F6D3-74DE-9936B8503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168" y="3390314"/>
            <a:ext cx="935663" cy="9356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is a high level language built From C which is the first HIGH LEVEL LANGUAGE that built from the LOW Level Language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(Assemply).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</a:t>
            </a:r>
            <a:r>
              <a:rPr lang="en" dirty="0"/>
              <a:t>ava is case sensitive language.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Java?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Average Popularity of Programming Language</a:t>
            </a:r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276148FC-609D-7535-123A-6E1D48EE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01" y="1154320"/>
            <a:ext cx="4602398" cy="260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CONCEPTS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JAVA Development KIT(JDK)</a:t>
            </a:r>
            <a:endParaRPr sz="18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Java Runtime Error(JRE)</a:t>
            </a:r>
            <a:endParaRPr sz="20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8"/>
            <a:ext cx="2163900" cy="9474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FOR Running THE PROGRAM, by packages classes , runtime libraries and JVM.</a:t>
            </a: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Java Virutal Machine(JVM)</a:t>
            </a:r>
            <a:endParaRPr sz="2000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5999" y="3585924"/>
            <a:ext cx="6251291" cy="10001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FOR Running THE PROGRAM in all OS, by Java Compiler/Java IN Time (JIT) and Java Interpreter.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6"/>
            <a:ext cx="2163900" cy="68700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FOR BUILDING THE PROGRAM, WITH its tools.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JAVA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translating each line that make a Byte code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Interpreter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Translate each line Separately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Translate the Whole Program at once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Compiler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Works Everywhere</a:t>
            </a:r>
            <a:endParaRPr sz="2000"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1911</Words>
  <Application>Microsoft Office PowerPoint</Application>
  <PresentationFormat>On-screen Show (16:9)</PresentationFormat>
  <Paragraphs>349</Paragraphs>
  <Slides>50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Raleway SemiBold</vt:lpstr>
      <vt:lpstr>Overpass Mono</vt:lpstr>
      <vt:lpstr>Wingdings</vt:lpstr>
      <vt:lpstr>Barlow</vt:lpstr>
      <vt:lpstr>Barlow Condensed ExtraBold</vt:lpstr>
      <vt:lpstr>Roboto Condensed Light</vt:lpstr>
      <vt:lpstr>Open Sans</vt:lpstr>
      <vt:lpstr>Anaheim</vt:lpstr>
      <vt:lpstr>Roboto</vt:lpstr>
      <vt:lpstr>Arial</vt:lpstr>
      <vt:lpstr>Calibri</vt:lpstr>
      <vt:lpstr>Heebo</vt:lpstr>
      <vt:lpstr>Nunito Light</vt:lpstr>
      <vt:lpstr>Programming Lesson by Slidesgo</vt:lpstr>
      <vt:lpstr>Document</vt:lpstr>
      <vt:lpstr>OpenDocument Text</vt:lpstr>
      <vt:lpstr>PROGRAMMING With JAVA</vt:lpstr>
      <vt:lpstr>CONTENTS OF THIS LECUTURE</vt:lpstr>
      <vt:lpstr>INTRODUCTION</vt:lpstr>
      <vt:lpstr>– Martin Fowler</vt:lpstr>
      <vt:lpstr>OVERVIEW</vt:lpstr>
      <vt:lpstr>What is Java?</vt:lpstr>
      <vt:lpstr>DID YOU KNOW THIS?</vt:lpstr>
      <vt:lpstr>DEFINITION OF CONCEPTS</vt:lpstr>
      <vt:lpstr>FEATURES OF JAVA</vt:lpstr>
      <vt:lpstr>Feuture</vt:lpstr>
      <vt:lpstr>ASCII</vt:lpstr>
      <vt:lpstr>Java Keywords</vt:lpstr>
      <vt:lpstr>DATA TYPES AND OUTPUTS.</vt:lpstr>
      <vt:lpstr>Data Types</vt:lpstr>
      <vt:lpstr>Data Types</vt:lpstr>
      <vt:lpstr>Output</vt:lpstr>
      <vt:lpstr>Output</vt:lpstr>
      <vt:lpstr>Comments and escape sequence</vt:lpstr>
      <vt:lpstr>Comments </vt:lpstr>
      <vt:lpstr>Inputs</vt:lpstr>
      <vt:lpstr>Input</vt:lpstr>
      <vt:lpstr>Arithmetic operations</vt:lpstr>
      <vt:lpstr>Arithmetic operations </vt:lpstr>
      <vt:lpstr>Increment and Decrement</vt:lpstr>
      <vt:lpstr>Logical Operator</vt:lpstr>
      <vt:lpstr>Conditions</vt:lpstr>
      <vt:lpstr>Relation Expression and Operators</vt:lpstr>
      <vt:lpstr>Conditions</vt:lpstr>
      <vt:lpstr>Samples</vt:lpstr>
      <vt:lpstr>Conditions</vt:lpstr>
      <vt:lpstr>Break</vt:lpstr>
      <vt:lpstr>Loops</vt:lpstr>
      <vt:lpstr>Loop</vt:lpstr>
      <vt:lpstr>Reptation control statement</vt:lpstr>
      <vt:lpstr>Reptation control statement</vt:lpstr>
      <vt:lpstr>Reptation control statement</vt:lpstr>
      <vt:lpstr>Problem</vt:lpstr>
      <vt:lpstr>Draw Patterns</vt:lpstr>
      <vt:lpstr>Draw Patterns</vt:lpstr>
      <vt:lpstr>Let’s Try</vt:lpstr>
      <vt:lpstr>Break</vt:lpstr>
      <vt:lpstr>Methods</vt:lpstr>
      <vt:lpstr>Methods</vt:lpstr>
      <vt:lpstr>Methods</vt:lpstr>
      <vt:lpstr>overloading</vt:lpstr>
      <vt:lpstr>Arrays</vt:lpstr>
      <vt:lpstr>Arrays</vt:lpstr>
      <vt:lpstr>Coding PROCESS</vt:lpstr>
      <vt:lpstr>ASSIGNMENT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abdalrhman mostafa</cp:lastModifiedBy>
  <cp:revision>57</cp:revision>
  <dcterms:modified xsi:type="dcterms:W3CDTF">2022-12-13T18:54:03Z</dcterms:modified>
</cp:coreProperties>
</file>