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BD52-E721-1F8A-88A8-582A4D48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A8FC-D02A-925E-43A5-606DAB3E6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F9BD-D1DA-274E-D9AC-89E44069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403F-2B1B-C752-2F2E-EDCADAF0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A62B-46B4-1F0D-00CD-070CA118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DB2B-1851-281E-9F0C-7D79C843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A86EB-B4DD-DFEC-9042-6A7B54AD0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D141-5958-05A4-5445-030C3E70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8FCB-AED8-2255-3384-7844A753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55C1-6379-7A89-C368-2C80A9BF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AC636-C1D3-5ACC-F754-8FD4479B7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E5855-9CD5-5E5B-9D1D-F0FCE2CA8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8C97-07C1-77DB-A7DD-2BBD21FD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4F6F-27BB-C374-5ED7-8E47043A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42D6-A2AB-A576-BFA1-76446A71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3D5F-7537-C248-2759-0C38A908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D8D7-9661-9DD1-14BC-9F38EB65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E526-BCE2-A3C3-A6C7-5BB03731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C5FE-2C89-E496-9B3B-2CD09E4A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D92B-E9F3-F4F2-B277-EA3630AC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091D-9C4D-0280-5E44-49CC54B4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46595-A8CC-9910-5CBB-C46AF1A0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0ECF-D1C1-09E3-DB31-A3092930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B521-A440-4C48-E52D-091563B9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C44A-CA23-3C02-7F78-16865653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AFA5-909E-BA33-AB45-B169E858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7394-61A9-7EEA-3A95-03AF12898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5A5BE-2F68-FAAA-A468-5BE3D05B5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FF550-7705-D172-D4B4-D5A52D9C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A0915-059C-0A24-4252-DBA8FA27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52FAF-59ED-4F4A-7F9A-DB78AD89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8579-5CE1-30CF-B5CA-3AD68CD3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1FC7C-05FF-7385-A938-CC16A95BD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E27F9-5960-2215-2534-AB3B7D496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6631D-7E37-FD33-E252-0373B235F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0DF83-601F-6198-ED99-3B4E56529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D1336-4B84-E60C-AE5A-8B0664AC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34711-205F-1CB3-3A62-CB32A24D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6886F-D53E-5100-A70A-C70644E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43C3-7E5C-8710-65D8-0BF3D7B7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B706-1074-75C1-9E18-6E01B801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0D3FF-8876-C0EF-39B0-CD211E37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DAB40-8DDE-AC2A-09B3-CC66BEFC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2AA92-19F7-70DF-B4B7-464CB893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7A53A-62AE-EB8B-12CC-46B2EA2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1F443-4902-1EA7-62B0-7069D320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D56E-495F-D378-B940-E097A7AA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0038-1AB7-6191-BF6C-7C5209494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C54B-3B85-0B17-D989-8AC4582DB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15406-EA42-9AA5-DF2A-34CE8688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B7E2-EE10-46AC-BF02-6195A31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5C9C6-FAAE-E799-15F5-172132A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6C5C-8D15-9139-EBE0-DAC3E874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43095-ED0E-27BD-46F3-0550B4D66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2A3B-3BC6-E6F6-75DB-9DEF673C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2B1E-D0F9-6785-132C-0C917951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701EA-91CC-F90C-ABED-4561F6BA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A7068-CAA0-A55C-A231-EC4F05AA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E8994-8CC3-21D3-720C-FAF46330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E21F4-84D2-3698-CF24-2D7E8DE0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3854-6C5B-1F33-A22A-54B0DF9A9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D1DB-4234-4611-8B99-0E465A0E50B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F727-821F-CDE3-F345-712082C2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FE25-9D75-8389-72CD-8FCCA091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46873-80C5-43E6-B09F-59DEF0AE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62DAB-4C03-D163-03C2-F3634BED1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194502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34223-4702-A2F9-5F61-4BDD6FA3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Inter"/>
              </a:rPr>
              <a:t>What is Deployment Diagram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9592-09C0-37AD-4190-D80C77CD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Inter"/>
              </a:rPr>
              <a:t>A deployment diagram is a UML diagram type that shows the execution architecture of a system, including nodes such as hardware or software execution environments, and the middleware connecting them.</a:t>
            </a:r>
          </a:p>
          <a:p>
            <a:r>
              <a:rPr lang="en-US" sz="2400" b="0" i="0" dirty="0">
                <a:effectLst/>
                <a:latin typeface="Inter"/>
              </a:rPr>
              <a:t>Deployment diagrams are typically used to visualize the physical hardware and software of a system. Using it you can understand how the system will be physically deployed on the hardware.</a:t>
            </a:r>
          </a:p>
          <a:p>
            <a:r>
              <a:rPr lang="en-US" sz="2400" b="0" i="0" dirty="0">
                <a:effectLst/>
                <a:latin typeface="Inter"/>
              </a:rPr>
              <a:t>Deployment diagrams help model the hardware topology of a system compared to other UML diagram types which mostly outline the logical components of a system.</a:t>
            </a:r>
          </a:p>
        </p:txBody>
      </p:sp>
    </p:spTree>
    <p:extLst>
      <p:ext uri="{BB962C8B-B14F-4D97-AF65-F5344CB8AC3E}">
        <p14:creationId xmlns:p14="http://schemas.microsoft.com/office/powerpoint/2010/main" val="5504104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5B47-DA14-F19E-65AA-B10ADEE4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4282E"/>
                </a:solidFill>
                <a:effectLst/>
                <a:latin typeface="Inter"/>
              </a:rPr>
              <a:t>Deployment Diagram Notations / Elements</a:t>
            </a:r>
            <a:endParaRPr lang="en-US" dirty="0"/>
          </a:p>
        </p:txBody>
      </p:sp>
      <p:pic>
        <p:nvPicPr>
          <p:cNvPr id="1028" name="Picture 4" descr="UML Deployment Diagram Tutorial - Software Ideas Modeler">
            <a:extLst>
              <a:ext uri="{FF2B5EF4-FFF2-40B4-BE49-F238E27FC236}">
                <a16:creationId xmlns:a16="http://schemas.microsoft.com/office/drawing/2014/main" id="{D56D65E7-78E2-094A-415C-F609655C0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3" t="14327" r="7998" b="72826"/>
          <a:stretch/>
        </p:blipFill>
        <p:spPr bwMode="auto">
          <a:xfrm>
            <a:off x="8600768" y="5466326"/>
            <a:ext cx="1730477" cy="84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585A0D3-2019-36E4-3C0A-CD57110E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Nodes :</a:t>
            </a:r>
          </a:p>
          <a:p>
            <a:pPr lvl="1"/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A node, represented as a cube, is a physical entity that executes one or more components, subsystems or executables. A node could be a hardware or software element. Ex : 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IDEs.</a:t>
            </a:r>
          </a:p>
          <a:p>
            <a:endParaRPr lang="en-US" dirty="0">
              <a:solidFill>
                <a:srgbClr val="404243"/>
              </a:solidFill>
              <a:latin typeface="Inter"/>
            </a:endParaRPr>
          </a:p>
          <a:p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Artifacts:</a:t>
            </a:r>
          </a:p>
          <a:p>
            <a:pPr lvl="1"/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Artifacts are concrete elements that are caused by a development process. Examples of artifacts are 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libraries, archives, configuration files, executable files etc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.</a:t>
            </a:r>
            <a:endParaRPr lang="en-US" dirty="0"/>
          </a:p>
        </p:txBody>
      </p:sp>
      <p:pic>
        <p:nvPicPr>
          <p:cNvPr id="13" name="Content Placeholder 7" descr="A blue and white rectangular object with text&#10;&#10;Description automatically generated">
            <a:extLst>
              <a:ext uri="{FF2B5EF4-FFF2-40B4-BE49-F238E27FC236}">
                <a16:creationId xmlns:a16="http://schemas.microsoft.com/office/drawing/2014/main" id="{3A039522-B7D7-DE8F-7CE8-AC83781F0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25" y="3063592"/>
            <a:ext cx="2458164" cy="12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308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F42F-FAC4-F113-B3AE-6418612F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2524-2714-21E9-7188-128445E9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Devices :</a:t>
            </a:r>
          </a:p>
          <a:p>
            <a:pPr lvl="1"/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A device is a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node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 that is used to represent a physical computational resource in a system. An example of a device is 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an application server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.</a:t>
            </a:r>
          </a:p>
          <a:p>
            <a:pPr lvl="1"/>
            <a:endParaRPr lang="en-US" b="0" i="0" dirty="0">
              <a:solidFill>
                <a:srgbClr val="404243"/>
              </a:solidFill>
              <a:effectLst/>
              <a:latin typeface="Inter"/>
            </a:endParaRPr>
          </a:p>
          <a:p>
            <a:r>
              <a:rPr lang="en-US" dirty="0">
                <a:solidFill>
                  <a:srgbClr val="404243"/>
                </a:solidFill>
                <a:latin typeface="Inter"/>
              </a:rPr>
              <a:t>Deployment Specifications</a:t>
            </a:r>
          </a:p>
          <a:p>
            <a:pPr lvl="1"/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Deployment specifications is a configuration file, such as 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a text file or an XML document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. It describes how an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artifact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 is deployed on a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node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.</a:t>
            </a:r>
            <a:endParaRPr lang="en-US" dirty="0"/>
          </a:p>
        </p:txBody>
      </p:sp>
      <p:pic>
        <p:nvPicPr>
          <p:cNvPr id="4" name="Picture 3" descr="A blue and white text on a white background&#10;&#10;Description automatically generated">
            <a:extLst>
              <a:ext uri="{FF2B5EF4-FFF2-40B4-BE49-F238E27FC236}">
                <a16:creationId xmlns:a16="http://schemas.microsoft.com/office/drawing/2014/main" id="{F49E4FA3-69F6-F225-6ECD-A70425A90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29" y="4845452"/>
            <a:ext cx="2652874" cy="1970707"/>
          </a:xfrm>
          <a:prstGeom prst="rect">
            <a:avLst/>
          </a:prstGeom>
        </p:spPr>
      </p:pic>
      <p:pic>
        <p:nvPicPr>
          <p:cNvPr id="6" name="Picture 5" descr="A blue sign with white text&#10;&#10;Description automatically generated">
            <a:extLst>
              <a:ext uri="{FF2B5EF4-FFF2-40B4-BE49-F238E27FC236}">
                <a16:creationId xmlns:a16="http://schemas.microsoft.com/office/drawing/2014/main" id="{B5FC7872-D521-53F5-2C2A-7E8632190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77" y="5036875"/>
            <a:ext cx="2743825" cy="15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0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two rectangular objects&#10;&#10;Description automatically generated">
            <a:extLst>
              <a:ext uri="{FF2B5EF4-FFF2-40B4-BE49-F238E27FC236}">
                <a16:creationId xmlns:a16="http://schemas.microsoft.com/office/drawing/2014/main" id="{D2AF596C-590F-7D20-6B60-FDCDDF674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94" y="4207772"/>
            <a:ext cx="4641012" cy="11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36D6C-FAAD-CB2D-6329-FE947315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4282E"/>
                </a:solidFill>
                <a:effectLst/>
                <a:latin typeface="Inter"/>
              </a:rPr>
              <a:t>Communication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86AC-9654-CE7E-307B-85BBD15C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Diagram Communication Path</a:t>
            </a:r>
          </a:p>
          <a:p>
            <a:pPr lvl="1"/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This is represented by a solid line between two nodes. It shows the path of communication between nodes.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67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4C96-75DE-878D-3321-3F88377B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4282E"/>
                </a:solidFill>
                <a:effectLst/>
                <a:latin typeface="Inter"/>
              </a:rPr>
              <a:t>How to Draw a Deployment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7BC0-D9FC-2DC9-03C0-8630DB79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63636"/>
                </a:solidFill>
                <a:effectLst/>
                <a:latin typeface="Inter"/>
              </a:rPr>
              <a:t>Step 1: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 Identify the purpose of your deployment diagram. And to do so, you need to identify the nodes and devices within the system you’ll be visualizing with the diagram.</a:t>
            </a:r>
          </a:p>
          <a:p>
            <a:pPr algn="l"/>
            <a:r>
              <a:rPr lang="en-US" b="1" i="0" dirty="0">
                <a:solidFill>
                  <a:srgbClr val="363636"/>
                </a:solidFill>
                <a:effectLst/>
                <a:latin typeface="Inter"/>
              </a:rPr>
              <a:t>Step 2: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 Figure out the relationships between the nodes and devices. Once you know how they are connected, proceed to add the communication associations to the diagram.</a:t>
            </a:r>
          </a:p>
          <a:p>
            <a:pPr algn="l"/>
            <a:r>
              <a:rPr lang="en-US" b="1" i="0" dirty="0">
                <a:solidFill>
                  <a:srgbClr val="363636"/>
                </a:solidFill>
                <a:effectLst/>
                <a:latin typeface="Inter"/>
              </a:rPr>
              <a:t>Step 3: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 Identify what other elements like components, active objects you need to add to complete the diagram.</a:t>
            </a:r>
          </a:p>
          <a:p>
            <a:pPr algn="l"/>
            <a:r>
              <a:rPr lang="en-US" b="1" i="0" dirty="0">
                <a:solidFill>
                  <a:srgbClr val="363636"/>
                </a:solidFill>
                <a:effectLst/>
                <a:latin typeface="Inter"/>
              </a:rPr>
              <a:t>Step 4:</a:t>
            </a:r>
            <a:r>
              <a:rPr lang="en-US" b="0" i="0" dirty="0">
                <a:solidFill>
                  <a:srgbClr val="404243"/>
                </a:solidFill>
                <a:effectLst/>
                <a:latin typeface="Inter"/>
              </a:rPr>
              <a:t> Add dependencies between components and objects as required.</a:t>
            </a:r>
          </a:p>
        </p:txBody>
      </p:sp>
    </p:spTree>
    <p:extLst>
      <p:ext uri="{BB962C8B-B14F-4D97-AF65-F5344CB8AC3E}">
        <p14:creationId xmlns:p14="http://schemas.microsoft.com/office/powerpoint/2010/main" val="352890753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BA330B6-EC7A-4E6E-8468-61AF75444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" y="717756"/>
            <a:ext cx="10923637" cy="61402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D1FE3-54A4-9842-D56F-A45A6DDF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448747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974-2A0B-22B4-E997-A45F3F45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1372CE-6E48-CBC0-99B7-7076B6E58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36" y="1825625"/>
            <a:ext cx="7498128" cy="4351338"/>
          </a:xfrm>
        </p:spPr>
      </p:pic>
    </p:spTree>
    <p:extLst>
      <p:ext uri="{BB962C8B-B14F-4D97-AF65-F5344CB8AC3E}">
        <p14:creationId xmlns:p14="http://schemas.microsoft.com/office/powerpoint/2010/main" val="24935264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A571-D339-067A-60ED-3D556537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9AEE24-5AA4-8C0D-FF62-0F060E915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49" y="1825625"/>
            <a:ext cx="5808901" cy="5032375"/>
          </a:xfrm>
        </p:spPr>
      </p:pic>
    </p:spTree>
    <p:extLst>
      <p:ext uri="{BB962C8B-B14F-4D97-AF65-F5344CB8AC3E}">
        <p14:creationId xmlns:p14="http://schemas.microsoft.com/office/powerpoint/2010/main" val="8567705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Deployment Diagram</vt:lpstr>
      <vt:lpstr>What is Deployment Diagram</vt:lpstr>
      <vt:lpstr>Deployment Diagram Notations / Elements</vt:lpstr>
      <vt:lpstr>Cont.</vt:lpstr>
      <vt:lpstr>Communication Association</vt:lpstr>
      <vt:lpstr>How to Draw a Deployment Diagram</vt:lpstr>
      <vt:lpstr>Example</vt:lpstr>
      <vt:lpstr>Example 2</vt:lpstr>
      <vt:lpstr>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abdalrhman mostafa</dc:creator>
  <cp:lastModifiedBy>abdalrhman mostafa</cp:lastModifiedBy>
  <cp:revision>21</cp:revision>
  <dcterms:created xsi:type="dcterms:W3CDTF">2023-10-13T07:52:10Z</dcterms:created>
  <dcterms:modified xsi:type="dcterms:W3CDTF">2023-10-13T08:13:10Z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2023-10-13T07:56:33Z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42f76cad-18cf-495e-96ec-bb2904dc68ba</vt:lpwstr>
  </property>
  <property fmtid="{D5CDD505-2E9C-101B-9397-08002B2CF9AE}" pid="7" name="MSIP_Label_defa4170-0d19-0005-0004-bc88714345d2_ActionId">
    <vt:lpwstr>baf1a7dd-c025-4fe5-8876-f07c75dbffa2</vt:lpwstr>
  </property>
  <property fmtid="{D5CDD505-2E9C-101B-9397-08002B2CF9AE}" pid="8" name="MSIP_Label_defa4170-0d19-0005-0004-bc88714345d2_ContentBits">
    <vt:lpwstr>0</vt:lpwstr>
  </property>
</Properties>
</file>