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6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304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3495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958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2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9419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618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693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975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16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3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20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086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778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72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86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218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32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2DF5AF-D714-4F90-8189-2B90D66F28CD}" type="datetimeFigureOut">
              <a:rPr lang="ar-SA" smtClean="0"/>
              <a:t>09/06/43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F11F-6C01-4050-B548-D61E8996AE5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91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55005" y="1085850"/>
            <a:ext cx="8825658" cy="135731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 EXAM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154955" y="2443163"/>
            <a:ext cx="8825658" cy="31956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1.Ahmed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Iyad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Alhopi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2.Wajdy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M.kgamees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Shaheen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3.Shehab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Shaat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ar-S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2.Graphic Interfaces :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014537" y="1643063"/>
            <a:ext cx="2728913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1.login.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2.Admin login.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3.Regester.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4.DashBord.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5.Add student.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6.Add staff.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7.Add book.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8.Search book.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9.Loaning student.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10.Loaning staff.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Borrow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Staff.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Borrow student.</a:t>
            </a:r>
          </a:p>
          <a:p>
            <a:pPr algn="l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13.Return book.</a:t>
            </a:r>
          </a:p>
          <a:p>
            <a:pPr algn="l"/>
            <a:endParaRPr lang="ar-S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857375" y="86921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1359460"/>
            <a:ext cx="7500938" cy="53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Admin login.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3" y="1430894"/>
            <a:ext cx="4036692" cy="53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: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471612"/>
            <a:ext cx="6964842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 Interfaces :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0" y="1470454"/>
            <a:ext cx="7381877" cy="52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6" y="1584750"/>
            <a:ext cx="9096561" cy="49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1" y="1533524"/>
            <a:ext cx="9813132" cy="5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443037"/>
            <a:ext cx="6396038" cy="53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book 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7" y="1624012"/>
            <a:ext cx="92011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Loaning student. 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476375"/>
            <a:ext cx="859863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43126" y="1643061"/>
            <a:ext cx="622935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Axes :</a:t>
            </a:r>
          </a:p>
          <a:p>
            <a:pPr algn="l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1.Used classes and their own methods 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2.Design and connect with each other 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3.Data storage and management. 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Loaning staff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1590675"/>
            <a:ext cx="8243888" cy="49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Borrow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Staff 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560478"/>
            <a:ext cx="7758113" cy="52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Borrow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 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1" y="1500187"/>
            <a:ext cx="7657553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628775" y="926366"/>
            <a:ext cx="76438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13.Return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5913"/>
            <a:ext cx="9677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785938" y="271462"/>
            <a:ext cx="7429500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3.DataBase: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project , a database was crated using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8 tables were created 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1.BOOKS.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2.USERS.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3.STUDENTS.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4.STAFFS.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BORROW_STAFF.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BORROW_STDUDENT.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S_RETURNED_BOOKS.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ST_RETURNED_BOOKS.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3" y="1881078"/>
            <a:ext cx="10283565" cy="34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3" y="2062067"/>
            <a:ext cx="9644063" cy="29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2009695"/>
            <a:ext cx="9544049" cy="28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STAFFS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9" y="2085894"/>
            <a:ext cx="9129712" cy="29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BORROW_STAFF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28741"/>
            <a:ext cx="10229849" cy="33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1.The Classes :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357438" y="1873985"/>
            <a:ext cx="8372475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1.User.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2.Student.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3.Staff.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4.Book.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5.Book Loaning.</a:t>
            </a:r>
          </a:p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6.Book Return.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BORROW_STDUDENT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2185907"/>
            <a:ext cx="9715499" cy="32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S_RETURNED_BOOKS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1885950"/>
            <a:ext cx="9815512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128838" y="914400"/>
            <a:ext cx="48720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ST_RETURNED_BOOKS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300288"/>
            <a:ext cx="9701213" cy="37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pPr algn="l" rtl="0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مربع نص 3"/>
          <p:cNvSpPr txBox="1">
            <a:spLocks noChangeArrowheads="1"/>
          </p:cNvSpPr>
          <p:nvPr/>
        </p:nvSpPr>
        <p:spPr bwMode="auto">
          <a:xfrm>
            <a:off x="4487864" y="733425"/>
            <a:ext cx="3498850" cy="6124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User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USER_ID : String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idnumberUser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firstname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lastname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-password: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phonenumber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8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User() 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User (</a:t>
            </a:r>
            <a:r>
              <a:rPr lang="en-US" altLang="ar-SA" sz="1600" dirty="0" err="1">
                <a:cs typeface="Times New Roman" panose="02020603050405020304" pitchFamily="18" charset="0"/>
              </a:rPr>
              <a:t>idnumberUser</a:t>
            </a:r>
            <a:r>
              <a:rPr lang="en-US" altLang="ar-SA" sz="1600" dirty="0">
                <a:cs typeface="Times New Roman" panose="02020603050405020304" pitchFamily="18" charset="0"/>
              </a:rPr>
              <a:t>: string, </a:t>
            </a:r>
            <a:r>
              <a:rPr lang="en-US" altLang="ar-SA" sz="1600" dirty="0" err="1">
                <a:cs typeface="Times New Roman" panose="02020603050405020304" pitchFamily="18" charset="0"/>
              </a:rPr>
              <a:t>firstname</a:t>
            </a:r>
            <a:r>
              <a:rPr lang="en-US" altLang="ar-SA" sz="1600" dirty="0">
                <a:cs typeface="Times New Roman" panose="02020603050405020304" pitchFamily="18" charset="0"/>
              </a:rPr>
              <a:t>: string, </a:t>
            </a:r>
            <a:r>
              <a:rPr lang="en-US" altLang="ar-SA" sz="1600" dirty="0" err="1">
                <a:cs typeface="Times New Roman" panose="02020603050405020304" pitchFamily="18" charset="0"/>
              </a:rPr>
              <a:t>lastname</a:t>
            </a:r>
            <a:r>
              <a:rPr lang="en-US" altLang="ar-SA" sz="1600" dirty="0">
                <a:cs typeface="Times New Roman" panose="02020603050405020304" pitchFamily="18" charset="0"/>
              </a:rPr>
              <a:t>: string , password: string, </a:t>
            </a:r>
            <a:r>
              <a:rPr lang="en-US" altLang="ar-SA" sz="1600" dirty="0" err="1">
                <a:cs typeface="Times New Roman" panose="02020603050405020304" pitchFamily="18" charset="0"/>
              </a:rPr>
              <a:t>phonenumber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toString</a:t>
            </a:r>
            <a:r>
              <a:rPr lang="en-US" altLang="ar-SA" sz="1600" dirty="0">
                <a:cs typeface="Times New Roman" panose="02020603050405020304" pitchFamily="18" charset="0"/>
              </a:rPr>
              <a:t>() : String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equals(</a:t>
            </a:r>
            <a:r>
              <a:rPr lang="en-US" altLang="ar-SA" sz="1600" dirty="0" err="1">
                <a:cs typeface="Times New Roman" panose="02020603050405020304" pitchFamily="18" charset="0"/>
              </a:rPr>
              <a:t>obj</a:t>
            </a:r>
            <a:r>
              <a:rPr lang="en-US" altLang="ar-SA" sz="1600" dirty="0">
                <a:cs typeface="Times New Roman" panose="02020603050405020304" pitchFamily="18" charset="0"/>
              </a:rPr>
              <a:t>  : Object) : </a:t>
            </a:r>
            <a:r>
              <a:rPr lang="en-US" altLang="ar-SA" sz="1600" dirty="0" err="1">
                <a:cs typeface="Times New Roman" panose="02020603050405020304" pitchFamily="18" charset="0"/>
              </a:rPr>
              <a:t>boolean</a:t>
            </a: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 login(</a:t>
            </a:r>
            <a:r>
              <a:rPr lang="en-US" altLang="ar-SA" sz="1600" dirty="0" err="1">
                <a:cs typeface="Times New Roman" panose="02020603050405020304" pitchFamily="18" charset="0"/>
              </a:rPr>
              <a:t>user_name</a:t>
            </a:r>
            <a:r>
              <a:rPr lang="en-US" altLang="ar-SA" sz="1600" dirty="0">
                <a:cs typeface="Times New Roman" panose="02020603050405020304" pitchFamily="18" charset="0"/>
              </a:rPr>
              <a:t> :String, password : String): </a:t>
            </a:r>
            <a:r>
              <a:rPr lang="en-US" altLang="ar-SA" sz="1600" dirty="0" err="1">
                <a:cs typeface="Times New Roman" panose="02020603050405020304" pitchFamily="18" charset="0"/>
              </a:rPr>
              <a:t>boolean</a:t>
            </a: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 + </a:t>
            </a:r>
            <a:r>
              <a:rPr lang="en-US" altLang="ar-SA" sz="1600" dirty="0" err="1">
                <a:cs typeface="Times New Roman" panose="02020603050405020304" pitchFamily="18" charset="0"/>
              </a:rPr>
              <a:t>addUser</a:t>
            </a:r>
            <a:r>
              <a:rPr lang="en-US" altLang="ar-SA" sz="1600" dirty="0">
                <a:cs typeface="Times New Roman" panose="02020603050405020304" pitchFamily="18" charset="0"/>
              </a:rPr>
              <a:t> (id : String, </a:t>
            </a:r>
            <a:r>
              <a:rPr lang="en-US" altLang="ar-SA" sz="1600" dirty="0" err="1">
                <a:cs typeface="Times New Roman" panose="02020603050405020304" pitchFamily="18" charset="0"/>
              </a:rPr>
              <a:t>fname</a:t>
            </a:r>
            <a:r>
              <a:rPr lang="en-US" altLang="ar-SA" sz="1600" dirty="0">
                <a:cs typeface="Times New Roman" panose="02020603050405020304" pitchFamily="18" charset="0"/>
              </a:rPr>
              <a:t>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lname</a:t>
            </a:r>
            <a:r>
              <a:rPr lang="en-US" altLang="ar-SA" sz="1600" dirty="0">
                <a:cs typeface="Times New Roman" panose="02020603050405020304" pitchFamily="18" charset="0"/>
              </a:rPr>
              <a:t> : String , password: String , phone: String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check (id : String, </a:t>
            </a:r>
            <a:r>
              <a:rPr lang="en-US" altLang="ar-SA" sz="1600" dirty="0" err="1">
                <a:cs typeface="Times New Roman" panose="02020603050405020304" pitchFamily="18" charset="0"/>
              </a:rPr>
              <a:t>fname</a:t>
            </a:r>
            <a:r>
              <a:rPr lang="en-US" altLang="ar-SA" sz="1600" dirty="0">
                <a:cs typeface="Times New Roman" panose="02020603050405020304" pitchFamily="18" charset="0"/>
              </a:rPr>
              <a:t>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lname</a:t>
            </a:r>
            <a:r>
              <a:rPr lang="en-US" altLang="ar-SA" sz="1600" dirty="0">
                <a:cs typeface="Times New Roman" panose="02020603050405020304" pitchFamily="18" charset="0"/>
              </a:rPr>
              <a:t> : String , pass1: String , pass2: String , phone : String 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</p:txBody>
      </p:sp>
      <p:cxnSp>
        <p:nvCxnSpPr>
          <p:cNvPr id="5" name="رابط مستقيم 32"/>
          <p:cNvCxnSpPr>
            <a:cxnSpLocks noChangeShapeType="1"/>
          </p:cNvCxnSpPr>
          <p:nvPr/>
        </p:nvCxnSpPr>
        <p:spPr bwMode="auto">
          <a:xfrm>
            <a:off x="4486276" y="1036637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رابط مستقيم 33"/>
          <p:cNvCxnSpPr>
            <a:cxnSpLocks noChangeShapeType="1"/>
          </p:cNvCxnSpPr>
          <p:nvPr/>
        </p:nvCxnSpPr>
        <p:spPr bwMode="auto">
          <a:xfrm>
            <a:off x="4486276" y="3016250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286126" y="553521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l" rtl="0">
              <a:defRPr/>
            </a:pPr>
            <a:endParaRPr lang="ar-SA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3286126" y="933777"/>
            <a:ext cx="184731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l" rtl="0">
              <a:defRPr/>
            </a:pPr>
            <a:r>
              <a:rPr lang="en-US" sz="1000">
                <a:ea typeface="Times New Roman" pitchFamily="18" charset="0"/>
              </a:rPr>
              <a:t/>
            </a:r>
            <a:br>
              <a:rPr lang="en-US" sz="1000">
                <a:ea typeface="Times New Roman" pitchFamily="18" charset="0"/>
              </a:rPr>
            </a:br>
            <a:endParaRPr lang="en-US"/>
          </a:p>
        </p:txBody>
      </p:sp>
      <p:cxnSp>
        <p:nvCxnSpPr>
          <p:cNvPr id="11" name="رابط مستقيم 44"/>
          <p:cNvCxnSpPr>
            <a:cxnSpLocks noChangeShapeType="1"/>
          </p:cNvCxnSpPr>
          <p:nvPr/>
        </p:nvCxnSpPr>
        <p:spPr bwMode="auto">
          <a:xfrm>
            <a:off x="4568826" y="1341437"/>
            <a:ext cx="15287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22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مربع نص 3"/>
          <p:cNvSpPr txBox="1">
            <a:spLocks noChangeArrowheads="1"/>
          </p:cNvSpPr>
          <p:nvPr/>
        </p:nvSpPr>
        <p:spPr bwMode="auto">
          <a:xfrm>
            <a:off x="4386263" y="866776"/>
            <a:ext cx="3498850" cy="5373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Student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-idnumberStudent: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-firstname: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-lastname: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-phonenumber 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-major: string	 </a:t>
            </a:r>
          </a:p>
          <a:p>
            <a:pPr algn="l" rtl="0">
              <a:spcBef>
                <a:spcPts val="8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Student ()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Student (idnumberStudent : string,     firstname: string, lastname: string , phonenumber : string, major : string)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toString() : String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equals(obj  : Object) : boolean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addStudent (id : String, fname : String , lname : String , phone : String , major : String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check (id : String, fname : String , lname : String , phone : String , major : String):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5" name="رابط مستقيم 32"/>
          <p:cNvCxnSpPr>
            <a:cxnSpLocks noChangeShapeType="1"/>
          </p:cNvCxnSpPr>
          <p:nvPr/>
        </p:nvCxnSpPr>
        <p:spPr bwMode="auto">
          <a:xfrm>
            <a:off x="4384675" y="1171576"/>
            <a:ext cx="3495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رابط مستقيم 33"/>
          <p:cNvCxnSpPr>
            <a:cxnSpLocks noChangeShapeType="1"/>
          </p:cNvCxnSpPr>
          <p:nvPr/>
        </p:nvCxnSpPr>
        <p:spPr bwMode="auto">
          <a:xfrm>
            <a:off x="4384675" y="2822576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048000" y="629722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l" rtl="0">
              <a:defRPr/>
            </a:pPr>
            <a:endParaRPr lang="ar-SA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3048000" y="1009978"/>
            <a:ext cx="184731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l" rtl="0">
              <a:defRPr/>
            </a:pPr>
            <a:r>
              <a:rPr lang="en-US" sz="1000">
                <a:ea typeface="Times New Roman" pitchFamily="18" charset="0"/>
              </a:rPr>
              <a:t/>
            </a:r>
            <a:br>
              <a:rPr lang="en-US" sz="1000">
                <a:ea typeface="Times New Roman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Staff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مربع نص 3"/>
          <p:cNvSpPr txBox="1">
            <a:spLocks noChangeArrowheads="1"/>
          </p:cNvSpPr>
          <p:nvPr/>
        </p:nvSpPr>
        <p:spPr bwMode="auto">
          <a:xfrm>
            <a:off x="4278313" y="1042988"/>
            <a:ext cx="3498850" cy="518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Staff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-idnumberStaff 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-firstname: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-lastname: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-phonenumber 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-department : string	 </a:t>
            </a:r>
          </a:p>
          <a:p>
            <a:pPr algn="l" rtl="0">
              <a:spcBef>
                <a:spcPts val="8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Staff()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Staff(idnumberStudent : string,     firstname: string, lastname: string , phonenumber : string, major : string)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toString() : String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equals(obj  : Object) : boolean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addStaff (id : String, fname : String , lname : String , phone : String, department : String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 + check (id : String, fname : String , lname : String , phone : String , department: String):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</p:txBody>
      </p:sp>
      <p:cxnSp>
        <p:nvCxnSpPr>
          <p:cNvPr id="5" name="رابط مستقيم 32"/>
          <p:cNvCxnSpPr>
            <a:cxnSpLocks noChangeShapeType="1"/>
          </p:cNvCxnSpPr>
          <p:nvPr/>
        </p:nvCxnSpPr>
        <p:spPr bwMode="auto">
          <a:xfrm>
            <a:off x="4276725" y="1346201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رابط مستقيم 33"/>
          <p:cNvCxnSpPr>
            <a:cxnSpLocks noChangeShapeType="1"/>
          </p:cNvCxnSpPr>
          <p:nvPr/>
        </p:nvCxnSpPr>
        <p:spPr bwMode="auto">
          <a:xfrm>
            <a:off x="4276725" y="2998788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048000" y="629722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l" rtl="0">
              <a:defRPr/>
            </a:pPr>
            <a:endParaRPr lang="ar-SA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3048000" y="1009978"/>
            <a:ext cx="184731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l" rtl="0">
              <a:defRPr/>
            </a:pPr>
            <a:r>
              <a:rPr lang="en-US" sz="1000">
                <a:ea typeface="Times New Roman" pitchFamily="18" charset="0"/>
              </a:rPr>
              <a:t/>
            </a:r>
            <a:br>
              <a:rPr lang="en-US" sz="1000">
                <a:ea typeface="Times New Roman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مربع نص 3"/>
          <p:cNvSpPr txBox="1">
            <a:spLocks noChangeArrowheads="1"/>
          </p:cNvSpPr>
          <p:nvPr/>
        </p:nvSpPr>
        <p:spPr bwMode="auto">
          <a:xfrm>
            <a:off x="3916363" y="957263"/>
            <a:ext cx="3498850" cy="5530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Book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-idnumberBook: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-title: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-publisher: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-author: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-year_ofpublication: string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-number_copies : int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 editions_book: int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 - financialvalue : double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 - status : boolean </a:t>
            </a:r>
          </a:p>
          <a:p>
            <a:pPr algn="l" rtl="0">
              <a:spcBef>
                <a:spcPts val="8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Book()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Book (id : String , title : String , publisher : String , author : String , year_ofpublication : String , number_copies : int , financialvalue : double 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toString() : String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equals(obj  : Object) : boolean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</p:txBody>
      </p:sp>
      <p:cxnSp>
        <p:nvCxnSpPr>
          <p:cNvPr id="5" name="رابط مستقيم 32"/>
          <p:cNvCxnSpPr>
            <a:cxnSpLocks noChangeShapeType="1"/>
          </p:cNvCxnSpPr>
          <p:nvPr/>
        </p:nvCxnSpPr>
        <p:spPr bwMode="auto">
          <a:xfrm>
            <a:off x="3913188" y="1262063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رابط مستقيم 33"/>
          <p:cNvCxnSpPr>
            <a:cxnSpLocks noChangeShapeType="1"/>
          </p:cNvCxnSpPr>
          <p:nvPr/>
        </p:nvCxnSpPr>
        <p:spPr bwMode="auto">
          <a:xfrm>
            <a:off x="3917951" y="4144963"/>
            <a:ext cx="3497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مربع نص 3"/>
          <p:cNvSpPr txBox="1">
            <a:spLocks noChangeArrowheads="1"/>
          </p:cNvSpPr>
          <p:nvPr/>
        </p:nvSpPr>
        <p:spPr bwMode="auto">
          <a:xfrm>
            <a:off x="7667626" y="1687513"/>
            <a:ext cx="3498850" cy="3033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   Book</a:t>
            </a:r>
          </a:p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	 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addBook</a:t>
            </a:r>
            <a:r>
              <a:rPr lang="en-US" altLang="ar-SA" sz="1600" dirty="0">
                <a:cs typeface="Times New Roman" panose="02020603050405020304" pitchFamily="18" charset="0"/>
              </a:rPr>
              <a:t>(id : String , title : String , publisher : String , author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year_ofpublication</a:t>
            </a:r>
            <a:r>
              <a:rPr lang="en-US" altLang="ar-SA" sz="1600" dirty="0">
                <a:cs typeface="Times New Roman" panose="02020603050405020304" pitchFamily="18" charset="0"/>
              </a:rPr>
              <a:t>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number_copies</a:t>
            </a:r>
            <a:r>
              <a:rPr lang="en-US" altLang="ar-SA" sz="1600" dirty="0">
                <a:cs typeface="Times New Roman" panose="02020603050405020304" pitchFamily="18" charset="0"/>
              </a:rPr>
              <a:t> : </a:t>
            </a:r>
            <a:r>
              <a:rPr lang="en-US" altLang="ar-SA" sz="1600" dirty="0" err="1">
                <a:cs typeface="Times New Roman" panose="02020603050405020304" pitchFamily="18" charset="0"/>
              </a:rPr>
              <a:t>int</a:t>
            </a:r>
            <a:r>
              <a:rPr lang="en-US" altLang="ar-SA" sz="1600" dirty="0">
                <a:cs typeface="Times New Roman" panose="02020603050405020304" pitchFamily="18" charset="0"/>
              </a:rPr>
              <a:t> , </a:t>
            </a:r>
            <a:r>
              <a:rPr lang="en-US" altLang="ar-SA" sz="1600" dirty="0" err="1">
                <a:cs typeface="Times New Roman" panose="02020603050405020304" pitchFamily="18" charset="0"/>
              </a:rPr>
              <a:t>financialvalue</a:t>
            </a:r>
            <a:r>
              <a:rPr lang="en-US" altLang="ar-SA" sz="1600" dirty="0">
                <a:cs typeface="Times New Roman" panose="02020603050405020304" pitchFamily="18" charset="0"/>
              </a:rPr>
              <a:t> : double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check (id : String, title : String , publisher : String , author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year_ofpublication</a:t>
            </a:r>
            <a:r>
              <a:rPr lang="en-US" altLang="ar-SA" sz="1600" dirty="0">
                <a:cs typeface="Times New Roman" panose="02020603050405020304" pitchFamily="18" charset="0"/>
              </a:rPr>
              <a:t> : String):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search (id : String ): </a:t>
            </a:r>
            <a:r>
              <a:rPr lang="en-US" altLang="ar-SA" sz="1600" dirty="0" err="1">
                <a:cs typeface="Times New Roman" panose="02020603050405020304" pitchFamily="18" charset="0"/>
              </a:rPr>
              <a:t>ResultSet</a:t>
            </a: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0" name="رابط مستقيم 7"/>
          <p:cNvCxnSpPr>
            <a:cxnSpLocks noChangeShapeType="1"/>
          </p:cNvCxnSpPr>
          <p:nvPr/>
        </p:nvCxnSpPr>
        <p:spPr bwMode="auto">
          <a:xfrm>
            <a:off x="7667626" y="2000250"/>
            <a:ext cx="349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484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 Loaning</a:t>
            </a:r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مربع نص 3"/>
          <p:cNvSpPr txBox="1">
            <a:spLocks noChangeArrowheads="1"/>
          </p:cNvSpPr>
          <p:nvPr/>
        </p:nvSpPr>
        <p:spPr bwMode="auto">
          <a:xfrm>
            <a:off x="4902200" y="777875"/>
            <a:ext cx="3497263" cy="5492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Book_Loan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-librarian_number: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-borrowing_number: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-book_number: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-borrowing_date: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-borrowing_enddate: string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-edition: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Book_Loan()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Book_Loan (librarian_number: String , borrowing_number: String , book_number: String , borrowing_date: String , borrowing_enddate: String , edition : String 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toString() : String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equals(obj  : Object) : boolean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borrowBook(n : int , u_id : String , borr_id : String , b_id : String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" panose="02020603050405020304" pitchFamily="18" charset="0"/>
              </a:rPr>
              <a:t>+ checkint (borr_id : String , b_id : String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endParaRPr lang="en-US" altLang="ar-SA" sz="1600">
              <a:cs typeface="Times New Roman" panose="02020603050405020304" pitchFamily="18" charset="0"/>
            </a:endParaRPr>
          </a:p>
        </p:txBody>
      </p:sp>
      <p:cxnSp>
        <p:nvCxnSpPr>
          <p:cNvPr id="5" name="رابط مستقيم 32"/>
          <p:cNvCxnSpPr>
            <a:cxnSpLocks noChangeShapeType="1"/>
          </p:cNvCxnSpPr>
          <p:nvPr/>
        </p:nvCxnSpPr>
        <p:spPr bwMode="auto">
          <a:xfrm>
            <a:off x="4899025" y="1082675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رابط مستقيم 33"/>
          <p:cNvCxnSpPr>
            <a:cxnSpLocks noChangeShapeType="1"/>
          </p:cNvCxnSpPr>
          <p:nvPr/>
        </p:nvCxnSpPr>
        <p:spPr bwMode="auto">
          <a:xfrm>
            <a:off x="4899025" y="3044825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310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1943101" y="1042988"/>
            <a:ext cx="59150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 Return</a:t>
            </a:r>
          </a:p>
          <a:p>
            <a:pPr algn="l"/>
            <a:endParaRPr lang="ar-S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مربع نص 3"/>
          <p:cNvSpPr txBox="1">
            <a:spLocks noChangeArrowheads="1"/>
          </p:cNvSpPr>
          <p:nvPr/>
        </p:nvSpPr>
        <p:spPr bwMode="auto">
          <a:xfrm>
            <a:off x="4794250" y="652463"/>
            <a:ext cx="3498850" cy="5970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288" tIns="18288" rIns="18288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11430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11430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 err="1">
                <a:cs typeface="Times New Roman" panose="02020603050405020304" pitchFamily="18" charset="0"/>
              </a:rPr>
              <a:t>Book_return</a:t>
            </a: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librarian_number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book_number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borrowing_date</a:t>
            </a:r>
            <a:r>
              <a:rPr lang="en-US" altLang="ar-SA" sz="1600" dirty="0">
                <a:cs typeface="Times New Roman" panose="02020603050405020304" pitchFamily="18" charset="0"/>
              </a:rPr>
              <a:t>: string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borrowing_enddate</a:t>
            </a:r>
            <a:r>
              <a:rPr lang="en-US" altLang="ar-SA" sz="1600" dirty="0">
                <a:cs typeface="Times New Roman" panose="02020603050405020304" pitchFamily="18" charset="0"/>
              </a:rPr>
              <a:t>: string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borrowing_late</a:t>
            </a:r>
            <a:r>
              <a:rPr lang="en-US" altLang="ar-SA" sz="1600" dirty="0">
                <a:cs typeface="Times New Roman" panose="02020603050405020304" pitchFamily="18" charset="0"/>
              </a:rPr>
              <a:t>: </a:t>
            </a:r>
            <a:r>
              <a:rPr lang="en-US" altLang="ar-SA" sz="1600" dirty="0" err="1">
                <a:cs typeface="Times New Roman" panose="02020603050405020304" pitchFamily="18" charset="0"/>
              </a:rPr>
              <a:t>int</a:t>
            </a:r>
            <a:r>
              <a:rPr lang="en-US" altLang="ar-SA" sz="1600" dirty="0">
                <a:cs typeface="Times New Roman" panose="02020603050405020304" pitchFamily="18" charset="0"/>
              </a:rPr>
              <a:t>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- financial : double 	 </a:t>
            </a: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Book_return</a:t>
            </a:r>
            <a:r>
              <a:rPr lang="en-US" altLang="ar-SA" sz="1600" dirty="0">
                <a:cs typeface="Times New Roman" panose="02020603050405020304" pitchFamily="18" charset="0"/>
              </a:rPr>
              <a:t>()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Book_return</a:t>
            </a:r>
            <a:r>
              <a:rPr lang="en-US" altLang="ar-SA" sz="1600" dirty="0">
                <a:cs typeface="Times New Roman" panose="02020603050405020304" pitchFamily="18" charset="0"/>
              </a:rPr>
              <a:t> (</a:t>
            </a:r>
            <a:r>
              <a:rPr lang="en-US" altLang="ar-SA" sz="1600" dirty="0" err="1">
                <a:cs typeface="Times New Roman" panose="02020603050405020304" pitchFamily="18" charset="0"/>
              </a:rPr>
              <a:t>librarian_number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book_number</a:t>
            </a:r>
            <a:r>
              <a:rPr lang="en-US" altLang="ar-SA" sz="1600" dirty="0">
                <a:cs typeface="Times New Roman" panose="02020603050405020304" pitchFamily="18" charset="0"/>
              </a:rPr>
              <a:t>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borrowing_date</a:t>
            </a:r>
            <a:r>
              <a:rPr lang="en-US" altLang="ar-SA" sz="1600" dirty="0">
                <a:cs typeface="Times New Roman" panose="02020603050405020304" pitchFamily="18" charset="0"/>
              </a:rPr>
              <a:t>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borrowing_enddate</a:t>
            </a:r>
            <a:r>
              <a:rPr lang="en-US" altLang="ar-SA" sz="1600" dirty="0">
                <a:cs typeface="Times New Roman" panose="02020603050405020304" pitchFamily="18" charset="0"/>
              </a:rPr>
              <a:t>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borrowing_late</a:t>
            </a:r>
            <a:r>
              <a:rPr lang="en-US" altLang="ar-SA" sz="1600" dirty="0">
                <a:cs typeface="Times New Roman" panose="02020603050405020304" pitchFamily="18" charset="0"/>
              </a:rPr>
              <a:t> : </a:t>
            </a:r>
            <a:r>
              <a:rPr lang="en-US" altLang="ar-SA" sz="1600" dirty="0" err="1">
                <a:cs typeface="Times New Roman" panose="02020603050405020304" pitchFamily="18" charset="0"/>
              </a:rPr>
              <a:t>int</a:t>
            </a:r>
            <a:r>
              <a:rPr lang="en-US" altLang="ar-SA" sz="1600" dirty="0">
                <a:cs typeface="Times New Roman" panose="02020603050405020304" pitchFamily="18" charset="0"/>
              </a:rPr>
              <a:t> , financial : double )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toString</a:t>
            </a:r>
            <a:r>
              <a:rPr lang="en-US" altLang="ar-SA" sz="1600" dirty="0">
                <a:cs typeface="Times New Roman" panose="02020603050405020304" pitchFamily="18" charset="0"/>
              </a:rPr>
              <a:t>() : String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equals(</a:t>
            </a:r>
            <a:r>
              <a:rPr lang="en-US" altLang="ar-SA" sz="1600" dirty="0" err="1">
                <a:cs typeface="Times New Roman" panose="02020603050405020304" pitchFamily="18" charset="0"/>
              </a:rPr>
              <a:t>obj</a:t>
            </a:r>
            <a:r>
              <a:rPr lang="en-US" altLang="ar-SA" sz="1600" dirty="0">
                <a:cs typeface="Times New Roman" panose="02020603050405020304" pitchFamily="18" charset="0"/>
              </a:rPr>
              <a:t>  : Object) : </a:t>
            </a:r>
            <a:r>
              <a:rPr lang="en-US" altLang="ar-SA" sz="1600" dirty="0" err="1">
                <a:cs typeface="Times New Roman" panose="02020603050405020304" pitchFamily="18" charset="0"/>
              </a:rPr>
              <a:t>boolean</a:t>
            </a: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returnBook</a:t>
            </a:r>
            <a:r>
              <a:rPr lang="en-US" altLang="ar-SA" sz="1600" dirty="0">
                <a:cs typeface="Times New Roman" panose="02020603050405020304" pitchFamily="18" charset="0"/>
              </a:rPr>
              <a:t>(n : </a:t>
            </a:r>
            <a:r>
              <a:rPr lang="en-US" altLang="ar-SA" sz="1600" dirty="0" err="1">
                <a:cs typeface="Times New Roman" panose="02020603050405020304" pitchFamily="18" charset="0"/>
              </a:rPr>
              <a:t>int</a:t>
            </a:r>
            <a:r>
              <a:rPr lang="en-US" altLang="ar-SA" sz="1600" dirty="0">
                <a:cs typeface="Times New Roman" panose="02020603050405020304" pitchFamily="18" charset="0"/>
              </a:rPr>
              <a:t> , </a:t>
            </a:r>
            <a:r>
              <a:rPr lang="en-US" altLang="ar-SA" sz="1600" dirty="0" err="1">
                <a:cs typeface="Times New Roman" panose="02020603050405020304" pitchFamily="18" charset="0"/>
              </a:rPr>
              <a:t>u_id</a:t>
            </a:r>
            <a:r>
              <a:rPr lang="en-US" altLang="ar-SA" sz="1600" dirty="0">
                <a:cs typeface="Times New Roman" panose="02020603050405020304" pitchFamily="18" charset="0"/>
              </a:rPr>
              <a:t>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borr_id</a:t>
            </a:r>
            <a:r>
              <a:rPr lang="en-US" altLang="ar-SA" sz="1600" dirty="0">
                <a:cs typeface="Times New Roman" panose="02020603050405020304" pitchFamily="18" charset="0"/>
              </a:rPr>
              <a:t>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b_id</a:t>
            </a:r>
            <a:r>
              <a:rPr lang="en-US" altLang="ar-SA" sz="1600" dirty="0">
                <a:cs typeface="Times New Roman" panose="02020603050405020304" pitchFamily="18" charset="0"/>
              </a:rPr>
              <a:t> : String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" panose="02020603050405020304" pitchFamily="18" charset="0"/>
              </a:rPr>
              <a:t>+ </a:t>
            </a:r>
            <a:r>
              <a:rPr lang="en-US" altLang="ar-SA" sz="1600" dirty="0" err="1">
                <a:cs typeface="Times New Roman" panose="02020603050405020304" pitchFamily="18" charset="0"/>
              </a:rPr>
              <a:t>checkint</a:t>
            </a:r>
            <a:r>
              <a:rPr lang="en-US" altLang="ar-SA" sz="1600" dirty="0">
                <a:cs typeface="Times New Roman" panose="02020603050405020304" pitchFamily="18" charset="0"/>
              </a:rPr>
              <a:t> (</a:t>
            </a:r>
            <a:r>
              <a:rPr lang="en-US" altLang="ar-SA" sz="1600" dirty="0" err="1">
                <a:cs typeface="Times New Roman" panose="02020603050405020304" pitchFamily="18" charset="0"/>
              </a:rPr>
              <a:t>borr_id</a:t>
            </a:r>
            <a:r>
              <a:rPr lang="en-US" altLang="ar-SA" sz="1600" dirty="0">
                <a:cs typeface="Times New Roman" panose="02020603050405020304" pitchFamily="18" charset="0"/>
              </a:rPr>
              <a:t> : String , </a:t>
            </a:r>
            <a:r>
              <a:rPr lang="en-US" altLang="ar-SA" sz="1600" dirty="0" err="1">
                <a:cs typeface="Times New Roman" panose="02020603050405020304" pitchFamily="18" charset="0"/>
              </a:rPr>
              <a:t>b_id</a:t>
            </a:r>
            <a:r>
              <a:rPr lang="en-US" altLang="ar-SA" sz="1600" dirty="0">
                <a:cs typeface="Times New Roman" panose="02020603050405020304" pitchFamily="18" charset="0"/>
              </a:rPr>
              <a:t> : String , n </a:t>
            </a:r>
            <a:r>
              <a:rPr lang="en-US" altLang="ar-SA" sz="1600" dirty="0" err="1">
                <a:cs typeface="Times New Roman" panose="02020603050405020304" pitchFamily="18" charset="0"/>
              </a:rPr>
              <a:t>int</a:t>
            </a:r>
            <a:r>
              <a:rPr lang="en-US" altLang="ar-SA" sz="1600" dirty="0">
                <a:cs typeface="Times New Roman" panose="02020603050405020304" pitchFamily="18" charset="0"/>
              </a:rPr>
              <a:t> ): void</a:t>
            </a: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  <a:p>
            <a:pPr algn="l" rtl="0">
              <a:spcBef>
                <a:spcPts val="600"/>
              </a:spcBef>
              <a:buClrTx/>
              <a:buSzTx/>
              <a:buFontTx/>
              <a:buNone/>
            </a:pPr>
            <a:endParaRPr lang="en-US" altLang="ar-SA" sz="1600" dirty="0">
              <a:cs typeface="Times New Roman" panose="02020603050405020304" pitchFamily="18" charset="0"/>
            </a:endParaRPr>
          </a:p>
        </p:txBody>
      </p:sp>
      <p:cxnSp>
        <p:nvCxnSpPr>
          <p:cNvPr id="5" name="رابط مستقيم 32"/>
          <p:cNvCxnSpPr>
            <a:cxnSpLocks noChangeShapeType="1"/>
          </p:cNvCxnSpPr>
          <p:nvPr/>
        </p:nvCxnSpPr>
        <p:spPr bwMode="auto">
          <a:xfrm>
            <a:off x="4792662" y="955675"/>
            <a:ext cx="3495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رابط مستقيم 33"/>
          <p:cNvCxnSpPr>
            <a:cxnSpLocks noChangeShapeType="1"/>
          </p:cNvCxnSpPr>
          <p:nvPr/>
        </p:nvCxnSpPr>
        <p:spPr bwMode="auto">
          <a:xfrm>
            <a:off x="4795837" y="3167063"/>
            <a:ext cx="3497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2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زرق دافئ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215</Words>
  <Application>Microsoft Office PowerPoint</Application>
  <PresentationFormat>ملء الشاشة</PresentationFormat>
  <Paragraphs>166</Paragraphs>
  <Slides>32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Times New Roman</vt:lpstr>
      <vt:lpstr>Wingdings 3</vt:lpstr>
      <vt:lpstr>أيون</vt:lpstr>
      <vt:lpstr>FINAL EXAM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</dc:title>
  <dc:creator>حساب Microsoft</dc:creator>
  <cp:lastModifiedBy>حساب Microsoft</cp:lastModifiedBy>
  <cp:revision>25</cp:revision>
  <dcterms:created xsi:type="dcterms:W3CDTF">2022-01-12T04:22:42Z</dcterms:created>
  <dcterms:modified xsi:type="dcterms:W3CDTF">2022-01-12T08:05:01Z</dcterms:modified>
</cp:coreProperties>
</file>