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jpeg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69" r:id="rId14"/>
    <p:sldId id="274" r:id="rId15"/>
    <p:sldId id="275" r:id="rId16"/>
    <p:sldId id="276" r:id="rId17"/>
    <p:sldId id="280" r:id="rId18"/>
    <p:sldId id="278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A0"/>
    <a:srgbClr val="344529"/>
    <a:srgbClr val="2B3922"/>
    <a:srgbClr val="2E3722"/>
    <a:srgbClr val="FCF7F1"/>
    <a:srgbClr val="B8D233"/>
    <a:srgbClr val="5CC6D6"/>
    <a:srgbClr val="F8D22F"/>
    <a:srgbClr val="F03F2B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40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2.svg"/><Relationship Id="rId7" Type="http://schemas.openxmlformats.org/officeDocument/2006/relationships/image" Target="../media/image40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4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2.svg"/><Relationship Id="rId7" Type="http://schemas.openxmlformats.org/officeDocument/2006/relationships/image" Target="../media/image40.svg"/><Relationship Id="rId12" Type="http://schemas.openxmlformats.org/officeDocument/2006/relationships/image" Target="../media/image5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0" Type="http://schemas.openxmlformats.org/officeDocument/2006/relationships/image" Target="../media/image48.png"/><Relationship Id="rId4" Type="http://schemas.openxmlformats.org/officeDocument/2006/relationships/image" Target="../media/image29.png"/><Relationship Id="rId9" Type="http://schemas.openxmlformats.org/officeDocument/2006/relationships/image" Target="../media/image4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7" Type="http://schemas.openxmlformats.org/officeDocument/2006/relationships/image" Target="../media/image58.gi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gif"/><Relationship Id="rId5" Type="http://schemas.openxmlformats.org/officeDocument/2006/relationships/image" Target="../media/image56.gif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en.wikipedia.org/wiki/Ising_mode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7" Type="http://schemas.openxmlformats.org/officeDocument/2006/relationships/image" Target="../media/image70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sv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8.sv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4721" y="2701202"/>
            <a:ext cx="4973217" cy="1246158"/>
          </a:xfrm>
        </p:spPr>
        <p:txBody>
          <a:bodyPr>
            <a:noAutofit/>
          </a:bodyPr>
          <a:lstStyle/>
          <a:p>
            <a:r>
              <a:rPr lang="en-US" sz="4800" dirty="0"/>
              <a:t>2D Ising Model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651533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Monte Carlo simulations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and Background</a:t>
            </a:r>
          </a:p>
        </p:txBody>
      </p:sp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940C53E0-E728-41AF-9B3A-A84DD88C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1" y="721904"/>
            <a:ext cx="1831909" cy="1831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3E378E-7742-4598-ACB1-37517683F602}"/>
              </a:ext>
            </a:extLst>
          </p:cNvPr>
          <p:cNvSpPr/>
          <p:nvPr/>
        </p:nvSpPr>
        <p:spPr>
          <a:xfrm>
            <a:off x="873867" y="2553813"/>
            <a:ext cx="79062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one-dimensional Ising model was solved by Ising (1925) himself in his 1924 thesis; it has no phase transition.</a:t>
            </a:r>
            <a:endParaRPr lang="ar-E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two-dimensional square-lattice Ising model is much harder and was only given an analytic description much later, by Lars Onsager (1944)</a:t>
            </a:r>
            <a:endParaRPr lang="ar-E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1301D3-8ADE-4255-BF5C-9DE410175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5843" y="2581806"/>
            <a:ext cx="2109356" cy="29192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E1C6A1-F8B9-4E38-864D-F1AAE2970C19}"/>
              </a:ext>
            </a:extLst>
          </p:cNvPr>
          <p:cNvSpPr/>
          <p:nvPr/>
        </p:nvSpPr>
        <p:spPr>
          <a:xfrm>
            <a:off x="9452403" y="5766764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88A0"/>
                </a:solidFill>
              </a:rPr>
              <a:t>Ernst 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89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and Background</a:t>
            </a:r>
          </a:p>
        </p:txBody>
      </p:sp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940C53E0-E728-41AF-9B3A-A84DD88C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1" y="721904"/>
            <a:ext cx="1831909" cy="1831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3E378E-7742-4598-ACB1-37517683F602}"/>
              </a:ext>
            </a:extLst>
          </p:cNvPr>
          <p:cNvSpPr/>
          <p:nvPr/>
        </p:nvSpPr>
        <p:spPr>
          <a:xfrm>
            <a:off x="873867" y="2553813"/>
            <a:ext cx="66466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Computational algorithms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relay on repeat random sampling to obtain numerical results ..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Used when it’s difficult or impossible to use anther approaches</a:t>
            </a:r>
            <a:endParaRPr lang="ar-E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1301D3-8ADE-4255-BF5C-9DE410175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8052" y="2574091"/>
            <a:ext cx="3530081" cy="23563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E1C6A1-F8B9-4E38-864D-F1AAE2970C19}"/>
              </a:ext>
            </a:extLst>
          </p:cNvPr>
          <p:cNvSpPr/>
          <p:nvPr/>
        </p:nvSpPr>
        <p:spPr>
          <a:xfrm>
            <a:off x="8351500" y="5120985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88A0"/>
                </a:solidFill>
              </a:rPr>
              <a:t>Monte Carlo, France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F647F8-2BE2-46B3-9388-019B3BDCD4BA}"/>
              </a:ext>
            </a:extLst>
          </p:cNvPr>
          <p:cNvSpPr/>
          <p:nvPr/>
        </p:nvSpPr>
        <p:spPr>
          <a:xfrm>
            <a:off x="1063639" y="5231469"/>
            <a:ext cx="62670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Objective to use one of Monte Carlo Algorithms to solve 2D Ising Model</a:t>
            </a:r>
            <a:endParaRPr lang="ar-EG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10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Metropolis algorithm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9B77F7A8-A2E8-46BF-BBC5-7C393374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682" y="842591"/>
            <a:ext cx="1543743" cy="154374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A42123-0A71-4FAE-ACBB-64882C967C8B}"/>
              </a:ext>
            </a:extLst>
          </p:cNvPr>
          <p:cNvSpPr/>
          <p:nvPr/>
        </p:nvSpPr>
        <p:spPr>
          <a:xfrm>
            <a:off x="2905708" y="2055570"/>
            <a:ext cx="3265714" cy="850787"/>
          </a:xfrm>
          <a:prstGeom prst="roundRect">
            <a:avLst>
              <a:gd name="adj" fmla="val 50000"/>
            </a:avLst>
          </a:prstGeom>
          <a:solidFill>
            <a:srgbClr val="348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6FFA81-9C6C-41F3-955B-1E7D9571C8A2}"/>
              </a:ext>
            </a:extLst>
          </p:cNvPr>
          <p:cNvCxnSpPr>
            <a:stCxn id="2" idx="2"/>
          </p:cNvCxnSpPr>
          <p:nvPr/>
        </p:nvCxnSpPr>
        <p:spPr>
          <a:xfrm>
            <a:off x="4538565" y="2906357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B02ADAC-8E88-421B-A6F9-67334188335A}"/>
              </a:ext>
            </a:extLst>
          </p:cNvPr>
          <p:cNvSpPr/>
          <p:nvPr/>
        </p:nvSpPr>
        <p:spPr>
          <a:xfrm>
            <a:off x="2299218" y="3517641"/>
            <a:ext cx="4478694" cy="1821117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Initiate the grid with one of the initial conditions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5BF64C6-862D-42A4-A0F2-AE753450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6" y="2586409"/>
            <a:ext cx="3429000" cy="3429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062D46-4F23-4CDC-91C8-F66BEB335683}"/>
              </a:ext>
            </a:extLst>
          </p:cNvPr>
          <p:cNvCxnSpPr/>
          <p:nvPr/>
        </p:nvCxnSpPr>
        <p:spPr>
          <a:xfrm flipH="1" flipV="1">
            <a:off x="2118049" y="3228392"/>
            <a:ext cx="787659" cy="46653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65382E-04D9-48B8-8AB7-766A372E7DE8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1960353" y="3674629"/>
            <a:ext cx="945356" cy="13257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062D46-4F23-4CDC-91C8-F66BEB335683}"/>
              </a:ext>
            </a:extLst>
          </p:cNvPr>
          <p:cNvCxnSpPr>
            <a:cxnSpLocks/>
          </p:cNvCxnSpPr>
          <p:nvPr/>
        </p:nvCxnSpPr>
        <p:spPr>
          <a:xfrm flipH="1">
            <a:off x="1814804" y="3984171"/>
            <a:ext cx="1090905" cy="42563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082C80-982F-48FF-97A6-BB5B45B76D80}"/>
              </a:ext>
            </a:extLst>
          </p:cNvPr>
          <p:cNvSpPr txBox="1"/>
          <p:nvPr/>
        </p:nvSpPr>
        <p:spPr>
          <a:xfrm>
            <a:off x="756779" y="2936422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positive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3F39F-33E7-43DC-A9BF-E9DBB0E8F744}"/>
              </a:ext>
            </a:extLst>
          </p:cNvPr>
          <p:cNvSpPr txBox="1"/>
          <p:nvPr/>
        </p:nvSpPr>
        <p:spPr>
          <a:xfrm>
            <a:off x="408325" y="3489963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Negative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FF082C80-982F-48FF-97A6-BB5B45B76D80}"/>
              </a:ext>
            </a:extLst>
          </p:cNvPr>
          <p:cNvSpPr txBox="1"/>
          <p:nvPr/>
        </p:nvSpPr>
        <p:spPr>
          <a:xfrm>
            <a:off x="610303" y="422513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1013157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Metropolis algorithm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9B77F7A8-A2E8-46BF-BBC5-7C393374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682" y="842591"/>
            <a:ext cx="1543743" cy="154374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A42123-0A71-4FAE-ACBB-64882C967C8B}"/>
              </a:ext>
            </a:extLst>
          </p:cNvPr>
          <p:cNvSpPr/>
          <p:nvPr/>
        </p:nvSpPr>
        <p:spPr>
          <a:xfrm>
            <a:off x="2905708" y="2055570"/>
            <a:ext cx="3265714" cy="850787"/>
          </a:xfrm>
          <a:prstGeom prst="roundRect">
            <a:avLst>
              <a:gd name="adj" fmla="val 50000"/>
            </a:avLst>
          </a:prstGeom>
          <a:solidFill>
            <a:srgbClr val="348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6FFA81-9C6C-41F3-955B-1E7D9571C8A2}"/>
              </a:ext>
            </a:extLst>
          </p:cNvPr>
          <p:cNvCxnSpPr>
            <a:stCxn id="2" idx="2"/>
          </p:cNvCxnSpPr>
          <p:nvPr/>
        </p:nvCxnSpPr>
        <p:spPr>
          <a:xfrm>
            <a:off x="4538565" y="2906357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B02ADAC-8E88-421B-A6F9-67334188335A}"/>
              </a:ext>
            </a:extLst>
          </p:cNvPr>
          <p:cNvSpPr/>
          <p:nvPr/>
        </p:nvSpPr>
        <p:spPr>
          <a:xfrm>
            <a:off x="2299218" y="3517641"/>
            <a:ext cx="4478694" cy="1821117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Initiate the grid with one of the initial conditions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5BF64C6-862D-42A4-A0F2-AE753450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6" y="2586409"/>
            <a:ext cx="3429000" cy="3429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062D46-4F23-4CDC-91C8-F66BEB335683}"/>
              </a:ext>
            </a:extLst>
          </p:cNvPr>
          <p:cNvCxnSpPr/>
          <p:nvPr/>
        </p:nvCxnSpPr>
        <p:spPr>
          <a:xfrm flipH="1" flipV="1">
            <a:off x="2118049" y="3228392"/>
            <a:ext cx="787659" cy="46653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65382E-04D9-48B8-8AB7-766A372E7DE8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1960353" y="3674629"/>
            <a:ext cx="945356" cy="13257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062D46-4F23-4CDC-91C8-F66BEB335683}"/>
              </a:ext>
            </a:extLst>
          </p:cNvPr>
          <p:cNvCxnSpPr>
            <a:cxnSpLocks/>
          </p:cNvCxnSpPr>
          <p:nvPr/>
        </p:nvCxnSpPr>
        <p:spPr>
          <a:xfrm flipH="1">
            <a:off x="1814804" y="3984171"/>
            <a:ext cx="1090905" cy="42563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082C80-982F-48FF-97A6-BB5B45B76D80}"/>
              </a:ext>
            </a:extLst>
          </p:cNvPr>
          <p:cNvSpPr txBox="1"/>
          <p:nvPr/>
        </p:nvSpPr>
        <p:spPr>
          <a:xfrm>
            <a:off x="756779" y="2936422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positive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3F39F-33E7-43DC-A9BF-E9DBB0E8F744}"/>
              </a:ext>
            </a:extLst>
          </p:cNvPr>
          <p:cNvSpPr txBox="1"/>
          <p:nvPr/>
        </p:nvSpPr>
        <p:spPr>
          <a:xfrm>
            <a:off x="408325" y="3489963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Negative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FF082C80-982F-48FF-97A6-BB5B45B76D80}"/>
              </a:ext>
            </a:extLst>
          </p:cNvPr>
          <p:cNvSpPr txBox="1"/>
          <p:nvPr/>
        </p:nvSpPr>
        <p:spPr>
          <a:xfrm>
            <a:off x="610303" y="422513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751EC648-3F16-405B-8D2D-CC27E1D7741B}"/>
              </a:ext>
            </a:extLst>
          </p:cNvPr>
          <p:cNvSpPr/>
          <p:nvPr/>
        </p:nvSpPr>
        <p:spPr>
          <a:xfrm>
            <a:off x="7318756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11EE204B-E632-45AF-A900-8CF185CA4F52}"/>
              </a:ext>
            </a:extLst>
          </p:cNvPr>
          <p:cNvSpPr/>
          <p:nvPr/>
        </p:nvSpPr>
        <p:spPr>
          <a:xfrm flipH="1">
            <a:off x="10878940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5692" y="2798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8726899" y="27874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15372-2728-4696-AE61-CB91E08E9BEB}"/>
              </a:ext>
            </a:extLst>
          </p:cNvPr>
          <p:cNvSpPr txBox="1"/>
          <p:nvPr/>
        </p:nvSpPr>
        <p:spPr>
          <a:xfrm>
            <a:off x="9564897" y="2801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13499-D3A1-4560-A8A4-AD54F9635E61}"/>
              </a:ext>
            </a:extLst>
          </p:cNvPr>
          <p:cNvSpPr txBox="1"/>
          <p:nvPr/>
        </p:nvSpPr>
        <p:spPr>
          <a:xfrm>
            <a:off x="8737582" y="45198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8986" y="36559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4674" y="53667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5512D4-EDBB-4352-AD9E-2CA5896150D4}"/>
              </a:ext>
            </a:extLst>
          </p:cNvPr>
          <p:cNvSpPr txBox="1"/>
          <p:nvPr/>
        </p:nvSpPr>
        <p:spPr>
          <a:xfrm>
            <a:off x="7924915" y="3645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3659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2815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3636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4538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F7DD2D74-CF0B-42F5-9747-545BE71BA4ED}"/>
              </a:ext>
            </a:extLst>
          </p:cNvPr>
          <p:cNvSpPr txBox="1"/>
          <p:nvPr/>
        </p:nvSpPr>
        <p:spPr>
          <a:xfrm>
            <a:off x="9616682" y="5368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9C48DC-3A07-468E-A243-C1BCDF51F8C4}"/>
              </a:ext>
            </a:extLst>
          </p:cNvPr>
          <p:cNvSpPr/>
          <p:nvPr/>
        </p:nvSpPr>
        <p:spPr>
          <a:xfrm>
            <a:off x="7786421" y="6029014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88A0"/>
                </a:solidFill>
              </a:rPr>
              <a:t>Ex: Random configuration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1EDE7E-3FA3-4324-B639-B50E7C55673B}"/>
              </a:ext>
            </a:extLst>
          </p:cNvPr>
          <p:cNvCxnSpPr/>
          <p:nvPr/>
        </p:nvCxnSpPr>
        <p:spPr>
          <a:xfrm>
            <a:off x="4517571" y="5338758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45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Metropolis algorithm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9B77F7A8-A2E8-46BF-BBC5-7C393374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682" y="842591"/>
            <a:ext cx="1543743" cy="1543743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0B02ADAC-8E88-421B-A6F9-67334188335A}"/>
              </a:ext>
            </a:extLst>
          </p:cNvPr>
          <p:cNvSpPr/>
          <p:nvPr/>
        </p:nvSpPr>
        <p:spPr>
          <a:xfrm>
            <a:off x="2299218" y="2160468"/>
            <a:ext cx="4478694" cy="1821117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Initiate the grid with one of the initial conditions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5BF64C6-862D-42A4-A0F2-AE753450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6" y="2586409"/>
            <a:ext cx="3429000" cy="3429000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751EC648-3F16-405B-8D2D-CC27E1D7741B}"/>
              </a:ext>
            </a:extLst>
          </p:cNvPr>
          <p:cNvSpPr/>
          <p:nvPr/>
        </p:nvSpPr>
        <p:spPr>
          <a:xfrm>
            <a:off x="7318756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11EE204B-E632-45AF-A900-8CF185CA4F52}"/>
              </a:ext>
            </a:extLst>
          </p:cNvPr>
          <p:cNvSpPr/>
          <p:nvPr/>
        </p:nvSpPr>
        <p:spPr>
          <a:xfrm flipH="1">
            <a:off x="10878940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5692" y="2798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8726899" y="27874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15372-2728-4696-AE61-CB91E08E9BEB}"/>
              </a:ext>
            </a:extLst>
          </p:cNvPr>
          <p:cNvSpPr txBox="1"/>
          <p:nvPr/>
        </p:nvSpPr>
        <p:spPr>
          <a:xfrm>
            <a:off x="9564897" y="2801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13499-D3A1-4560-A8A4-AD54F9635E61}"/>
              </a:ext>
            </a:extLst>
          </p:cNvPr>
          <p:cNvSpPr txBox="1"/>
          <p:nvPr/>
        </p:nvSpPr>
        <p:spPr>
          <a:xfrm>
            <a:off x="8737582" y="45198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8986" y="36559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4674" y="53667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5512D4-EDBB-4352-AD9E-2CA5896150D4}"/>
              </a:ext>
            </a:extLst>
          </p:cNvPr>
          <p:cNvSpPr txBox="1"/>
          <p:nvPr/>
        </p:nvSpPr>
        <p:spPr>
          <a:xfrm>
            <a:off x="7924915" y="3645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2815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3636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4538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F7DD2D74-CF0B-42F5-9747-545BE71BA4ED}"/>
              </a:ext>
            </a:extLst>
          </p:cNvPr>
          <p:cNvSpPr txBox="1"/>
          <p:nvPr/>
        </p:nvSpPr>
        <p:spPr>
          <a:xfrm>
            <a:off x="9616682" y="5368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9C48DC-3A07-468E-A243-C1BCDF51F8C4}"/>
              </a:ext>
            </a:extLst>
          </p:cNvPr>
          <p:cNvSpPr/>
          <p:nvPr/>
        </p:nvSpPr>
        <p:spPr>
          <a:xfrm>
            <a:off x="7786421" y="6029014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88A0"/>
                </a:solidFill>
              </a:rPr>
              <a:t>Ex: Random configuration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1EDE7E-3FA3-4324-B639-B50E7C55673B}"/>
              </a:ext>
            </a:extLst>
          </p:cNvPr>
          <p:cNvCxnSpPr/>
          <p:nvPr/>
        </p:nvCxnSpPr>
        <p:spPr>
          <a:xfrm>
            <a:off x="4517571" y="3981585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82E34149-071F-4AA8-8FA6-35F109E16C5F}"/>
                  </a:ext>
                </a:extLst>
              </p:cNvPr>
              <p:cNvSpPr/>
              <p:nvPr/>
            </p:nvSpPr>
            <p:spPr>
              <a:xfrm>
                <a:off x="2062080" y="4592870"/>
                <a:ext cx="4478694" cy="1061482"/>
              </a:xfrm>
              <a:prstGeom prst="parallelogram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Calculate the system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82E34149-071F-4AA8-8FA6-35F109E16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080" y="4592870"/>
                <a:ext cx="4478694" cy="1061482"/>
              </a:xfrm>
              <a:prstGeom prst="parallelogram">
                <a:avLst/>
              </a:prstGeom>
              <a:blipFill>
                <a:blip r:embed="rId5"/>
                <a:stretch>
                  <a:fillRect b="-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7491" y="36536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81644B-D895-492C-8807-7EBF1E264F67}"/>
              </a:ext>
            </a:extLst>
          </p:cNvPr>
          <p:cNvCxnSpPr>
            <a:cxnSpLocks/>
          </p:cNvCxnSpPr>
          <p:nvPr/>
        </p:nvCxnSpPr>
        <p:spPr>
          <a:xfrm>
            <a:off x="4517571" y="5649181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FB7DB1-4CAE-406B-A917-8AEE9C56AC47}"/>
              </a:ext>
            </a:extLst>
          </p:cNvPr>
          <p:cNvSpPr/>
          <p:nvPr/>
        </p:nvSpPr>
        <p:spPr>
          <a:xfrm>
            <a:off x="7870980" y="2798411"/>
            <a:ext cx="385048" cy="385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3B91E5-817A-46FD-9C9B-C08CD17C9903}"/>
              </a:ext>
            </a:extLst>
          </p:cNvPr>
          <p:cNvSpPr/>
          <p:nvPr/>
        </p:nvSpPr>
        <p:spPr>
          <a:xfrm>
            <a:off x="8736415" y="2793063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98418E-1A45-4031-9B37-537BF0AAEA6A}"/>
              </a:ext>
            </a:extLst>
          </p:cNvPr>
          <p:cNvSpPr/>
          <p:nvPr/>
        </p:nvSpPr>
        <p:spPr>
          <a:xfrm>
            <a:off x="7886206" y="3636760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8CC382-0DE2-4926-A369-15D2CB596877}"/>
              </a:ext>
            </a:extLst>
          </p:cNvPr>
          <p:cNvCxnSpPr/>
          <p:nvPr/>
        </p:nvCxnSpPr>
        <p:spPr>
          <a:xfrm>
            <a:off x="8315132" y="2913316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8892B8-C06C-4AE6-BF51-9785C5DFB645}"/>
              </a:ext>
            </a:extLst>
          </p:cNvPr>
          <p:cNvCxnSpPr>
            <a:cxnSpLocks/>
          </p:cNvCxnSpPr>
          <p:nvPr/>
        </p:nvCxnSpPr>
        <p:spPr>
          <a:xfrm>
            <a:off x="7935303" y="3185194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2605CD0-F334-457B-B3AC-D6094E0F64B6}"/>
              </a:ext>
            </a:extLst>
          </p:cNvPr>
          <p:cNvSpPr/>
          <p:nvPr/>
        </p:nvSpPr>
        <p:spPr>
          <a:xfrm>
            <a:off x="8731701" y="3644303"/>
            <a:ext cx="385048" cy="385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1FB7DB1-4CAE-406B-A917-8AEE9C56AC47}"/>
              </a:ext>
            </a:extLst>
          </p:cNvPr>
          <p:cNvSpPr/>
          <p:nvPr/>
        </p:nvSpPr>
        <p:spPr>
          <a:xfrm>
            <a:off x="7888844" y="4503072"/>
            <a:ext cx="385048" cy="385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FB7DB1-4CAE-406B-A917-8AEE9C56AC47}"/>
              </a:ext>
            </a:extLst>
          </p:cNvPr>
          <p:cNvSpPr/>
          <p:nvPr/>
        </p:nvSpPr>
        <p:spPr>
          <a:xfrm>
            <a:off x="9578007" y="4519822"/>
            <a:ext cx="385048" cy="385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FB7DB1-4CAE-406B-A917-8AEE9C56AC47}"/>
              </a:ext>
            </a:extLst>
          </p:cNvPr>
          <p:cNvSpPr/>
          <p:nvPr/>
        </p:nvSpPr>
        <p:spPr>
          <a:xfrm>
            <a:off x="8740777" y="5351035"/>
            <a:ext cx="385048" cy="385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1FB7DB1-4CAE-406B-A917-8AEE9C56AC47}"/>
              </a:ext>
            </a:extLst>
          </p:cNvPr>
          <p:cNvSpPr/>
          <p:nvPr/>
        </p:nvSpPr>
        <p:spPr>
          <a:xfrm>
            <a:off x="9578007" y="2798411"/>
            <a:ext cx="385048" cy="385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FB7DB1-4CAE-406B-A917-8AEE9C56AC47}"/>
              </a:ext>
            </a:extLst>
          </p:cNvPr>
          <p:cNvSpPr/>
          <p:nvPr/>
        </p:nvSpPr>
        <p:spPr>
          <a:xfrm>
            <a:off x="10417389" y="3653634"/>
            <a:ext cx="385048" cy="385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3A740A8-14E6-440B-9919-F21A716FD8CE}"/>
              </a:ext>
            </a:extLst>
          </p:cNvPr>
          <p:cNvSpPr/>
          <p:nvPr/>
        </p:nvSpPr>
        <p:spPr>
          <a:xfrm>
            <a:off x="9569699" y="3643660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698418E-1A45-4031-9B37-537BF0AAEA6A}"/>
              </a:ext>
            </a:extLst>
          </p:cNvPr>
          <p:cNvSpPr/>
          <p:nvPr/>
        </p:nvSpPr>
        <p:spPr>
          <a:xfrm>
            <a:off x="10429476" y="2808004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698418E-1A45-4031-9B37-537BF0AAEA6A}"/>
              </a:ext>
            </a:extLst>
          </p:cNvPr>
          <p:cNvSpPr/>
          <p:nvPr/>
        </p:nvSpPr>
        <p:spPr>
          <a:xfrm>
            <a:off x="8740777" y="4516331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698418E-1A45-4031-9B37-537BF0AAEA6A}"/>
              </a:ext>
            </a:extLst>
          </p:cNvPr>
          <p:cNvSpPr/>
          <p:nvPr/>
        </p:nvSpPr>
        <p:spPr>
          <a:xfrm>
            <a:off x="7881543" y="5357420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98418E-1A45-4031-9B37-537BF0AAEA6A}"/>
              </a:ext>
            </a:extLst>
          </p:cNvPr>
          <p:cNvSpPr/>
          <p:nvPr/>
        </p:nvSpPr>
        <p:spPr>
          <a:xfrm>
            <a:off x="9585731" y="5380268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98418E-1A45-4031-9B37-537BF0AAEA6A}"/>
              </a:ext>
            </a:extLst>
          </p:cNvPr>
          <p:cNvSpPr/>
          <p:nvPr/>
        </p:nvSpPr>
        <p:spPr>
          <a:xfrm>
            <a:off x="10417389" y="4516331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671FF8D-A3E9-4145-B0C4-28C1609815E4}"/>
              </a:ext>
            </a:extLst>
          </p:cNvPr>
          <p:cNvSpPr/>
          <p:nvPr/>
        </p:nvSpPr>
        <p:spPr>
          <a:xfrm>
            <a:off x="10422748" y="5357420"/>
            <a:ext cx="385048" cy="385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456403-291D-46A5-A8A6-04948ED9A75A}"/>
              </a:ext>
            </a:extLst>
          </p:cNvPr>
          <p:cNvCxnSpPr>
            <a:cxnSpLocks/>
          </p:cNvCxnSpPr>
          <p:nvPr/>
        </p:nvCxnSpPr>
        <p:spPr>
          <a:xfrm>
            <a:off x="7935303" y="4028708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8892B8-C06C-4AE6-BF51-9785C5DFB645}"/>
              </a:ext>
            </a:extLst>
          </p:cNvPr>
          <p:cNvCxnSpPr>
            <a:cxnSpLocks/>
          </p:cNvCxnSpPr>
          <p:nvPr/>
        </p:nvCxnSpPr>
        <p:spPr>
          <a:xfrm>
            <a:off x="7924915" y="4905854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76090A-8656-4786-A886-9838FB94F990}"/>
              </a:ext>
            </a:extLst>
          </p:cNvPr>
          <p:cNvCxnSpPr/>
          <p:nvPr/>
        </p:nvCxnSpPr>
        <p:spPr>
          <a:xfrm>
            <a:off x="8315132" y="3746851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8CC382-0DE2-4926-A369-15D2CB596877}"/>
              </a:ext>
            </a:extLst>
          </p:cNvPr>
          <p:cNvCxnSpPr/>
          <p:nvPr/>
        </p:nvCxnSpPr>
        <p:spPr>
          <a:xfrm>
            <a:off x="8358518" y="5393992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CDE7185-C551-40AE-BC58-D947E4F57141}"/>
              </a:ext>
            </a:extLst>
          </p:cNvPr>
          <p:cNvCxnSpPr/>
          <p:nvPr/>
        </p:nvCxnSpPr>
        <p:spPr>
          <a:xfrm>
            <a:off x="8315132" y="4592869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28892B8-C06C-4AE6-BF51-9785C5DFB645}"/>
              </a:ext>
            </a:extLst>
          </p:cNvPr>
          <p:cNvCxnSpPr>
            <a:cxnSpLocks/>
          </p:cNvCxnSpPr>
          <p:nvPr/>
        </p:nvCxnSpPr>
        <p:spPr>
          <a:xfrm>
            <a:off x="8777032" y="3156779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456403-291D-46A5-A8A6-04948ED9A75A}"/>
              </a:ext>
            </a:extLst>
          </p:cNvPr>
          <p:cNvCxnSpPr>
            <a:cxnSpLocks/>
          </p:cNvCxnSpPr>
          <p:nvPr/>
        </p:nvCxnSpPr>
        <p:spPr>
          <a:xfrm>
            <a:off x="8777032" y="4000293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28892B8-C06C-4AE6-BF51-9785C5DFB645}"/>
              </a:ext>
            </a:extLst>
          </p:cNvPr>
          <p:cNvCxnSpPr>
            <a:cxnSpLocks/>
          </p:cNvCxnSpPr>
          <p:nvPr/>
        </p:nvCxnSpPr>
        <p:spPr>
          <a:xfrm>
            <a:off x="8766644" y="4877439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8892B8-C06C-4AE6-BF51-9785C5DFB645}"/>
              </a:ext>
            </a:extLst>
          </p:cNvPr>
          <p:cNvCxnSpPr>
            <a:cxnSpLocks/>
          </p:cNvCxnSpPr>
          <p:nvPr/>
        </p:nvCxnSpPr>
        <p:spPr>
          <a:xfrm>
            <a:off x="9636710" y="3167743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7456403-291D-46A5-A8A6-04948ED9A75A}"/>
              </a:ext>
            </a:extLst>
          </p:cNvPr>
          <p:cNvCxnSpPr>
            <a:cxnSpLocks/>
          </p:cNvCxnSpPr>
          <p:nvPr/>
        </p:nvCxnSpPr>
        <p:spPr>
          <a:xfrm>
            <a:off x="9636710" y="4011257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28892B8-C06C-4AE6-BF51-9785C5DFB645}"/>
              </a:ext>
            </a:extLst>
          </p:cNvPr>
          <p:cNvCxnSpPr>
            <a:cxnSpLocks/>
          </p:cNvCxnSpPr>
          <p:nvPr/>
        </p:nvCxnSpPr>
        <p:spPr>
          <a:xfrm>
            <a:off x="9626322" y="4888403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28892B8-C06C-4AE6-BF51-9785C5DFB645}"/>
              </a:ext>
            </a:extLst>
          </p:cNvPr>
          <p:cNvCxnSpPr>
            <a:cxnSpLocks/>
          </p:cNvCxnSpPr>
          <p:nvPr/>
        </p:nvCxnSpPr>
        <p:spPr>
          <a:xfrm>
            <a:off x="10482802" y="3193052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7456403-291D-46A5-A8A6-04948ED9A75A}"/>
              </a:ext>
            </a:extLst>
          </p:cNvPr>
          <p:cNvCxnSpPr>
            <a:cxnSpLocks/>
          </p:cNvCxnSpPr>
          <p:nvPr/>
        </p:nvCxnSpPr>
        <p:spPr>
          <a:xfrm>
            <a:off x="10482802" y="4036566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28892B8-C06C-4AE6-BF51-9785C5DFB645}"/>
              </a:ext>
            </a:extLst>
          </p:cNvPr>
          <p:cNvCxnSpPr>
            <a:cxnSpLocks/>
          </p:cNvCxnSpPr>
          <p:nvPr/>
        </p:nvCxnSpPr>
        <p:spPr>
          <a:xfrm>
            <a:off x="10472414" y="4913712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C79F0C-FA57-41B3-B457-8D8F2A93CD49}"/>
              </a:ext>
            </a:extLst>
          </p:cNvPr>
          <p:cNvCxnSpPr/>
          <p:nvPr/>
        </p:nvCxnSpPr>
        <p:spPr>
          <a:xfrm>
            <a:off x="9200532" y="2913316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BE9F84-7876-4E35-9DF3-D38E6A61E56F}"/>
              </a:ext>
            </a:extLst>
          </p:cNvPr>
          <p:cNvCxnSpPr/>
          <p:nvPr/>
        </p:nvCxnSpPr>
        <p:spPr>
          <a:xfrm>
            <a:off x="9200532" y="3746851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BA659F6-F55D-4504-A14F-B421DCEAAC5C}"/>
              </a:ext>
            </a:extLst>
          </p:cNvPr>
          <p:cNvCxnSpPr/>
          <p:nvPr/>
        </p:nvCxnSpPr>
        <p:spPr>
          <a:xfrm>
            <a:off x="9243918" y="5393992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AA5DC85-BE63-458C-9546-428B14FE8CC7}"/>
              </a:ext>
            </a:extLst>
          </p:cNvPr>
          <p:cNvCxnSpPr/>
          <p:nvPr/>
        </p:nvCxnSpPr>
        <p:spPr>
          <a:xfrm>
            <a:off x="9200532" y="4592869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F8CC382-0DE2-4926-A369-15D2CB596877}"/>
              </a:ext>
            </a:extLst>
          </p:cNvPr>
          <p:cNvCxnSpPr/>
          <p:nvPr/>
        </p:nvCxnSpPr>
        <p:spPr>
          <a:xfrm>
            <a:off x="9999354" y="2913316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C76090A-8656-4786-A886-9838FB94F990}"/>
              </a:ext>
            </a:extLst>
          </p:cNvPr>
          <p:cNvCxnSpPr/>
          <p:nvPr/>
        </p:nvCxnSpPr>
        <p:spPr>
          <a:xfrm>
            <a:off x="9999354" y="3746851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8CC382-0DE2-4926-A369-15D2CB596877}"/>
              </a:ext>
            </a:extLst>
          </p:cNvPr>
          <p:cNvCxnSpPr/>
          <p:nvPr/>
        </p:nvCxnSpPr>
        <p:spPr>
          <a:xfrm>
            <a:off x="10042740" y="5393992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DE7185-C551-40AE-BC58-D947E4F57141}"/>
              </a:ext>
            </a:extLst>
          </p:cNvPr>
          <p:cNvCxnSpPr/>
          <p:nvPr/>
        </p:nvCxnSpPr>
        <p:spPr>
          <a:xfrm>
            <a:off x="9999354" y="4592869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70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Metropolis algorithm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9B77F7A8-A2E8-46BF-BBC5-7C393374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682" y="842591"/>
            <a:ext cx="1543743" cy="154374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5BF64C6-862D-42A4-A0F2-AE753450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6" y="2586409"/>
            <a:ext cx="3429000" cy="3429000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751EC648-3F16-405B-8D2D-CC27E1D7741B}"/>
              </a:ext>
            </a:extLst>
          </p:cNvPr>
          <p:cNvSpPr/>
          <p:nvPr/>
        </p:nvSpPr>
        <p:spPr>
          <a:xfrm>
            <a:off x="7318756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11EE204B-E632-45AF-A900-8CF185CA4F52}"/>
              </a:ext>
            </a:extLst>
          </p:cNvPr>
          <p:cNvSpPr/>
          <p:nvPr/>
        </p:nvSpPr>
        <p:spPr>
          <a:xfrm flipH="1">
            <a:off x="10878940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5692" y="2798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8726899" y="27874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15372-2728-4696-AE61-CB91E08E9BEB}"/>
              </a:ext>
            </a:extLst>
          </p:cNvPr>
          <p:cNvSpPr txBox="1"/>
          <p:nvPr/>
        </p:nvSpPr>
        <p:spPr>
          <a:xfrm>
            <a:off x="9564897" y="2801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13499-D3A1-4560-A8A4-AD54F9635E61}"/>
              </a:ext>
            </a:extLst>
          </p:cNvPr>
          <p:cNvSpPr txBox="1"/>
          <p:nvPr/>
        </p:nvSpPr>
        <p:spPr>
          <a:xfrm>
            <a:off x="8737582" y="45198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8986" y="36559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4674" y="53667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5512D4-EDBB-4352-AD9E-2CA5896150D4}"/>
              </a:ext>
            </a:extLst>
          </p:cNvPr>
          <p:cNvSpPr txBox="1"/>
          <p:nvPr/>
        </p:nvSpPr>
        <p:spPr>
          <a:xfrm>
            <a:off x="7924915" y="3645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2815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3636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0088F-31C2-4E17-BCA1-6560F370FD3C}"/>
              </a:ext>
            </a:extLst>
          </p:cNvPr>
          <p:cNvSpPr/>
          <p:nvPr/>
        </p:nvSpPr>
        <p:spPr>
          <a:xfrm>
            <a:off x="8740413" y="3665622"/>
            <a:ext cx="354033" cy="3540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4538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F7DD2D74-CF0B-42F5-9747-545BE71BA4ED}"/>
              </a:ext>
            </a:extLst>
          </p:cNvPr>
          <p:cNvSpPr txBox="1"/>
          <p:nvPr/>
        </p:nvSpPr>
        <p:spPr>
          <a:xfrm>
            <a:off x="9616682" y="5368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9C48DC-3A07-468E-A243-C1BCDF51F8C4}"/>
              </a:ext>
            </a:extLst>
          </p:cNvPr>
          <p:cNvSpPr/>
          <p:nvPr/>
        </p:nvSpPr>
        <p:spPr>
          <a:xfrm>
            <a:off x="7786421" y="6029014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88A0"/>
                </a:solidFill>
              </a:rPr>
              <a:t>Ex: Random configuration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82E34149-071F-4AA8-8FA6-35F109E16C5F}"/>
                  </a:ext>
                </a:extLst>
              </p:cNvPr>
              <p:cNvSpPr/>
              <p:nvPr/>
            </p:nvSpPr>
            <p:spPr>
              <a:xfrm>
                <a:off x="2062080" y="4141399"/>
                <a:ext cx="4478694" cy="1061482"/>
              </a:xfrm>
              <a:prstGeom prst="parallelogram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Pick a random spin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}</a:t>
                </a:r>
              </a:p>
            </p:txBody>
          </p:sp>
        </mc:Choice>
        <mc:Fallback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82E34149-071F-4AA8-8FA6-35F109E16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080" y="4141399"/>
                <a:ext cx="4478694" cy="1061482"/>
              </a:xfrm>
              <a:prstGeom prst="parallelogram">
                <a:avLst/>
              </a:prstGeom>
              <a:blipFill>
                <a:blip r:embed="rId5"/>
                <a:stretch>
                  <a:fillRect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36597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81644B-D895-492C-8807-7EBF1E264F67}"/>
              </a:ext>
            </a:extLst>
          </p:cNvPr>
          <p:cNvCxnSpPr>
            <a:cxnSpLocks/>
          </p:cNvCxnSpPr>
          <p:nvPr/>
        </p:nvCxnSpPr>
        <p:spPr>
          <a:xfrm>
            <a:off x="4526916" y="5214577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82E34149-071F-4AA8-8FA6-35F109E16C5F}"/>
                  </a:ext>
                </a:extLst>
              </p:cNvPr>
              <p:cNvSpPr/>
              <p:nvPr/>
            </p:nvSpPr>
            <p:spPr>
              <a:xfrm>
                <a:off x="2298988" y="2462057"/>
                <a:ext cx="4478694" cy="1061482"/>
              </a:xfrm>
              <a:prstGeom prst="parallelogram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/>
                  <a:t>Calculate the system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82E34149-071F-4AA8-8FA6-35F109E16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88" y="2462057"/>
                <a:ext cx="4478694" cy="1061482"/>
              </a:xfrm>
              <a:prstGeom prst="parallelogram">
                <a:avLst/>
              </a:prstGeom>
              <a:blipFill>
                <a:blip r:embed="rId6"/>
                <a:stretch>
                  <a:fillRect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91C51C-0117-433C-8A0D-8DB94F9151FC}"/>
              </a:ext>
            </a:extLst>
          </p:cNvPr>
          <p:cNvCxnSpPr>
            <a:cxnSpLocks/>
          </p:cNvCxnSpPr>
          <p:nvPr/>
        </p:nvCxnSpPr>
        <p:spPr>
          <a:xfrm>
            <a:off x="4538335" y="3537586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50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Metropolis algorithm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9B77F7A8-A2E8-46BF-BBC5-7C393374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682" y="842591"/>
            <a:ext cx="1543743" cy="154374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5BF64C6-862D-42A4-A0F2-AE753450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6" y="2586409"/>
            <a:ext cx="3429000" cy="3429000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751EC648-3F16-405B-8D2D-CC27E1D7741B}"/>
              </a:ext>
            </a:extLst>
          </p:cNvPr>
          <p:cNvSpPr/>
          <p:nvPr/>
        </p:nvSpPr>
        <p:spPr>
          <a:xfrm>
            <a:off x="7318756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11EE204B-E632-45AF-A900-8CF185CA4F52}"/>
              </a:ext>
            </a:extLst>
          </p:cNvPr>
          <p:cNvSpPr/>
          <p:nvPr/>
        </p:nvSpPr>
        <p:spPr>
          <a:xfrm flipH="1">
            <a:off x="10878940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5692" y="2798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8726899" y="27874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15372-2728-4696-AE61-CB91E08E9BEB}"/>
              </a:ext>
            </a:extLst>
          </p:cNvPr>
          <p:cNvSpPr txBox="1"/>
          <p:nvPr/>
        </p:nvSpPr>
        <p:spPr>
          <a:xfrm>
            <a:off x="9564897" y="2801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13499-D3A1-4560-A8A4-AD54F9635E61}"/>
              </a:ext>
            </a:extLst>
          </p:cNvPr>
          <p:cNvSpPr txBox="1"/>
          <p:nvPr/>
        </p:nvSpPr>
        <p:spPr>
          <a:xfrm>
            <a:off x="8737582" y="45198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8986" y="36559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4674" y="53667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5512D4-EDBB-4352-AD9E-2CA5896150D4}"/>
              </a:ext>
            </a:extLst>
          </p:cNvPr>
          <p:cNvSpPr txBox="1"/>
          <p:nvPr/>
        </p:nvSpPr>
        <p:spPr>
          <a:xfrm>
            <a:off x="7924915" y="3645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2815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3636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0088F-31C2-4E17-BCA1-6560F370FD3C}"/>
              </a:ext>
            </a:extLst>
          </p:cNvPr>
          <p:cNvSpPr/>
          <p:nvPr/>
        </p:nvSpPr>
        <p:spPr>
          <a:xfrm>
            <a:off x="8740413" y="3665622"/>
            <a:ext cx="354033" cy="3540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4538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F7DD2D74-CF0B-42F5-9747-545BE71BA4ED}"/>
              </a:ext>
            </a:extLst>
          </p:cNvPr>
          <p:cNvSpPr txBox="1"/>
          <p:nvPr/>
        </p:nvSpPr>
        <p:spPr>
          <a:xfrm>
            <a:off x="9616682" y="5368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9C48DC-3A07-468E-A243-C1BCDF51F8C4}"/>
              </a:ext>
            </a:extLst>
          </p:cNvPr>
          <p:cNvSpPr/>
          <p:nvPr/>
        </p:nvSpPr>
        <p:spPr>
          <a:xfrm>
            <a:off x="7786421" y="6029014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88A0"/>
                </a:solidFill>
              </a:rPr>
              <a:t>Ex: Random configuration</a:t>
            </a:r>
            <a:endParaRPr lang="en-US" dirty="0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3659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C7007BDC-13E7-4AEF-A7A5-583D56930D29}"/>
                  </a:ext>
                </a:extLst>
              </p:cNvPr>
              <p:cNvSpPr/>
              <p:nvPr/>
            </p:nvSpPr>
            <p:spPr>
              <a:xfrm>
                <a:off x="2062080" y="4178286"/>
                <a:ext cx="4478694" cy="1061482"/>
              </a:xfrm>
              <a:prstGeom prst="parallelogram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Try to flip it 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C7007BDC-13E7-4AEF-A7A5-583D56930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080" y="4178286"/>
                <a:ext cx="4478694" cy="1061482"/>
              </a:xfrm>
              <a:prstGeom prst="parallelogram">
                <a:avLst/>
              </a:prstGeom>
              <a:blipFill>
                <a:blip r:embed="rId5"/>
                <a:stretch>
                  <a:fillRect t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D61E03-2CD7-4911-A9A3-2E6D79082808}"/>
              </a:ext>
            </a:extLst>
          </p:cNvPr>
          <p:cNvCxnSpPr>
            <a:cxnSpLocks/>
          </p:cNvCxnSpPr>
          <p:nvPr/>
        </p:nvCxnSpPr>
        <p:spPr>
          <a:xfrm>
            <a:off x="4503603" y="5244761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A1A12FEA-7325-4386-A76A-7D1069DD6846}"/>
                  </a:ext>
                </a:extLst>
              </p:cNvPr>
              <p:cNvSpPr/>
              <p:nvPr/>
            </p:nvSpPr>
            <p:spPr>
              <a:xfrm>
                <a:off x="2062080" y="2504150"/>
                <a:ext cx="4478694" cy="1061482"/>
              </a:xfrm>
              <a:prstGeom prst="parallelogram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Pick a random spin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}</a:t>
                </a:r>
              </a:p>
            </p:txBody>
          </p:sp>
        </mc:Choice>
        <mc:Fallback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A1A12FEA-7325-4386-A76A-7D1069DD6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080" y="2504150"/>
                <a:ext cx="4478694" cy="1061482"/>
              </a:xfrm>
              <a:prstGeom prst="parallelogram">
                <a:avLst/>
              </a:prstGeom>
              <a:blipFill>
                <a:blip r:embed="rId6"/>
                <a:stretch>
                  <a:fillRect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5EF641-9511-4A6E-AFF2-2F43BE4D82C5}"/>
              </a:ext>
            </a:extLst>
          </p:cNvPr>
          <p:cNvCxnSpPr>
            <a:cxnSpLocks/>
          </p:cNvCxnSpPr>
          <p:nvPr/>
        </p:nvCxnSpPr>
        <p:spPr>
          <a:xfrm>
            <a:off x="4526916" y="3577328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46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Metropolis algorithm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9B77F7A8-A2E8-46BF-BBC5-7C393374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682" y="842591"/>
            <a:ext cx="1543743" cy="154374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5BF64C6-862D-42A4-A0F2-AE753450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6" y="2586409"/>
            <a:ext cx="3429000" cy="3429000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751EC648-3F16-405B-8D2D-CC27E1D7741B}"/>
              </a:ext>
            </a:extLst>
          </p:cNvPr>
          <p:cNvSpPr/>
          <p:nvPr/>
        </p:nvSpPr>
        <p:spPr>
          <a:xfrm>
            <a:off x="7318756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11EE204B-E632-45AF-A900-8CF185CA4F52}"/>
              </a:ext>
            </a:extLst>
          </p:cNvPr>
          <p:cNvSpPr/>
          <p:nvPr/>
        </p:nvSpPr>
        <p:spPr>
          <a:xfrm flipH="1">
            <a:off x="10878940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5692" y="2798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8726899" y="27874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15372-2728-4696-AE61-CB91E08E9BEB}"/>
              </a:ext>
            </a:extLst>
          </p:cNvPr>
          <p:cNvSpPr txBox="1"/>
          <p:nvPr/>
        </p:nvSpPr>
        <p:spPr>
          <a:xfrm>
            <a:off x="9564897" y="2801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13499-D3A1-4560-A8A4-AD54F9635E61}"/>
              </a:ext>
            </a:extLst>
          </p:cNvPr>
          <p:cNvSpPr txBox="1"/>
          <p:nvPr/>
        </p:nvSpPr>
        <p:spPr>
          <a:xfrm>
            <a:off x="8737582" y="45198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8986" y="36559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4674" y="53667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5512D4-EDBB-4352-AD9E-2CA5896150D4}"/>
              </a:ext>
            </a:extLst>
          </p:cNvPr>
          <p:cNvSpPr txBox="1"/>
          <p:nvPr/>
        </p:nvSpPr>
        <p:spPr>
          <a:xfrm>
            <a:off x="7924915" y="3645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2815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3636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0088F-31C2-4E17-BCA1-6560F370FD3C}"/>
              </a:ext>
            </a:extLst>
          </p:cNvPr>
          <p:cNvSpPr/>
          <p:nvPr/>
        </p:nvSpPr>
        <p:spPr>
          <a:xfrm>
            <a:off x="8740413" y="3665622"/>
            <a:ext cx="354033" cy="3540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4538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F7DD2D74-CF0B-42F5-9747-545BE71BA4ED}"/>
              </a:ext>
            </a:extLst>
          </p:cNvPr>
          <p:cNvSpPr txBox="1"/>
          <p:nvPr/>
        </p:nvSpPr>
        <p:spPr>
          <a:xfrm>
            <a:off x="9616682" y="5368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9C48DC-3A07-468E-A243-C1BCDF51F8C4}"/>
              </a:ext>
            </a:extLst>
          </p:cNvPr>
          <p:cNvSpPr/>
          <p:nvPr/>
        </p:nvSpPr>
        <p:spPr>
          <a:xfrm>
            <a:off x="7786421" y="6029014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88A0"/>
                </a:solidFill>
              </a:rPr>
              <a:t>Ex: Random configuration</a:t>
            </a:r>
            <a:endParaRPr lang="en-US" dirty="0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3659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C7007BDC-13E7-4AEF-A7A5-583D56930D29}"/>
                  </a:ext>
                </a:extLst>
              </p:cNvPr>
              <p:cNvSpPr/>
              <p:nvPr/>
            </p:nvSpPr>
            <p:spPr>
              <a:xfrm>
                <a:off x="2062080" y="2515846"/>
                <a:ext cx="4478694" cy="1061482"/>
              </a:xfrm>
              <a:prstGeom prst="parallelogram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Try to flip it 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C7007BDC-13E7-4AEF-A7A5-583D56930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080" y="2515846"/>
                <a:ext cx="4478694" cy="1061482"/>
              </a:xfrm>
              <a:prstGeom prst="parallelogram">
                <a:avLst/>
              </a:prstGeom>
              <a:blipFill>
                <a:blip r:embed="rId5"/>
                <a:stretch>
                  <a:fillRect t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D61E03-2CD7-4911-A9A3-2E6D79082808}"/>
              </a:ext>
            </a:extLst>
          </p:cNvPr>
          <p:cNvCxnSpPr>
            <a:cxnSpLocks/>
          </p:cNvCxnSpPr>
          <p:nvPr/>
        </p:nvCxnSpPr>
        <p:spPr>
          <a:xfrm>
            <a:off x="4523833" y="5228072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5EF641-9511-4A6E-AFF2-2F43BE4D82C5}"/>
              </a:ext>
            </a:extLst>
          </p:cNvPr>
          <p:cNvCxnSpPr>
            <a:cxnSpLocks/>
          </p:cNvCxnSpPr>
          <p:nvPr/>
        </p:nvCxnSpPr>
        <p:spPr>
          <a:xfrm>
            <a:off x="4526916" y="3577328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8BE295EE-6170-445F-B1FD-C3976D387EBD}"/>
              </a:ext>
            </a:extLst>
          </p:cNvPr>
          <p:cNvSpPr/>
          <p:nvPr/>
        </p:nvSpPr>
        <p:spPr>
          <a:xfrm>
            <a:off x="2214480" y="4166589"/>
            <a:ext cx="4478680" cy="1061483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Calculate the Change ∆𝐻 according to this change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5C968F-095D-4A22-8BE3-C1814A550C4E}"/>
              </a:ext>
            </a:extLst>
          </p:cNvPr>
          <p:cNvSpPr/>
          <p:nvPr/>
        </p:nvSpPr>
        <p:spPr>
          <a:xfrm>
            <a:off x="8736415" y="2793063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29ACB8-53C9-4018-90FB-811493D20ECA}"/>
              </a:ext>
            </a:extLst>
          </p:cNvPr>
          <p:cNvSpPr/>
          <p:nvPr/>
        </p:nvSpPr>
        <p:spPr>
          <a:xfrm>
            <a:off x="7886206" y="3636760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7DEF10-BE8A-41DB-965A-698CCD729C58}"/>
              </a:ext>
            </a:extLst>
          </p:cNvPr>
          <p:cNvSpPr/>
          <p:nvPr/>
        </p:nvSpPr>
        <p:spPr>
          <a:xfrm>
            <a:off x="9569699" y="3643660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680943-9855-439C-9E43-BFD22D4A5602}"/>
              </a:ext>
            </a:extLst>
          </p:cNvPr>
          <p:cNvSpPr/>
          <p:nvPr/>
        </p:nvSpPr>
        <p:spPr>
          <a:xfrm>
            <a:off x="8740777" y="4516331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EF173B-A60C-40B3-BEA7-5BD28B3E0898}"/>
              </a:ext>
            </a:extLst>
          </p:cNvPr>
          <p:cNvCxnSpPr/>
          <p:nvPr/>
        </p:nvCxnSpPr>
        <p:spPr>
          <a:xfrm>
            <a:off x="8315132" y="3746851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40CCD9-0E9A-4507-89F8-BEDF38883CDC}"/>
              </a:ext>
            </a:extLst>
          </p:cNvPr>
          <p:cNvCxnSpPr>
            <a:cxnSpLocks/>
          </p:cNvCxnSpPr>
          <p:nvPr/>
        </p:nvCxnSpPr>
        <p:spPr>
          <a:xfrm>
            <a:off x="8777032" y="3156779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E774C8-6521-43AC-85A0-88BAC59C3A55}"/>
              </a:ext>
            </a:extLst>
          </p:cNvPr>
          <p:cNvCxnSpPr>
            <a:cxnSpLocks/>
          </p:cNvCxnSpPr>
          <p:nvPr/>
        </p:nvCxnSpPr>
        <p:spPr>
          <a:xfrm>
            <a:off x="8777032" y="4000293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B21FD4-5858-4AC9-8687-271CE8E3FDF0}"/>
              </a:ext>
            </a:extLst>
          </p:cNvPr>
          <p:cNvCxnSpPr/>
          <p:nvPr/>
        </p:nvCxnSpPr>
        <p:spPr>
          <a:xfrm>
            <a:off x="9200532" y="3746851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30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Metropolis algorithm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9B77F7A8-A2E8-46BF-BBC5-7C393374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682" y="842591"/>
            <a:ext cx="1543743" cy="154374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5BF64C6-862D-42A4-A0F2-AE753450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6" y="2586409"/>
            <a:ext cx="3429000" cy="3429000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751EC648-3F16-405B-8D2D-CC27E1D7741B}"/>
              </a:ext>
            </a:extLst>
          </p:cNvPr>
          <p:cNvSpPr/>
          <p:nvPr/>
        </p:nvSpPr>
        <p:spPr>
          <a:xfrm>
            <a:off x="7318756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11EE204B-E632-45AF-A900-8CF185CA4F52}"/>
              </a:ext>
            </a:extLst>
          </p:cNvPr>
          <p:cNvSpPr/>
          <p:nvPr/>
        </p:nvSpPr>
        <p:spPr>
          <a:xfrm flipH="1">
            <a:off x="10878940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5692" y="2798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8726899" y="27874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15372-2728-4696-AE61-CB91E08E9BEB}"/>
              </a:ext>
            </a:extLst>
          </p:cNvPr>
          <p:cNvSpPr txBox="1"/>
          <p:nvPr/>
        </p:nvSpPr>
        <p:spPr>
          <a:xfrm>
            <a:off x="9564897" y="2801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13499-D3A1-4560-A8A4-AD54F9635E61}"/>
              </a:ext>
            </a:extLst>
          </p:cNvPr>
          <p:cNvSpPr txBox="1"/>
          <p:nvPr/>
        </p:nvSpPr>
        <p:spPr>
          <a:xfrm>
            <a:off x="8737582" y="45198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8986" y="36559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4674" y="53667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5512D4-EDBB-4352-AD9E-2CA5896150D4}"/>
              </a:ext>
            </a:extLst>
          </p:cNvPr>
          <p:cNvSpPr txBox="1"/>
          <p:nvPr/>
        </p:nvSpPr>
        <p:spPr>
          <a:xfrm>
            <a:off x="7924915" y="3645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2815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3636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0088F-31C2-4E17-BCA1-6560F370FD3C}"/>
              </a:ext>
            </a:extLst>
          </p:cNvPr>
          <p:cNvSpPr/>
          <p:nvPr/>
        </p:nvSpPr>
        <p:spPr>
          <a:xfrm>
            <a:off x="8740413" y="3665622"/>
            <a:ext cx="354033" cy="3540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4538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F7DD2D74-CF0B-42F5-9747-545BE71BA4ED}"/>
              </a:ext>
            </a:extLst>
          </p:cNvPr>
          <p:cNvSpPr txBox="1"/>
          <p:nvPr/>
        </p:nvSpPr>
        <p:spPr>
          <a:xfrm>
            <a:off x="9616682" y="5368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9C48DC-3A07-468E-A243-C1BCDF51F8C4}"/>
              </a:ext>
            </a:extLst>
          </p:cNvPr>
          <p:cNvSpPr/>
          <p:nvPr/>
        </p:nvSpPr>
        <p:spPr>
          <a:xfrm>
            <a:off x="7786421" y="6029014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88A0"/>
                </a:solidFill>
              </a:rPr>
              <a:t>Ex: Random configuration</a:t>
            </a:r>
            <a:endParaRPr lang="en-US" dirty="0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3659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D61E03-2CD7-4911-A9A3-2E6D79082808}"/>
              </a:ext>
            </a:extLst>
          </p:cNvPr>
          <p:cNvCxnSpPr>
            <a:cxnSpLocks/>
          </p:cNvCxnSpPr>
          <p:nvPr/>
        </p:nvCxnSpPr>
        <p:spPr>
          <a:xfrm>
            <a:off x="4526916" y="5833847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5EF641-9511-4A6E-AFF2-2F43BE4D82C5}"/>
              </a:ext>
            </a:extLst>
          </p:cNvPr>
          <p:cNvCxnSpPr>
            <a:cxnSpLocks/>
          </p:cNvCxnSpPr>
          <p:nvPr/>
        </p:nvCxnSpPr>
        <p:spPr>
          <a:xfrm>
            <a:off x="4526916" y="3332553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8BE295EE-6170-445F-B1FD-C3976D387EBD}"/>
              </a:ext>
            </a:extLst>
          </p:cNvPr>
          <p:cNvSpPr/>
          <p:nvPr/>
        </p:nvSpPr>
        <p:spPr>
          <a:xfrm>
            <a:off x="2214480" y="2266926"/>
            <a:ext cx="4478680" cy="1061483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Calculate the Change ∆𝐻 according to this change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5C968F-095D-4A22-8BE3-C1814A550C4E}"/>
              </a:ext>
            </a:extLst>
          </p:cNvPr>
          <p:cNvSpPr/>
          <p:nvPr/>
        </p:nvSpPr>
        <p:spPr>
          <a:xfrm>
            <a:off x="8736415" y="2793063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29ACB8-53C9-4018-90FB-811493D20ECA}"/>
              </a:ext>
            </a:extLst>
          </p:cNvPr>
          <p:cNvSpPr/>
          <p:nvPr/>
        </p:nvSpPr>
        <p:spPr>
          <a:xfrm>
            <a:off x="7886206" y="3636760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7DEF10-BE8A-41DB-965A-698CCD729C58}"/>
              </a:ext>
            </a:extLst>
          </p:cNvPr>
          <p:cNvSpPr/>
          <p:nvPr/>
        </p:nvSpPr>
        <p:spPr>
          <a:xfrm>
            <a:off x="9569699" y="3643660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680943-9855-439C-9E43-BFD22D4A5602}"/>
              </a:ext>
            </a:extLst>
          </p:cNvPr>
          <p:cNvSpPr/>
          <p:nvPr/>
        </p:nvSpPr>
        <p:spPr>
          <a:xfrm>
            <a:off x="8740777" y="4516331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EF173B-A60C-40B3-BEA7-5BD28B3E0898}"/>
              </a:ext>
            </a:extLst>
          </p:cNvPr>
          <p:cNvCxnSpPr/>
          <p:nvPr/>
        </p:nvCxnSpPr>
        <p:spPr>
          <a:xfrm>
            <a:off x="8315132" y="3746851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40CCD9-0E9A-4507-89F8-BEDF38883CDC}"/>
              </a:ext>
            </a:extLst>
          </p:cNvPr>
          <p:cNvCxnSpPr>
            <a:cxnSpLocks/>
          </p:cNvCxnSpPr>
          <p:nvPr/>
        </p:nvCxnSpPr>
        <p:spPr>
          <a:xfrm>
            <a:off x="8777032" y="3156779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E774C8-6521-43AC-85A0-88BAC59C3A55}"/>
              </a:ext>
            </a:extLst>
          </p:cNvPr>
          <p:cNvCxnSpPr>
            <a:cxnSpLocks/>
          </p:cNvCxnSpPr>
          <p:nvPr/>
        </p:nvCxnSpPr>
        <p:spPr>
          <a:xfrm>
            <a:off x="8777032" y="4000293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B21FD4-5858-4AC9-8687-271CE8E3FDF0}"/>
              </a:ext>
            </a:extLst>
          </p:cNvPr>
          <p:cNvCxnSpPr/>
          <p:nvPr/>
        </p:nvCxnSpPr>
        <p:spPr>
          <a:xfrm>
            <a:off x="9200532" y="3746851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B9D53C34-1BA7-467E-A035-A9C1664EE7FB}"/>
              </a:ext>
            </a:extLst>
          </p:cNvPr>
          <p:cNvSpPr/>
          <p:nvPr/>
        </p:nvSpPr>
        <p:spPr>
          <a:xfrm>
            <a:off x="3407246" y="3902639"/>
            <a:ext cx="2239340" cy="20872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∆𝐻 &lt; 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7A7283-2451-45DD-8715-945ACB22E827}"/>
              </a:ext>
            </a:extLst>
          </p:cNvPr>
          <p:cNvCxnSpPr>
            <a:cxnSpLocks/>
          </p:cNvCxnSpPr>
          <p:nvPr/>
        </p:nvCxnSpPr>
        <p:spPr>
          <a:xfrm flipH="1" flipV="1">
            <a:off x="2876436" y="4946249"/>
            <a:ext cx="5618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6CF69979-5A09-40F2-997C-420A6FD7EE78}"/>
              </a:ext>
            </a:extLst>
          </p:cNvPr>
          <p:cNvSpPr/>
          <p:nvPr/>
        </p:nvSpPr>
        <p:spPr>
          <a:xfrm>
            <a:off x="1091654" y="4317296"/>
            <a:ext cx="1956541" cy="1061483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Accept the flip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8D602-56B3-4170-8DDA-E852DBADE9F4}"/>
              </a:ext>
            </a:extLst>
          </p:cNvPr>
          <p:cNvSpPr/>
          <p:nvPr/>
        </p:nvSpPr>
        <p:spPr>
          <a:xfrm>
            <a:off x="2947035" y="451372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D13FB-8DA2-4290-B7BC-85001C199528}"/>
              </a:ext>
            </a:extLst>
          </p:cNvPr>
          <p:cNvSpPr/>
          <p:nvPr/>
        </p:nvSpPr>
        <p:spPr>
          <a:xfrm>
            <a:off x="4678165" y="5940497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62" name="Graphic 61" descr="Checkmark">
            <a:extLst>
              <a:ext uri="{FF2B5EF4-FFF2-40B4-BE49-F238E27FC236}">
                <a16:creationId xmlns:a16="http://schemas.microsoft.com/office/drawing/2014/main" id="{78E87972-ED49-4744-BB7A-9379A05EF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3416" y="50638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4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Metropolis algorithm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9B77F7A8-A2E8-46BF-BBC5-7C393374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682" y="842591"/>
            <a:ext cx="1543743" cy="154374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5BF64C6-862D-42A4-A0F2-AE753450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6" y="2586409"/>
            <a:ext cx="3429000" cy="3429000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751EC648-3F16-405B-8D2D-CC27E1D7741B}"/>
              </a:ext>
            </a:extLst>
          </p:cNvPr>
          <p:cNvSpPr/>
          <p:nvPr/>
        </p:nvSpPr>
        <p:spPr>
          <a:xfrm>
            <a:off x="7318756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11EE204B-E632-45AF-A900-8CF185CA4F52}"/>
              </a:ext>
            </a:extLst>
          </p:cNvPr>
          <p:cNvSpPr/>
          <p:nvPr/>
        </p:nvSpPr>
        <p:spPr>
          <a:xfrm flipH="1">
            <a:off x="10878940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5692" y="2798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8726899" y="27874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15372-2728-4696-AE61-CB91E08E9BEB}"/>
              </a:ext>
            </a:extLst>
          </p:cNvPr>
          <p:cNvSpPr txBox="1"/>
          <p:nvPr/>
        </p:nvSpPr>
        <p:spPr>
          <a:xfrm>
            <a:off x="9564897" y="2801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13499-D3A1-4560-A8A4-AD54F9635E61}"/>
              </a:ext>
            </a:extLst>
          </p:cNvPr>
          <p:cNvSpPr txBox="1"/>
          <p:nvPr/>
        </p:nvSpPr>
        <p:spPr>
          <a:xfrm>
            <a:off x="8737582" y="45198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8986" y="36559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4674" y="53667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5512D4-EDBB-4352-AD9E-2CA5896150D4}"/>
              </a:ext>
            </a:extLst>
          </p:cNvPr>
          <p:cNvSpPr txBox="1"/>
          <p:nvPr/>
        </p:nvSpPr>
        <p:spPr>
          <a:xfrm>
            <a:off x="7924915" y="3645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2815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3636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0088F-31C2-4E17-BCA1-6560F370FD3C}"/>
              </a:ext>
            </a:extLst>
          </p:cNvPr>
          <p:cNvSpPr/>
          <p:nvPr/>
        </p:nvSpPr>
        <p:spPr>
          <a:xfrm>
            <a:off x="8740413" y="3665622"/>
            <a:ext cx="354033" cy="3540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4538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F7DD2D74-CF0B-42F5-9747-545BE71BA4ED}"/>
              </a:ext>
            </a:extLst>
          </p:cNvPr>
          <p:cNvSpPr txBox="1"/>
          <p:nvPr/>
        </p:nvSpPr>
        <p:spPr>
          <a:xfrm>
            <a:off x="9616682" y="5368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9C48DC-3A07-468E-A243-C1BCDF51F8C4}"/>
              </a:ext>
            </a:extLst>
          </p:cNvPr>
          <p:cNvSpPr/>
          <p:nvPr/>
        </p:nvSpPr>
        <p:spPr>
          <a:xfrm>
            <a:off x="7786421" y="6029014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88A0"/>
                </a:solidFill>
              </a:rPr>
              <a:t>Ex: Random configuration</a:t>
            </a:r>
            <a:endParaRPr lang="en-US" dirty="0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3659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D61E03-2CD7-4911-A9A3-2E6D79082808}"/>
              </a:ext>
            </a:extLst>
          </p:cNvPr>
          <p:cNvCxnSpPr>
            <a:cxnSpLocks/>
          </p:cNvCxnSpPr>
          <p:nvPr/>
        </p:nvCxnSpPr>
        <p:spPr>
          <a:xfrm>
            <a:off x="4526916" y="3889415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65C968F-095D-4A22-8BE3-C1814A550C4E}"/>
              </a:ext>
            </a:extLst>
          </p:cNvPr>
          <p:cNvSpPr/>
          <p:nvPr/>
        </p:nvSpPr>
        <p:spPr>
          <a:xfrm>
            <a:off x="8736415" y="2793063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29ACB8-53C9-4018-90FB-811493D20ECA}"/>
              </a:ext>
            </a:extLst>
          </p:cNvPr>
          <p:cNvSpPr/>
          <p:nvPr/>
        </p:nvSpPr>
        <p:spPr>
          <a:xfrm>
            <a:off x="7886206" y="3636760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7DEF10-BE8A-41DB-965A-698CCD729C58}"/>
              </a:ext>
            </a:extLst>
          </p:cNvPr>
          <p:cNvSpPr/>
          <p:nvPr/>
        </p:nvSpPr>
        <p:spPr>
          <a:xfrm>
            <a:off x="9569699" y="3643660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680943-9855-439C-9E43-BFD22D4A5602}"/>
              </a:ext>
            </a:extLst>
          </p:cNvPr>
          <p:cNvSpPr/>
          <p:nvPr/>
        </p:nvSpPr>
        <p:spPr>
          <a:xfrm>
            <a:off x="8740777" y="4516331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EF173B-A60C-40B3-BEA7-5BD28B3E0898}"/>
              </a:ext>
            </a:extLst>
          </p:cNvPr>
          <p:cNvCxnSpPr/>
          <p:nvPr/>
        </p:nvCxnSpPr>
        <p:spPr>
          <a:xfrm>
            <a:off x="8315132" y="3746851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40CCD9-0E9A-4507-89F8-BEDF38883CDC}"/>
              </a:ext>
            </a:extLst>
          </p:cNvPr>
          <p:cNvCxnSpPr>
            <a:cxnSpLocks/>
          </p:cNvCxnSpPr>
          <p:nvPr/>
        </p:nvCxnSpPr>
        <p:spPr>
          <a:xfrm>
            <a:off x="8777032" y="3156779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E774C8-6521-43AC-85A0-88BAC59C3A55}"/>
              </a:ext>
            </a:extLst>
          </p:cNvPr>
          <p:cNvCxnSpPr>
            <a:cxnSpLocks/>
          </p:cNvCxnSpPr>
          <p:nvPr/>
        </p:nvCxnSpPr>
        <p:spPr>
          <a:xfrm>
            <a:off x="8777032" y="4000293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B21FD4-5858-4AC9-8687-271CE8E3FDF0}"/>
              </a:ext>
            </a:extLst>
          </p:cNvPr>
          <p:cNvCxnSpPr/>
          <p:nvPr/>
        </p:nvCxnSpPr>
        <p:spPr>
          <a:xfrm>
            <a:off x="9200532" y="3746851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B9D53C34-1BA7-467E-A035-A9C1664EE7FB}"/>
              </a:ext>
            </a:extLst>
          </p:cNvPr>
          <p:cNvSpPr/>
          <p:nvPr/>
        </p:nvSpPr>
        <p:spPr>
          <a:xfrm>
            <a:off x="3407246" y="1958207"/>
            <a:ext cx="2239340" cy="20872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∆𝐻 &lt; 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7A7283-2451-45DD-8715-945ACB22E827}"/>
              </a:ext>
            </a:extLst>
          </p:cNvPr>
          <p:cNvCxnSpPr>
            <a:cxnSpLocks/>
          </p:cNvCxnSpPr>
          <p:nvPr/>
        </p:nvCxnSpPr>
        <p:spPr>
          <a:xfrm flipH="1" flipV="1">
            <a:off x="2876436" y="3001817"/>
            <a:ext cx="5618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6CF69979-5A09-40F2-997C-420A6FD7EE78}"/>
              </a:ext>
            </a:extLst>
          </p:cNvPr>
          <p:cNvSpPr/>
          <p:nvPr/>
        </p:nvSpPr>
        <p:spPr>
          <a:xfrm>
            <a:off x="1091654" y="2372864"/>
            <a:ext cx="1956541" cy="1061483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Accept the flip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8D602-56B3-4170-8DDA-E852DBADE9F4}"/>
              </a:ext>
            </a:extLst>
          </p:cNvPr>
          <p:cNvSpPr/>
          <p:nvPr/>
        </p:nvSpPr>
        <p:spPr>
          <a:xfrm>
            <a:off x="2947035" y="256928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D13FB-8DA2-4290-B7BC-85001C199528}"/>
              </a:ext>
            </a:extLst>
          </p:cNvPr>
          <p:cNvSpPr/>
          <p:nvPr/>
        </p:nvSpPr>
        <p:spPr>
          <a:xfrm>
            <a:off x="4678165" y="3996065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62" name="Graphic 61" descr="Checkmark">
            <a:extLst>
              <a:ext uri="{FF2B5EF4-FFF2-40B4-BE49-F238E27FC236}">
                <a16:creationId xmlns:a16="http://schemas.microsoft.com/office/drawing/2014/main" id="{78E87972-ED49-4744-BB7A-9379A05EF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6761" y="308166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E9CF7186-B949-4CB6-93A2-35BF94386B8C}"/>
                  </a:ext>
                </a:extLst>
              </p:cNvPr>
              <p:cNvSpPr/>
              <p:nvPr/>
            </p:nvSpPr>
            <p:spPr>
              <a:xfrm>
                <a:off x="2237418" y="4489934"/>
                <a:ext cx="4391907" cy="1061483"/>
              </a:xfrm>
              <a:prstGeom prst="parallelogram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Calculate the probability: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E9CF7186-B949-4CB6-93A2-35BF9438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18" y="4489934"/>
                <a:ext cx="4391907" cy="1061483"/>
              </a:xfrm>
              <a:prstGeom prst="parallelogram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D173C45-3286-4C2C-A016-5FF1686E28F6}"/>
              </a:ext>
            </a:extLst>
          </p:cNvPr>
          <p:cNvCxnSpPr>
            <a:cxnSpLocks/>
          </p:cNvCxnSpPr>
          <p:nvPr/>
        </p:nvCxnSpPr>
        <p:spPr>
          <a:xfrm>
            <a:off x="4531595" y="5551417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22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1A2E96-15D0-4D86-A653-7874AD90B0FA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A656B6-E097-4022-BB5B-5232FE38BFE7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C7936F-FE9E-45DF-99EA-3C7BAC31A1F9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408B56-A793-4C13-B09B-A4D9FA2C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5" y="642594"/>
            <a:ext cx="2525486" cy="1371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93A0-6BA8-4988-9A3C-1137A1D47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828" y="2548186"/>
            <a:ext cx="5912498" cy="3504578"/>
          </a:xfrm>
        </p:spPr>
        <p:txBody>
          <a:bodyPr>
            <a:normAutofit/>
          </a:bodyPr>
          <a:lstStyle/>
          <a:p>
            <a:r>
              <a:rPr lang="en-US" sz="2400" dirty="0"/>
              <a:t>Introduction and Background</a:t>
            </a:r>
          </a:p>
          <a:p>
            <a:pPr lvl="1"/>
            <a:r>
              <a:rPr lang="en-US" sz="2000" dirty="0"/>
              <a:t>Ferromagnets</a:t>
            </a:r>
          </a:p>
          <a:p>
            <a:pPr lvl="1"/>
            <a:r>
              <a:rPr lang="en-US" sz="2000" dirty="0"/>
              <a:t>Monte Carlo Simulation</a:t>
            </a:r>
          </a:p>
          <a:p>
            <a:r>
              <a:rPr lang="en-US" sz="2400" dirty="0"/>
              <a:t>Metropolis algorithm </a:t>
            </a:r>
          </a:p>
          <a:p>
            <a:r>
              <a:rPr lang="en-US" sz="2400" dirty="0"/>
              <a:t>Results and discussion</a:t>
            </a:r>
          </a:p>
          <a:p>
            <a:r>
              <a:rPr lang="en-US" sz="2400" dirty="0"/>
              <a:t>Conclusion and further applications</a:t>
            </a:r>
          </a:p>
          <a:p>
            <a:r>
              <a:rPr lang="en-US" sz="2400" dirty="0"/>
              <a:t>References and source code</a:t>
            </a:r>
          </a:p>
        </p:txBody>
      </p:sp>
      <p:pic>
        <p:nvPicPr>
          <p:cNvPr id="10" name="Graphic 9" descr="Question mark">
            <a:extLst>
              <a:ext uri="{FF2B5EF4-FFF2-40B4-BE49-F238E27FC236}">
                <a16:creationId xmlns:a16="http://schemas.microsoft.com/office/drawing/2014/main" id="{4716177E-21EF-4536-862C-FEB3D458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0922" y="1976869"/>
            <a:ext cx="1292899" cy="1292899"/>
          </a:xfrm>
          <a:prstGeom prst="rect">
            <a:avLst/>
          </a:prstGeom>
        </p:spPr>
      </p:pic>
      <p:pic>
        <p:nvPicPr>
          <p:cNvPr id="14" name="Graphic 13" descr="Magnet">
            <a:extLst>
              <a:ext uri="{FF2B5EF4-FFF2-40B4-BE49-F238E27FC236}">
                <a16:creationId xmlns:a16="http://schemas.microsoft.com/office/drawing/2014/main" id="{D9295927-7BC0-499D-BB40-E17DDDD1F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425" y="2548186"/>
            <a:ext cx="1292899" cy="1292899"/>
          </a:xfrm>
          <a:prstGeom prst="rect">
            <a:avLst/>
          </a:prstGeom>
        </p:spPr>
      </p:pic>
      <p:pic>
        <p:nvPicPr>
          <p:cNvPr id="18" name="Graphic 17" descr="Programmer">
            <a:extLst>
              <a:ext uri="{FF2B5EF4-FFF2-40B4-BE49-F238E27FC236}">
                <a16:creationId xmlns:a16="http://schemas.microsoft.com/office/drawing/2014/main" id="{CCD7A24D-3AC7-4302-BF9F-EA5975CF7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0922" y="3447662"/>
            <a:ext cx="1292899" cy="1292899"/>
          </a:xfrm>
          <a:prstGeom prst="rect">
            <a:avLst/>
          </a:prstGeom>
        </p:spPr>
      </p:pic>
      <p:pic>
        <p:nvPicPr>
          <p:cNvPr id="20" name="Graphic 19" descr="Presentation with pie chart">
            <a:extLst>
              <a:ext uri="{FF2B5EF4-FFF2-40B4-BE49-F238E27FC236}">
                <a16:creationId xmlns:a16="http://schemas.microsoft.com/office/drawing/2014/main" id="{73F60679-90E0-48C6-9C27-FE24E1FF3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9425" y="4393214"/>
            <a:ext cx="1292899" cy="1292899"/>
          </a:xfrm>
          <a:prstGeom prst="rect">
            <a:avLst/>
          </a:prstGeom>
        </p:spPr>
      </p:pic>
      <p:pic>
        <p:nvPicPr>
          <p:cNvPr id="22" name="Graphic 21" descr="Lightbulb and gear">
            <a:extLst>
              <a:ext uri="{FF2B5EF4-FFF2-40B4-BE49-F238E27FC236}">
                <a16:creationId xmlns:a16="http://schemas.microsoft.com/office/drawing/2014/main" id="{260B1260-5DAB-4680-A4CA-F55930445A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0924" y="5039664"/>
            <a:ext cx="1292899" cy="12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29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Metropolis algorithm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9B77F7A8-A2E8-46BF-BBC5-7C393374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682" y="842591"/>
            <a:ext cx="1543743" cy="154374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5BF64C6-862D-42A4-A0F2-AE753450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6" y="2586409"/>
            <a:ext cx="3429000" cy="3429000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751EC648-3F16-405B-8D2D-CC27E1D7741B}"/>
              </a:ext>
            </a:extLst>
          </p:cNvPr>
          <p:cNvSpPr/>
          <p:nvPr/>
        </p:nvSpPr>
        <p:spPr>
          <a:xfrm>
            <a:off x="7318756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11EE204B-E632-45AF-A900-8CF185CA4F52}"/>
              </a:ext>
            </a:extLst>
          </p:cNvPr>
          <p:cNvSpPr/>
          <p:nvPr/>
        </p:nvSpPr>
        <p:spPr>
          <a:xfrm flipH="1">
            <a:off x="10878940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5692" y="2798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8726899" y="27874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15372-2728-4696-AE61-CB91E08E9BEB}"/>
              </a:ext>
            </a:extLst>
          </p:cNvPr>
          <p:cNvSpPr txBox="1"/>
          <p:nvPr/>
        </p:nvSpPr>
        <p:spPr>
          <a:xfrm>
            <a:off x="9564897" y="2801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13499-D3A1-4560-A8A4-AD54F9635E61}"/>
              </a:ext>
            </a:extLst>
          </p:cNvPr>
          <p:cNvSpPr txBox="1"/>
          <p:nvPr/>
        </p:nvSpPr>
        <p:spPr>
          <a:xfrm>
            <a:off x="8737582" y="45198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8986" y="36559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4674" y="53667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5512D4-EDBB-4352-AD9E-2CA5896150D4}"/>
              </a:ext>
            </a:extLst>
          </p:cNvPr>
          <p:cNvSpPr txBox="1"/>
          <p:nvPr/>
        </p:nvSpPr>
        <p:spPr>
          <a:xfrm>
            <a:off x="7924915" y="3645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2815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3636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0088F-31C2-4E17-BCA1-6560F370FD3C}"/>
              </a:ext>
            </a:extLst>
          </p:cNvPr>
          <p:cNvSpPr/>
          <p:nvPr/>
        </p:nvSpPr>
        <p:spPr>
          <a:xfrm>
            <a:off x="8740413" y="3665622"/>
            <a:ext cx="354033" cy="3540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4538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F7DD2D74-CF0B-42F5-9747-545BE71BA4ED}"/>
              </a:ext>
            </a:extLst>
          </p:cNvPr>
          <p:cNvSpPr txBox="1"/>
          <p:nvPr/>
        </p:nvSpPr>
        <p:spPr>
          <a:xfrm>
            <a:off x="9616682" y="5368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9C48DC-3A07-468E-A243-C1BCDF51F8C4}"/>
              </a:ext>
            </a:extLst>
          </p:cNvPr>
          <p:cNvSpPr/>
          <p:nvPr/>
        </p:nvSpPr>
        <p:spPr>
          <a:xfrm>
            <a:off x="7786421" y="6029014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88A0"/>
                </a:solidFill>
              </a:rPr>
              <a:t>Ex: Random configuration</a:t>
            </a:r>
            <a:endParaRPr lang="en-US" dirty="0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3659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D61E03-2CD7-4911-A9A3-2E6D79082808}"/>
              </a:ext>
            </a:extLst>
          </p:cNvPr>
          <p:cNvCxnSpPr>
            <a:cxnSpLocks/>
          </p:cNvCxnSpPr>
          <p:nvPr/>
        </p:nvCxnSpPr>
        <p:spPr>
          <a:xfrm>
            <a:off x="4526916" y="3252064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65C968F-095D-4A22-8BE3-C1814A550C4E}"/>
              </a:ext>
            </a:extLst>
          </p:cNvPr>
          <p:cNvSpPr/>
          <p:nvPr/>
        </p:nvSpPr>
        <p:spPr>
          <a:xfrm>
            <a:off x="8736415" y="2793063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29ACB8-53C9-4018-90FB-811493D20ECA}"/>
              </a:ext>
            </a:extLst>
          </p:cNvPr>
          <p:cNvSpPr/>
          <p:nvPr/>
        </p:nvSpPr>
        <p:spPr>
          <a:xfrm>
            <a:off x="7886206" y="3636760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7DEF10-BE8A-41DB-965A-698CCD729C58}"/>
              </a:ext>
            </a:extLst>
          </p:cNvPr>
          <p:cNvSpPr/>
          <p:nvPr/>
        </p:nvSpPr>
        <p:spPr>
          <a:xfrm>
            <a:off x="9569699" y="3643660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680943-9855-439C-9E43-BFD22D4A5602}"/>
              </a:ext>
            </a:extLst>
          </p:cNvPr>
          <p:cNvSpPr/>
          <p:nvPr/>
        </p:nvSpPr>
        <p:spPr>
          <a:xfrm>
            <a:off x="8740777" y="4516331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EF173B-A60C-40B3-BEA7-5BD28B3E0898}"/>
              </a:ext>
            </a:extLst>
          </p:cNvPr>
          <p:cNvCxnSpPr/>
          <p:nvPr/>
        </p:nvCxnSpPr>
        <p:spPr>
          <a:xfrm>
            <a:off x="8315132" y="3746851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40CCD9-0E9A-4507-89F8-BEDF38883CDC}"/>
              </a:ext>
            </a:extLst>
          </p:cNvPr>
          <p:cNvCxnSpPr>
            <a:cxnSpLocks/>
          </p:cNvCxnSpPr>
          <p:nvPr/>
        </p:nvCxnSpPr>
        <p:spPr>
          <a:xfrm>
            <a:off x="8777032" y="3156779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E774C8-6521-43AC-85A0-88BAC59C3A55}"/>
              </a:ext>
            </a:extLst>
          </p:cNvPr>
          <p:cNvCxnSpPr>
            <a:cxnSpLocks/>
          </p:cNvCxnSpPr>
          <p:nvPr/>
        </p:nvCxnSpPr>
        <p:spPr>
          <a:xfrm>
            <a:off x="8777032" y="4000293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B21FD4-5858-4AC9-8687-271CE8E3FDF0}"/>
              </a:ext>
            </a:extLst>
          </p:cNvPr>
          <p:cNvCxnSpPr/>
          <p:nvPr/>
        </p:nvCxnSpPr>
        <p:spPr>
          <a:xfrm>
            <a:off x="9200532" y="3746851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E9CF7186-B949-4CB6-93A2-35BF94386B8C}"/>
                  </a:ext>
                </a:extLst>
              </p:cNvPr>
              <p:cNvSpPr/>
              <p:nvPr/>
            </p:nvSpPr>
            <p:spPr>
              <a:xfrm>
                <a:off x="2237418" y="2190581"/>
                <a:ext cx="4391907" cy="1061483"/>
              </a:xfrm>
              <a:prstGeom prst="parallelogram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Calculate the probability: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E9CF7186-B949-4CB6-93A2-35BF9438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18" y="2190581"/>
                <a:ext cx="4391907" cy="1061483"/>
              </a:xfrm>
              <a:prstGeom prst="parallelogram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Parallelogram 45">
            <a:extLst>
              <a:ext uri="{FF2B5EF4-FFF2-40B4-BE49-F238E27FC236}">
                <a16:creationId xmlns:a16="http://schemas.microsoft.com/office/drawing/2014/main" id="{7AC90862-9BA4-48DC-91B9-9E4F8A64B61E}"/>
              </a:ext>
            </a:extLst>
          </p:cNvPr>
          <p:cNvSpPr/>
          <p:nvPr/>
        </p:nvSpPr>
        <p:spPr>
          <a:xfrm>
            <a:off x="2155986" y="3864153"/>
            <a:ext cx="4391907" cy="1061483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Generate a random Number 0 &lt; a &lt; 1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74F5BC-008D-40C5-ADAE-BC9E87E3AD11}"/>
              </a:ext>
            </a:extLst>
          </p:cNvPr>
          <p:cNvCxnSpPr>
            <a:cxnSpLocks/>
          </p:cNvCxnSpPr>
          <p:nvPr/>
        </p:nvCxnSpPr>
        <p:spPr>
          <a:xfrm>
            <a:off x="4051053" y="4925636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05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Metropolis algorithm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9B77F7A8-A2E8-46BF-BBC5-7C393374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682" y="842591"/>
            <a:ext cx="1543743" cy="154374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5BF64C6-862D-42A4-A0F2-AE753450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6" y="2586409"/>
            <a:ext cx="3429000" cy="3429000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751EC648-3F16-405B-8D2D-CC27E1D7741B}"/>
              </a:ext>
            </a:extLst>
          </p:cNvPr>
          <p:cNvSpPr/>
          <p:nvPr/>
        </p:nvSpPr>
        <p:spPr>
          <a:xfrm>
            <a:off x="7318756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11EE204B-E632-45AF-A900-8CF185CA4F52}"/>
              </a:ext>
            </a:extLst>
          </p:cNvPr>
          <p:cNvSpPr/>
          <p:nvPr/>
        </p:nvSpPr>
        <p:spPr>
          <a:xfrm flipH="1">
            <a:off x="10878940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5692" y="2798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8726899" y="27874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15372-2728-4696-AE61-CB91E08E9BEB}"/>
              </a:ext>
            </a:extLst>
          </p:cNvPr>
          <p:cNvSpPr txBox="1"/>
          <p:nvPr/>
        </p:nvSpPr>
        <p:spPr>
          <a:xfrm>
            <a:off x="9564897" y="2801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13499-D3A1-4560-A8A4-AD54F9635E61}"/>
              </a:ext>
            </a:extLst>
          </p:cNvPr>
          <p:cNvSpPr txBox="1"/>
          <p:nvPr/>
        </p:nvSpPr>
        <p:spPr>
          <a:xfrm>
            <a:off x="8737582" y="45198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8986" y="36559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4674" y="53667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5512D4-EDBB-4352-AD9E-2CA5896150D4}"/>
              </a:ext>
            </a:extLst>
          </p:cNvPr>
          <p:cNvSpPr txBox="1"/>
          <p:nvPr/>
        </p:nvSpPr>
        <p:spPr>
          <a:xfrm>
            <a:off x="7924915" y="3645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2815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3636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0088F-31C2-4E17-BCA1-6560F370FD3C}"/>
              </a:ext>
            </a:extLst>
          </p:cNvPr>
          <p:cNvSpPr/>
          <p:nvPr/>
        </p:nvSpPr>
        <p:spPr>
          <a:xfrm>
            <a:off x="8740413" y="3665622"/>
            <a:ext cx="354033" cy="3540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4538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F7DD2D74-CF0B-42F5-9747-545BE71BA4ED}"/>
              </a:ext>
            </a:extLst>
          </p:cNvPr>
          <p:cNvSpPr txBox="1"/>
          <p:nvPr/>
        </p:nvSpPr>
        <p:spPr>
          <a:xfrm>
            <a:off x="9616682" y="5368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9C48DC-3A07-468E-A243-C1BCDF51F8C4}"/>
              </a:ext>
            </a:extLst>
          </p:cNvPr>
          <p:cNvSpPr/>
          <p:nvPr/>
        </p:nvSpPr>
        <p:spPr>
          <a:xfrm>
            <a:off x="7786421" y="6029014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88A0"/>
                </a:solidFill>
              </a:rPr>
              <a:t>Ex: Random configuration</a:t>
            </a:r>
            <a:endParaRPr lang="en-US" dirty="0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3659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D61E03-2CD7-4911-A9A3-2E6D79082808}"/>
              </a:ext>
            </a:extLst>
          </p:cNvPr>
          <p:cNvCxnSpPr>
            <a:cxnSpLocks/>
          </p:cNvCxnSpPr>
          <p:nvPr/>
        </p:nvCxnSpPr>
        <p:spPr>
          <a:xfrm>
            <a:off x="4051053" y="3252064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65C968F-095D-4A22-8BE3-C1814A550C4E}"/>
              </a:ext>
            </a:extLst>
          </p:cNvPr>
          <p:cNvSpPr/>
          <p:nvPr/>
        </p:nvSpPr>
        <p:spPr>
          <a:xfrm>
            <a:off x="8736415" y="2793063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29ACB8-53C9-4018-90FB-811493D20ECA}"/>
              </a:ext>
            </a:extLst>
          </p:cNvPr>
          <p:cNvSpPr/>
          <p:nvPr/>
        </p:nvSpPr>
        <p:spPr>
          <a:xfrm>
            <a:off x="7886206" y="3636760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7DEF10-BE8A-41DB-965A-698CCD729C58}"/>
              </a:ext>
            </a:extLst>
          </p:cNvPr>
          <p:cNvSpPr/>
          <p:nvPr/>
        </p:nvSpPr>
        <p:spPr>
          <a:xfrm>
            <a:off x="9569699" y="3643660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680943-9855-439C-9E43-BFD22D4A5602}"/>
              </a:ext>
            </a:extLst>
          </p:cNvPr>
          <p:cNvSpPr/>
          <p:nvPr/>
        </p:nvSpPr>
        <p:spPr>
          <a:xfrm>
            <a:off x="8740777" y="4516331"/>
            <a:ext cx="385048" cy="385048"/>
          </a:xfrm>
          <a:prstGeom prst="ellipse">
            <a:avLst/>
          </a:prstGeom>
          <a:noFill/>
          <a:ln w="38100"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EF173B-A60C-40B3-BEA7-5BD28B3E0898}"/>
              </a:ext>
            </a:extLst>
          </p:cNvPr>
          <p:cNvCxnSpPr/>
          <p:nvPr/>
        </p:nvCxnSpPr>
        <p:spPr>
          <a:xfrm>
            <a:off x="8315132" y="3746851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40CCD9-0E9A-4507-89F8-BEDF38883CDC}"/>
              </a:ext>
            </a:extLst>
          </p:cNvPr>
          <p:cNvCxnSpPr>
            <a:cxnSpLocks/>
          </p:cNvCxnSpPr>
          <p:nvPr/>
        </p:nvCxnSpPr>
        <p:spPr>
          <a:xfrm>
            <a:off x="8777032" y="3156779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E774C8-6521-43AC-85A0-88BAC59C3A55}"/>
              </a:ext>
            </a:extLst>
          </p:cNvPr>
          <p:cNvCxnSpPr>
            <a:cxnSpLocks/>
          </p:cNvCxnSpPr>
          <p:nvPr/>
        </p:nvCxnSpPr>
        <p:spPr>
          <a:xfrm>
            <a:off x="8777032" y="4000293"/>
            <a:ext cx="0" cy="4515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B21FD4-5858-4AC9-8687-271CE8E3FDF0}"/>
              </a:ext>
            </a:extLst>
          </p:cNvPr>
          <p:cNvCxnSpPr/>
          <p:nvPr/>
        </p:nvCxnSpPr>
        <p:spPr>
          <a:xfrm>
            <a:off x="9200532" y="3746851"/>
            <a:ext cx="33480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7AC90862-9BA4-48DC-91B9-9E4F8A64B61E}"/>
              </a:ext>
            </a:extLst>
          </p:cNvPr>
          <p:cNvSpPr/>
          <p:nvPr/>
        </p:nvSpPr>
        <p:spPr>
          <a:xfrm>
            <a:off x="2155986" y="2190581"/>
            <a:ext cx="4391907" cy="1061483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Generate a random Number 0 &lt; a &lt; 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Diamond 44">
                <a:extLst>
                  <a:ext uri="{FF2B5EF4-FFF2-40B4-BE49-F238E27FC236}">
                    <a16:creationId xmlns:a16="http://schemas.microsoft.com/office/drawing/2014/main" id="{315DBA98-BA75-4597-9BD3-537F30AEF58E}"/>
                  </a:ext>
                </a:extLst>
              </p:cNvPr>
              <p:cNvSpPr/>
              <p:nvPr/>
            </p:nvSpPr>
            <p:spPr>
              <a:xfrm>
                <a:off x="2923573" y="3836184"/>
                <a:ext cx="2239340" cy="208722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&gt; a</a:t>
                </a:r>
              </a:p>
            </p:txBody>
          </p:sp>
        </mc:Choice>
        <mc:Fallback>
          <p:sp>
            <p:nvSpPr>
              <p:cNvPr id="45" name="Diamond 44">
                <a:extLst>
                  <a:ext uri="{FF2B5EF4-FFF2-40B4-BE49-F238E27FC236}">
                    <a16:creationId xmlns:a16="http://schemas.microsoft.com/office/drawing/2014/main" id="{315DBA98-BA75-4597-9BD3-537F30AEF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73" y="3836184"/>
                <a:ext cx="2239340" cy="208722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4D981A-C892-4B80-990E-620DB58BCA13}"/>
              </a:ext>
            </a:extLst>
          </p:cNvPr>
          <p:cNvCxnSpPr>
            <a:cxnSpLocks/>
          </p:cNvCxnSpPr>
          <p:nvPr/>
        </p:nvCxnSpPr>
        <p:spPr>
          <a:xfrm flipH="1" flipV="1">
            <a:off x="2392763" y="4881293"/>
            <a:ext cx="5618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FCCBBDA5-EFE6-46A4-B9B1-360D59300C45}"/>
              </a:ext>
            </a:extLst>
          </p:cNvPr>
          <p:cNvSpPr/>
          <p:nvPr/>
        </p:nvSpPr>
        <p:spPr>
          <a:xfrm>
            <a:off x="607981" y="4252340"/>
            <a:ext cx="1956541" cy="1061483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Accept the flip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A09AB0-9C16-4844-930B-133DBF9139C7}"/>
              </a:ext>
            </a:extLst>
          </p:cNvPr>
          <p:cNvSpPr/>
          <p:nvPr/>
        </p:nvSpPr>
        <p:spPr>
          <a:xfrm>
            <a:off x="2463362" y="4448764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60" name="Graphic 59" descr="Checkmark">
            <a:extLst>
              <a:ext uri="{FF2B5EF4-FFF2-40B4-BE49-F238E27FC236}">
                <a16:creationId xmlns:a16="http://schemas.microsoft.com/office/drawing/2014/main" id="{7C92BABB-52E5-482A-849E-D0BFF76662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088" y="4961141"/>
            <a:ext cx="914400" cy="9144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71A5136-160E-4DAF-8357-794459443DDC}"/>
              </a:ext>
            </a:extLst>
          </p:cNvPr>
          <p:cNvCxnSpPr>
            <a:cxnSpLocks/>
          </p:cNvCxnSpPr>
          <p:nvPr/>
        </p:nvCxnSpPr>
        <p:spPr>
          <a:xfrm>
            <a:off x="4043243" y="5908038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6C6EBAA-BEFC-4B92-B991-91854CD2FE5D}"/>
              </a:ext>
            </a:extLst>
          </p:cNvPr>
          <p:cNvSpPr/>
          <p:nvPr/>
        </p:nvSpPr>
        <p:spPr>
          <a:xfrm>
            <a:off x="4029708" y="5923405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6042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Metropolis algorithm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4466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9B77F7A8-A2E8-46BF-BBC5-7C393374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682" y="842591"/>
            <a:ext cx="1543743" cy="154374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5BF64C6-862D-42A4-A0F2-AE753450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6" y="2586409"/>
            <a:ext cx="3429000" cy="3429000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751EC648-3F16-405B-8D2D-CC27E1D7741B}"/>
              </a:ext>
            </a:extLst>
          </p:cNvPr>
          <p:cNvSpPr/>
          <p:nvPr/>
        </p:nvSpPr>
        <p:spPr>
          <a:xfrm>
            <a:off x="7318756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11EE204B-E632-45AF-A900-8CF185CA4F52}"/>
              </a:ext>
            </a:extLst>
          </p:cNvPr>
          <p:cNvSpPr/>
          <p:nvPr/>
        </p:nvSpPr>
        <p:spPr>
          <a:xfrm flipH="1">
            <a:off x="10878940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5692" y="2798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8726899" y="27874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15372-2728-4696-AE61-CB91E08E9BEB}"/>
              </a:ext>
            </a:extLst>
          </p:cNvPr>
          <p:cNvSpPr txBox="1"/>
          <p:nvPr/>
        </p:nvSpPr>
        <p:spPr>
          <a:xfrm>
            <a:off x="9564897" y="2801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13499-D3A1-4560-A8A4-AD54F9635E61}"/>
              </a:ext>
            </a:extLst>
          </p:cNvPr>
          <p:cNvSpPr txBox="1"/>
          <p:nvPr/>
        </p:nvSpPr>
        <p:spPr>
          <a:xfrm>
            <a:off x="8737582" y="45198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8986" y="36559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4674" y="53667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5512D4-EDBB-4352-AD9E-2CA5896150D4}"/>
              </a:ext>
            </a:extLst>
          </p:cNvPr>
          <p:cNvSpPr txBox="1"/>
          <p:nvPr/>
        </p:nvSpPr>
        <p:spPr>
          <a:xfrm>
            <a:off x="7924915" y="3645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2815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3636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0088F-31C2-4E17-BCA1-6560F370FD3C}"/>
              </a:ext>
            </a:extLst>
          </p:cNvPr>
          <p:cNvSpPr/>
          <p:nvPr/>
        </p:nvSpPr>
        <p:spPr>
          <a:xfrm>
            <a:off x="8740413" y="3665622"/>
            <a:ext cx="354033" cy="3540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4538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F7DD2D74-CF0B-42F5-9747-545BE71BA4ED}"/>
              </a:ext>
            </a:extLst>
          </p:cNvPr>
          <p:cNvSpPr txBox="1"/>
          <p:nvPr/>
        </p:nvSpPr>
        <p:spPr>
          <a:xfrm>
            <a:off x="9616682" y="5368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9C48DC-3A07-468E-A243-C1BCDF51F8C4}"/>
              </a:ext>
            </a:extLst>
          </p:cNvPr>
          <p:cNvSpPr/>
          <p:nvPr/>
        </p:nvSpPr>
        <p:spPr>
          <a:xfrm>
            <a:off x="7786421" y="6029014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88A0"/>
                </a:solidFill>
              </a:rPr>
              <a:t>Ex: Random configuration</a:t>
            </a:r>
            <a:endParaRPr lang="en-US" dirty="0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36597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Diamond 44">
                <a:extLst>
                  <a:ext uri="{FF2B5EF4-FFF2-40B4-BE49-F238E27FC236}">
                    <a16:creationId xmlns:a16="http://schemas.microsoft.com/office/drawing/2014/main" id="{315DBA98-BA75-4597-9BD3-537F30AEF58E}"/>
                  </a:ext>
                </a:extLst>
              </p:cNvPr>
              <p:cNvSpPr/>
              <p:nvPr/>
            </p:nvSpPr>
            <p:spPr>
              <a:xfrm>
                <a:off x="2923573" y="2042020"/>
                <a:ext cx="2239340" cy="208722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&gt; a</a:t>
                </a:r>
              </a:p>
            </p:txBody>
          </p:sp>
        </mc:Choice>
        <mc:Fallback>
          <p:sp>
            <p:nvSpPr>
              <p:cNvPr id="45" name="Diamond 44">
                <a:extLst>
                  <a:ext uri="{FF2B5EF4-FFF2-40B4-BE49-F238E27FC236}">
                    <a16:creationId xmlns:a16="http://schemas.microsoft.com/office/drawing/2014/main" id="{315DBA98-BA75-4597-9BD3-537F30AEF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73" y="2042020"/>
                <a:ext cx="2239340" cy="208722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4D981A-C892-4B80-990E-620DB58BCA13}"/>
              </a:ext>
            </a:extLst>
          </p:cNvPr>
          <p:cNvCxnSpPr>
            <a:cxnSpLocks/>
          </p:cNvCxnSpPr>
          <p:nvPr/>
        </p:nvCxnSpPr>
        <p:spPr>
          <a:xfrm flipH="1" flipV="1">
            <a:off x="2392763" y="3087129"/>
            <a:ext cx="5618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FCCBBDA5-EFE6-46A4-B9B1-360D59300C45}"/>
              </a:ext>
            </a:extLst>
          </p:cNvPr>
          <p:cNvSpPr/>
          <p:nvPr/>
        </p:nvSpPr>
        <p:spPr>
          <a:xfrm>
            <a:off x="607981" y="2458176"/>
            <a:ext cx="1956541" cy="1061483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Accept the flip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A09AB0-9C16-4844-930B-133DBF9139C7}"/>
              </a:ext>
            </a:extLst>
          </p:cNvPr>
          <p:cNvSpPr/>
          <p:nvPr/>
        </p:nvSpPr>
        <p:spPr>
          <a:xfrm>
            <a:off x="2463362" y="265460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60" name="Graphic 59" descr="Checkmark">
            <a:extLst>
              <a:ext uri="{FF2B5EF4-FFF2-40B4-BE49-F238E27FC236}">
                <a16:creationId xmlns:a16="http://schemas.microsoft.com/office/drawing/2014/main" id="{7C92BABB-52E5-482A-849E-D0BFF76662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088" y="3166977"/>
            <a:ext cx="914400" cy="9144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71A5136-160E-4DAF-8357-794459443DDC}"/>
              </a:ext>
            </a:extLst>
          </p:cNvPr>
          <p:cNvCxnSpPr>
            <a:cxnSpLocks/>
          </p:cNvCxnSpPr>
          <p:nvPr/>
        </p:nvCxnSpPr>
        <p:spPr>
          <a:xfrm>
            <a:off x="4043243" y="4113874"/>
            <a:ext cx="0" cy="611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6C6EBAA-BEFC-4B92-B991-91854CD2FE5D}"/>
              </a:ext>
            </a:extLst>
          </p:cNvPr>
          <p:cNvSpPr/>
          <p:nvPr/>
        </p:nvSpPr>
        <p:spPr>
          <a:xfrm>
            <a:off x="4029708" y="4129241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6B07AFB3-F896-4C74-8A67-CEB305AF49AF}"/>
              </a:ext>
            </a:extLst>
          </p:cNvPr>
          <p:cNvSpPr/>
          <p:nvPr/>
        </p:nvSpPr>
        <p:spPr>
          <a:xfrm>
            <a:off x="2307118" y="4723216"/>
            <a:ext cx="3178009" cy="1061483"/>
          </a:xfrm>
          <a:prstGeom prst="parallelogra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Reject the flip and return the value of the flip</a:t>
            </a:r>
          </a:p>
        </p:txBody>
      </p:sp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A8F910DC-C8CE-4C08-8392-F6B4DB4604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7585" y="48438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58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Metropolis algorithm </a:t>
            </a:r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9B77F7A8-A2E8-46BF-BBC5-7C393374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682" y="842591"/>
            <a:ext cx="1543743" cy="1543743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5BF64C6-862D-42A4-A0F2-AE753450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6" y="2586409"/>
            <a:ext cx="3429000" cy="3429000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751EC648-3F16-405B-8D2D-CC27E1D7741B}"/>
              </a:ext>
            </a:extLst>
          </p:cNvPr>
          <p:cNvSpPr/>
          <p:nvPr/>
        </p:nvSpPr>
        <p:spPr>
          <a:xfrm>
            <a:off x="7318756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11EE204B-E632-45AF-A900-8CF185CA4F52}"/>
              </a:ext>
            </a:extLst>
          </p:cNvPr>
          <p:cNvSpPr/>
          <p:nvPr/>
        </p:nvSpPr>
        <p:spPr>
          <a:xfrm flipH="1">
            <a:off x="10878940" y="2386334"/>
            <a:ext cx="406991" cy="3829072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5692" y="2798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8726899" y="27874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15372-2728-4696-AE61-CB91E08E9BEB}"/>
              </a:ext>
            </a:extLst>
          </p:cNvPr>
          <p:cNvSpPr txBox="1"/>
          <p:nvPr/>
        </p:nvSpPr>
        <p:spPr>
          <a:xfrm>
            <a:off x="9564897" y="2801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13499-D3A1-4560-A8A4-AD54F9635E61}"/>
              </a:ext>
            </a:extLst>
          </p:cNvPr>
          <p:cNvSpPr txBox="1"/>
          <p:nvPr/>
        </p:nvSpPr>
        <p:spPr>
          <a:xfrm>
            <a:off x="8737582" y="45198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8986" y="36559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55DEEE56-B179-4A83-9E97-2E37B5CF637F}"/>
              </a:ext>
            </a:extLst>
          </p:cNvPr>
          <p:cNvSpPr txBox="1"/>
          <p:nvPr/>
        </p:nvSpPr>
        <p:spPr>
          <a:xfrm>
            <a:off x="10424674" y="53667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5512D4-EDBB-4352-AD9E-2CA5896150D4}"/>
              </a:ext>
            </a:extLst>
          </p:cNvPr>
          <p:cNvSpPr txBox="1"/>
          <p:nvPr/>
        </p:nvSpPr>
        <p:spPr>
          <a:xfrm>
            <a:off x="7924915" y="3645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7924915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2815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3636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9616682" y="4519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0088F-31C2-4E17-BCA1-6560F370FD3C}"/>
              </a:ext>
            </a:extLst>
          </p:cNvPr>
          <p:cNvSpPr/>
          <p:nvPr/>
        </p:nvSpPr>
        <p:spPr>
          <a:xfrm>
            <a:off x="8740413" y="3665622"/>
            <a:ext cx="354033" cy="3540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10463146" y="4538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id="{F7DD2D74-CF0B-42F5-9747-545BE71BA4ED}"/>
              </a:ext>
            </a:extLst>
          </p:cNvPr>
          <p:cNvSpPr txBox="1"/>
          <p:nvPr/>
        </p:nvSpPr>
        <p:spPr>
          <a:xfrm>
            <a:off x="9616682" y="5368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536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9C48DC-3A07-468E-A243-C1BCDF51F8C4}"/>
              </a:ext>
            </a:extLst>
          </p:cNvPr>
          <p:cNvSpPr/>
          <p:nvPr/>
        </p:nvSpPr>
        <p:spPr>
          <a:xfrm>
            <a:off x="7786421" y="6029014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88A0"/>
                </a:solidFill>
              </a:rPr>
              <a:t>Ex: Random configuration</a:t>
            </a:r>
            <a:endParaRPr lang="en-US" dirty="0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75197526-8845-4FCA-9CE1-E5E2D03346AB}"/>
              </a:ext>
            </a:extLst>
          </p:cNvPr>
          <p:cNvSpPr txBox="1"/>
          <p:nvPr/>
        </p:nvSpPr>
        <p:spPr>
          <a:xfrm>
            <a:off x="8776054" y="36597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72AAEF-E37B-4409-BE2D-55B020747F51}"/>
              </a:ext>
            </a:extLst>
          </p:cNvPr>
          <p:cNvCxnSpPr>
            <a:cxnSpLocks/>
            <a:stCxn id="53" idx="2"/>
            <a:endCxn id="49" idx="0"/>
          </p:cNvCxnSpPr>
          <p:nvPr/>
        </p:nvCxnSpPr>
        <p:spPr>
          <a:xfrm>
            <a:off x="5093683" y="3836236"/>
            <a:ext cx="37232" cy="21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92CDCCA-CB04-4C95-B363-957844ACEA28}"/>
              </a:ext>
            </a:extLst>
          </p:cNvPr>
          <p:cNvGrpSpPr/>
          <p:nvPr/>
        </p:nvGrpSpPr>
        <p:grpSpPr>
          <a:xfrm>
            <a:off x="3913615" y="2096081"/>
            <a:ext cx="1951559" cy="4261550"/>
            <a:chOff x="2082998" y="2096081"/>
            <a:chExt cx="1951559" cy="426155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4F22494-97BB-49DE-8879-9A7B529B7409}"/>
                </a:ext>
              </a:extLst>
            </p:cNvPr>
            <p:cNvGrpSpPr/>
            <p:nvPr/>
          </p:nvGrpSpPr>
          <p:grpSpPr>
            <a:xfrm>
              <a:off x="2082998" y="2586408"/>
              <a:ext cx="1951559" cy="3771223"/>
              <a:chOff x="2082998" y="2332770"/>
              <a:chExt cx="2082814" cy="402486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1FE960F-F0FB-42BE-B93B-B6B26DDF4D41}"/>
                  </a:ext>
                </a:extLst>
              </p:cNvPr>
              <p:cNvGrpSpPr/>
              <p:nvPr/>
            </p:nvGrpSpPr>
            <p:grpSpPr>
              <a:xfrm>
                <a:off x="2082998" y="2948474"/>
                <a:ext cx="2082814" cy="3409158"/>
                <a:chOff x="2082998" y="2556020"/>
                <a:chExt cx="2322582" cy="3801612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5633661-3C58-4384-9D56-2051B2DC21E8}"/>
                    </a:ext>
                  </a:extLst>
                </p:cNvPr>
                <p:cNvGrpSpPr/>
                <p:nvPr/>
              </p:nvGrpSpPr>
              <p:grpSpPr>
                <a:xfrm>
                  <a:off x="2082998" y="3610867"/>
                  <a:ext cx="2322582" cy="2746765"/>
                  <a:chOff x="2082998" y="2773203"/>
                  <a:chExt cx="3030886" cy="3584430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1DA1959-5A9F-4818-A60B-F0CC8BEFF08E}"/>
                      </a:ext>
                    </a:extLst>
                  </p:cNvPr>
                  <p:cNvGrpSpPr/>
                  <p:nvPr/>
                </p:nvGrpSpPr>
                <p:grpSpPr>
                  <a:xfrm>
                    <a:off x="2082998" y="3542987"/>
                    <a:ext cx="3030885" cy="2814646"/>
                    <a:chOff x="2082998" y="3542987"/>
                    <a:chExt cx="3030885" cy="2814646"/>
                  </a:xfrm>
                </p:grpSpPr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BED6E645-3636-489C-9241-D449A85FA0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2998" y="4375868"/>
                      <a:ext cx="3030885" cy="1981765"/>
                      <a:chOff x="607981" y="2042020"/>
                      <a:chExt cx="5724004" cy="3742679"/>
                    </a:xfrm>
                  </p:grpSpPr>
                  <p:sp>
                    <p:nvSpPr>
                      <p:cNvPr id="51" name="Parallelogram 50">
                        <a:extLst>
                          <a:ext uri="{FF2B5EF4-FFF2-40B4-BE49-F238E27FC236}">
                            <a16:creationId xmlns:a16="http://schemas.microsoft.com/office/drawing/2014/main" id="{FCCBBDA5-EFE6-46A4-B9B1-360D59300C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7981" y="2458176"/>
                        <a:ext cx="1956541" cy="1061483"/>
                      </a:xfrm>
                      <a:prstGeom prst="parallelogram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700" dirty="0"/>
                          <a:t>Accept the flip</a:t>
                        </a:r>
                      </a:p>
                    </p:txBody>
                  </p:sp>
                  <p:grpSp>
                    <p:nvGrpSpPr>
                      <p:cNvPr id="2" name="Group 1">
                        <a:extLst>
                          <a:ext uri="{FF2B5EF4-FFF2-40B4-BE49-F238E27FC236}">
                            <a16:creationId xmlns:a16="http://schemas.microsoft.com/office/drawing/2014/main" id="{9C965F6F-6E84-4BCD-882A-01A072C5DA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73088" y="2042020"/>
                        <a:ext cx="5158897" cy="3742679"/>
                        <a:chOff x="1173088" y="2042020"/>
                        <a:chExt cx="5158897" cy="3742679"/>
                      </a:xfrm>
                    </p:grpSpPr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E8C1B0FE-1BE1-47A0-80BD-3C18146809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42996" y="4466301"/>
                          <a:ext cx="18473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endParaRPr lang="en-US" dirty="0"/>
                        </a:p>
                      </p:txBody>
                    </p: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45" name="Diamond 44">
                              <a:extLst>
                                <a:ext uri="{FF2B5EF4-FFF2-40B4-BE49-F238E27FC236}">
                                  <a16:creationId xmlns:a16="http://schemas.microsoft.com/office/drawing/2014/main" id="{315DBA98-BA75-4597-9BD3-537F30AEF5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23573" y="2042020"/>
                              <a:ext cx="2239340" cy="2087221"/>
                            </a:xfrm>
                            <a:prstGeom prst="diamond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a14:m>
                              <a:r>
                                <a:rPr lang="en-US" sz="600" dirty="0"/>
                                <a:t>&gt; a</a:t>
                              </a: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45" name="Diamond 44">
                              <a:extLst>
                                <a:ext uri="{FF2B5EF4-FFF2-40B4-BE49-F238E27FC236}">
                                  <a16:creationId xmlns:a16="http://schemas.microsoft.com/office/drawing/2014/main" id="{315DBA98-BA75-4597-9BD3-537F30AEF58E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923573" y="2042020"/>
                              <a:ext cx="2239340" cy="2087221"/>
                            </a:xfrm>
                            <a:prstGeom prst="diamond">
                              <a:avLst/>
                            </a:prstGeom>
                            <a:blipFill>
                              <a:blip r:embed="rId5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50" name="Straight Arrow Connector 49">
                          <a:extLst>
                            <a:ext uri="{FF2B5EF4-FFF2-40B4-BE49-F238E27FC236}">
                              <a16:creationId xmlns:a16="http://schemas.microsoft.com/office/drawing/2014/main" id="{664D981A-C892-4B80-990E-620DB58BCA1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2392763" y="3087129"/>
                          <a:ext cx="561876" cy="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9" name="Rectangle 58">
                          <a:extLst>
                            <a:ext uri="{FF2B5EF4-FFF2-40B4-BE49-F238E27FC236}">
                              <a16:creationId xmlns:a16="http://schemas.microsoft.com/office/drawing/2014/main" id="{4BA09AB0-9C16-4844-930B-133DBF913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3363" y="2539620"/>
                          <a:ext cx="584888" cy="34875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sz="600" dirty="0"/>
                            <a:t>Yes</a:t>
                          </a:r>
                          <a:endParaRPr lang="en-US" dirty="0"/>
                        </a:p>
                      </p:txBody>
                    </p:sp>
                    <p:pic>
                      <p:nvPicPr>
                        <p:cNvPr id="60" name="Graphic 59" descr="Checkmark">
                          <a:extLst>
                            <a:ext uri="{FF2B5EF4-FFF2-40B4-BE49-F238E27FC236}">
                              <a16:creationId xmlns:a16="http://schemas.microsoft.com/office/drawing/2014/main" id="{7C92BABB-52E5-482A-849E-D0BFF76662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7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73088" y="3166977"/>
                          <a:ext cx="914400" cy="914400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66" name="Straight Arrow Connector 65">
                          <a:extLst>
                            <a:ext uri="{FF2B5EF4-FFF2-40B4-BE49-F238E27FC236}">
                              <a16:creationId xmlns:a16="http://schemas.microsoft.com/office/drawing/2014/main" id="{571A5136-160E-4DAF-8357-794459443DD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043243" y="4113874"/>
                          <a:ext cx="0" cy="61128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D6C6EBAA-BEFC-4B92-B991-91854CD2FE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29707" y="4129242"/>
                          <a:ext cx="584887" cy="377816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sz="700" dirty="0"/>
                            <a:t>No</a:t>
                          </a:r>
                          <a:endParaRPr lang="en-US" sz="1050" dirty="0"/>
                        </a:p>
                      </p:txBody>
                    </p:sp>
                    <p:sp>
                      <p:nvSpPr>
                        <p:cNvPr id="48" name="Parallelogram 47">
                          <a:extLst>
                            <a:ext uri="{FF2B5EF4-FFF2-40B4-BE49-F238E27FC236}">
                              <a16:creationId xmlns:a16="http://schemas.microsoft.com/office/drawing/2014/main" id="{6B07AFB3-F896-4C74-8A67-CEB305AF49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07118" y="4723216"/>
                          <a:ext cx="3178009" cy="1061483"/>
                        </a:xfrm>
                        <a:prstGeom prst="parallelogram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/>
                            <a:t>Reject the flip and return the value of the flip</a:t>
                          </a:r>
                        </a:p>
                      </p:txBody>
                    </p:sp>
                    <p:pic>
                      <p:nvPicPr>
                        <p:cNvPr id="4" name="Graphic 3" descr="Close">
                          <a:extLst>
                            <a:ext uri="{FF2B5EF4-FFF2-40B4-BE49-F238E27FC236}">
                              <a16:creationId xmlns:a16="http://schemas.microsoft.com/office/drawing/2014/main" id="{A8F910DC-C8CE-4C08-8392-F6B4DB4604A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17585" y="4843807"/>
                          <a:ext cx="914400" cy="9144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397A5437-61A1-47E5-92C3-F60A70E4A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12882" y="4024754"/>
                      <a:ext cx="0" cy="33637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Parallelogram 46">
                      <a:extLst>
                        <a:ext uri="{FF2B5EF4-FFF2-40B4-BE49-F238E27FC236}">
                          <a16:creationId xmlns:a16="http://schemas.microsoft.com/office/drawing/2014/main" id="{24639AA3-6B37-4CE2-AC96-48F9614A93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9532" y="3542987"/>
                      <a:ext cx="2163718" cy="487852"/>
                    </a:xfrm>
                    <a:prstGeom prst="parallelogram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700" dirty="0"/>
                        <a:t>Generate a random Number 0 &lt; a &lt; 1 </a:t>
                      </a: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9" name="Parallelogram 48">
                        <a:extLst>
                          <a:ext uri="{FF2B5EF4-FFF2-40B4-BE49-F238E27FC236}">
                            <a16:creationId xmlns:a16="http://schemas.microsoft.com/office/drawing/2014/main" id="{101BB529-C9A3-4649-9779-6736D7EE17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3188" y="2773203"/>
                        <a:ext cx="2280696" cy="508559"/>
                      </a:xfrm>
                      <a:prstGeom prst="parallelogram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500" dirty="0"/>
                          <a:t>Calculate the probability:</a:t>
                        </a:r>
                      </a:p>
                      <a:p>
                        <a:pPr algn="ctr"/>
                        <a:r>
                          <a:rPr lang="en-US" sz="500" dirty="0"/>
                          <a:t>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r>
                              <a:rPr lang="en-US" sz="5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5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5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5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  <m:r>
                                      <a:rPr lang="en-US" sz="5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sup>
                            </m:sSup>
                          </m:oMath>
                        </a14:m>
                        <a:endParaRPr lang="en-US" sz="500" dirty="0"/>
                      </a:p>
                    </p:txBody>
                  </p:sp>
                </mc:Choice>
                <mc:Fallback>
                  <p:sp>
                    <p:nvSpPr>
                      <p:cNvPr id="49" name="Parallelogram 48">
                        <a:extLst>
                          <a:ext uri="{FF2B5EF4-FFF2-40B4-BE49-F238E27FC236}">
                            <a16:creationId xmlns:a16="http://schemas.microsoft.com/office/drawing/2014/main" id="{101BB529-C9A3-4649-9779-6736D7EE17D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3188" y="2773203"/>
                        <a:ext cx="2280696" cy="508559"/>
                      </a:xfrm>
                      <a:prstGeom prst="parallelogram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95BDE461-AF77-491D-852A-FE1EAD9621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2882" y="3281763"/>
                    <a:ext cx="0" cy="29092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9475086-7334-4B16-AF97-1F5606E336FD}"/>
                    </a:ext>
                  </a:extLst>
                </p:cNvPr>
                <p:cNvGrpSpPr/>
                <p:nvPr/>
              </p:nvGrpSpPr>
              <p:grpSpPr>
                <a:xfrm>
                  <a:off x="2169319" y="2556020"/>
                  <a:ext cx="1747709" cy="915299"/>
                  <a:chOff x="1091654" y="2012443"/>
                  <a:chExt cx="4554932" cy="2385478"/>
                </a:xfrm>
              </p:grpSpPr>
              <p:sp>
                <p:nvSpPr>
                  <p:cNvPr id="53" name="Diamond 52">
                    <a:extLst>
                      <a:ext uri="{FF2B5EF4-FFF2-40B4-BE49-F238E27FC236}">
                        <a16:creationId xmlns:a16="http://schemas.microsoft.com/office/drawing/2014/main" id="{7C9C1DF2-1A78-4B7C-A843-903FFDFC6590}"/>
                      </a:ext>
                    </a:extLst>
                  </p:cNvPr>
                  <p:cNvSpPr/>
                  <p:nvPr/>
                </p:nvSpPr>
                <p:spPr>
                  <a:xfrm>
                    <a:off x="3407246" y="2012443"/>
                    <a:ext cx="2239340" cy="2087221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00" dirty="0"/>
                      <a:t>∆𝐻 &lt; 0</a:t>
                    </a:r>
                  </a:p>
                </p:txBody>
              </p: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FD27BDAF-9071-455F-AE2B-BFE4A4C021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876436" y="3001817"/>
                    <a:ext cx="561876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Parallelogram 54">
                    <a:extLst>
                      <a:ext uri="{FF2B5EF4-FFF2-40B4-BE49-F238E27FC236}">
                        <a16:creationId xmlns:a16="http://schemas.microsoft.com/office/drawing/2014/main" id="{BC4EB546-A9DC-4BE7-B25A-5388579BA923}"/>
                      </a:ext>
                    </a:extLst>
                  </p:cNvPr>
                  <p:cNvSpPr/>
                  <p:nvPr/>
                </p:nvSpPr>
                <p:spPr>
                  <a:xfrm>
                    <a:off x="1091654" y="2372864"/>
                    <a:ext cx="1956541" cy="1061483"/>
                  </a:xfrm>
                  <a:prstGeom prst="parallelogram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Accept the flip</a:t>
                    </a: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A0750BCD-6F3F-47FF-A0DF-DFDF0C8FDA39}"/>
                      </a:ext>
                    </a:extLst>
                  </p:cNvPr>
                  <p:cNvSpPr/>
                  <p:nvPr/>
                </p:nvSpPr>
                <p:spPr>
                  <a:xfrm>
                    <a:off x="2947035" y="2379459"/>
                    <a:ext cx="632084" cy="3683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500" dirty="0"/>
                      <a:t>Yes</a:t>
                    </a:r>
                    <a:endParaRPr lang="en-US" dirty="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85E22ABF-9A9D-4811-A973-2367CD129640}"/>
                      </a:ext>
                    </a:extLst>
                  </p:cNvPr>
                  <p:cNvSpPr/>
                  <p:nvPr/>
                </p:nvSpPr>
                <p:spPr>
                  <a:xfrm>
                    <a:off x="4678166" y="3996065"/>
                    <a:ext cx="635576" cy="4018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600" dirty="0"/>
                      <a:t>No</a:t>
                    </a:r>
                    <a:endParaRPr lang="en-US" dirty="0"/>
                  </a:p>
                </p:txBody>
              </p:sp>
              <p:pic>
                <p:nvPicPr>
                  <p:cNvPr id="58" name="Graphic 57" descr="Checkmark">
                    <a:extLst>
                      <a:ext uri="{FF2B5EF4-FFF2-40B4-BE49-F238E27FC236}">
                        <a16:creationId xmlns:a16="http://schemas.microsoft.com/office/drawing/2014/main" id="{CF6B15AD-94EC-432B-BB12-236DCA01D9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56761" y="3081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AF6B46D2-B5F6-49F5-B4AC-0E1ED821D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1179" y="2695253"/>
                <a:ext cx="0" cy="2703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08532CC5-2DA1-47D1-B09F-DF8B0D5B455F}"/>
                  </a:ext>
                </a:extLst>
              </p:cNvPr>
              <p:cNvSpPr/>
              <p:nvPr/>
            </p:nvSpPr>
            <p:spPr>
              <a:xfrm>
                <a:off x="2589141" y="2332770"/>
                <a:ext cx="1567287" cy="367065"/>
              </a:xfrm>
              <a:prstGeom prst="parallelogram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Calculate the Change ∆𝐻 according to this change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Parallelogram 67">
                  <a:extLst>
                    <a:ext uri="{FF2B5EF4-FFF2-40B4-BE49-F238E27FC236}">
                      <a16:creationId xmlns:a16="http://schemas.microsoft.com/office/drawing/2014/main" id="{E53EAF6D-2B72-4BE3-A43D-91A66B807799}"/>
                    </a:ext>
                  </a:extLst>
                </p:cNvPr>
                <p:cNvSpPr/>
                <p:nvPr/>
              </p:nvSpPr>
              <p:spPr>
                <a:xfrm>
                  <a:off x="2658942" y="2096081"/>
                  <a:ext cx="1365892" cy="350880"/>
                </a:xfrm>
                <a:prstGeom prst="parallelogram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Try to flip it </a:t>
                  </a:r>
                  <a:endParaRPr lang="en-US" sz="9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8" name="Parallelogram 67">
                  <a:extLst>
                    <a:ext uri="{FF2B5EF4-FFF2-40B4-BE49-F238E27FC236}">
                      <a16:creationId xmlns:a16="http://schemas.microsoft.com/office/drawing/2014/main" id="{E53EAF6D-2B72-4BE3-A43D-91A66B807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942" y="2096081"/>
                  <a:ext cx="1365892" cy="350880"/>
                </a:xfrm>
                <a:prstGeom prst="parallelogram">
                  <a:avLst/>
                </a:prstGeom>
                <a:blipFill>
                  <a:blip r:embed="rId11"/>
                  <a:stretch>
                    <a:fillRect t="-1695"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41B88B-E5FA-434B-B0B9-0319A3205479}"/>
                </a:ext>
              </a:extLst>
            </p:cNvPr>
            <p:cNvCxnSpPr>
              <a:cxnSpLocks/>
              <a:stCxn id="68" idx="3"/>
              <a:endCxn id="63" idx="0"/>
            </p:cNvCxnSpPr>
            <p:nvPr/>
          </p:nvCxnSpPr>
          <p:spPr>
            <a:xfrm flipH="1">
              <a:off x="3291505" y="2446961"/>
              <a:ext cx="6523" cy="139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AD7679D-9B4D-48E4-9A13-092E1C6B129E}"/>
              </a:ext>
            </a:extLst>
          </p:cNvPr>
          <p:cNvCxnSpPr>
            <a:cxnSpLocks/>
            <a:stCxn id="48" idx="5"/>
            <a:endCxn id="68" idx="5"/>
          </p:cNvCxnSpPr>
          <p:nvPr/>
        </p:nvCxnSpPr>
        <p:spPr>
          <a:xfrm rot="10800000">
            <a:off x="4533419" y="2271521"/>
            <a:ext cx="4742" cy="3905158"/>
          </a:xfrm>
          <a:prstGeom prst="bentConnector3">
            <a:avLst>
              <a:gd name="adj1" fmla="val 283425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8AFF03F-592C-4769-A46F-E0C76AB946D9}"/>
                  </a:ext>
                </a:extLst>
              </p:cNvPr>
              <p:cNvSpPr txBox="1"/>
              <p:nvPr/>
            </p:nvSpPr>
            <p:spPr>
              <a:xfrm rot="16200000">
                <a:off x="2346661" y="3820719"/>
                <a:ext cx="1215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8AFF03F-592C-4769-A46F-E0C76AB94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46661" y="3820719"/>
                <a:ext cx="1215397" cy="369332"/>
              </a:xfrm>
              <a:prstGeom prst="rect">
                <a:avLst/>
              </a:prstGeom>
              <a:blipFill>
                <a:blip r:embed="rId12"/>
                <a:stretch>
                  <a:fillRect l="-8197" r="-2459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77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&amp; Discussion</a:t>
            </a:r>
          </a:p>
        </p:txBody>
      </p:sp>
      <p:pic>
        <p:nvPicPr>
          <p:cNvPr id="65" name="Graphic 64" descr="Presentation with pie chart">
            <a:extLst>
              <a:ext uri="{FF2B5EF4-FFF2-40B4-BE49-F238E27FC236}">
                <a16:creationId xmlns:a16="http://schemas.microsoft.com/office/drawing/2014/main" id="{EDCF1118-9D99-4A90-9A6E-E4B082CC8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9280" y="865425"/>
            <a:ext cx="1475157" cy="14751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205047-05CD-4057-8718-4809718C9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3512" y="2340582"/>
            <a:ext cx="6120071" cy="3829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681C37E-D2CE-46C8-8476-9D1C7107D796}"/>
                  </a:ext>
                </a:extLst>
              </p:cNvPr>
              <p:cNvSpPr/>
              <p:nvPr/>
            </p:nvSpPr>
            <p:spPr>
              <a:xfrm>
                <a:off x="731521" y="2227735"/>
                <a:ext cx="4399280" cy="4039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3488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After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3488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3488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3488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3488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sz="2800" b="1" dirty="0">
                  <a:solidFill>
                    <a:srgbClr val="3488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the random configuration, the solution tends to positive or negative configuration</a:t>
                </a:r>
              </a:p>
              <a:p>
                <a:pPr lvl="1"/>
                <a:r>
                  <a:rPr lang="en-US" sz="20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positive configuration remain positive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negative configuration remain negative</a:t>
                </a: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681C37E-D2CE-46C8-8476-9D1C7107D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1" y="2227735"/>
                <a:ext cx="4399280" cy="4039567"/>
              </a:xfrm>
              <a:prstGeom prst="rect">
                <a:avLst/>
              </a:prstGeom>
              <a:blipFill>
                <a:blip r:embed="rId5"/>
                <a:stretch>
                  <a:fillRect l="-2909" t="-1508" r="-831" b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133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&amp; Discussion</a:t>
            </a:r>
          </a:p>
        </p:txBody>
      </p:sp>
      <p:pic>
        <p:nvPicPr>
          <p:cNvPr id="65" name="Graphic 64" descr="Presentation with pie chart">
            <a:extLst>
              <a:ext uri="{FF2B5EF4-FFF2-40B4-BE49-F238E27FC236}">
                <a16:creationId xmlns:a16="http://schemas.microsoft.com/office/drawing/2014/main" id="{EDCF1118-9D99-4A90-9A6E-E4B082CC8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9280" y="865425"/>
            <a:ext cx="1475157" cy="14751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681C37E-D2CE-46C8-8476-9D1C7107D796}"/>
                  </a:ext>
                </a:extLst>
              </p:cNvPr>
              <p:cNvSpPr/>
              <p:nvPr/>
            </p:nvSpPr>
            <p:spPr>
              <a:xfrm>
                <a:off x="731521" y="2227735"/>
                <a:ext cx="4399280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3488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After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3488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3488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3488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3488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681C37E-D2CE-46C8-8476-9D1C7107D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1" y="2227735"/>
                <a:ext cx="4399280" cy="530915"/>
              </a:xfrm>
              <a:prstGeom prst="rect">
                <a:avLst/>
              </a:prstGeom>
              <a:blipFill>
                <a:blip r:embed="rId4"/>
                <a:stretch>
                  <a:fillRect l="-2909" t="-1136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BFE5FF8-3D76-4412-8EF2-B6C09A9531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7" y="2935776"/>
            <a:ext cx="3215640" cy="321564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5E599C-86F4-4CFA-95D9-8B4B14D1A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45" y="2909599"/>
            <a:ext cx="3215640" cy="3215640"/>
          </a:xfrm>
          <a:prstGeom prst="rect">
            <a:avLst/>
          </a:prstGeom>
        </p:spPr>
      </p:pic>
      <p:pic>
        <p:nvPicPr>
          <p:cNvPr id="7" name="Picture 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59858835-8A00-415A-A5B4-C854799D25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79" y="2891410"/>
            <a:ext cx="3241040" cy="32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2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&amp; Discussion</a:t>
            </a:r>
          </a:p>
        </p:txBody>
      </p:sp>
      <p:pic>
        <p:nvPicPr>
          <p:cNvPr id="65" name="Graphic 64" descr="Presentation with pie chart">
            <a:extLst>
              <a:ext uri="{FF2B5EF4-FFF2-40B4-BE49-F238E27FC236}">
                <a16:creationId xmlns:a16="http://schemas.microsoft.com/office/drawing/2014/main" id="{EDCF1118-9D99-4A90-9A6E-E4B082CC8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9280" y="865425"/>
            <a:ext cx="1475157" cy="147515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681C37E-D2CE-46C8-8476-9D1C7107D796}"/>
              </a:ext>
            </a:extLst>
          </p:cNvPr>
          <p:cNvSpPr/>
          <p:nvPr/>
        </p:nvSpPr>
        <p:spPr>
          <a:xfrm>
            <a:off x="731520" y="2227735"/>
            <a:ext cx="264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488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Magnetization 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B8B1146-69F8-467B-AAE5-09FD8E7234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" r="50583" b="48296"/>
          <a:stretch/>
        </p:blipFill>
        <p:spPr>
          <a:xfrm>
            <a:off x="4573538" y="2489345"/>
            <a:ext cx="6777775" cy="37260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3879B8-BCDA-4B81-9A23-CBA3F5F6824D}"/>
              </a:ext>
            </a:extLst>
          </p:cNvPr>
          <p:cNvSpPr/>
          <p:nvPr/>
        </p:nvSpPr>
        <p:spPr>
          <a:xfrm>
            <a:off x="1113454" y="2967335"/>
            <a:ext cx="32248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Comparison between the exact solution as a function of temperature and Monte Carlo simulation showing a high accuracy</a:t>
            </a:r>
          </a:p>
        </p:txBody>
      </p:sp>
    </p:spTree>
    <p:extLst>
      <p:ext uri="{BB962C8B-B14F-4D97-AF65-F5344CB8AC3E}">
        <p14:creationId xmlns:p14="http://schemas.microsoft.com/office/powerpoint/2010/main" val="378210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&amp; Discussion</a:t>
            </a:r>
          </a:p>
        </p:txBody>
      </p:sp>
      <p:pic>
        <p:nvPicPr>
          <p:cNvPr id="65" name="Graphic 64" descr="Presentation with pie chart">
            <a:extLst>
              <a:ext uri="{FF2B5EF4-FFF2-40B4-BE49-F238E27FC236}">
                <a16:creationId xmlns:a16="http://schemas.microsoft.com/office/drawing/2014/main" id="{EDCF1118-9D99-4A90-9A6E-E4B082CC8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9280" y="865425"/>
            <a:ext cx="1475157" cy="147515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681C37E-D2CE-46C8-8476-9D1C7107D796}"/>
              </a:ext>
            </a:extLst>
          </p:cNvPr>
          <p:cNvSpPr/>
          <p:nvPr/>
        </p:nvSpPr>
        <p:spPr>
          <a:xfrm>
            <a:off x="731520" y="2227735"/>
            <a:ext cx="3224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488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susceptibility 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B8B1146-69F8-467B-AAE5-09FD8E7234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" t="51928" r="50665" b="-224"/>
          <a:stretch/>
        </p:blipFill>
        <p:spPr>
          <a:xfrm>
            <a:off x="4573538" y="2489345"/>
            <a:ext cx="6777775" cy="37260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C3879B8-BCDA-4B81-9A23-CBA3F5F6824D}"/>
                  </a:ext>
                </a:extLst>
              </p:cNvPr>
              <p:cNvSpPr/>
              <p:nvPr/>
            </p:nvSpPr>
            <p:spPr>
              <a:xfrm>
                <a:off x="1113454" y="2738571"/>
                <a:ext cx="3460084" cy="2573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susceptibility is a measure of how the material will become magnetized in applied magnetic field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C3879B8-BCDA-4B81-9A23-CBA3F5F68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54" y="2738571"/>
                <a:ext cx="3460084" cy="2573782"/>
              </a:xfrm>
              <a:prstGeom prst="rect">
                <a:avLst/>
              </a:prstGeom>
              <a:blipFill>
                <a:blip r:embed="rId5"/>
                <a:stretch>
                  <a:fillRect l="-1587" t="-1185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369D5E2-B967-4168-B5BA-2A888D398822}"/>
              </a:ext>
            </a:extLst>
          </p:cNvPr>
          <p:cNvSpPr/>
          <p:nvPr/>
        </p:nvSpPr>
        <p:spPr>
          <a:xfrm>
            <a:off x="1384673" y="3927195"/>
            <a:ext cx="1326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magnetization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F28A06-5B1A-45BC-BE69-E888519DBDC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203935" flipH="1">
            <a:off x="2503545" y="3941058"/>
            <a:ext cx="1119454" cy="4954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87FF24-1DEC-48AC-8C58-6A9FC545CB2B}"/>
              </a:ext>
            </a:extLst>
          </p:cNvPr>
          <p:cNvSpPr/>
          <p:nvPr/>
        </p:nvSpPr>
        <p:spPr>
          <a:xfrm>
            <a:off x="542932" y="5072701"/>
            <a:ext cx="2392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Magnetic field strength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38213D-9F6F-493A-B041-4F90F8B9223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1396065" flipH="1" flipV="1">
            <a:off x="2452375" y="5182718"/>
            <a:ext cx="1119454" cy="4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17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&amp; Discussion</a:t>
            </a:r>
          </a:p>
        </p:txBody>
      </p:sp>
      <p:pic>
        <p:nvPicPr>
          <p:cNvPr id="65" name="Graphic 64" descr="Presentation with pie chart">
            <a:extLst>
              <a:ext uri="{FF2B5EF4-FFF2-40B4-BE49-F238E27FC236}">
                <a16:creationId xmlns:a16="http://schemas.microsoft.com/office/drawing/2014/main" id="{EDCF1118-9D99-4A90-9A6E-E4B082CC8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9280" y="865425"/>
            <a:ext cx="1475157" cy="147515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681C37E-D2CE-46C8-8476-9D1C7107D796}"/>
              </a:ext>
            </a:extLst>
          </p:cNvPr>
          <p:cNvSpPr/>
          <p:nvPr/>
        </p:nvSpPr>
        <p:spPr>
          <a:xfrm>
            <a:off x="731520" y="2227735"/>
            <a:ext cx="3224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488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Energy 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B8B1146-69F8-467B-AAE5-09FD8E7234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837" r="583" b="48867"/>
          <a:stretch/>
        </p:blipFill>
        <p:spPr>
          <a:xfrm>
            <a:off x="4573538" y="2489345"/>
            <a:ext cx="6777775" cy="37260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3879B8-BCDA-4B81-9A23-CBA3F5F6824D}"/>
              </a:ext>
            </a:extLst>
          </p:cNvPr>
          <p:cNvSpPr/>
          <p:nvPr/>
        </p:nvSpPr>
        <p:spPr>
          <a:xfrm>
            <a:off x="1113454" y="2738571"/>
            <a:ext cx="3460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Energy per spin</a:t>
            </a:r>
          </a:p>
        </p:txBody>
      </p:sp>
    </p:spTree>
    <p:extLst>
      <p:ext uri="{BB962C8B-B14F-4D97-AF65-F5344CB8AC3E}">
        <p14:creationId xmlns:p14="http://schemas.microsoft.com/office/powerpoint/2010/main" val="3741921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&amp; Discussion</a:t>
            </a:r>
          </a:p>
        </p:txBody>
      </p:sp>
      <p:pic>
        <p:nvPicPr>
          <p:cNvPr id="65" name="Graphic 64" descr="Presentation with pie chart">
            <a:extLst>
              <a:ext uri="{FF2B5EF4-FFF2-40B4-BE49-F238E27FC236}">
                <a16:creationId xmlns:a16="http://schemas.microsoft.com/office/drawing/2014/main" id="{EDCF1118-9D99-4A90-9A6E-E4B082CC8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9280" y="865425"/>
            <a:ext cx="1475157" cy="147515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681C37E-D2CE-46C8-8476-9D1C7107D796}"/>
              </a:ext>
            </a:extLst>
          </p:cNvPr>
          <p:cNvSpPr/>
          <p:nvPr/>
        </p:nvSpPr>
        <p:spPr>
          <a:xfrm>
            <a:off x="731520" y="2227735"/>
            <a:ext cx="3224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488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Specific Heat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B8B1146-69F8-467B-AAE5-09FD8E7234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7" t="52369" r="796" b="-665"/>
          <a:stretch/>
        </p:blipFill>
        <p:spPr>
          <a:xfrm>
            <a:off x="4573538" y="2489345"/>
            <a:ext cx="6777775" cy="37260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B46E94-87AE-40FA-AFBC-763D11BEEE75}"/>
                  </a:ext>
                </a:extLst>
              </p:cNvPr>
              <p:cNvSpPr/>
              <p:nvPr/>
            </p:nvSpPr>
            <p:spPr>
              <a:xfrm>
                <a:off x="1113454" y="2738571"/>
                <a:ext cx="3460084" cy="2296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is a measure of how much energy that needed to increase the temperature of the material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B46E94-87AE-40FA-AFBC-763D11BEE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54" y="2738571"/>
                <a:ext cx="3460084" cy="2296591"/>
              </a:xfrm>
              <a:prstGeom prst="rect">
                <a:avLst/>
              </a:prstGeom>
              <a:blipFill>
                <a:blip r:embed="rId5"/>
                <a:stretch>
                  <a:fillRect l="-1587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166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and Background</a:t>
            </a:r>
          </a:p>
        </p:txBody>
      </p:sp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940C53E0-E728-41AF-9B3A-A84DD88C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1" y="721904"/>
            <a:ext cx="1831909" cy="1831909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2633C45-3144-440F-89FA-9E71271E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828" y="2548186"/>
            <a:ext cx="8527670" cy="605561"/>
          </a:xfrm>
        </p:spPr>
        <p:txBody>
          <a:bodyPr>
            <a:normAutofit/>
          </a:bodyPr>
          <a:lstStyle/>
          <a:p>
            <a:r>
              <a:rPr lang="en-US" sz="2400" dirty="0"/>
              <a:t>In 1920 </a:t>
            </a:r>
            <a:r>
              <a:rPr lang="en-US" sz="2400" dirty="0">
                <a:solidFill>
                  <a:srgbClr val="3488A0"/>
                </a:solidFill>
              </a:rPr>
              <a:t>Wilhelm Lens</a:t>
            </a:r>
            <a:r>
              <a:rPr lang="en-US" sz="2400" dirty="0"/>
              <a:t> </a:t>
            </a:r>
            <a:r>
              <a:rPr lang="en-US" sz="1900" dirty="0"/>
              <a:t>gave a problem to his student </a:t>
            </a:r>
            <a:r>
              <a:rPr lang="en-US" sz="2400" dirty="0">
                <a:solidFill>
                  <a:srgbClr val="3488A0"/>
                </a:solidFill>
              </a:rPr>
              <a:t>Ernst Ising</a:t>
            </a:r>
          </a:p>
        </p:txBody>
      </p:sp>
      <p:pic>
        <p:nvPicPr>
          <p:cNvPr id="30" name="Picture 2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659DC32-1552-4BFA-A91F-F73FB8528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04" y="3238942"/>
            <a:ext cx="2109356" cy="29251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F34F310B-4939-4EE6-947C-6A66B91C3378}"/>
              </a:ext>
            </a:extLst>
          </p:cNvPr>
          <p:cNvSpPr/>
          <p:nvPr/>
        </p:nvSpPr>
        <p:spPr>
          <a:xfrm>
            <a:off x="5274905" y="4198776"/>
            <a:ext cx="1642187" cy="813420"/>
          </a:xfrm>
          <a:prstGeom prst="rightArrow">
            <a:avLst/>
          </a:prstGeom>
          <a:solidFill>
            <a:srgbClr val="348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6C16782-6F32-4A58-9467-58F7FB7B2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2737" y="3179679"/>
            <a:ext cx="2109356" cy="29192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 descr="A close up of a device&#10;&#10;Description automatically generated">
            <a:extLst>
              <a:ext uri="{FF2B5EF4-FFF2-40B4-BE49-F238E27FC236}">
                <a16:creationId xmlns:a16="http://schemas.microsoft.com/office/drawing/2014/main" id="{F35E5E05-0CB5-46C3-8C5C-C2895455F64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5846" flipH="1">
            <a:off x="1954592" y="3101535"/>
            <a:ext cx="1330981" cy="156955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EB0A632-FF4E-40A6-B347-E21AB359EC97}"/>
              </a:ext>
            </a:extLst>
          </p:cNvPr>
          <p:cNvSpPr/>
          <p:nvPr/>
        </p:nvSpPr>
        <p:spPr>
          <a:xfrm>
            <a:off x="474737" y="3047806"/>
            <a:ext cx="205376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German physicist</a:t>
            </a:r>
          </a:p>
          <a:p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Prof. in </a:t>
            </a:r>
          </a:p>
          <a:p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Hamburg University</a:t>
            </a:r>
          </a:p>
          <a:p>
            <a:endParaRPr lang="en-US" sz="2800" dirty="0">
              <a:solidFill>
                <a:srgbClr val="C00000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CCFFFF7-992D-4AF4-82EE-9EE608610C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914030" flipH="1" flipV="1">
            <a:off x="8784812" y="3409693"/>
            <a:ext cx="1330981" cy="58912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8211574-26CB-43B2-A034-08F27ED11937}"/>
              </a:ext>
            </a:extLst>
          </p:cNvPr>
          <p:cNvSpPr/>
          <p:nvPr/>
        </p:nvSpPr>
        <p:spPr>
          <a:xfrm>
            <a:off x="9722498" y="3955747"/>
            <a:ext cx="20527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German physicist</a:t>
            </a:r>
          </a:p>
          <a:p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His doctoral thesis studied a problem suggested by his teacher</a:t>
            </a:r>
          </a:p>
        </p:txBody>
      </p:sp>
    </p:spTree>
    <p:extLst>
      <p:ext uri="{BB962C8B-B14F-4D97-AF65-F5344CB8AC3E}">
        <p14:creationId xmlns:p14="http://schemas.microsoft.com/office/powerpoint/2010/main" val="3552901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46E94-87AE-40FA-AFBC-763D11BEEE75}"/>
              </a:ext>
            </a:extLst>
          </p:cNvPr>
          <p:cNvSpPr/>
          <p:nvPr/>
        </p:nvSpPr>
        <p:spPr>
          <a:xfrm>
            <a:off x="731521" y="3025063"/>
            <a:ext cx="10708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Numerical results produced are almost the same as the theoretical results</a:t>
            </a:r>
          </a:p>
          <a:p>
            <a:pPr algn="ctr"/>
            <a:r>
              <a:rPr lang="en-US" dirty="0"/>
              <a:t>Mont Carlo simulation is valuable and efficient to an exact calculation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There are many related physical problems that can be easily solved by Monte Carlo algorithms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3488A0"/>
                </a:solidFill>
              </a:rPr>
              <a:t>Fluids</a:t>
            </a:r>
            <a:r>
              <a:rPr lang="en-US" dirty="0"/>
              <a:t> “</a:t>
            </a:r>
            <a:r>
              <a:rPr lang="en-US" dirty="0">
                <a:solidFill>
                  <a:srgbClr val="C00000"/>
                </a:solidFill>
              </a:rPr>
              <a:t>Kinetic models of gases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Boltzmann Equation</a:t>
            </a:r>
            <a:r>
              <a:rPr lang="en-US" dirty="0"/>
              <a:t>” – </a:t>
            </a:r>
            <a:r>
              <a:rPr lang="en-US" dirty="0">
                <a:solidFill>
                  <a:srgbClr val="3488A0"/>
                </a:solidFill>
              </a:rPr>
              <a:t>disordered materials </a:t>
            </a:r>
            <a:r>
              <a:rPr lang="en-US" dirty="0"/>
              <a:t>– </a:t>
            </a:r>
            <a:r>
              <a:rPr lang="en-US" dirty="0">
                <a:solidFill>
                  <a:srgbClr val="3488A0"/>
                </a:solidFill>
              </a:rPr>
              <a:t>strongly coupled solids </a:t>
            </a:r>
            <a:r>
              <a:rPr lang="en-US" dirty="0"/>
              <a:t>and </a:t>
            </a:r>
            <a:r>
              <a:rPr lang="en-US" dirty="0">
                <a:solidFill>
                  <a:srgbClr val="3488A0"/>
                </a:solidFill>
              </a:rPr>
              <a:t>cellular structures</a:t>
            </a:r>
            <a:r>
              <a:rPr lang="en-US" dirty="0"/>
              <a:t>)  </a:t>
            </a:r>
          </a:p>
        </p:txBody>
      </p:sp>
      <p:pic>
        <p:nvPicPr>
          <p:cNvPr id="11" name="Graphic 21" descr="Lightbulb and gear">
            <a:extLst>
              <a:ext uri="{FF2B5EF4-FFF2-40B4-BE49-F238E27FC236}">
                <a16:creationId xmlns:a16="http://schemas.microsoft.com/office/drawing/2014/main" id="{260B1260-5DAB-4680-A4CA-F55930445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79" y="827963"/>
            <a:ext cx="1548420" cy="15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68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46E94-87AE-40FA-AFBC-763D11BEEE75}"/>
              </a:ext>
            </a:extLst>
          </p:cNvPr>
          <p:cNvSpPr/>
          <p:nvPr/>
        </p:nvSpPr>
        <p:spPr>
          <a:xfrm>
            <a:off x="1113454" y="2354503"/>
            <a:ext cx="10367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Nina </a:t>
            </a:r>
            <a:r>
              <a:rPr lang="en-US" dirty="0" err="1"/>
              <a:t>Kuklisoving</a:t>
            </a:r>
            <a:r>
              <a:rPr lang="en-US" dirty="0"/>
              <a:t>, </a:t>
            </a:r>
            <a:r>
              <a:rPr lang="en-US" b="1" dirty="0"/>
              <a:t>Solving the 2D Ising Model</a:t>
            </a:r>
            <a:r>
              <a:rPr lang="en-US" dirty="0"/>
              <a:t>, PHYS 35200, March 2013</a:t>
            </a:r>
          </a:p>
          <a:p>
            <a:pPr marL="346075" indent="-346075"/>
            <a:r>
              <a:rPr lang="en-US" dirty="0"/>
              <a:t>[2] Jacques Kotze, </a:t>
            </a:r>
            <a:r>
              <a:rPr lang="en-US" b="1" dirty="0"/>
              <a:t>Introduction to Monte Carlo methods for an Ising Model of a Ferromagnet</a:t>
            </a:r>
            <a:r>
              <a:rPr lang="en-US" dirty="0"/>
              <a:t>, March 2008</a:t>
            </a:r>
          </a:p>
          <a:p>
            <a:pPr marL="346075" indent="-346075"/>
            <a:r>
              <a:rPr lang="en-US" dirty="0"/>
              <a:t>[3] Alexey </a:t>
            </a:r>
            <a:r>
              <a:rPr lang="en-US" dirty="0" err="1"/>
              <a:t>Khorev</a:t>
            </a:r>
            <a:r>
              <a:rPr lang="en-US" dirty="0"/>
              <a:t>, </a:t>
            </a:r>
            <a:r>
              <a:rPr lang="en-US" b="1" dirty="0"/>
              <a:t>A Monte Carlo Implementation of the Ising Model in Python</a:t>
            </a:r>
            <a:r>
              <a:rPr lang="en-US" dirty="0"/>
              <a:t>, August 2017</a:t>
            </a:r>
          </a:p>
          <a:p>
            <a:pPr marL="346075" indent="-346075"/>
            <a:r>
              <a:rPr lang="en-US" dirty="0"/>
              <a:t>[4] </a:t>
            </a:r>
            <a:r>
              <a:rPr lang="en-US" dirty="0" err="1"/>
              <a:t>Wikipedia,</a:t>
            </a:r>
            <a:r>
              <a:rPr lang="en-US" b="1" dirty="0" err="1"/>
              <a:t>Ising</a:t>
            </a:r>
            <a:r>
              <a:rPr lang="en-US" b="1" dirty="0"/>
              <a:t> Model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https://en.wikipedia.org/wiki/Ising_model</a:t>
            </a:r>
            <a:r>
              <a:rPr lang="en-US" dirty="0"/>
              <a:t>, December 2019</a:t>
            </a:r>
          </a:p>
          <a:p>
            <a:pPr marL="346075" indent="-346075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A90066-77AB-4136-9E52-96F98F9291B0}"/>
              </a:ext>
            </a:extLst>
          </p:cNvPr>
          <p:cNvGrpSpPr/>
          <p:nvPr/>
        </p:nvGrpSpPr>
        <p:grpSpPr>
          <a:xfrm>
            <a:off x="856860" y="3949952"/>
            <a:ext cx="10478277" cy="1212979"/>
            <a:chOff x="4758612" y="466530"/>
            <a:chExt cx="3508310" cy="1212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3C3741-B968-4FFE-A4A3-49CA9F091D07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CA52D9-88B9-4FD9-BF57-DDDF0501D5C8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4DB814F-2973-408D-AB7F-A84F2F201759}"/>
              </a:ext>
            </a:extLst>
          </p:cNvPr>
          <p:cNvSpPr txBox="1">
            <a:spLocks/>
          </p:cNvSpPr>
          <p:nvPr/>
        </p:nvSpPr>
        <p:spPr>
          <a:xfrm>
            <a:off x="1265854" y="3870640"/>
            <a:ext cx="860904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Source Code</a:t>
            </a:r>
          </a:p>
        </p:txBody>
      </p:sp>
      <p:pic>
        <p:nvPicPr>
          <p:cNvPr id="3" name="Picture 2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3B5E737B-FBA6-4FAB-8521-AA1F6782E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349" y="4556440"/>
            <a:ext cx="1795861" cy="17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9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293927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478" y="2887954"/>
            <a:ext cx="8609044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Thanks for attention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3E4729C-0438-4538-A008-7D4A94AE4436}"/>
              </a:ext>
            </a:extLst>
          </p:cNvPr>
          <p:cNvSpPr txBox="1">
            <a:spLocks/>
          </p:cNvSpPr>
          <p:nvPr/>
        </p:nvSpPr>
        <p:spPr>
          <a:xfrm>
            <a:off x="7282304" y="4462095"/>
            <a:ext cx="3652396" cy="2478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en-US" sz="1800" spc="150" dirty="0">
                <a:solidFill>
                  <a:srgbClr val="3488A0"/>
                </a:solidFill>
                <a:latin typeface="+mj-lt"/>
                <a:cs typeface="Gill Sans" panose="020B0502020104020203" pitchFamily="34" charset="-79"/>
              </a:rPr>
              <a:t>Ahmed Hady</a:t>
            </a:r>
            <a:endParaRPr kumimoji="0" lang="en-US" sz="1800" u="none" strike="noStrike" kern="1200" cap="none" spc="150" normalizeH="0" baseline="0" noProof="0" dirty="0">
              <a:ln>
                <a:noFill/>
              </a:ln>
              <a:solidFill>
                <a:srgbClr val="3488A0"/>
              </a:solidFill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8D994783-47E2-4C98-8752-1D82913240DD}"/>
              </a:ext>
            </a:extLst>
          </p:cNvPr>
          <p:cNvSpPr txBox="1">
            <a:spLocks/>
          </p:cNvSpPr>
          <p:nvPr/>
        </p:nvSpPr>
        <p:spPr>
          <a:xfrm>
            <a:off x="7282304" y="4854320"/>
            <a:ext cx="3372875" cy="3622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kumimoji="0" lang="en-US" sz="1800" u="none" strike="noStrike" kern="1200" cap="none" spc="150" normalizeH="0" baseline="0" noProof="0" dirty="0">
                <a:ln>
                  <a:noFill/>
                </a:ln>
                <a:solidFill>
                  <a:srgbClr val="3488A0"/>
                </a:solidFill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+</a:t>
            </a:r>
            <a:r>
              <a:rPr lang="en-US" sz="1800" spc="150" dirty="0">
                <a:solidFill>
                  <a:srgbClr val="3488A0"/>
                </a:solidFill>
                <a:latin typeface="+mj-lt"/>
                <a:cs typeface="Gill Sans Light" panose="020B0302020104020203" pitchFamily="34" charset="-79"/>
              </a:rPr>
              <a:t>38 (096) 555‐0199</a:t>
            </a:r>
            <a:endParaRPr kumimoji="0" lang="en-US" sz="1800" u="none" strike="noStrike" kern="1200" cap="none" spc="150" normalizeH="0" baseline="0" noProof="0" dirty="0">
              <a:ln>
                <a:noFill/>
              </a:ln>
              <a:solidFill>
                <a:srgbClr val="3488A0"/>
              </a:solidFill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29DDDE4F-F416-44F8-8D1D-FE2C9E46361B}"/>
              </a:ext>
            </a:extLst>
          </p:cNvPr>
          <p:cNvSpPr txBox="1">
            <a:spLocks/>
          </p:cNvSpPr>
          <p:nvPr/>
        </p:nvSpPr>
        <p:spPr>
          <a:xfrm>
            <a:off x="7282305" y="5365242"/>
            <a:ext cx="3842893" cy="2478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u="none" strike="noStrike" kern="1200" cap="none" spc="150" normalizeH="0" noProof="0" dirty="0">
                <a:ln>
                  <a:noFill/>
                </a:ln>
                <a:solidFill>
                  <a:srgbClr val="3488A0"/>
                </a:solidFill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Ahmed.hanfy@intermaths.eu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03F1C47-5BEF-44AB-885E-BBD3AE8F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0272" y="4462093"/>
            <a:ext cx="289490" cy="26501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2443382-390E-499D-A7D1-1E45D644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0272" y="4891240"/>
            <a:ext cx="289490" cy="26501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E37DA97-17AE-4E46-9C46-B281CC6E8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0272" y="5365240"/>
            <a:ext cx="289490" cy="265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F650AB-AAF5-4AC6-A863-BAC22C3D82A0}"/>
              </a:ext>
            </a:extLst>
          </p:cNvPr>
          <p:cNvSpPr txBox="1"/>
          <p:nvPr/>
        </p:nvSpPr>
        <p:spPr>
          <a:xfrm>
            <a:off x="2898919" y="4651238"/>
            <a:ext cx="346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 any question don’t hesitate to contact me</a:t>
            </a:r>
          </a:p>
        </p:txBody>
      </p:sp>
    </p:spTree>
    <p:extLst>
      <p:ext uri="{BB962C8B-B14F-4D97-AF65-F5344CB8AC3E}">
        <p14:creationId xmlns:p14="http://schemas.microsoft.com/office/powerpoint/2010/main" val="3314273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and Background</a:t>
            </a:r>
          </a:p>
        </p:txBody>
      </p:sp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940C53E0-E728-41AF-9B3A-A84DD88C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1" y="721904"/>
            <a:ext cx="1831909" cy="18319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E879-1595-4C99-AF5C-92B66635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94" y="2075127"/>
            <a:ext cx="3523861" cy="478686"/>
          </a:xfrm>
        </p:spPr>
        <p:txBody>
          <a:bodyPr>
            <a:normAutofit/>
          </a:bodyPr>
          <a:lstStyle/>
          <a:p>
            <a:r>
              <a:rPr lang="en-US" sz="2400" b="1" dirty="0"/>
              <a:t>Problem description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D3F7457-1077-4CA2-9DCC-5D4BF86D9A46}"/>
              </a:ext>
            </a:extLst>
          </p:cNvPr>
          <p:cNvCxnSpPr>
            <a:cxnSpLocks/>
            <a:stCxn id="24" idx="1"/>
            <a:endCxn id="3" idx="1"/>
          </p:cNvCxnSpPr>
          <p:nvPr/>
        </p:nvCxnSpPr>
        <p:spPr>
          <a:xfrm rot="10800000" flipH="1" flipV="1">
            <a:off x="858416" y="1300400"/>
            <a:ext cx="572277" cy="1014069"/>
          </a:xfrm>
          <a:prstGeom prst="bentConnector3">
            <a:avLst>
              <a:gd name="adj1" fmla="val -399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F3E378E-7742-4598-ACB1-37517683F602}"/>
              </a:ext>
            </a:extLst>
          </p:cNvPr>
          <p:cNvSpPr/>
          <p:nvPr/>
        </p:nvSpPr>
        <p:spPr>
          <a:xfrm>
            <a:off x="2040294" y="2572475"/>
            <a:ext cx="9392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mathematical model of ferromagnetism in statistical mechanics.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B6157FBE-09AF-401F-BC44-9DFFC2575BD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1739" flipH="1">
            <a:off x="5989056" y="2913733"/>
            <a:ext cx="1119454" cy="1320110"/>
          </a:xfrm>
          <a:prstGeom prst="rect">
            <a:avLst/>
          </a:prstGeom>
        </p:spPr>
      </p:pic>
      <p:pic>
        <p:nvPicPr>
          <p:cNvPr id="15" name="Picture 14" descr="A close up of a necklace&#10;&#10;Description automatically generated">
            <a:extLst>
              <a:ext uri="{FF2B5EF4-FFF2-40B4-BE49-F238E27FC236}">
                <a16:creationId xmlns:a16="http://schemas.microsoft.com/office/drawing/2014/main" id="{333A77D2-F47A-428E-97A1-0EE2BAB0F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11">
            <a:off x="5700266" y="2133814"/>
            <a:ext cx="2942368" cy="129247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EC7AFDB-315F-4E28-B430-47D8BF5FAC4F}"/>
              </a:ext>
            </a:extLst>
          </p:cNvPr>
          <p:cNvSpPr/>
          <p:nvPr/>
        </p:nvSpPr>
        <p:spPr>
          <a:xfrm>
            <a:off x="7023723" y="3769045"/>
            <a:ext cx="35238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A basic mechanism by which certain material form permanent magnets or attracted to magnets</a:t>
            </a:r>
          </a:p>
          <a:p>
            <a:endParaRPr lang="en-US" sz="2800" dirty="0">
              <a:solidFill>
                <a:srgbClr val="C00000"/>
              </a:solidFill>
              <a:latin typeface="Freestyle Script" panose="030804020302050B0404" pitchFamily="66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A42A17-F751-40F5-A406-B6F593B9A911}"/>
              </a:ext>
            </a:extLst>
          </p:cNvPr>
          <p:cNvGrpSpPr/>
          <p:nvPr/>
        </p:nvGrpSpPr>
        <p:grpSpPr>
          <a:xfrm rot="565872">
            <a:off x="9296216" y="4806422"/>
            <a:ext cx="1710612" cy="1585856"/>
            <a:chOff x="9722498" y="4048608"/>
            <a:chExt cx="2207299" cy="2046319"/>
          </a:xfrm>
        </p:grpSpPr>
        <p:pic>
          <p:nvPicPr>
            <p:cNvPr id="32" name="Graphic 13" descr="Magnet">
              <a:extLst>
                <a:ext uri="{FF2B5EF4-FFF2-40B4-BE49-F238E27FC236}">
                  <a16:creationId xmlns:a16="http://schemas.microsoft.com/office/drawing/2014/main" id="{D9295927-7BC0-499D-BB40-E17DDDD1F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22498" y="4048608"/>
              <a:ext cx="1292899" cy="1292899"/>
            </a:xfrm>
            <a:prstGeom prst="rect">
              <a:avLst/>
            </a:prstGeom>
          </p:spPr>
        </p:pic>
        <p:pic>
          <p:nvPicPr>
            <p:cNvPr id="17" name="Graphic 16" descr="Lightning bolt">
              <a:extLst>
                <a:ext uri="{FF2B5EF4-FFF2-40B4-BE49-F238E27FC236}">
                  <a16:creationId xmlns:a16="http://schemas.microsoft.com/office/drawing/2014/main" id="{F23E5CEC-8EB0-4284-9B3D-24B5BFEA5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8276374">
              <a:off x="10389062" y="5042927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Lightning bolt">
              <a:extLst>
                <a:ext uri="{FF2B5EF4-FFF2-40B4-BE49-F238E27FC236}">
                  <a16:creationId xmlns:a16="http://schemas.microsoft.com/office/drawing/2014/main" id="{E7B8DCD7-06F6-4F5F-AC7D-3B07ACA32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8276374">
              <a:off x="10920797" y="4613886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Nails">
              <a:extLst>
                <a:ext uri="{FF2B5EF4-FFF2-40B4-BE49-F238E27FC236}">
                  <a16:creationId xmlns:a16="http://schemas.microsoft.com/office/drawing/2014/main" id="{C9505816-95BC-4C96-8016-4AE95E69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15397" y="518052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8182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14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and Background</a:t>
            </a:r>
          </a:p>
        </p:txBody>
      </p:sp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940C53E0-E728-41AF-9B3A-A84DD88C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1" y="721904"/>
            <a:ext cx="1831909" cy="18319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E879-1595-4C99-AF5C-92B66635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94" y="2075127"/>
            <a:ext cx="3523861" cy="478686"/>
          </a:xfrm>
        </p:spPr>
        <p:txBody>
          <a:bodyPr>
            <a:normAutofit/>
          </a:bodyPr>
          <a:lstStyle/>
          <a:p>
            <a:r>
              <a:rPr lang="en-US" sz="2400" b="1" dirty="0"/>
              <a:t>Problem description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D3F7457-1077-4CA2-9DCC-5D4BF86D9A46}"/>
              </a:ext>
            </a:extLst>
          </p:cNvPr>
          <p:cNvCxnSpPr>
            <a:cxnSpLocks/>
            <a:stCxn id="24" idx="1"/>
            <a:endCxn id="3" idx="1"/>
          </p:cNvCxnSpPr>
          <p:nvPr/>
        </p:nvCxnSpPr>
        <p:spPr>
          <a:xfrm rot="10800000" flipH="1" flipV="1">
            <a:off x="858416" y="1300400"/>
            <a:ext cx="572277" cy="1014069"/>
          </a:xfrm>
          <a:prstGeom prst="bentConnector3">
            <a:avLst>
              <a:gd name="adj1" fmla="val -399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F3E378E-7742-4598-ACB1-37517683F602}"/>
              </a:ext>
            </a:extLst>
          </p:cNvPr>
          <p:cNvSpPr/>
          <p:nvPr/>
        </p:nvSpPr>
        <p:spPr>
          <a:xfrm>
            <a:off x="2040294" y="2572475"/>
            <a:ext cx="9392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model consists of discrete variables that represent magnetic dipole moments of atomic "spins" that can be in one of two states (+1 or −1)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157FBE-09AF-401F-BC44-9DFFC2575BD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8859128">
            <a:off x="6984157" y="3436417"/>
            <a:ext cx="1119454" cy="495494"/>
          </a:xfrm>
          <a:prstGeom prst="rect">
            <a:avLst/>
          </a:prstGeom>
        </p:spPr>
      </p:pic>
      <p:pic>
        <p:nvPicPr>
          <p:cNvPr id="15" name="Picture 14" descr="A close up of a necklace&#10;&#10;Description automatically generated">
            <a:extLst>
              <a:ext uri="{FF2B5EF4-FFF2-40B4-BE49-F238E27FC236}">
                <a16:creationId xmlns:a16="http://schemas.microsoft.com/office/drawing/2014/main" id="{333A77D2-F47A-428E-97A1-0EE2BAB0F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11">
            <a:off x="7540456" y="2824194"/>
            <a:ext cx="1217707" cy="69688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EC7AFDB-315F-4E28-B430-47D8BF5FAC4F}"/>
              </a:ext>
            </a:extLst>
          </p:cNvPr>
          <p:cNvSpPr/>
          <p:nvPr/>
        </p:nvSpPr>
        <p:spPr>
          <a:xfrm>
            <a:off x="5993364" y="4013696"/>
            <a:ext cx="58005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Ferromagnetism is explained by the concept that some species of atoms possess a magnetic moment such an atom itself is an elementary electromagnet produced by the motion of electrons about its nucleus and by the spin of its electrons on their own axes.</a:t>
            </a:r>
          </a:p>
        </p:txBody>
      </p:sp>
      <p:pic>
        <p:nvPicPr>
          <p:cNvPr id="4" name="Picture 3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4311051F-6CAA-4443-AF7D-91E831CA8A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8"/>
          <a:stretch/>
        </p:blipFill>
        <p:spPr>
          <a:xfrm>
            <a:off x="1430693" y="3940644"/>
            <a:ext cx="4260980" cy="2481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09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3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and Background</a:t>
            </a:r>
          </a:p>
        </p:txBody>
      </p:sp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940C53E0-E728-41AF-9B3A-A84DD88C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1" y="721904"/>
            <a:ext cx="1831909" cy="18319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E879-1595-4C99-AF5C-92B66635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94" y="2075127"/>
            <a:ext cx="3523861" cy="478686"/>
          </a:xfrm>
        </p:spPr>
        <p:txBody>
          <a:bodyPr>
            <a:normAutofit/>
          </a:bodyPr>
          <a:lstStyle/>
          <a:p>
            <a:r>
              <a:rPr lang="en-US" sz="2400" b="1" dirty="0"/>
              <a:t>Problem description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D3F7457-1077-4CA2-9DCC-5D4BF86D9A46}"/>
              </a:ext>
            </a:extLst>
          </p:cNvPr>
          <p:cNvCxnSpPr>
            <a:cxnSpLocks/>
            <a:stCxn id="24" idx="1"/>
            <a:endCxn id="3" idx="1"/>
          </p:cNvCxnSpPr>
          <p:nvPr/>
        </p:nvCxnSpPr>
        <p:spPr>
          <a:xfrm rot="10800000" flipH="1" flipV="1">
            <a:off x="858416" y="1300400"/>
            <a:ext cx="572277" cy="1014069"/>
          </a:xfrm>
          <a:prstGeom prst="bentConnector3">
            <a:avLst>
              <a:gd name="adj1" fmla="val -399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F3E378E-7742-4598-ACB1-37517683F602}"/>
              </a:ext>
            </a:extLst>
          </p:cNvPr>
          <p:cNvSpPr/>
          <p:nvPr/>
        </p:nvSpPr>
        <p:spPr>
          <a:xfrm>
            <a:off x="2040294" y="3398233"/>
            <a:ext cx="46217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lattice (where the local structure repeats in all directions), allowing each spin to interact with its neighbors.</a:t>
            </a:r>
            <a:endParaRPr lang="ar-EG" sz="2400" dirty="0"/>
          </a:p>
        </p:txBody>
      </p:sp>
      <p:pic>
        <p:nvPicPr>
          <p:cNvPr id="4" name="Picture 3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4311051F-6CAA-4443-AF7D-91E831CA8A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6982407" y="2435903"/>
            <a:ext cx="1060581" cy="1197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ADEF7DB4-FDFD-43FE-BCBE-77D13F8437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0" b="16821"/>
          <a:stretch/>
        </p:blipFill>
        <p:spPr>
          <a:xfrm>
            <a:off x="7910989" y="2480723"/>
            <a:ext cx="1026471" cy="1197548"/>
          </a:xfrm>
          <a:prstGeom prst="rect">
            <a:avLst/>
          </a:prstGeom>
        </p:spPr>
      </p:pic>
      <p:pic>
        <p:nvPicPr>
          <p:cNvPr id="33" name="Picture 32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8EE0AA40-47D4-4BD0-8DBE-4D69E5454E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8952908" y="2391083"/>
            <a:ext cx="1060581" cy="1197548"/>
          </a:xfrm>
          <a:prstGeom prst="rect">
            <a:avLst/>
          </a:prstGeom>
        </p:spPr>
      </p:pic>
      <p:pic>
        <p:nvPicPr>
          <p:cNvPr id="34" name="Picture 33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78D9AF59-3EEB-46F0-8F87-38DB975F25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0" b="16821"/>
          <a:stretch/>
        </p:blipFill>
        <p:spPr>
          <a:xfrm>
            <a:off x="9900152" y="2435903"/>
            <a:ext cx="1026471" cy="1197548"/>
          </a:xfrm>
          <a:prstGeom prst="rect">
            <a:avLst/>
          </a:prstGeom>
        </p:spPr>
      </p:pic>
      <p:pic>
        <p:nvPicPr>
          <p:cNvPr id="39" name="Picture 38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4311051F-6CAA-4443-AF7D-91E831CA8A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6982407" y="4973038"/>
            <a:ext cx="1060581" cy="1197548"/>
          </a:xfrm>
          <a:prstGeom prst="rect">
            <a:avLst/>
          </a:prstGeom>
        </p:spPr>
      </p:pic>
      <p:pic>
        <p:nvPicPr>
          <p:cNvPr id="40" name="Picture 39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ADEF7DB4-FDFD-43FE-BCBE-77D13F8437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0" b="16821"/>
          <a:stretch/>
        </p:blipFill>
        <p:spPr>
          <a:xfrm>
            <a:off x="7910989" y="5017858"/>
            <a:ext cx="1026471" cy="1197548"/>
          </a:xfrm>
          <a:prstGeom prst="rect">
            <a:avLst/>
          </a:prstGeom>
        </p:spPr>
      </p:pic>
      <p:pic>
        <p:nvPicPr>
          <p:cNvPr id="41" name="Picture 40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8EE0AA40-47D4-4BD0-8DBE-4D69E5454E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8952908" y="4928218"/>
            <a:ext cx="1060581" cy="1197548"/>
          </a:xfrm>
          <a:prstGeom prst="rect">
            <a:avLst/>
          </a:prstGeom>
        </p:spPr>
      </p:pic>
      <p:pic>
        <p:nvPicPr>
          <p:cNvPr id="42" name="Picture 41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78D9AF59-3EEB-46F0-8F87-38DB975F25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0" b="16821"/>
          <a:stretch/>
        </p:blipFill>
        <p:spPr>
          <a:xfrm>
            <a:off x="9900152" y="4973038"/>
            <a:ext cx="1026471" cy="1197548"/>
          </a:xfrm>
          <a:prstGeom prst="rect">
            <a:avLst/>
          </a:prstGeom>
        </p:spPr>
      </p:pic>
      <p:pic>
        <p:nvPicPr>
          <p:cNvPr id="43" name="Picture 42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AA8C53C8-95B4-49B0-A452-71138C9B68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7943179" y="3731275"/>
            <a:ext cx="1060581" cy="1197548"/>
          </a:xfrm>
          <a:prstGeom prst="rect">
            <a:avLst/>
          </a:prstGeom>
        </p:spPr>
      </p:pic>
      <p:pic>
        <p:nvPicPr>
          <p:cNvPr id="44" name="Picture 43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17F1AAD9-F381-4AD6-A140-C9B7D2A27F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0" b="16821"/>
          <a:stretch/>
        </p:blipFill>
        <p:spPr>
          <a:xfrm>
            <a:off x="6960690" y="3786280"/>
            <a:ext cx="1026471" cy="1197548"/>
          </a:xfrm>
          <a:prstGeom prst="rect">
            <a:avLst/>
          </a:prstGeom>
        </p:spPr>
      </p:pic>
      <p:pic>
        <p:nvPicPr>
          <p:cNvPr id="45" name="Picture 44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62442C3C-18D8-42A9-9B4B-D1E985D78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9938630" y="3671754"/>
            <a:ext cx="1060581" cy="1197548"/>
          </a:xfrm>
          <a:prstGeom prst="rect">
            <a:avLst/>
          </a:prstGeom>
        </p:spPr>
      </p:pic>
      <p:pic>
        <p:nvPicPr>
          <p:cNvPr id="46" name="Picture 45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B58974A1-E8F0-4F9F-A872-79832C5C2B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0" b="16821"/>
          <a:stretch/>
        </p:blipFill>
        <p:spPr>
          <a:xfrm>
            <a:off x="8918798" y="3693473"/>
            <a:ext cx="1026471" cy="11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2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and Background</a:t>
            </a:r>
          </a:p>
        </p:txBody>
      </p:sp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940C53E0-E728-41AF-9B3A-A84DD88C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1" y="721904"/>
            <a:ext cx="1831909" cy="18319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E879-1595-4C99-AF5C-92B66635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94" y="2075127"/>
            <a:ext cx="3523861" cy="478686"/>
          </a:xfrm>
        </p:spPr>
        <p:txBody>
          <a:bodyPr>
            <a:normAutofit/>
          </a:bodyPr>
          <a:lstStyle/>
          <a:p>
            <a:r>
              <a:rPr lang="en-US" sz="2400" b="1" dirty="0"/>
              <a:t>Problem description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D3F7457-1077-4CA2-9DCC-5D4BF86D9A46}"/>
              </a:ext>
            </a:extLst>
          </p:cNvPr>
          <p:cNvCxnSpPr>
            <a:cxnSpLocks/>
            <a:stCxn id="24" idx="1"/>
            <a:endCxn id="3" idx="1"/>
          </p:cNvCxnSpPr>
          <p:nvPr/>
        </p:nvCxnSpPr>
        <p:spPr>
          <a:xfrm rot="10800000" flipH="1" flipV="1">
            <a:off x="858416" y="1300400"/>
            <a:ext cx="572277" cy="1014069"/>
          </a:xfrm>
          <a:prstGeom prst="bentConnector3">
            <a:avLst>
              <a:gd name="adj1" fmla="val -399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F3E378E-7742-4598-ACB1-37517683F602}"/>
              </a:ext>
            </a:extLst>
          </p:cNvPr>
          <p:cNvSpPr/>
          <p:nvPr/>
        </p:nvSpPr>
        <p:spPr>
          <a:xfrm>
            <a:off x="2040294" y="2553813"/>
            <a:ext cx="472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Neighboring spins that agree have a lower energy than those that disagree</a:t>
            </a:r>
            <a:endParaRPr lang="ar-E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system tends to the lowest energy, but heat disturbs this tendency.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3" name="Picture 32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8EE0AA40-47D4-4BD0-8DBE-4D69E5454E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8614855" y="1919854"/>
            <a:ext cx="1060581" cy="1197548"/>
          </a:xfrm>
          <a:prstGeom prst="rect">
            <a:avLst/>
          </a:prstGeom>
        </p:spPr>
      </p:pic>
      <p:pic>
        <p:nvPicPr>
          <p:cNvPr id="41" name="Picture 40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8EE0AA40-47D4-4BD0-8DBE-4D69E5454E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8610394" y="5307914"/>
            <a:ext cx="1060581" cy="1197548"/>
          </a:xfrm>
          <a:prstGeom prst="rect">
            <a:avLst/>
          </a:prstGeom>
        </p:spPr>
      </p:pic>
      <p:pic>
        <p:nvPicPr>
          <p:cNvPr id="43" name="Picture 42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AA8C53C8-95B4-49B0-A452-71138C9B68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6839237" y="3651686"/>
            <a:ext cx="1060581" cy="1197548"/>
          </a:xfrm>
          <a:prstGeom prst="rect">
            <a:avLst/>
          </a:prstGeom>
        </p:spPr>
      </p:pic>
      <p:pic>
        <p:nvPicPr>
          <p:cNvPr id="45" name="Picture 44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62442C3C-18D8-42A9-9B4B-D1E985D78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10276113" y="3592165"/>
            <a:ext cx="1060581" cy="1197548"/>
          </a:xfrm>
          <a:prstGeom prst="rect">
            <a:avLst/>
          </a:prstGeom>
        </p:spPr>
      </p:pic>
      <p:pic>
        <p:nvPicPr>
          <p:cNvPr id="46" name="Picture 45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B58974A1-E8F0-4F9F-A872-79832C5C2B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0" b="16821"/>
          <a:stretch/>
        </p:blipFill>
        <p:spPr>
          <a:xfrm>
            <a:off x="8574730" y="3613884"/>
            <a:ext cx="1026471" cy="11975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1D1D54E9-260C-4377-8BDA-A93CDD36E2B8}"/>
              </a:ext>
            </a:extLst>
          </p:cNvPr>
          <p:cNvSpPr/>
          <p:nvPr/>
        </p:nvSpPr>
        <p:spPr>
          <a:xfrm>
            <a:off x="9722498" y="4046131"/>
            <a:ext cx="429208" cy="3250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DDBD989F-308A-41F0-8395-E5E1CA66E8B6}"/>
              </a:ext>
            </a:extLst>
          </p:cNvPr>
          <p:cNvSpPr/>
          <p:nvPr/>
        </p:nvSpPr>
        <p:spPr>
          <a:xfrm>
            <a:off x="8021115" y="4099339"/>
            <a:ext cx="429208" cy="3250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36EF4B7E-C894-4F51-8ECE-F8D9CB0714A1}"/>
              </a:ext>
            </a:extLst>
          </p:cNvPr>
          <p:cNvSpPr/>
          <p:nvPr/>
        </p:nvSpPr>
        <p:spPr>
          <a:xfrm rot="16200000">
            <a:off x="8924526" y="4901299"/>
            <a:ext cx="429208" cy="3250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E941BCD6-0F09-44AE-AB59-19E81B4811F0}"/>
              </a:ext>
            </a:extLst>
          </p:cNvPr>
          <p:cNvSpPr/>
          <p:nvPr/>
        </p:nvSpPr>
        <p:spPr>
          <a:xfrm rot="16200000">
            <a:off x="8924527" y="3198408"/>
            <a:ext cx="429208" cy="3250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1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and Background</a:t>
            </a:r>
          </a:p>
        </p:txBody>
      </p:sp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940C53E0-E728-41AF-9B3A-A84DD88C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1" y="721904"/>
            <a:ext cx="1831909" cy="18319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E879-1595-4C99-AF5C-92B66635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94" y="2075127"/>
            <a:ext cx="3523861" cy="478686"/>
          </a:xfrm>
        </p:spPr>
        <p:txBody>
          <a:bodyPr>
            <a:normAutofit/>
          </a:bodyPr>
          <a:lstStyle/>
          <a:p>
            <a:r>
              <a:rPr lang="en-US" sz="2400" b="1" dirty="0"/>
              <a:t>Problem description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D3F7457-1077-4CA2-9DCC-5D4BF86D9A46}"/>
              </a:ext>
            </a:extLst>
          </p:cNvPr>
          <p:cNvCxnSpPr>
            <a:cxnSpLocks/>
            <a:stCxn id="24" idx="1"/>
            <a:endCxn id="3" idx="1"/>
          </p:cNvCxnSpPr>
          <p:nvPr/>
        </p:nvCxnSpPr>
        <p:spPr>
          <a:xfrm rot="10800000" flipH="1" flipV="1">
            <a:off x="858416" y="1300400"/>
            <a:ext cx="572277" cy="1014069"/>
          </a:xfrm>
          <a:prstGeom prst="bentConnector3">
            <a:avLst>
              <a:gd name="adj1" fmla="val -399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C1B0FE-1BE1-47A0-80BD-3C1814680914}"/>
              </a:ext>
            </a:extLst>
          </p:cNvPr>
          <p:cNvSpPr txBox="1"/>
          <p:nvPr/>
        </p:nvSpPr>
        <p:spPr>
          <a:xfrm>
            <a:off x="3442996" y="6260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3" name="Picture 32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8EE0AA40-47D4-4BD0-8DBE-4D69E5454E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8614855" y="1919854"/>
            <a:ext cx="1060581" cy="1197548"/>
          </a:xfrm>
          <a:prstGeom prst="rect">
            <a:avLst/>
          </a:prstGeom>
        </p:spPr>
      </p:pic>
      <p:pic>
        <p:nvPicPr>
          <p:cNvPr id="41" name="Picture 40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8EE0AA40-47D4-4BD0-8DBE-4D69E5454E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8610394" y="5307914"/>
            <a:ext cx="1060581" cy="1197548"/>
          </a:xfrm>
          <a:prstGeom prst="rect">
            <a:avLst/>
          </a:prstGeom>
        </p:spPr>
      </p:pic>
      <p:pic>
        <p:nvPicPr>
          <p:cNvPr id="43" name="Picture 42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AA8C53C8-95B4-49B0-A452-71138C9B68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6839237" y="3651686"/>
            <a:ext cx="1060581" cy="1197548"/>
          </a:xfrm>
          <a:prstGeom prst="rect">
            <a:avLst/>
          </a:prstGeom>
        </p:spPr>
      </p:pic>
      <p:pic>
        <p:nvPicPr>
          <p:cNvPr id="45" name="Picture 44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62442C3C-18D8-42A9-9B4B-D1E985D78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6" b="16821"/>
          <a:stretch/>
        </p:blipFill>
        <p:spPr>
          <a:xfrm>
            <a:off x="10276113" y="3592165"/>
            <a:ext cx="1060581" cy="1197548"/>
          </a:xfrm>
          <a:prstGeom prst="rect">
            <a:avLst/>
          </a:prstGeom>
        </p:spPr>
      </p:pic>
      <p:pic>
        <p:nvPicPr>
          <p:cNvPr id="46" name="Picture 45" descr="A picture containing table, phone, computer&#10;&#10;Description automatically generated">
            <a:extLst>
              <a:ext uri="{FF2B5EF4-FFF2-40B4-BE49-F238E27FC236}">
                <a16:creationId xmlns:a16="http://schemas.microsoft.com/office/drawing/2014/main" id="{B58974A1-E8F0-4F9F-A872-79832C5C2B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0" b="16821"/>
          <a:stretch/>
        </p:blipFill>
        <p:spPr>
          <a:xfrm>
            <a:off x="8574730" y="3613884"/>
            <a:ext cx="1026471" cy="1197548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1D1D54E9-260C-4377-8BDA-A93CDD36E2B8}"/>
              </a:ext>
            </a:extLst>
          </p:cNvPr>
          <p:cNvSpPr/>
          <p:nvPr/>
        </p:nvSpPr>
        <p:spPr>
          <a:xfrm>
            <a:off x="9722498" y="4046131"/>
            <a:ext cx="429208" cy="3250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DDBD989F-308A-41F0-8395-E5E1CA66E8B6}"/>
              </a:ext>
            </a:extLst>
          </p:cNvPr>
          <p:cNvSpPr/>
          <p:nvPr/>
        </p:nvSpPr>
        <p:spPr>
          <a:xfrm>
            <a:off x="8021115" y="4099339"/>
            <a:ext cx="429208" cy="3250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36EF4B7E-C894-4F51-8ECE-F8D9CB0714A1}"/>
              </a:ext>
            </a:extLst>
          </p:cNvPr>
          <p:cNvSpPr/>
          <p:nvPr/>
        </p:nvSpPr>
        <p:spPr>
          <a:xfrm rot="16200000">
            <a:off x="8924526" y="4901299"/>
            <a:ext cx="429208" cy="3250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E941BCD6-0F09-44AE-AB59-19E81B4811F0}"/>
              </a:ext>
            </a:extLst>
          </p:cNvPr>
          <p:cNvSpPr/>
          <p:nvPr/>
        </p:nvSpPr>
        <p:spPr>
          <a:xfrm rot="16200000">
            <a:off x="8924527" y="3198408"/>
            <a:ext cx="429208" cy="3250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0DD1809-CD1F-4CFA-9826-276FCEC9B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4252" y="4219460"/>
            <a:ext cx="4470082" cy="7849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F28A06-5B1A-45BC-BE69-E888519DBDC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6344737">
            <a:off x="1387052" y="4812822"/>
            <a:ext cx="1119454" cy="495494"/>
          </a:xfrm>
          <a:prstGeom prst="rect">
            <a:avLst/>
          </a:prstGeom>
        </p:spPr>
      </p:pic>
      <p:pic>
        <p:nvPicPr>
          <p:cNvPr id="32" name="Picture 31" descr="A close up of a necklace&#10;&#10;Description automatically generated">
            <a:extLst>
              <a:ext uri="{FF2B5EF4-FFF2-40B4-BE49-F238E27FC236}">
                <a16:creationId xmlns:a16="http://schemas.microsoft.com/office/drawing/2014/main" id="{B0A76FDA-19E0-4E77-BCD7-3A75E9B12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11">
            <a:off x="1610258" y="4084169"/>
            <a:ext cx="1217707" cy="6968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616654-7D37-47E7-A5C6-1F1098FBDF7E}"/>
              </a:ext>
            </a:extLst>
          </p:cNvPr>
          <p:cNvSpPr/>
          <p:nvPr/>
        </p:nvSpPr>
        <p:spPr>
          <a:xfrm>
            <a:off x="673473" y="5407159"/>
            <a:ext cx="2941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The energy of a configuration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7ACAC10-968A-4898-94E0-B3BD9CA9C9A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899760" flipH="1">
            <a:off x="3853672" y="3620080"/>
            <a:ext cx="1119454" cy="495494"/>
          </a:xfrm>
          <a:prstGeom prst="rect">
            <a:avLst/>
          </a:prstGeom>
        </p:spPr>
      </p:pic>
      <p:pic>
        <p:nvPicPr>
          <p:cNvPr id="35" name="Picture 34" descr="A close up of a necklace&#10;&#10;Description automatically generated">
            <a:extLst>
              <a:ext uri="{FF2B5EF4-FFF2-40B4-BE49-F238E27FC236}">
                <a16:creationId xmlns:a16="http://schemas.microsoft.com/office/drawing/2014/main" id="{C07F135B-C422-4DEA-B237-E582F79673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8158">
            <a:off x="4037411" y="4110223"/>
            <a:ext cx="751976" cy="6968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D4DB8B1-1B85-49BD-9EE3-F703B6C7C43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712813">
            <a:off x="3266564" y="3657037"/>
            <a:ext cx="1119454" cy="49549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7AC4F0B-39AD-4ADA-9036-83D2C5A609EC}"/>
              </a:ext>
            </a:extLst>
          </p:cNvPr>
          <p:cNvSpPr/>
          <p:nvPr/>
        </p:nvSpPr>
        <p:spPr>
          <a:xfrm>
            <a:off x="4466275" y="3132296"/>
            <a:ext cx="3294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Configuration</a:t>
            </a:r>
            <a:r>
              <a:rPr lang="ar-EG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of 2 neighbor spins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D050C3-6C09-4AAD-8B1E-28FA8E457E57}"/>
              </a:ext>
            </a:extLst>
          </p:cNvPr>
          <p:cNvSpPr/>
          <p:nvPr/>
        </p:nvSpPr>
        <p:spPr>
          <a:xfrm>
            <a:off x="488402" y="3319887"/>
            <a:ext cx="3401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The interaction coupling constant </a:t>
            </a:r>
          </a:p>
        </p:txBody>
      </p:sp>
      <p:pic>
        <p:nvPicPr>
          <p:cNvPr id="40" name="Picture 39" descr="A close up of a necklace&#10;&#10;Description automatically generated">
            <a:extLst>
              <a:ext uri="{FF2B5EF4-FFF2-40B4-BE49-F238E27FC236}">
                <a16:creationId xmlns:a16="http://schemas.microsoft.com/office/drawing/2014/main" id="{6875A474-48AC-4FA0-95F7-46080CA55F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8158">
            <a:off x="4871804" y="3665927"/>
            <a:ext cx="1833131" cy="16988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EA8FAB6-C3D4-4EA0-9A49-0BC1731C043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4968210" flipH="1">
            <a:off x="5589182" y="5234111"/>
            <a:ext cx="1119454" cy="49549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D301B3E-6B9D-4052-8480-5F3EB977FB88}"/>
              </a:ext>
            </a:extLst>
          </p:cNvPr>
          <p:cNvSpPr/>
          <p:nvPr/>
        </p:nvSpPr>
        <p:spPr>
          <a:xfrm>
            <a:off x="4585155" y="5794966"/>
            <a:ext cx="2406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eestyle Script" panose="030804020302050B0404" pitchFamily="66" charset="0"/>
              </a:rPr>
              <a:t>External magnetic field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3434D-071F-4D48-903A-0C9CECD6CD72}"/>
              </a:ext>
            </a:extLst>
          </p:cNvPr>
          <p:cNvSpPr/>
          <p:nvPr/>
        </p:nvSpPr>
        <p:spPr>
          <a:xfrm>
            <a:off x="1615798" y="2481222"/>
            <a:ext cx="6284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energy of a configuration σ is given by the Hamiltonian function</a:t>
            </a:r>
          </a:p>
        </p:txBody>
      </p: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A2C8443C-3381-47F2-B110-8ECB917B0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05264" y="40581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33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  <p:bldP spid="39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C11E-0F24-42A9-854A-ECDDA42B7B7E}"/>
              </a:ext>
            </a:extLst>
          </p:cNvPr>
          <p:cNvGrpSpPr/>
          <p:nvPr/>
        </p:nvGrpSpPr>
        <p:grpSpPr>
          <a:xfrm>
            <a:off x="858417" y="693911"/>
            <a:ext cx="10478277" cy="1212979"/>
            <a:chOff x="4758612" y="466530"/>
            <a:chExt cx="3508310" cy="12129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83D9AF-0299-4714-9E2B-8BADE1D45E3A}"/>
                </a:ext>
              </a:extLst>
            </p:cNvPr>
            <p:cNvSpPr/>
            <p:nvPr/>
          </p:nvSpPr>
          <p:spPr>
            <a:xfrm>
              <a:off x="4758612" y="466530"/>
              <a:ext cx="3508310" cy="12129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643276-B35A-4B5D-B122-C9562A55B881}"/>
                </a:ext>
              </a:extLst>
            </p:cNvPr>
            <p:cNvSpPr/>
            <p:nvPr/>
          </p:nvSpPr>
          <p:spPr>
            <a:xfrm>
              <a:off x="4828382" y="615210"/>
              <a:ext cx="3367728" cy="9156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2A46F17-8754-466A-AFAF-1D07B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4" y="642594"/>
            <a:ext cx="8609044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and Background</a:t>
            </a:r>
          </a:p>
        </p:txBody>
      </p:sp>
      <p:pic>
        <p:nvPicPr>
          <p:cNvPr id="27" name="Graphic 26" descr="Question mark">
            <a:extLst>
              <a:ext uri="{FF2B5EF4-FFF2-40B4-BE49-F238E27FC236}">
                <a16:creationId xmlns:a16="http://schemas.microsoft.com/office/drawing/2014/main" id="{940C53E0-E728-41AF-9B3A-A84DD88C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1201" y="721904"/>
            <a:ext cx="1831909" cy="18319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E879-1595-4C99-AF5C-92B66635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94" y="2075127"/>
            <a:ext cx="3523861" cy="478686"/>
          </a:xfrm>
        </p:spPr>
        <p:txBody>
          <a:bodyPr>
            <a:normAutofit/>
          </a:bodyPr>
          <a:lstStyle/>
          <a:p>
            <a:r>
              <a:rPr lang="en-US" sz="2400" b="1" dirty="0"/>
              <a:t>Problem description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D3F7457-1077-4CA2-9DCC-5D4BF86D9A46}"/>
              </a:ext>
            </a:extLst>
          </p:cNvPr>
          <p:cNvCxnSpPr>
            <a:cxnSpLocks/>
            <a:stCxn id="24" idx="1"/>
            <a:endCxn id="3" idx="1"/>
          </p:cNvCxnSpPr>
          <p:nvPr/>
        </p:nvCxnSpPr>
        <p:spPr>
          <a:xfrm rot="10800000" flipH="1" flipV="1">
            <a:off x="858416" y="1300400"/>
            <a:ext cx="572277" cy="1014069"/>
          </a:xfrm>
          <a:prstGeom prst="bentConnector3">
            <a:avLst>
              <a:gd name="adj1" fmla="val -399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406BA22-D157-46A0-87B9-21C7F7CF4FC1}"/>
              </a:ext>
            </a:extLst>
          </p:cNvPr>
          <p:cNvSpPr/>
          <p:nvPr/>
        </p:nvSpPr>
        <p:spPr>
          <a:xfrm>
            <a:off x="2040294" y="2553813"/>
            <a:ext cx="49576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Solving the problem consists in finding the transfer matrix of this distribution.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will allow prediction how will the spin system change when some parameter change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BF11F06-96C7-4698-9AB9-348914E4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7" y="236280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65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A1097CBE1B194C8F6CC3A36051366A" ma:contentTypeVersion="8" ma:contentTypeDescription="Create a new document." ma:contentTypeScope="" ma:versionID="32df613ebcae5c1fdccacc14663f3681">
  <xsd:schema xmlns:xsd="http://www.w3.org/2001/XMLSchema" xmlns:xs="http://www.w3.org/2001/XMLSchema" xmlns:p="http://schemas.microsoft.com/office/2006/metadata/properties" xmlns:ns3="5e75c535-9ab2-4710-a762-a80acb734c46" targetNamespace="http://schemas.microsoft.com/office/2006/metadata/properties" ma:root="true" ma:fieldsID="21e977206721a6ca08df439d6b808506" ns3:_="">
    <xsd:import namespace="5e75c535-9ab2-4710-a762-a80acb734c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5c535-9ab2-4710-a762-a80acb734c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9B1A43-B53B-4E1C-A866-9DC79B61A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75c535-9ab2-4710-a762-a80acb734c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020B3D-EDE2-4873-A2C5-C61F3E2E00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F6132B-B47D-4D99-B1BC-D51FD501C2B6}">
  <ds:schemaRefs>
    <ds:schemaRef ds:uri="http://purl.org/dc/terms/"/>
    <ds:schemaRef ds:uri="http://schemas.openxmlformats.org/package/2006/metadata/core-properties"/>
    <ds:schemaRef ds:uri="5e75c535-9ab2-4710-a762-a80acb734c46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1222</Words>
  <Application>Microsoft Office PowerPoint</Application>
  <PresentationFormat>Widescreen</PresentationFormat>
  <Paragraphs>361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Century Gothic</vt:lpstr>
      <vt:lpstr>Freestyle Script</vt:lpstr>
      <vt:lpstr>Garamond</vt:lpstr>
      <vt:lpstr>SavonVTI</vt:lpstr>
      <vt:lpstr>2D Ising Model</vt:lpstr>
      <vt:lpstr>Content</vt:lpstr>
      <vt:lpstr>Introduction and Background</vt:lpstr>
      <vt:lpstr>Introduction and Background</vt:lpstr>
      <vt:lpstr>Introduction and Background</vt:lpstr>
      <vt:lpstr>Introduction and Background</vt:lpstr>
      <vt:lpstr>Introduction and Background</vt:lpstr>
      <vt:lpstr>Introduction and Background</vt:lpstr>
      <vt:lpstr>Introduction and Background</vt:lpstr>
      <vt:lpstr>Introduction and Background</vt:lpstr>
      <vt:lpstr>Introduction and Background</vt:lpstr>
      <vt:lpstr>Metropolis algorithm </vt:lpstr>
      <vt:lpstr>Metropolis algorithm </vt:lpstr>
      <vt:lpstr>Metropolis algorithm </vt:lpstr>
      <vt:lpstr>Metropolis algorithm </vt:lpstr>
      <vt:lpstr>Metropolis algorithm </vt:lpstr>
      <vt:lpstr>Metropolis algorithm </vt:lpstr>
      <vt:lpstr>Metropolis algorithm </vt:lpstr>
      <vt:lpstr>Metropolis algorithm </vt:lpstr>
      <vt:lpstr>Metropolis algorithm </vt:lpstr>
      <vt:lpstr>Metropolis algorithm </vt:lpstr>
      <vt:lpstr>Metropolis algorithm </vt:lpstr>
      <vt:lpstr>Metropolis algorithm </vt:lpstr>
      <vt:lpstr>Results &amp; Discussion</vt:lpstr>
      <vt:lpstr>Results &amp; Discussion</vt:lpstr>
      <vt:lpstr>Results &amp; Discussion</vt:lpstr>
      <vt:lpstr>Results &amp; Discussion</vt:lpstr>
      <vt:lpstr>Results &amp; Discussion</vt:lpstr>
      <vt:lpstr>Results &amp; Discussion</vt:lpstr>
      <vt:lpstr>Conclusion</vt:lpstr>
      <vt:lpstr>References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2019-12-06T14:35:56Z</dcterms:created>
  <dcterms:modified xsi:type="dcterms:W3CDTF">2019-12-07T14:25:08Z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2019-11-08T21:54:46.7713896Z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5d39b300-08da-4902-9840-60c80887c8d1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0x01010004A1097CBE1B194C8F6CC3A36051366A</vt:lpwstr>
  </property>
</Properties>
</file>