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5"/>
  </p:notesMasterIdLst>
  <p:handoutMasterIdLst>
    <p:handoutMasterId r:id="rId76"/>
  </p:handoutMasterIdLst>
  <p:sldIdLst>
    <p:sldId id="256" r:id="rId2"/>
    <p:sldId id="326" r:id="rId3"/>
    <p:sldId id="327" r:id="rId4"/>
    <p:sldId id="370" r:id="rId5"/>
    <p:sldId id="383" r:id="rId6"/>
    <p:sldId id="371" r:id="rId7"/>
    <p:sldId id="373" r:id="rId8"/>
    <p:sldId id="372" r:id="rId9"/>
    <p:sldId id="374" r:id="rId10"/>
    <p:sldId id="375" r:id="rId11"/>
    <p:sldId id="376" r:id="rId12"/>
    <p:sldId id="378" r:id="rId13"/>
    <p:sldId id="381" r:id="rId14"/>
    <p:sldId id="382" r:id="rId15"/>
    <p:sldId id="379" r:id="rId16"/>
    <p:sldId id="380" r:id="rId17"/>
    <p:sldId id="386" r:id="rId18"/>
    <p:sldId id="384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1" r:id="rId30"/>
    <p:sldId id="416" r:id="rId31"/>
    <p:sldId id="402" r:id="rId32"/>
    <p:sldId id="403" r:id="rId33"/>
    <p:sldId id="404" r:id="rId34"/>
    <p:sldId id="405" r:id="rId35"/>
    <p:sldId id="408" r:id="rId36"/>
    <p:sldId id="407" r:id="rId37"/>
    <p:sldId id="409" r:id="rId38"/>
    <p:sldId id="410" r:id="rId39"/>
    <p:sldId id="411" r:id="rId40"/>
    <p:sldId id="412" r:id="rId41"/>
    <p:sldId id="413" r:id="rId42"/>
    <p:sldId id="414" r:id="rId43"/>
    <p:sldId id="415" r:id="rId44"/>
    <p:sldId id="417" r:id="rId45"/>
    <p:sldId id="418" r:id="rId46"/>
    <p:sldId id="419" r:id="rId47"/>
    <p:sldId id="420" r:id="rId48"/>
    <p:sldId id="421" r:id="rId49"/>
    <p:sldId id="422" r:id="rId50"/>
    <p:sldId id="423" r:id="rId51"/>
    <p:sldId id="426" r:id="rId52"/>
    <p:sldId id="425" r:id="rId53"/>
    <p:sldId id="424" r:id="rId54"/>
    <p:sldId id="427" r:id="rId55"/>
    <p:sldId id="428" r:id="rId56"/>
    <p:sldId id="429" r:id="rId57"/>
    <p:sldId id="430" r:id="rId58"/>
    <p:sldId id="431" r:id="rId59"/>
    <p:sldId id="432" r:id="rId60"/>
    <p:sldId id="433" r:id="rId61"/>
    <p:sldId id="434" r:id="rId62"/>
    <p:sldId id="435" r:id="rId63"/>
    <p:sldId id="436" r:id="rId64"/>
    <p:sldId id="437" r:id="rId65"/>
    <p:sldId id="438" r:id="rId66"/>
    <p:sldId id="442" r:id="rId67"/>
    <p:sldId id="443" r:id="rId68"/>
    <p:sldId id="444" r:id="rId69"/>
    <p:sldId id="406" r:id="rId70"/>
    <p:sldId id="439" r:id="rId71"/>
    <p:sldId id="440" r:id="rId72"/>
    <p:sldId id="441" r:id="rId73"/>
    <p:sldId id="325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788"/>
    <a:srgbClr val="FEF1E6"/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322" autoAdjust="0"/>
  </p:normalViewPr>
  <p:slideViewPr>
    <p:cSldViewPr>
      <p:cViewPr>
        <p:scale>
          <a:sx n="70" d="100"/>
          <a:sy n="70" d="100"/>
        </p:scale>
        <p:origin x="-1074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2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69.wmf"/><Relationship Id="rId4" Type="http://schemas.openxmlformats.org/officeDocument/2006/relationships/image" Target="../media/image89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69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2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16.wmf"/><Relationship Id="rId1" Type="http://schemas.openxmlformats.org/officeDocument/2006/relationships/image" Target="../media/image114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09.wmf"/><Relationship Id="rId1" Type="http://schemas.openxmlformats.org/officeDocument/2006/relationships/image" Target="../media/image114.wmf"/><Relationship Id="rId5" Type="http://schemas.openxmlformats.org/officeDocument/2006/relationships/image" Target="../media/image116.wmf"/><Relationship Id="rId4" Type="http://schemas.openxmlformats.org/officeDocument/2006/relationships/image" Target="../media/image120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4" Type="http://schemas.openxmlformats.org/officeDocument/2006/relationships/image" Target="../media/image13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4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7" Type="http://schemas.openxmlformats.org/officeDocument/2006/relationships/image" Target="../media/image147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4" Type="http://schemas.openxmlformats.org/officeDocument/2006/relationships/image" Target="../media/image127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2" Type="http://schemas.openxmlformats.org/officeDocument/2006/relationships/image" Target="../media/image152.wmf"/><Relationship Id="rId1" Type="http://schemas.openxmlformats.org/officeDocument/2006/relationships/image" Target="../media/image142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7" Type="http://schemas.openxmlformats.org/officeDocument/2006/relationships/image" Target="../media/image163.wmf"/><Relationship Id="rId2" Type="http://schemas.openxmlformats.org/officeDocument/2006/relationships/image" Target="../media/image158.wmf"/><Relationship Id="rId1" Type="http://schemas.openxmlformats.org/officeDocument/2006/relationships/image" Target="../media/image153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4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7" Type="http://schemas.openxmlformats.org/officeDocument/2006/relationships/image" Target="../media/image188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6" Type="http://schemas.openxmlformats.org/officeDocument/2006/relationships/image" Target="../media/image187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75CD0-BF64-4EDA-A390-EA27F5FF7906}" type="datetimeFigureOut">
              <a:rPr lang="en-GB" smtClean="0"/>
              <a:pPr/>
              <a:t>18/02/2014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C7654-C7C7-4BC9-B3D0-68A06137D36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830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38015-AD98-4867-8B7A-4101F60AD33A}" type="datetimeFigureOut">
              <a:rPr lang="en-GB" smtClean="0"/>
              <a:pPr/>
              <a:t>18/02/2014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B5A4E-08A9-457D-89E6-C51BF6DBFCF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56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5A4E-08A9-457D-89E6-C51BF6DBFCFA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5A4E-08A9-457D-89E6-C51BF6DBFCFA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5A4E-08A9-457D-89E6-C51BF6DBFCFA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5A4E-08A9-457D-89E6-C51BF6DBFCFA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5A4E-08A9-457D-89E6-C51BF6DBFCFA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5A4E-08A9-457D-89E6-C51BF6DBFCFA}" type="slidenum">
              <a:rPr lang="en-GB" smtClean="0"/>
              <a:pPr/>
              <a:t>72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5A4E-08A9-457D-89E6-C51BF6DBFCFA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5A4E-08A9-457D-89E6-C51BF6DBFCFA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5A4E-08A9-457D-89E6-C51BF6DBFCFA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5A4E-08A9-457D-89E6-C51BF6DBFCFA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5A4E-08A9-457D-89E6-C51BF6DBFCFA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5A4E-08A9-457D-89E6-C51BF6DBFCFA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5A4E-08A9-457D-89E6-C51BF6DBFCFA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5A4E-08A9-457D-89E6-C51BF6DBFCFA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18/02/2014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18/02/2014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18/02/2014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18/02/2014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18/02/2014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18/02/2014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18/02/2014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18/02/2014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18/02/2014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18/02/2014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18/02/2014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4B2AA-1B5A-4DC9-8C33-192C3B350BED}" type="datetimeFigureOut">
              <a:rPr lang="en-GB" smtClean="0"/>
              <a:pPr/>
              <a:t>18/02/2014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mtiaz.hussain@faculty.muet.edu.pk" TargetMode="Externa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9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3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3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3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3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4.emf"/><Relationship Id="rId5" Type="http://schemas.openxmlformats.org/officeDocument/2006/relationships/image" Target="../media/image33.wmf"/><Relationship Id="rId4" Type="http://schemas.openxmlformats.org/officeDocument/2006/relationships/oleObject" Target="../embeddings/oleObject4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4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7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6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7" Type="http://schemas.openxmlformats.org/officeDocument/2006/relationships/image" Target="../media/image6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58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7" Type="http://schemas.openxmlformats.org/officeDocument/2006/relationships/image" Target="../media/image6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7" Type="http://schemas.openxmlformats.org/officeDocument/2006/relationships/image" Target="../media/image6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4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5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4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9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85.wmf"/><Relationship Id="rId3" Type="http://schemas.openxmlformats.org/officeDocument/2006/relationships/oleObject" Target="../embeddings/oleObject81.bin"/><Relationship Id="rId7" Type="http://schemas.openxmlformats.org/officeDocument/2006/relationships/image" Target="../media/image37.png"/><Relationship Id="rId12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2.wmf"/><Relationship Id="rId11" Type="http://schemas.openxmlformats.org/officeDocument/2006/relationships/image" Target="../media/image84.wmf"/><Relationship Id="rId5" Type="http://schemas.openxmlformats.org/officeDocument/2006/relationships/oleObject" Target="../embeddings/oleObject82.bin"/><Relationship Id="rId10" Type="http://schemas.openxmlformats.org/officeDocument/2006/relationships/oleObject" Target="../embeddings/oleObject84.bin"/><Relationship Id="rId4" Type="http://schemas.openxmlformats.org/officeDocument/2006/relationships/image" Target="../media/image81.wmf"/><Relationship Id="rId9" Type="http://schemas.openxmlformats.org/officeDocument/2006/relationships/image" Target="../media/image83.wmf"/><Relationship Id="rId14" Type="http://schemas.openxmlformats.org/officeDocument/2006/relationships/image" Target="../media/image86.jpe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89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89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3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00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9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00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image" Target="../media/image105.wmf"/><Relationship Id="rId3" Type="http://schemas.openxmlformats.org/officeDocument/2006/relationships/image" Target="../media/image19.png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104.wmf"/><Relationship Id="rId5" Type="http://schemas.openxmlformats.org/officeDocument/2006/relationships/image" Target="../media/image101.wmf"/><Relationship Id="rId10" Type="http://schemas.openxmlformats.org/officeDocument/2006/relationships/oleObject" Target="../embeddings/oleObject104.bin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103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09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3" Type="http://schemas.openxmlformats.org/officeDocument/2006/relationships/image" Target="../media/image113.png"/><Relationship Id="rId7" Type="http://schemas.openxmlformats.org/officeDocument/2006/relationships/image" Target="../media/image1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12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3" Type="http://schemas.openxmlformats.org/officeDocument/2006/relationships/image" Target="../media/image113.png"/><Relationship Id="rId7" Type="http://schemas.openxmlformats.org/officeDocument/2006/relationships/image" Target="../media/image1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15.bin"/><Relationship Id="rId5" Type="http://schemas.openxmlformats.org/officeDocument/2006/relationships/image" Target="../media/image112.wmf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15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20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0" Type="http://schemas.openxmlformats.org/officeDocument/2006/relationships/image" Target="../media/image120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25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13" Type="http://schemas.openxmlformats.org/officeDocument/2006/relationships/image" Target="../media/image125.wmf"/><Relationship Id="rId3" Type="http://schemas.openxmlformats.org/officeDocument/2006/relationships/oleObject" Target="../embeddings/oleObject127.bin"/><Relationship Id="rId7" Type="http://schemas.openxmlformats.org/officeDocument/2006/relationships/image" Target="../media/image122.wmf"/><Relationship Id="rId12" Type="http://schemas.openxmlformats.org/officeDocument/2006/relationships/oleObject" Target="../embeddings/oleObject1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28.bin"/><Relationship Id="rId11" Type="http://schemas.openxmlformats.org/officeDocument/2006/relationships/image" Target="../media/image124.wmf"/><Relationship Id="rId5" Type="http://schemas.openxmlformats.org/officeDocument/2006/relationships/image" Target="../media/image37.png"/><Relationship Id="rId10" Type="http://schemas.openxmlformats.org/officeDocument/2006/relationships/oleObject" Target="../embeddings/oleObject130.bin"/><Relationship Id="rId4" Type="http://schemas.openxmlformats.org/officeDocument/2006/relationships/image" Target="../media/image121.wmf"/><Relationship Id="rId9" Type="http://schemas.openxmlformats.org/officeDocument/2006/relationships/image" Target="../media/image123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37.bin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31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39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41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13" Type="http://schemas.openxmlformats.org/officeDocument/2006/relationships/image" Target="../media/image143.wmf"/><Relationship Id="rId3" Type="http://schemas.openxmlformats.org/officeDocument/2006/relationships/image" Target="../media/image139.png"/><Relationship Id="rId7" Type="http://schemas.openxmlformats.org/officeDocument/2006/relationships/image" Target="../media/image141.wmf"/><Relationship Id="rId12" Type="http://schemas.openxmlformats.org/officeDocument/2006/relationships/oleObject" Target="../embeddings/oleObject1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43.bin"/><Relationship Id="rId11" Type="http://schemas.openxmlformats.org/officeDocument/2006/relationships/image" Target="../media/image142.wmf"/><Relationship Id="rId5" Type="http://schemas.openxmlformats.org/officeDocument/2006/relationships/image" Target="../media/image140.wmf"/><Relationship Id="rId10" Type="http://schemas.openxmlformats.org/officeDocument/2006/relationships/oleObject" Target="../embeddings/oleObject145.bin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43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146.wmf"/><Relationship Id="rId3" Type="http://schemas.openxmlformats.org/officeDocument/2006/relationships/oleObject" Target="../embeddings/oleObject147.bin"/><Relationship Id="rId7" Type="http://schemas.openxmlformats.org/officeDocument/2006/relationships/image" Target="../media/image148.png"/><Relationship Id="rId12" Type="http://schemas.openxmlformats.org/officeDocument/2006/relationships/image" Target="../media/image151.png"/><Relationship Id="rId17" Type="http://schemas.openxmlformats.org/officeDocument/2006/relationships/oleObject" Target="../embeddings/oleObject15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5.wmf"/><Relationship Id="rId20" Type="http://schemas.openxmlformats.org/officeDocument/2006/relationships/image" Target="../media/image147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43.wmf"/><Relationship Id="rId11" Type="http://schemas.openxmlformats.org/officeDocument/2006/relationships/image" Target="../media/image150.png"/><Relationship Id="rId5" Type="http://schemas.openxmlformats.org/officeDocument/2006/relationships/oleObject" Target="../embeddings/oleObject148.bin"/><Relationship Id="rId15" Type="http://schemas.openxmlformats.org/officeDocument/2006/relationships/oleObject" Target="../embeddings/oleObject151.bin"/><Relationship Id="rId10" Type="http://schemas.openxmlformats.org/officeDocument/2006/relationships/image" Target="../media/image144.wmf"/><Relationship Id="rId19" Type="http://schemas.openxmlformats.org/officeDocument/2006/relationships/oleObject" Target="../embeddings/oleObject153.bin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27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13" Type="http://schemas.openxmlformats.org/officeDocument/2006/relationships/image" Target="../media/image155.wmf"/><Relationship Id="rId3" Type="http://schemas.openxmlformats.org/officeDocument/2006/relationships/oleObject" Target="../embeddings/oleObject154.bin"/><Relationship Id="rId7" Type="http://schemas.openxmlformats.org/officeDocument/2006/relationships/image" Target="../media/image151.png"/><Relationship Id="rId12" Type="http://schemas.openxmlformats.org/officeDocument/2006/relationships/oleObject" Target="../embeddings/oleObject158.bin"/><Relationship Id="rId17" Type="http://schemas.openxmlformats.org/officeDocument/2006/relationships/image" Target="../media/image15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0.bin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52.wmf"/><Relationship Id="rId11" Type="http://schemas.openxmlformats.org/officeDocument/2006/relationships/image" Target="../media/image154.wmf"/><Relationship Id="rId5" Type="http://schemas.openxmlformats.org/officeDocument/2006/relationships/oleObject" Target="../embeddings/oleObject155.bin"/><Relationship Id="rId15" Type="http://schemas.openxmlformats.org/officeDocument/2006/relationships/image" Target="../media/image156.wmf"/><Relationship Id="rId10" Type="http://schemas.openxmlformats.org/officeDocument/2006/relationships/oleObject" Target="../embeddings/oleObject157.bin"/><Relationship Id="rId4" Type="http://schemas.openxmlformats.org/officeDocument/2006/relationships/image" Target="../media/image142.wmf"/><Relationship Id="rId9" Type="http://schemas.openxmlformats.org/officeDocument/2006/relationships/image" Target="../media/image153.wmf"/><Relationship Id="rId14" Type="http://schemas.openxmlformats.org/officeDocument/2006/relationships/oleObject" Target="../embeddings/oleObject159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13" Type="http://schemas.openxmlformats.org/officeDocument/2006/relationships/image" Target="../media/image161.wmf"/><Relationship Id="rId3" Type="http://schemas.openxmlformats.org/officeDocument/2006/relationships/image" Target="../media/image151.png"/><Relationship Id="rId7" Type="http://schemas.openxmlformats.org/officeDocument/2006/relationships/image" Target="../media/image158.wmf"/><Relationship Id="rId12" Type="http://schemas.openxmlformats.org/officeDocument/2006/relationships/oleObject" Target="../embeddings/oleObject165.bin"/><Relationship Id="rId17" Type="http://schemas.openxmlformats.org/officeDocument/2006/relationships/image" Target="../media/image16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7.bin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162.bin"/><Relationship Id="rId11" Type="http://schemas.openxmlformats.org/officeDocument/2006/relationships/image" Target="../media/image160.wmf"/><Relationship Id="rId5" Type="http://schemas.openxmlformats.org/officeDocument/2006/relationships/image" Target="../media/image153.wmf"/><Relationship Id="rId15" Type="http://schemas.openxmlformats.org/officeDocument/2006/relationships/image" Target="../media/image162.wmf"/><Relationship Id="rId10" Type="http://schemas.openxmlformats.org/officeDocument/2006/relationships/oleObject" Target="../embeddings/oleObject164.bin"/><Relationship Id="rId4" Type="http://schemas.openxmlformats.org/officeDocument/2006/relationships/oleObject" Target="../embeddings/oleObject161.bin"/><Relationship Id="rId9" Type="http://schemas.openxmlformats.org/officeDocument/2006/relationships/image" Target="../media/image159.wmf"/><Relationship Id="rId14" Type="http://schemas.openxmlformats.org/officeDocument/2006/relationships/oleObject" Target="../embeddings/oleObject166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66.png"/><Relationship Id="rId5" Type="http://schemas.openxmlformats.org/officeDocument/2006/relationships/image" Target="../media/image164.wmf"/><Relationship Id="rId4" Type="http://schemas.openxmlformats.org/officeDocument/2006/relationships/oleObject" Target="../embeddings/oleObject168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5" Type="http://schemas.openxmlformats.org/officeDocument/2006/relationships/image" Target="../media/image172.png"/><Relationship Id="rId4" Type="http://schemas.openxmlformats.org/officeDocument/2006/relationships/image" Target="../media/image171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image" Target="../media/image175.png"/><Relationship Id="rId7" Type="http://schemas.openxmlformats.org/officeDocument/2006/relationships/image" Target="../media/image178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5" Type="http://schemas.openxmlformats.org/officeDocument/2006/relationships/image" Target="../media/image174.png"/><Relationship Id="rId4" Type="http://schemas.openxmlformats.org/officeDocument/2006/relationships/image" Target="../media/image17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1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13" Type="http://schemas.openxmlformats.org/officeDocument/2006/relationships/oleObject" Target="../embeddings/oleObject174.bin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8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8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83.w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10" Type="http://schemas.openxmlformats.org/officeDocument/2006/relationships/image" Target="../media/image185.wmf"/><Relationship Id="rId4" Type="http://schemas.openxmlformats.org/officeDocument/2006/relationships/image" Target="../media/image182.w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8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5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8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9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177.bin"/><Relationship Id="rId5" Type="http://schemas.openxmlformats.org/officeDocument/2006/relationships/image" Target="../media/image190.wmf"/><Relationship Id="rId4" Type="http://schemas.openxmlformats.org/officeDocument/2006/relationships/oleObject" Target="../embeddings/oleObject176.bin"/><Relationship Id="rId9" Type="http://schemas.openxmlformats.org/officeDocument/2006/relationships/image" Target="../media/image192.wmf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imtiazhussainkalwar.weebly.com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Feedback </a:t>
            </a:r>
            <a:r>
              <a:rPr lang="en-US" b="1" dirty="0"/>
              <a:t>Control </a:t>
            </a:r>
            <a:r>
              <a:rPr lang="en-US" b="1" dirty="0" smtClean="0"/>
              <a:t>Systems (</a:t>
            </a:r>
            <a:r>
              <a:rPr lang="en-US" b="1" dirty="0" err="1" smtClean="0"/>
              <a:t>FCS</a:t>
            </a:r>
            <a:r>
              <a:rPr lang="en-US" b="1" dirty="0" smtClean="0"/>
              <a:t>)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123728" y="4365104"/>
            <a:ext cx="53285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Dr. Imtiaz Hussain</a:t>
            </a:r>
          </a:p>
          <a:p>
            <a:pPr algn="ctr"/>
            <a:r>
              <a:rPr lang="en-GB" sz="2100" dirty="0" smtClean="0"/>
              <a:t>email: </a:t>
            </a:r>
            <a:r>
              <a:rPr lang="en-GB" sz="2100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imtiaz.hussain@faculty.muet.edu.pk</a:t>
            </a:r>
            <a:endParaRPr lang="en-GB" sz="21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GB" sz="2100" dirty="0" smtClean="0"/>
              <a:t>URL :</a:t>
            </a:r>
            <a:r>
              <a:rPr lang="en-GB" sz="2100" dirty="0" smtClean="0">
                <a:solidFill>
                  <a:schemeClr val="accent1">
                    <a:lumMod val="75000"/>
                  </a:schemeClr>
                </a:solidFill>
              </a:rPr>
              <a:t>http://imtiazhussainkalwar.weebly.com/</a:t>
            </a:r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692742" y="2996952"/>
            <a:ext cx="58819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/>
              <a:t>Lecture-15-16-17</a:t>
            </a:r>
          </a:p>
          <a:p>
            <a:pPr algn="ctr"/>
            <a:r>
              <a:rPr lang="en-GB" sz="2400" dirty="0" smtClean="0"/>
              <a:t>  Time Domain Analysis of 2</a:t>
            </a:r>
            <a:r>
              <a:rPr lang="en-GB" sz="2400" baseline="30000" dirty="0" smtClean="0"/>
              <a:t>nd</a:t>
            </a:r>
            <a:r>
              <a:rPr lang="en-GB" sz="2400" dirty="0" smtClean="0"/>
              <a:t> Order Systems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7749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Autofit/>
          </a:bodyPr>
          <a:lstStyle/>
          <a:p>
            <a:r>
              <a:rPr lang="en-GB" sz="3800" b="1" dirty="0" smtClean="0"/>
              <a:t>Introduction</a:t>
            </a:r>
            <a:endParaRPr lang="en-GB" sz="38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0" y="2276872"/>
            <a:ext cx="8784976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3050" lvl="0" indent="-27305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300" dirty="0" smtClean="0">
                <a:cs typeface="Arial" charset="0"/>
              </a:rPr>
              <a:t>According the value of        , a second-order system can be set into one of the four categories:</a:t>
            </a:r>
            <a:endParaRPr kumimoji="0" lang="en-US" sz="23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  <p:graphicFrame>
        <p:nvGraphicFramePr>
          <p:cNvPr id="264197" name="Object 1"/>
          <p:cNvGraphicFramePr>
            <a:graphicFrameLocks noChangeAspect="1"/>
          </p:cNvGraphicFramePr>
          <p:nvPr/>
        </p:nvGraphicFramePr>
        <p:xfrm>
          <a:off x="3203848" y="908720"/>
          <a:ext cx="2625601" cy="1296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72" name="Equation" r:id="rId3" imgW="1054080" imgH="520560" progId="Equation.3">
                  <p:embed/>
                </p:oleObj>
              </mc:Choice>
              <mc:Fallback>
                <p:oleObj name="Equation" r:id="rId3" imgW="1054080" imgH="520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908720"/>
                        <a:ext cx="2625601" cy="12966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0" name="Object 5"/>
          <p:cNvGraphicFramePr>
            <a:graphicFrameLocks noChangeAspect="1"/>
          </p:cNvGraphicFramePr>
          <p:nvPr/>
        </p:nvGraphicFramePr>
        <p:xfrm>
          <a:off x="3347864" y="2276872"/>
          <a:ext cx="34131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73" name="Equation" r:id="rId5" imgW="126720" imgH="177480" progId="Equation.3">
                  <p:embed/>
                </p:oleObj>
              </mc:Choice>
              <mc:Fallback>
                <p:oleObj name="Equation" r:id="rId5" imgW="12672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276872"/>
                        <a:ext cx="341312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23528" y="3284984"/>
            <a:ext cx="8424936" cy="452129"/>
            <a:chOff x="323528" y="3284984"/>
            <a:chExt cx="8424936" cy="452129"/>
          </a:xfrm>
        </p:grpSpPr>
        <p:sp>
          <p:nvSpPr>
            <p:cNvPr id="8" name="Rectangle 7"/>
            <p:cNvSpPr/>
            <p:nvPr/>
          </p:nvSpPr>
          <p:spPr>
            <a:xfrm>
              <a:off x="323528" y="3284984"/>
              <a:ext cx="842493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200" dirty="0" smtClean="0">
                  <a:cs typeface="Arial" charset="0"/>
                </a:rPr>
                <a:t>4. </a:t>
              </a:r>
              <a:r>
                <a:rPr lang="en-US" sz="2000" i="1" dirty="0" smtClean="0">
                  <a:solidFill>
                    <a:srgbClr val="CC0000"/>
                  </a:solidFill>
                  <a:cs typeface="Arial" charset="0"/>
                </a:rPr>
                <a:t>Critically damped</a:t>
              </a:r>
              <a:r>
                <a:rPr lang="en-US" sz="2000" dirty="0" smtClean="0">
                  <a:cs typeface="Arial" charset="0"/>
                </a:rPr>
                <a:t> - when the system has two real but equal poles (     = 1).</a:t>
              </a:r>
              <a:endParaRPr lang="en-US" sz="2000" dirty="0">
                <a:cs typeface="Arial" charset="0"/>
              </a:endParaRPr>
            </a:p>
          </p:txBody>
        </p:sp>
        <p:graphicFrame>
          <p:nvGraphicFramePr>
            <p:cNvPr id="265223" name="Object 7"/>
            <p:cNvGraphicFramePr>
              <a:graphicFrameLocks noChangeAspect="1"/>
            </p:cNvGraphicFramePr>
            <p:nvPr/>
          </p:nvGraphicFramePr>
          <p:xfrm>
            <a:off x="7480056" y="3329696"/>
            <a:ext cx="290048" cy="407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374" name="Equation" r:id="rId7" imgW="126720" imgH="177480" progId="Equation.3">
                    <p:embed/>
                  </p:oleObj>
                </mc:Choice>
                <mc:Fallback>
                  <p:oleObj name="Equation" r:id="rId7" imgW="126720" imgH="1774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0056" y="3329696"/>
                          <a:ext cx="290048" cy="4074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0"/>
          <p:cNvGrpSpPr/>
          <p:nvPr/>
        </p:nvGrpSpPr>
        <p:grpSpPr>
          <a:xfrm>
            <a:off x="2195736" y="3857868"/>
            <a:ext cx="5056654" cy="2811492"/>
            <a:chOff x="4090552" y="2109148"/>
            <a:chExt cx="5056654" cy="2811492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6399496" y="2544640"/>
              <a:ext cx="0" cy="237600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6480472" y="1449040"/>
              <a:ext cx="0" cy="468000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751424" y="3748096"/>
              <a:ext cx="0" cy="720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5031344" y="3751864"/>
              <a:ext cx="0" cy="720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4311264" y="3748096"/>
              <a:ext cx="0" cy="720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535400" y="3851168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-a</a:t>
              </a:r>
              <a:endParaRPr lang="en-GB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01672" y="387469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-b</a:t>
              </a:r>
              <a:endParaRPr lang="en-GB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90552" y="3874696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-c</a:t>
              </a:r>
              <a:endParaRPr lang="en-GB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839108" y="36276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 smtClean="0"/>
                <a:t>δ</a:t>
              </a:r>
              <a:endParaRPr lang="en-GB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28184" y="2109148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j</a:t>
              </a:r>
              <a:r>
                <a:rPr lang="el-GR" b="1" dirty="0" smtClean="0"/>
                <a:t>ω</a:t>
              </a:r>
              <a:endParaRPr lang="en-GB" b="1" dirty="0"/>
            </a:p>
          </p:txBody>
        </p:sp>
      </p:grpSp>
      <p:grpSp>
        <p:nvGrpSpPr>
          <p:cNvPr id="14" name="Group 21"/>
          <p:cNvGrpSpPr/>
          <p:nvPr/>
        </p:nvGrpSpPr>
        <p:grpSpPr>
          <a:xfrm>
            <a:off x="3779912" y="5472520"/>
            <a:ext cx="144017" cy="145470"/>
            <a:chOff x="3203847" y="4809330"/>
            <a:chExt cx="144017" cy="145470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3203847" y="4809330"/>
              <a:ext cx="144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03864" y="4810800"/>
              <a:ext cx="144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25"/>
          <p:cNvGrpSpPr/>
          <p:nvPr/>
        </p:nvGrpSpPr>
        <p:grpSpPr>
          <a:xfrm>
            <a:off x="3820855" y="5486168"/>
            <a:ext cx="144017" cy="145470"/>
            <a:chOff x="3203847" y="4809330"/>
            <a:chExt cx="144017" cy="145470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3203847" y="4809330"/>
              <a:ext cx="144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203864" y="4810800"/>
              <a:ext cx="144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Time-Domain Specification</a:t>
            </a:r>
            <a:endParaRPr lang="en-MY" sz="3800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58F24C-94B3-46D8-9CDA-FE819988875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151" name="TextBox 7"/>
          <p:cNvSpPr txBox="1">
            <a:spLocks noChangeArrowheads="1"/>
          </p:cNvSpPr>
          <p:nvPr/>
        </p:nvSpPr>
        <p:spPr bwMode="auto">
          <a:xfrm>
            <a:off x="323528" y="869811"/>
            <a:ext cx="817929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For </a:t>
            </a:r>
            <a:r>
              <a:rPr lang="en-US" sz="2400" dirty="0">
                <a:solidFill>
                  <a:srgbClr val="FF0000"/>
                </a:solidFill>
              </a:rPr>
              <a:t>0&lt;</a:t>
            </a:r>
            <a:r>
              <a:rPr lang="el-GR" sz="2400" dirty="0">
                <a:solidFill>
                  <a:srgbClr val="FF0000"/>
                </a:solidFill>
              </a:rPr>
              <a:t> </a:t>
            </a:r>
            <a:r>
              <a:rPr lang="en-GB" sz="2400" dirty="0" smtClean="0">
                <a:solidFill>
                  <a:srgbClr val="FF0000"/>
                </a:solidFill>
              </a:rPr>
              <a:t>  </a:t>
            </a:r>
            <a:r>
              <a:rPr lang="el-GR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&lt;1 </a:t>
            </a:r>
            <a:r>
              <a:rPr lang="en-US" sz="2400" dirty="0"/>
              <a:t>and </a:t>
            </a:r>
            <a:r>
              <a:rPr lang="el-GR" sz="2400" dirty="0">
                <a:solidFill>
                  <a:srgbClr val="FF0000"/>
                </a:solidFill>
              </a:rPr>
              <a:t>ω</a:t>
            </a:r>
            <a:r>
              <a:rPr lang="en-US" sz="2400" baseline="-25000" dirty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rgbClr val="FF0000"/>
                </a:solidFill>
              </a:rPr>
              <a:t> &gt; 0</a:t>
            </a:r>
            <a:r>
              <a:rPr lang="en-US" sz="2400" dirty="0"/>
              <a:t>, </a:t>
            </a:r>
            <a:r>
              <a:rPr lang="en-US" sz="2400" dirty="0" smtClean="0"/>
              <a:t>the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order system’s response </a:t>
            </a:r>
            <a:r>
              <a:rPr lang="en-US" sz="2400" dirty="0"/>
              <a:t>due to a unit step </a:t>
            </a:r>
            <a:r>
              <a:rPr lang="en-US" sz="2400" dirty="0" smtClean="0"/>
              <a:t>input looks like</a:t>
            </a:r>
            <a:endParaRPr lang="en-MY" sz="2400" dirty="0"/>
          </a:p>
        </p:txBody>
      </p:sp>
      <p:graphicFrame>
        <p:nvGraphicFramePr>
          <p:cNvPr id="269317" name="Object 5"/>
          <p:cNvGraphicFramePr>
            <a:graphicFrameLocks noChangeAspect="1"/>
          </p:cNvGraphicFramePr>
          <p:nvPr/>
        </p:nvGraphicFramePr>
        <p:xfrm>
          <a:off x="1129264" y="908720"/>
          <a:ext cx="289765" cy="407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44" name="Equation" r:id="rId3" imgW="126720" imgH="177480" progId="Equation.3">
                  <p:embed/>
                </p:oleObj>
              </mc:Choice>
              <mc:Fallback>
                <p:oleObj name="Equation" r:id="rId3" imgW="126720" imgH="177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264" y="908720"/>
                        <a:ext cx="289765" cy="4070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931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1916832"/>
            <a:ext cx="7776864" cy="481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Time-Domain Specification</a:t>
            </a:r>
            <a:endParaRPr lang="en-MY" sz="3800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58F24C-94B3-46D8-9CDA-FE8199888758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151" name="TextBox 7"/>
          <p:cNvSpPr txBox="1">
            <a:spLocks noChangeArrowheads="1"/>
          </p:cNvSpPr>
          <p:nvPr/>
        </p:nvSpPr>
        <p:spPr bwMode="auto">
          <a:xfrm>
            <a:off x="323528" y="869811"/>
            <a:ext cx="8179296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7800" indent="-177800" algn="just">
              <a:buFont typeface="Arial" pitchFamily="34" charset="0"/>
              <a:buChar char="•"/>
            </a:pPr>
            <a:r>
              <a:rPr lang="en-GB" sz="2600" dirty="0" smtClean="0"/>
              <a:t>The delay (</a:t>
            </a:r>
            <a:r>
              <a:rPr lang="en-GB" sz="2600" i="1" dirty="0" smtClean="0">
                <a:solidFill>
                  <a:srgbClr val="FF0000"/>
                </a:solidFill>
              </a:rPr>
              <a:t>t</a:t>
            </a:r>
            <a:r>
              <a:rPr lang="en-GB" sz="2600" i="1" baseline="-25000" dirty="0" smtClean="0">
                <a:solidFill>
                  <a:srgbClr val="FF0000"/>
                </a:solidFill>
              </a:rPr>
              <a:t>d</a:t>
            </a:r>
            <a:r>
              <a:rPr lang="en-GB" sz="2600" dirty="0" smtClean="0"/>
              <a:t>) time is the time required for the response to reach half the final value the very first time.</a:t>
            </a:r>
          </a:p>
          <a:p>
            <a:pPr algn="just"/>
            <a:endParaRPr lang="en-GB" sz="2400" dirty="0" smtClean="0"/>
          </a:p>
          <a:p>
            <a:endParaRPr lang="en-GB" sz="2400" dirty="0" smtClean="0"/>
          </a:p>
          <a:p>
            <a:endParaRPr lang="en-MY" sz="2400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069817"/>
            <a:ext cx="7776864" cy="481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403648" y="5585984"/>
            <a:ext cx="3744416" cy="1285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458240" y="2505633"/>
            <a:ext cx="93610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812360" y="2869441"/>
            <a:ext cx="93610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763688" y="2392681"/>
            <a:ext cx="93610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563888" y="2213833"/>
            <a:ext cx="216024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961680" y="3445505"/>
            <a:ext cx="93610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411760" y="3473936"/>
            <a:ext cx="476760" cy="20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671304" y="3507633"/>
            <a:ext cx="47676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339368" y="2776249"/>
            <a:ext cx="936104" cy="980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 rot="5400000">
            <a:off x="2375756" y="3642941"/>
            <a:ext cx="93610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 rot="5400000">
            <a:off x="2653944" y="2927785"/>
            <a:ext cx="468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 rot="5400000">
            <a:off x="796592" y="6089969"/>
            <a:ext cx="1296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sz="3800" dirty="0" smtClean="0"/>
              <a:t>Time-Domain Specification</a:t>
            </a:r>
            <a:endParaRPr lang="en-MY" sz="3800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788398"/>
            <a:ext cx="2133600" cy="365125"/>
          </a:xfrm>
          <a:noFill/>
        </p:spPr>
        <p:txBody>
          <a:bodyPr/>
          <a:lstStyle/>
          <a:p>
            <a:fld id="{9C58F24C-94B3-46D8-9CDA-FE8199888758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151" name="TextBox 7"/>
          <p:cNvSpPr txBox="1">
            <a:spLocks noChangeArrowheads="1"/>
          </p:cNvSpPr>
          <p:nvPr/>
        </p:nvSpPr>
        <p:spPr bwMode="auto">
          <a:xfrm>
            <a:off x="179512" y="544612"/>
            <a:ext cx="817929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7800" indent="-177800" algn="just">
              <a:buFont typeface="Arial" pitchFamily="34" charset="0"/>
              <a:buChar char="•"/>
            </a:pPr>
            <a:r>
              <a:rPr lang="en-GB" sz="2200" dirty="0" smtClean="0"/>
              <a:t>The rise time is the time required for the response to rise from 10% to 90%, 5% to 95%, or 0% to 100% of its final value. </a:t>
            </a:r>
          </a:p>
          <a:p>
            <a:pPr marL="177800" indent="-177800" algn="just">
              <a:buFont typeface="Arial" pitchFamily="34" charset="0"/>
              <a:buChar char="•"/>
            </a:pPr>
            <a:endParaRPr lang="en-GB" sz="1000" dirty="0" smtClean="0"/>
          </a:p>
          <a:p>
            <a:pPr marL="177800" indent="-177800" algn="just">
              <a:buFont typeface="Arial" pitchFamily="34" charset="0"/>
              <a:buChar char="•"/>
            </a:pPr>
            <a:r>
              <a:rPr lang="en-GB" sz="2200" dirty="0" smtClean="0"/>
              <a:t>For underdamped second order systems, the 0% to 100% rise time is normally used. For overdamped systems, the 10% to 90% rise time is commonly used.</a:t>
            </a:r>
          </a:p>
          <a:p>
            <a:endParaRPr lang="en-MY" sz="24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553200" y="6788398"/>
            <a:ext cx="2133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58F24C-94B3-46D8-9CDA-FE819988875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501865"/>
            <a:ext cx="7776864" cy="481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555776" y="6018032"/>
            <a:ext cx="2592288" cy="1285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458240" y="2937681"/>
            <a:ext cx="93610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812360" y="3301489"/>
            <a:ext cx="93610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763688" y="2824729"/>
            <a:ext cx="93610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563888" y="2645881"/>
            <a:ext cx="216024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961680" y="3877553"/>
            <a:ext cx="93610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727088" y="3905984"/>
            <a:ext cx="476760" cy="20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671304" y="3939681"/>
            <a:ext cx="47676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7339368" y="3208297"/>
            <a:ext cx="936104" cy="980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 rot="5400000">
            <a:off x="2375756" y="4074989"/>
            <a:ext cx="93610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 rot="5400000">
            <a:off x="2653944" y="3359833"/>
            <a:ext cx="468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 rot="5400000">
            <a:off x="796592" y="6522017"/>
            <a:ext cx="1296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403648" y="6507928"/>
            <a:ext cx="1359768" cy="642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Time-Domain Specification</a:t>
            </a:r>
            <a:endParaRPr lang="en-MY" sz="3800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58F24C-94B3-46D8-9CDA-FE819988875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151" name="TextBox 7"/>
          <p:cNvSpPr txBox="1">
            <a:spLocks noChangeArrowheads="1"/>
          </p:cNvSpPr>
          <p:nvPr/>
        </p:nvSpPr>
        <p:spPr bwMode="auto">
          <a:xfrm>
            <a:off x="323528" y="869811"/>
            <a:ext cx="817929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en-GB" sz="2400" dirty="0" smtClean="0"/>
              <a:t>The peak time is the time required for the response to reach the first peak of the overshoot.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481192" y="6275373"/>
            <a:ext cx="2133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58F24C-94B3-46D8-9CDA-FE819988875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6481192" y="6275373"/>
            <a:ext cx="2133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58F24C-94B3-46D8-9CDA-FE819988875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88840"/>
            <a:ext cx="7776864" cy="481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059832" y="5505007"/>
            <a:ext cx="2016224" cy="1285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740352" y="2788464"/>
            <a:ext cx="93610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491880" y="2132856"/>
            <a:ext cx="216024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889672" y="3364528"/>
            <a:ext cx="93610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599296" y="3426656"/>
            <a:ext cx="47676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267360" y="2695272"/>
            <a:ext cx="936104" cy="980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 rot="5400000">
            <a:off x="724584" y="6008992"/>
            <a:ext cx="1296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304344" y="6367519"/>
            <a:ext cx="2016224" cy="435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Time-Domain Specification</a:t>
            </a:r>
            <a:endParaRPr lang="en-MY" sz="3800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58F24C-94B3-46D8-9CDA-FE8199888758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151" name="TextBox 7"/>
          <p:cNvSpPr txBox="1">
            <a:spLocks noChangeArrowheads="1"/>
          </p:cNvSpPr>
          <p:nvPr/>
        </p:nvSpPr>
        <p:spPr bwMode="auto">
          <a:xfrm>
            <a:off x="323528" y="869811"/>
            <a:ext cx="817929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GB" sz="2400" dirty="0" smtClean="0"/>
              <a:t>The maximum overshoot is the maximum peak value of the response curve measured from unity. If the final steady-state value of the response differs from unity, then it is common to use the maximum percent overshoot. It is defined by</a:t>
            </a:r>
          </a:p>
          <a:p>
            <a:pPr algn="just"/>
            <a:endParaRPr lang="en-GB" sz="2400" dirty="0" smtClean="0"/>
          </a:p>
          <a:p>
            <a:pPr algn="just"/>
            <a:endParaRPr lang="en-GB" sz="2400" dirty="0" smtClean="0"/>
          </a:p>
          <a:p>
            <a:pPr algn="just"/>
            <a:endParaRPr lang="en-GB" sz="2400" dirty="0" smtClean="0"/>
          </a:p>
          <a:p>
            <a:pPr algn="just"/>
            <a:endParaRPr lang="en-GB" sz="2400" dirty="0" smtClean="0"/>
          </a:p>
          <a:p>
            <a:pPr algn="just"/>
            <a:endParaRPr lang="en-GB" sz="2400" dirty="0" smtClean="0"/>
          </a:p>
          <a:p>
            <a:pPr algn="just"/>
            <a:r>
              <a:rPr lang="en-GB" sz="2400" dirty="0" smtClean="0"/>
              <a:t>The amount of the maximum (percent) overshoot directly indicates the relative stability of the system.</a:t>
            </a:r>
          </a:p>
          <a:p>
            <a:endParaRPr lang="en-MY" sz="2400" dirty="0"/>
          </a:p>
        </p:txBody>
      </p:sp>
      <p:pic>
        <p:nvPicPr>
          <p:cNvPr id="271362" name="Picture 2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>
            <a:off x="1547664" y="3068960"/>
            <a:ext cx="5953472" cy="74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Time-Domain Specification</a:t>
            </a:r>
            <a:endParaRPr lang="en-MY" sz="3800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58F24C-94B3-46D8-9CDA-FE819988875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151" name="TextBox 7"/>
          <p:cNvSpPr txBox="1">
            <a:spLocks noChangeArrowheads="1"/>
          </p:cNvSpPr>
          <p:nvPr/>
        </p:nvSpPr>
        <p:spPr bwMode="auto">
          <a:xfrm>
            <a:off x="251520" y="836712"/>
            <a:ext cx="817929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3050" indent="-273050" algn="just">
              <a:buFont typeface="Arial" pitchFamily="34" charset="0"/>
              <a:buChar char="•"/>
            </a:pPr>
            <a:r>
              <a:rPr lang="en-GB" sz="2400" dirty="0" smtClean="0"/>
              <a:t>The settling time is the time required for the response curve to reach and stay within a range about the final value of size specified by absolute percentage of the final value (usually 2% or 5%). 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6352" y="2310840"/>
            <a:ext cx="7272808" cy="4503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/>
              <a:t>S-Plane</a:t>
            </a:r>
            <a:endParaRPr lang="en-GB" dirty="0"/>
          </a:p>
        </p:txBody>
      </p:sp>
      <p:grpSp>
        <p:nvGrpSpPr>
          <p:cNvPr id="3" name="Group 10"/>
          <p:cNvGrpSpPr/>
          <p:nvPr/>
        </p:nvGrpSpPr>
        <p:grpSpPr>
          <a:xfrm>
            <a:off x="4101770" y="2319660"/>
            <a:ext cx="5006734" cy="3485604"/>
            <a:chOff x="4140472" y="1904428"/>
            <a:chExt cx="5006734" cy="3485604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6399496" y="2258032"/>
              <a:ext cx="0" cy="313200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6480472" y="1449040"/>
              <a:ext cx="0" cy="468000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839108" y="36276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 smtClean="0"/>
                <a:t>δ</a:t>
              </a:r>
              <a:endParaRPr lang="en-GB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14536" y="1904428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j</a:t>
              </a:r>
              <a:r>
                <a:rPr lang="el-GR" b="1" dirty="0" smtClean="0"/>
                <a:t>ω</a:t>
              </a:r>
              <a:endParaRPr lang="en-GB" b="1" dirty="0"/>
            </a:p>
          </p:txBody>
        </p:sp>
      </p:grp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251520" y="1167135"/>
            <a:ext cx="81792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3050" indent="-273050" algn="just">
              <a:buFont typeface="Arial" pitchFamily="34" charset="0"/>
              <a:buChar char="•"/>
            </a:pPr>
            <a:r>
              <a:rPr lang="en-GB" sz="2400" dirty="0" smtClean="0"/>
              <a:t>Natural Undamped Frequency. </a:t>
            </a:r>
          </a:p>
        </p:txBody>
      </p:sp>
      <p:grpSp>
        <p:nvGrpSpPr>
          <p:cNvPr id="11" name="Group 25"/>
          <p:cNvGrpSpPr/>
          <p:nvPr/>
        </p:nvGrpSpPr>
        <p:grpSpPr>
          <a:xfrm>
            <a:off x="5171592" y="3267568"/>
            <a:ext cx="144017" cy="145470"/>
            <a:chOff x="3203847" y="4809330"/>
            <a:chExt cx="144017" cy="145470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3203847" y="4809330"/>
              <a:ext cx="144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203864" y="4810800"/>
              <a:ext cx="144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Group 25"/>
          <p:cNvGrpSpPr/>
          <p:nvPr/>
        </p:nvGrpSpPr>
        <p:grpSpPr>
          <a:xfrm>
            <a:off x="5117000" y="5011722"/>
            <a:ext cx="144017" cy="145470"/>
            <a:chOff x="3203847" y="4809330"/>
            <a:chExt cx="144017" cy="145470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3203847" y="4809330"/>
              <a:ext cx="144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203864" y="4810800"/>
              <a:ext cx="144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 flipV="1">
            <a:off x="5148064" y="4180144"/>
            <a:ext cx="0" cy="720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V="1">
            <a:off x="6372200" y="3253920"/>
            <a:ext cx="0" cy="720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51520" y="2636912"/>
            <a:ext cx="6120680" cy="1579136"/>
            <a:chOff x="251520" y="2636912"/>
            <a:chExt cx="6120680" cy="1579136"/>
          </a:xfrm>
        </p:grpSpPr>
        <p:grpSp>
          <p:nvGrpSpPr>
            <p:cNvPr id="29" name="Group 28"/>
            <p:cNvGrpSpPr/>
            <p:nvPr/>
          </p:nvGrpSpPr>
          <p:grpSpPr>
            <a:xfrm>
              <a:off x="5220072" y="3316048"/>
              <a:ext cx="1152128" cy="900000"/>
              <a:chOff x="3275856" y="3316048"/>
              <a:chExt cx="1152128" cy="900000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H="1" flipV="1">
                <a:off x="3275856" y="3316048"/>
                <a:ext cx="1152128" cy="900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8" name="Object 27"/>
              <p:cNvGraphicFramePr>
                <a:graphicFrameLocks noChangeAspect="1"/>
              </p:cNvGraphicFramePr>
              <p:nvPr/>
            </p:nvGraphicFramePr>
            <p:xfrm>
              <a:off x="3779912" y="3390328"/>
              <a:ext cx="372132" cy="3987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1389" name="Equation" r:id="rId4" imgW="177480" imgH="190440" progId="Equation.3">
                      <p:embed/>
                    </p:oleObj>
                  </mc:Choice>
                  <mc:Fallback>
                    <p:oleObj name="Equation" r:id="rId4" imgW="177480" imgH="190440" progId="Equation.3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79912" y="3390328"/>
                            <a:ext cx="372132" cy="3987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" name="TextBox 7"/>
            <p:cNvSpPr txBox="1">
              <a:spLocks noChangeArrowheads="1"/>
            </p:cNvSpPr>
            <p:nvPr/>
          </p:nvSpPr>
          <p:spPr bwMode="auto">
            <a:xfrm>
              <a:off x="251520" y="2636912"/>
              <a:ext cx="3816424" cy="144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73050" indent="-273050" algn="just">
                <a:buFont typeface="Arial" pitchFamily="34" charset="0"/>
                <a:buChar char="•"/>
              </a:pPr>
              <a:r>
                <a:rPr lang="en-GB" sz="2200" dirty="0" smtClean="0"/>
                <a:t>Distance from the origin of s-plane to pole is natural undamped frequency in </a:t>
              </a:r>
              <a:r>
                <a:rPr lang="en-GB" sz="2200" dirty="0" err="1" smtClean="0"/>
                <a:t>rad</a:t>
              </a:r>
              <a:r>
                <a:rPr lang="en-GB" sz="2200" dirty="0" smtClean="0"/>
                <a:t>/sec.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/>
              <a:t>S-Plane</a:t>
            </a:r>
            <a:endParaRPr lang="en-GB" dirty="0"/>
          </a:p>
        </p:txBody>
      </p:sp>
      <p:grpSp>
        <p:nvGrpSpPr>
          <p:cNvPr id="7" name="Group 10"/>
          <p:cNvGrpSpPr/>
          <p:nvPr/>
        </p:nvGrpSpPr>
        <p:grpSpPr>
          <a:xfrm>
            <a:off x="2157554" y="2967732"/>
            <a:ext cx="5006734" cy="3485604"/>
            <a:chOff x="4140472" y="1904428"/>
            <a:chExt cx="5006734" cy="3485604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6399496" y="2258032"/>
              <a:ext cx="0" cy="313200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6480472" y="1449040"/>
              <a:ext cx="0" cy="468000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839108" y="36276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 smtClean="0"/>
                <a:t>δ</a:t>
              </a:r>
              <a:endParaRPr lang="en-GB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14536" y="1904428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j</a:t>
              </a:r>
              <a:r>
                <a:rPr lang="el-GR" b="1" dirty="0" smtClean="0"/>
                <a:t>ω</a:t>
              </a:r>
              <a:endParaRPr lang="en-GB" b="1" dirty="0"/>
            </a:p>
          </p:txBody>
        </p:sp>
      </p:grp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251520" y="1167135"/>
            <a:ext cx="817929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3050" indent="-273050" algn="just">
              <a:buFont typeface="Arial" pitchFamily="34" charset="0"/>
              <a:buChar char="•"/>
            </a:pPr>
            <a:r>
              <a:rPr lang="en-GB" sz="2200" dirty="0" smtClean="0"/>
              <a:t>Let us draw a circle of radius 3 in s-plane.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221264" y="3645024"/>
            <a:ext cx="2369558" cy="2380032"/>
            <a:chOff x="3221264" y="2996952"/>
            <a:chExt cx="2369558" cy="2380032"/>
          </a:xfrm>
        </p:grpSpPr>
        <p:sp>
          <p:nvSpPr>
            <p:cNvPr id="25" name="Oval 24"/>
            <p:cNvSpPr/>
            <p:nvPr/>
          </p:nvSpPr>
          <p:spPr>
            <a:xfrm>
              <a:off x="3532824" y="3308512"/>
              <a:ext cx="1800000" cy="1800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73392" y="299695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3</a:t>
              </a:r>
              <a:endParaRPr lang="en-GB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21264" y="3937412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-3</a:t>
              </a:r>
              <a:endParaRPr lang="en-GB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52208" y="5038430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-3</a:t>
              </a:r>
              <a:endParaRPr lang="en-GB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01960" y="394670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3</a:t>
              </a:r>
              <a:endParaRPr lang="en-GB" sz="1600" dirty="0"/>
            </a:p>
          </p:txBody>
        </p:sp>
      </p:grpSp>
      <p:grpSp>
        <p:nvGrpSpPr>
          <p:cNvPr id="32" name="Group 21"/>
          <p:cNvGrpSpPr/>
          <p:nvPr/>
        </p:nvGrpSpPr>
        <p:grpSpPr>
          <a:xfrm>
            <a:off x="3838272" y="4077072"/>
            <a:ext cx="144017" cy="145470"/>
            <a:chOff x="3203847" y="4809330"/>
            <a:chExt cx="144017" cy="145470"/>
          </a:xfrm>
        </p:grpSpPr>
        <p:cxnSp>
          <p:nvCxnSpPr>
            <p:cNvPr id="33" name="Straight Connector 32"/>
            <p:cNvCxnSpPr/>
            <p:nvPr/>
          </p:nvCxnSpPr>
          <p:spPr>
            <a:xfrm flipH="1">
              <a:off x="3203847" y="4809330"/>
              <a:ext cx="144000" cy="144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03864" y="4810800"/>
              <a:ext cx="144000" cy="144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21"/>
          <p:cNvGrpSpPr/>
          <p:nvPr/>
        </p:nvGrpSpPr>
        <p:grpSpPr>
          <a:xfrm>
            <a:off x="5058639" y="4229472"/>
            <a:ext cx="144017" cy="145470"/>
            <a:chOff x="3203847" y="4809330"/>
            <a:chExt cx="144017" cy="145470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3203847" y="4809330"/>
              <a:ext cx="144000" cy="144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03864" y="4810800"/>
              <a:ext cx="144000" cy="144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21"/>
          <p:cNvGrpSpPr/>
          <p:nvPr/>
        </p:nvGrpSpPr>
        <p:grpSpPr>
          <a:xfrm>
            <a:off x="4945688" y="5471066"/>
            <a:ext cx="144017" cy="145470"/>
            <a:chOff x="3203847" y="4809330"/>
            <a:chExt cx="144017" cy="145470"/>
          </a:xfrm>
        </p:grpSpPr>
        <p:cxnSp>
          <p:nvCxnSpPr>
            <p:cNvPr id="39" name="Straight Connector 38"/>
            <p:cNvCxnSpPr/>
            <p:nvPr/>
          </p:nvCxnSpPr>
          <p:spPr>
            <a:xfrm flipH="1">
              <a:off x="3203847" y="4809330"/>
              <a:ext cx="144000" cy="144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203864" y="4810800"/>
              <a:ext cx="144000" cy="144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21"/>
          <p:cNvGrpSpPr/>
          <p:nvPr/>
        </p:nvGrpSpPr>
        <p:grpSpPr>
          <a:xfrm>
            <a:off x="3635896" y="5299754"/>
            <a:ext cx="144017" cy="145470"/>
            <a:chOff x="3203847" y="4809330"/>
            <a:chExt cx="144017" cy="145470"/>
          </a:xfrm>
        </p:grpSpPr>
        <p:cxnSp>
          <p:nvCxnSpPr>
            <p:cNvPr id="42" name="Straight Connector 41"/>
            <p:cNvCxnSpPr/>
            <p:nvPr/>
          </p:nvCxnSpPr>
          <p:spPr>
            <a:xfrm flipH="1">
              <a:off x="3203847" y="4809330"/>
              <a:ext cx="144000" cy="144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203864" y="4810800"/>
              <a:ext cx="144000" cy="144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51520" y="1772816"/>
            <a:ext cx="817929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3050" indent="-273050" algn="just">
              <a:buFont typeface="Arial" pitchFamily="34" charset="0"/>
              <a:buChar char="•"/>
            </a:pPr>
            <a:r>
              <a:rPr lang="en-GB" sz="2200" dirty="0" smtClean="0"/>
              <a:t>If a pole is located anywhere on the circumference of the circle the natural undamped frequency would be </a:t>
            </a:r>
            <a:r>
              <a:rPr lang="en-GB" sz="2200" i="1" dirty="0" smtClean="0">
                <a:solidFill>
                  <a:srgbClr val="FF0000"/>
                </a:solidFill>
              </a:rPr>
              <a:t>3 </a:t>
            </a:r>
            <a:r>
              <a:rPr lang="en-GB" sz="2200" i="1" dirty="0" err="1" smtClean="0">
                <a:solidFill>
                  <a:srgbClr val="FF0000"/>
                </a:solidFill>
              </a:rPr>
              <a:t>rad</a:t>
            </a:r>
            <a:r>
              <a:rPr lang="en-GB" sz="2200" i="1" dirty="0" smtClean="0">
                <a:solidFill>
                  <a:srgbClr val="FF0000"/>
                </a:solidFill>
              </a:rPr>
              <a:t>/sec</a:t>
            </a:r>
            <a:r>
              <a:rPr lang="en-GB" sz="2200" dirty="0" smtClean="0"/>
              <a:t>.</a:t>
            </a:r>
          </a:p>
        </p:txBody>
      </p:sp>
      <p:grpSp>
        <p:nvGrpSpPr>
          <p:cNvPr id="45" name="Group 21"/>
          <p:cNvGrpSpPr/>
          <p:nvPr/>
        </p:nvGrpSpPr>
        <p:grpSpPr>
          <a:xfrm>
            <a:off x="3464584" y="4795698"/>
            <a:ext cx="144017" cy="145470"/>
            <a:chOff x="3203847" y="4809330"/>
            <a:chExt cx="144017" cy="145470"/>
          </a:xfrm>
        </p:grpSpPr>
        <p:cxnSp>
          <p:nvCxnSpPr>
            <p:cNvPr id="46" name="Straight Connector 45"/>
            <p:cNvCxnSpPr/>
            <p:nvPr/>
          </p:nvCxnSpPr>
          <p:spPr>
            <a:xfrm flipH="1">
              <a:off x="3203847" y="4809330"/>
              <a:ext cx="144000" cy="144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203864" y="4810800"/>
              <a:ext cx="144000" cy="144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Group 21"/>
          <p:cNvGrpSpPr/>
          <p:nvPr/>
        </p:nvGrpSpPr>
        <p:grpSpPr>
          <a:xfrm>
            <a:off x="4355975" y="3888344"/>
            <a:ext cx="144017" cy="145470"/>
            <a:chOff x="3203847" y="4809330"/>
            <a:chExt cx="144017" cy="145470"/>
          </a:xfrm>
        </p:grpSpPr>
        <p:cxnSp>
          <p:nvCxnSpPr>
            <p:cNvPr id="49" name="Straight Connector 48"/>
            <p:cNvCxnSpPr/>
            <p:nvPr/>
          </p:nvCxnSpPr>
          <p:spPr>
            <a:xfrm flipH="1">
              <a:off x="3203847" y="4809330"/>
              <a:ext cx="144000" cy="144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203864" y="4810800"/>
              <a:ext cx="144000" cy="144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/>
              <a:t>S-Plane</a:t>
            </a:r>
            <a:endParaRPr lang="en-GB" dirty="0"/>
          </a:p>
        </p:txBody>
      </p:sp>
      <p:grpSp>
        <p:nvGrpSpPr>
          <p:cNvPr id="3" name="Group 10"/>
          <p:cNvGrpSpPr/>
          <p:nvPr/>
        </p:nvGrpSpPr>
        <p:grpSpPr>
          <a:xfrm>
            <a:off x="2641986" y="2387948"/>
            <a:ext cx="3949086" cy="3849364"/>
            <a:chOff x="4624904" y="1727004"/>
            <a:chExt cx="3949086" cy="3849364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6399496" y="2012368"/>
              <a:ext cx="0" cy="356400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6442904" y="1971040"/>
              <a:ext cx="0" cy="363600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265892" y="36139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 smtClean="0"/>
                <a:t>δ</a:t>
              </a:r>
              <a:endParaRPr lang="en-GB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14536" y="1727004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j</a:t>
              </a:r>
              <a:r>
                <a:rPr lang="el-GR" b="1" dirty="0" smtClean="0"/>
                <a:t>ω</a:t>
              </a:r>
              <a:endParaRPr lang="en-GB" b="1" dirty="0"/>
            </a:p>
          </p:txBody>
        </p:sp>
      </p:grp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251520" y="1167135"/>
            <a:ext cx="817929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3050" indent="-273050" algn="just">
              <a:buFont typeface="Arial" pitchFamily="34" charset="0"/>
              <a:buChar char="•"/>
            </a:pPr>
            <a:r>
              <a:rPr lang="en-GB" sz="2400" dirty="0" smtClean="0"/>
              <a:t>Therefore the s-plane is divided into Constant Natural Undamped Frequency (</a:t>
            </a:r>
            <a:r>
              <a:rPr lang="el-GR" sz="2400" b="1" dirty="0" smtClean="0">
                <a:solidFill>
                  <a:srgbClr val="FF0000"/>
                </a:solidFill>
              </a:rPr>
              <a:t>ω</a:t>
            </a:r>
            <a:r>
              <a:rPr lang="en-GB" sz="2400" b="1" baseline="-25000" dirty="0" smtClean="0">
                <a:solidFill>
                  <a:srgbClr val="FF0000"/>
                </a:solidFill>
              </a:rPr>
              <a:t>n</a:t>
            </a:r>
            <a:r>
              <a:rPr lang="en-GB" sz="2400" dirty="0" smtClean="0"/>
              <a:t>) Circles. </a:t>
            </a:r>
          </a:p>
        </p:txBody>
      </p:sp>
      <p:sp>
        <p:nvSpPr>
          <p:cNvPr id="25" name="Oval 24"/>
          <p:cNvSpPr/>
          <p:nvPr/>
        </p:nvSpPr>
        <p:spPr>
          <a:xfrm>
            <a:off x="3532824" y="3554224"/>
            <a:ext cx="1800000" cy="1800000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256672" y="4279840"/>
            <a:ext cx="360000" cy="360000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889944" y="3924992"/>
            <a:ext cx="1080000" cy="1080000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166600" y="3188000"/>
            <a:ext cx="2520000" cy="2520000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2773080" y="2821776"/>
            <a:ext cx="3240000" cy="3240000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Autofit/>
          </a:bodyPr>
          <a:lstStyle/>
          <a:p>
            <a:r>
              <a:rPr lang="en-GB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8856984" cy="5904656"/>
          </a:xfrm>
        </p:spPr>
        <p:txBody>
          <a:bodyPr>
            <a:normAutofit fontScale="92500"/>
          </a:bodyPr>
          <a:lstStyle/>
          <a:p>
            <a:pPr algn="just"/>
            <a:r>
              <a:rPr lang="en-GB" sz="2400" dirty="0" smtClean="0"/>
              <a:t>We have already discussed the affect of location of  pole and zero on the transient response of 1</a:t>
            </a:r>
            <a:r>
              <a:rPr lang="en-GB" sz="2400" baseline="30000" dirty="0" smtClean="0"/>
              <a:t>st</a:t>
            </a:r>
            <a:r>
              <a:rPr lang="en-GB" sz="2400" dirty="0" smtClean="0"/>
              <a:t> order systems. </a:t>
            </a:r>
          </a:p>
          <a:p>
            <a:pPr algn="just"/>
            <a:endParaRPr lang="en-GB" sz="2400" dirty="0" smtClean="0"/>
          </a:p>
          <a:p>
            <a:pPr algn="just"/>
            <a:r>
              <a:rPr lang="en-GB" sz="2400" dirty="0" smtClean="0"/>
              <a:t>Compared to the simplicity of a first-order system, a second-order system exhibits a wide range of responses that must be </a:t>
            </a:r>
            <a:r>
              <a:rPr lang="en-GB" sz="2400" dirty="0" err="1" smtClean="0"/>
              <a:t>analyzed</a:t>
            </a:r>
            <a:r>
              <a:rPr lang="en-GB" sz="2400" dirty="0" smtClean="0"/>
              <a:t> and described.</a:t>
            </a:r>
          </a:p>
          <a:p>
            <a:pPr algn="just"/>
            <a:endParaRPr lang="en-GB" sz="2400" dirty="0" smtClean="0"/>
          </a:p>
          <a:p>
            <a:pPr algn="just"/>
            <a:r>
              <a:rPr lang="en-GB" sz="2400" dirty="0" smtClean="0"/>
              <a:t>Varying a first-order system's parameters (T, K) simply changes the speed and offset of the response</a:t>
            </a:r>
          </a:p>
          <a:p>
            <a:pPr algn="just"/>
            <a:endParaRPr lang="en-GB" sz="2400" dirty="0" smtClean="0"/>
          </a:p>
          <a:p>
            <a:pPr algn="just"/>
            <a:r>
              <a:rPr lang="en-GB" sz="2400" dirty="0" smtClean="0"/>
              <a:t>Whereas, changes in the parameters of a second-order system can change the </a:t>
            </a:r>
            <a:r>
              <a:rPr lang="en-GB" sz="2400" i="1" dirty="0" smtClean="0">
                <a:solidFill>
                  <a:srgbClr val="FF0000"/>
                </a:solidFill>
              </a:rPr>
              <a:t>form</a:t>
            </a:r>
            <a:r>
              <a:rPr lang="en-GB" sz="2400" i="1" dirty="0" smtClean="0"/>
              <a:t> </a:t>
            </a:r>
            <a:r>
              <a:rPr lang="en-GB" sz="2400" dirty="0" smtClean="0"/>
              <a:t>of</a:t>
            </a:r>
            <a:r>
              <a:rPr lang="en-GB" sz="2400" i="1" dirty="0" smtClean="0"/>
              <a:t> </a:t>
            </a:r>
            <a:r>
              <a:rPr lang="en-GB" sz="2400" dirty="0" smtClean="0"/>
              <a:t>the response.</a:t>
            </a:r>
          </a:p>
          <a:p>
            <a:pPr algn="just"/>
            <a:endParaRPr lang="en-GB" sz="2400" dirty="0" smtClean="0"/>
          </a:p>
          <a:p>
            <a:pPr algn="just"/>
            <a:r>
              <a:rPr lang="en-US" sz="2400" dirty="0" smtClean="0">
                <a:cs typeface="Arial" charset="0"/>
              </a:rPr>
              <a:t>A second-order system can display characteristics much like a first-order system or, depending on component values, display damped or </a:t>
            </a:r>
            <a:r>
              <a:rPr lang="en-US" sz="2400" i="1" dirty="0" smtClean="0">
                <a:solidFill>
                  <a:schemeClr val="tx2"/>
                </a:solidFill>
                <a:cs typeface="Arial" charset="0"/>
              </a:rPr>
              <a:t>pure oscillations</a:t>
            </a:r>
            <a:r>
              <a:rPr lang="en-US" sz="2400" dirty="0" smtClean="0">
                <a:cs typeface="Arial" charset="0"/>
              </a:rPr>
              <a:t> for its </a:t>
            </a:r>
            <a:r>
              <a:rPr lang="en-US" sz="2400" i="1" dirty="0" smtClean="0">
                <a:cs typeface="Arial" charset="0"/>
              </a:rPr>
              <a:t>transient response</a:t>
            </a:r>
            <a:r>
              <a:rPr lang="en-US" sz="2400" dirty="0" smtClean="0">
                <a:cs typeface="Arial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/>
              <a:t>S-Plane</a:t>
            </a:r>
            <a:endParaRPr lang="en-GB" dirty="0"/>
          </a:p>
        </p:txBody>
      </p:sp>
      <p:grpSp>
        <p:nvGrpSpPr>
          <p:cNvPr id="3" name="Group 10"/>
          <p:cNvGrpSpPr/>
          <p:nvPr/>
        </p:nvGrpSpPr>
        <p:grpSpPr>
          <a:xfrm>
            <a:off x="4101770" y="2319660"/>
            <a:ext cx="5006734" cy="3485604"/>
            <a:chOff x="4140472" y="1904428"/>
            <a:chExt cx="5006734" cy="3485604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6399496" y="2258032"/>
              <a:ext cx="0" cy="313200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6480472" y="1449040"/>
              <a:ext cx="0" cy="468000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839108" y="36276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 smtClean="0"/>
                <a:t>δ</a:t>
              </a:r>
              <a:endParaRPr lang="en-GB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14536" y="1904428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j</a:t>
              </a:r>
              <a:r>
                <a:rPr lang="el-GR" b="1" dirty="0" smtClean="0"/>
                <a:t>ω</a:t>
              </a:r>
              <a:endParaRPr lang="en-GB" b="1" dirty="0"/>
            </a:p>
          </p:txBody>
        </p:sp>
      </p:grp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251520" y="1167135"/>
            <a:ext cx="81792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3050" indent="-273050" algn="just">
              <a:buFont typeface="Arial" pitchFamily="34" charset="0"/>
              <a:buChar char="•"/>
            </a:pPr>
            <a:r>
              <a:rPr lang="en-GB" sz="2400" dirty="0" smtClean="0"/>
              <a:t>Damping ratio. </a:t>
            </a:r>
          </a:p>
        </p:txBody>
      </p:sp>
      <p:grpSp>
        <p:nvGrpSpPr>
          <p:cNvPr id="4" name="Group 25"/>
          <p:cNvGrpSpPr/>
          <p:nvPr/>
        </p:nvGrpSpPr>
        <p:grpSpPr>
          <a:xfrm>
            <a:off x="5171592" y="3267568"/>
            <a:ext cx="144017" cy="145470"/>
            <a:chOff x="3203847" y="4809330"/>
            <a:chExt cx="144017" cy="145470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3203847" y="4809330"/>
              <a:ext cx="144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203864" y="4810800"/>
              <a:ext cx="144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Group 25"/>
          <p:cNvGrpSpPr/>
          <p:nvPr/>
        </p:nvGrpSpPr>
        <p:grpSpPr>
          <a:xfrm>
            <a:off x="5117000" y="5011722"/>
            <a:ext cx="144017" cy="145470"/>
            <a:chOff x="3203847" y="4809330"/>
            <a:chExt cx="144017" cy="145470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3203847" y="4809330"/>
              <a:ext cx="144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203864" y="4810800"/>
              <a:ext cx="144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 flipV="1">
            <a:off x="5148064" y="4180144"/>
            <a:ext cx="0" cy="720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V="1">
            <a:off x="6372200" y="3253920"/>
            <a:ext cx="0" cy="720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5220072" y="3316048"/>
            <a:ext cx="1152128" cy="900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36"/>
          <p:cNvGrpSpPr/>
          <p:nvPr/>
        </p:nvGrpSpPr>
        <p:grpSpPr>
          <a:xfrm>
            <a:off x="251520" y="2204864"/>
            <a:ext cx="6103848" cy="2448272"/>
            <a:chOff x="251520" y="2204864"/>
            <a:chExt cx="6103848" cy="2448272"/>
          </a:xfrm>
        </p:grpSpPr>
        <p:grpSp>
          <p:nvGrpSpPr>
            <p:cNvPr id="9" name="Group 34"/>
            <p:cNvGrpSpPr/>
            <p:nvPr/>
          </p:nvGrpSpPr>
          <p:grpSpPr>
            <a:xfrm>
              <a:off x="251520" y="2204864"/>
              <a:ext cx="6103848" cy="2233368"/>
              <a:chOff x="251520" y="2204864"/>
              <a:chExt cx="6103848" cy="2233368"/>
            </a:xfrm>
          </p:grpSpPr>
          <p:sp>
            <p:nvSpPr>
              <p:cNvPr id="32" name="TextBox 7"/>
              <p:cNvSpPr txBox="1">
                <a:spLocks noChangeArrowheads="1"/>
              </p:cNvSpPr>
              <p:nvPr/>
            </p:nvSpPr>
            <p:spPr bwMode="auto">
              <a:xfrm>
                <a:off x="251520" y="2204864"/>
                <a:ext cx="3816424" cy="144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73050" indent="-273050" algn="just">
                  <a:buFont typeface="Arial" pitchFamily="34" charset="0"/>
                  <a:buChar char="•"/>
                </a:pPr>
                <a:r>
                  <a:rPr lang="en-GB" sz="2200" dirty="0" smtClean="0"/>
                  <a:t>Cosine of the angle between vector connecting origin and pole and –</a:t>
                </a:r>
                <a:r>
                  <a:rPr lang="en-GB" sz="2200" dirty="0" err="1" smtClean="0"/>
                  <a:t>ve</a:t>
                </a:r>
                <a:r>
                  <a:rPr lang="en-GB" sz="2200" dirty="0" smtClean="0"/>
                  <a:t> real axis yields damping ratio.</a:t>
                </a:r>
              </a:p>
            </p:txBody>
          </p:sp>
          <p:sp>
            <p:nvSpPr>
              <p:cNvPr id="33" name="Arc 32"/>
              <p:cNvSpPr/>
              <p:nvPr/>
            </p:nvSpPr>
            <p:spPr>
              <a:xfrm rot="8829187" flipV="1">
                <a:off x="5800973" y="3790160"/>
                <a:ext cx="554395" cy="648072"/>
              </a:xfrm>
              <a:prstGeom prst="arc">
                <a:avLst>
                  <a:gd name="adj1" fmla="val 16200000"/>
                  <a:gd name="adj2" fmla="val 20630307"/>
                </a:avLst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aphicFrame>
            <p:nvGraphicFramePr>
              <p:cNvPr id="34" name="Object 33"/>
              <p:cNvGraphicFramePr>
                <a:graphicFrameLocks noChangeAspect="1"/>
              </p:cNvGraphicFramePr>
              <p:nvPr/>
            </p:nvGraphicFramePr>
            <p:xfrm>
              <a:off x="5520512" y="3815004"/>
              <a:ext cx="238125" cy="31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5513" name="Equation" r:id="rId4" imgW="114120" imgH="152280" progId="Equation.3">
                      <p:embed/>
                    </p:oleObj>
                  </mc:Choice>
                  <mc:Fallback>
                    <p:oleObj name="Equation" r:id="rId4" imgW="114120" imgH="152280" progId="Equation.3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20512" y="3815004"/>
                            <a:ext cx="238125" cy="317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6" name="Object 35"/>
            <p:cNvGraphicFramePr>
              <a:graphicFrameLocks noChangeAspect="1"/>
            </p:cNvGraphicFramePr>
            <p:nvPr/>
          </p:nvGraphicFramePr>
          <p:xfrm>
            <a:off x="1259632" y="4221088"/>
            <a:ext cx="1298000" cy="432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514" name="Equation" r:id="rId6" imgW="533160" imgH="177480" progId="Equation.3">
                    <p:embed/>
                  </p:oleObj>
                </mc:Choice>
                <mc:Fallback>
                  <p:oleObj name="Equation" r:id="rId6" imgW="533160" imgH="1774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9632" y="4221088"/>
                          <a:ext cx="1298000" cy="432048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/>
              <a:t>S-Plane</a:t>
            </a:r>
            <a:endParaRPr lang="en-GB" dirty="0"/>
          </a:p>
        </p:txBody>
      </p:sp>
      <p:grpSp>
        <p:nvGrpSpPr>
          <p:cNvPr id="3" name="Group 10"/>
          <p:cNvGrpSpPr/>
          <p:nvPr/>
        </p:nvGrpSpPr>
        <p:grpSpPr>
          <a:xfrm>
            <a:off x="1979712" y="2247652"/>
            <a:ext cx="5006734" cy="3485604"/>
            <a:chOff x="4140472" y="1904428"/>
            <a:chExt cx="5006734" cy="3485604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6399496" y="2258032"/>
              <a:ext cx="0" cy="313200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6480472" y="1449040"/>
              <a:ext cx="0" cy="468000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839108" y="36276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 smtClean="0"/>
                <a:t>δ</a:t>
              </a:r>
              <a:endParaRPr lang="en-GB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14536" y="1904428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j</a:t>
              </a:r>
              <a:r>
                <a:rPr lang="el-GR" b="1" dirty="0" smtClean="0"/>
                <a:t>ω</a:t>
              </a:r>
              <a:endParaRPr lang="en-GB" b="1" dirty="0"/>
            </a:p>
          </p:txBody>
        </p:sp>
      </p:grp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251520" y="1167135"/>
            <a:ext cx="81792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3050" indent="-273050" algn="just">
              <a:buFont typeface="Arial" pitchFamily="34" charset="0"/>
              <a:buChar char="•"/>
            </a:pPr>
            <a:r>
              <a:rPr lang="en-GB" sz="2400" dirty="0" smtClean="0"/>
              <a:t>For Underdamped system                            therefore, </a:t>
            </a:r>
          </a:p>
        </p:txBody>
      </p:sp>
      <p:grpSp>
        <p:nvGrpSpPr>
          <p:cNvPr id="4" name="Group 25"/>
          <p:cNvGrpSpPr/>
          <p:nvPr/>
        </p:nvGrpSpPr>
        <p:grpSpPr>
          <a:xfrm>
            <a:off x="3049534" y="3195560"/>
            <a:ext cx="144017" cy="145470"/>
            <a:chOff x="3203847" y="4809330"/>
            <a:chExt cx="144017" cy="145470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3203847" y="4809330"/>
              <a:ext cx="144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203864" y="4810800"/>
              <a:ext cx="144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Group 25"/>
          <p:cNvGrpSpPr/>
          <p:nvPr/>
        </p:nvGrpSpPr>
        <p:grpSpPr>
          <a:xfrm>
            <a:off x="2994942" y="4939714"/>
            <a:ext cx="144017" cy="145470"/>
            <a:chOff x="3203847" y="4809330"/>
            <a:chExt cx="144017" cy="145470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3203847" y="4809330"/>
              <a:ext cx="144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203864" y="4810800"/>
              <a:ext cx="144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 flipV="1">
            <a:off x="3026006" y="4108136"/>
            <a:ext cx="0" cy="720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V="1">
            <a:off x="4250142" y="3181912"/>
            <a:ext cx="0" cy="720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3917950" y="1151886"/>
          <a:ext cx="169703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6" name="Equation" r:id="rId4" imgW="685800" imgH="190440" progId="Equation.3">
                  <p:embed/>
                </p:oleObj>
              </mc:Choice>
              <mc:Fallback>
                <p:oleObj name="Equation" r:id="rId4" imgW="685800" imgH="190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1151886"/>
                        <a:ext cx="1697038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1" name="Object 7"/>
          <p:cNvGraphicFramePr>
            <a:graphicFrameLocks noChangeAspect="1"/>
          </p:cNvGraphicFramePr>
          <p:nvPr/>
        </p:nvGraphicFramePr>
        <p:xfrm>
          <a:off x="7161213" y="1212850"/>
          <a:ext cx="12573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7" name="Equation" r:id="rId6" imgW="507960" imgH="177480" progId="Equation.3">
                  <p:embed/>
                </p:oleObj>
              </mc:Choice>
              <mc:Fallback>
                <p:oleObj name="Equation" r:id="rId6" imgW="50796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213" y="1212850"/>
                        <a:ext cx="12573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/>
              <a:t>S-Plane</a:t>
            </a:r>
            <a:endParaRPr lang="en-GB" dirty="0"/>
          </a:p>
        </p:txBody>
      </p:sp>
      <p:grpSp>
        <p:nvGrpSpPr>
          <p:cNvPr id="3" name="Group 10"/>
          <p:cNvGrpSpPr/>
          <p:nvPr/>
        </p:nvGrpSpPr>
        <p:grpSpPr>
          <a:xfrm>
            <a:off x="1979712" y="2247652"/>
            <a:ext cx="5006734" cy="3485604"/>
            <a:chOff x="4140472" y="1904428"/>
            <a:chExt cx="5006734" cy="3485604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6399496" y="2258032"/>
              <a:ext cx="0" cy="313200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6480472" y="1449040"/>
              <a:ext cx="0" cy="468000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839108" y="36276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 smtClean="0"/>
                <a:t>δ</a:t>
              </a:r>
              <a:endParaRPr lang="en-GB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14536" y="1904428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j</a:t>
              </a:r>
              <a:r>
                <a:rPr lang="el-GR" b="1" dirty="0" smtClean="0"/>
                <a:t>ω</a:t>
              </a:r>
              <a:endParaRPr lang="en-GB" b="1" dirty="0"/>
            </a:p>
          </p:txBody>
        </p:sp>
      </p:grp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251520" y="1167135"/>
            <a:ext cx="81792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3050" indent="-273050" algn="just">
              <a:buFont typeface="Arial" pitchFamily="34" charset="0"/>
              <a:buChar char="•"/>
            </a:pPr>
            <a:r>
              <a:rPr lang="en-GB" sz="2400" dirty="0" smtClean="0"/>
              <a:t>For Undamped system                  therefore, </a:t>
            </a:r>
          </a:p>
        </p:txBody>
      </p:sp>
      <p:grpSp>
        <p:nvGrpSpPr>
          <p:cNvPr id="4" name="Group 25"/>
          <p:cNvGrpSpPr/>
          <p:nvPr/>
        </p:nvGrpSpPr>
        <p:grpSpPr>
          <a:xfrm>
            <a:off x="4180896" y="3332040"/>
            <a:ext cx="144017" cy="145470"/>
            <a:chOff x="3203847" y="4809330"/>
            <a:chExt cx="144017" cy="145470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3203847" y="4809330"/>
              <a:ext cx="144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203864" y="4810800"/>
              <a:ext cx="144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Group 25"/>
          <p:cNvGrpSpPr/>
          <p:nvPr/>
        </p:nvGrpSpPr>
        <p:grpSpPr>
          <a:xfrm>
            <a:off x="4182318" y="4748642"/>
            <a:ext cx="144017" cy="145470"/>
            <a:chOff x="3203847" y="4809330"/>
            <a:chExt cx="144017" cy="145470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3203847" y="4809330"/>
              <a:ext cx="144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203864" y="4810800"/>
              <a:ext cx="144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3522730" y="1156031"/>
          <a:ext cx="10668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60" name="Equation" r:id="rId4" imgW="431640" imgH="190440" progId="Equation.3">
                  <p:embed/>
                </p:oleObj>
              </mc:Choice>
              <mc:Fallback>
                <p:oleObj name="Equation" r:id="rId4" imgW="431640" imgH="190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730" y="1156031"/>
                        <a:ext cx="106680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1" name="Object 7"/>
          <p:cNvGraphicFramePr>
            <a:graphicFrameLocks noChangeAspect="1"/>
          </p:cNvGraphicFramePr>
          <p:nvPr/>
        </p:nvGraphicFramePr>
        <p:xfrm>
          <a:off x="5914678" y="1212850"/>
          <a:ext cx="81756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61" name="Equation" r:id="rId6" imgW="330120" imgH="177480" progId="Equation.3">
                  <p:embed/>
                </p:oleObj>
              </mc:Choice>
              <mc:Fallback>
                <p:oleObj name="Equation" r:id="rId6" imgW="33012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4678" y="1212850"/>
                        <a:ext cx="817562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/>
              <a:t>S-Plane</a:t>
            </a:r>
            <a:endParaRPr lang="en-GB" dirty="0"/>
          </a:p>
        </p:txBody>
      </p:sp>
      <p:grpSp>
        <p:nvGrpSpPr>
          <p:cNvPr id="3" name="Group 10"/>
          <p:cNvGrpSpPr/>
          <p:nvPr/>
        </p:nvGrpSpPr>
        <p:grpSpPr>
          <a:xfrm>
            <a:off x="1979712" y="2247652"/>
            <a:ext cx="5006734" cy="3485604"/>
            <a:chOff x="4140472" y="1904428"/>
            <a:chExt cx="5006734" cy="3485604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6399496" y="2258032"/>
              <a:ext cx="0" cy="313200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6480472" y="1449040"/>
              <a:ext cx="0" cy="468000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839108" y="36276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 smtClean="0"/>
                <a:t>δ</a:t>
              </a:r>
              <a:endParaRPr lang="en-GB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14536" y="1904428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j</a:t>
              </a:r>
              <a:r>
                <a:rPr lang="el-GR" b="1" dirty="0" smtClean="0"/>
                <a:t>ω</a:t>
              </a:r>
              <a:endParaRPr lang="en-GB" b="1" dirty="0"/>
            </a:p>
          </p:txBody>
        </p:sp>
      </p:grp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251520" y="1167135"/>
            <a:ext cx="864096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GB" sz="2400" dirty="0" smtClean="0"/>
              <a:t>For overdamped and critically damped systems                  therefore, </a:t>
            </a:r>
          </a:p>
        </p:txBody>
      </p:sp>
      <p:grpSp>
        <p:nvGrpSpPr>
          <p:cNvPr id="4" name="Group 25"/>
          <p:cNvGrpSpPr/>
          <p:nvPr/>
        </p:nvGrpSpPr>
        <p:grpSpPr>
          <a:xfrm>
            <a:off x="2339752" y="4077072"/>
            <a:ext cx="144017" cy="145470"/>
            <a:chOff x="3203847" y="4809330"/>
            <a:chExt cx="144017" cy="145470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3203847" y="4809330"/>
              <a:ext cx="144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203864" y="4810800"/>
              <a:ext cx="144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Group 25"/>
          <p:cNvGrpSpPr/>
          <p:nvPr/>
        </p:nvGrpSpPr>
        <p:grpSpPr>
          <a:xfrm>
            <a:off x="3419872" y="4077072"/>
            <a:ext cx="144017" cy="145470"/>
            <a:chOff x="3203847" y="4809330"/>
            <a:chExt cx="144017" cy="145470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3203847" y="4809330"/>
              <a:ext cx="144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203864" y="4810800"/>
              <a:ext cx="144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6588224" y="1124744"/>
          <a:ext cx="90963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84" name="Equation" r:id="rId4" imgW="368280" imgH="190440" progId="Equation.3">
                  <p:embed/>
                </p:oleObj>
              </mc:Choice>
              <mc:Fallback>
                <p:oleObj name="Equation" r:id="rId4" imgW="368280" imgH="190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1124744"/>
                        <a:ext cx="909638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717202"/>
              </p:ext>
            </p:extLst>
          </p:nvPr>
        </p:nvGraphicFramePr>
        <p:xfrm>
          <a:off x="1979712" y="1598613"/>
          <a:ext cx="689322" cy="407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85" name="Equation" r:id="rId6" imgW="342720" imgH="203040" progId="Equation.3">
                  <p:embed/>
                </p:oleObj>
              </mc:Choice>
              <mc:Fallback>
                <p:oleObj name="Equation" r:id="rId6" imgW="34272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598613"/>
                        <a:ext cx="689322" cy="40715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/>
              <a:t>S-Plane</a:t>
            </a:r>
            <a:endParaRPr lang="en-GB" dirty="0"/>
          </a:p>
        </p:txBody>
      </p:sp>
      <p:grpSp>
        <p:nvGrpSpPr>
          <p:cNvPr id="3" name="Group 10"/>
          <p:cNvGrpSpPr/>
          <p:nvPr/>
        </p:nvGrpSpPr>
        <p:grpSpPr>
          <a:xfrm>
            <a:off x="1979712" y="2247652"/>
            <a:ext cx="5006734" cy="3485604"/>
            <a:chOff x="4140472" y="1904428"/>
            <a:chExt cx="5006734" cy="3485604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6399496" y="2258032"/>
              <a:ext cx="0" cy="313200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6480472" y="1449040"/>
              <a:ext cx="0" cy="468000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839108" y="36276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 smtClean="0"/>
                <a:t>δ</a:t>
              </a:r>
              <a:endParaRPr lang="en-GB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14536" y="1904428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j</a:t>
              </a:r>
              <a:r>
                <a:rPr lang="el-GR" b="1" dirty="0" smtClean="0"/>
                <a:t>ω</a:t>
              </a:r>
              <a:endParaRPr lang="en-GB" b="1" dirty="0"/>
            </a:p>
          </p:txBody>
        </p:sp>
      </p:grp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251520" y="1167135"/>
            <a:ext cx="8640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GB" sz="2400" dirty="0" smtClean="0"/>
              <a:t>Draw a vector connecting </a:t>
            </a:r>
            <a:r>
              <a:rPr lang="en-GB" sz="2400" dirty="0" smtClean="0">
                <a:solidFill>
                  <a:srgbClr val="FF0000"/>
                </a:solidFill>
              </a:rPr>
              <a:t>origin</a:t>
            </a:r>
            <a:r>
              <a:rPr lang="en-GB" sz="2400" dirty="0" smtClean="0"/>
              <a:t> of s-plane and some point </a:t>
            </a:r>
            <a:r>
              <a:rPr lang="en-GB" sz="2400" dirty="0" smtClean="0">
                <a:solidFill>
                  <a:srgbClr val="FF0000"/>
                </a:solidFill>
              </a:rPr>
              <a:t>P</a:t>
            </a:r>
            <a:r>
              <a:rPr lang="en-GB" sz="2400" dirty="0" smtClean="0"/>
              <a:t>.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27784" y="2564904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2898408" y="2812000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oup 30"/>
          <p:cNvGrpSpPr/>
          <p:nvPr/>
        </p:nvGrpSpPr>
        <p:grpSpPr>
          <a:xfrm>
            <a:off x="2946880" y="2852936"/>
            <a:ext cx="1386841" cy="1534937"/>
            <a:chOff x="2946880" y="2852936"/>
            <a:chExt cx="1386841" cy="1534937"/>
          </a:xfrm>
        </p:grpSpPr>
        <p:cxnSp>
          <p:nvCxnSpPr>
            <p:cNvPr id="26" name="Straight Arrow Connector 25"/>
            <p:cNvCxnSpPr/>
            <p:nvPr/>
          </p:nvCxnSpPr>
          <p:spPr>
            <a:xfrm flipH="1" flipV="1">
              <a:off x="2946880" y="2852936"/>
              <a:ext cx="1296144" cy="12961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c 27"/>
            <p:cNvSpPr/>
            <p:nvPr/>
          </p:nvSpPr>
          <p:spPr>
            <a:xfrm rot="8829187" flipV="1">
              <a:off x="3779326" y="3739801"/>
              <a:ext cx="554395" cy="648072"/>
            </a:xfrm>
            <a:prstGeom prst="arc">
              <a:avLst>
                <a:gd name="adj1" fmla="val 16200000"/>
                <a:gd name="adj2" fmla="val 20630307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30" name="Object 29"/>
            <p:cNvGraphicFramePr>
              <a:graphicFrameLocks noChangeAspect="1"/>
            </p:cNvGraphicFramePr>
            <p:nvPr/>
          </p:nvGraphicFramePr>
          <p:xfrm>
            <a:off x="3275856" y="3664921"/>
            <a:ext cx="449262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610" name="Equation" r:id="rId4" imgW="215640" imgH="190440" progId="Equation.3">
                    <p:embed/>
                  </p:oleObj>
                </mc:Choice>
                <mc:Fallback>
                  <p:oleObj name="Equation" r:id="rId4" imgW="215640" imgH="1904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856" y="3664921"/>
                          <a:ext cx="449262" cy="396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457200" y="5084763"/>
          <a:ext cx="262731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11" name="Equation" r:id="rId6" imgW="1079280" imgH="215640" progId="Equation.3">
                  <p:embed/>
                </p:oleObj>
              </mc:Choice>
              <mc:Fallback>
                <p:oleObj name="Equation" r:id="rId6" imgW="107928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084763"/>
                        <a:ext cx="2627313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25"/>
          <p:cNvGrpSpPr/>
          <p:nvPr/>
        </p:nvGrpSpPr>
        <p:grpSpPr>
          <a:xfrm>
            <a:off x="3968640" y="3859594"/>
            <a:ext cx="144017" cy="145470"/>
            <a:chOff x="3203847" y="4809330"/>
            <a:chExt cx="144017" cy="145470"/>
          </a:xfrm>
        </p:grpSpPr>
        <p:cxnSp>
          <p:nvCxnSpPr>
            <p:cNvPr id="34" name="Straight Connector 33"/>
            <p:cNvCxnSpPr/>
            <p:nvPr/>
          </p:nvCxnSpPr>
          <p:spPr>
            <a:xfrm flipH="1">
              <a:off x="3203847" y="4809330"/>
              <a:ext cx="144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203864" y="4810800"/>
              <a:ext cx="144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6" name="Group 25"/>
          <p:cNvGrpSpPr/>
          <p:nvPr/>
        </p:nvGrpSpPr>
        <p:grpSpPr>
          <a:xfrm>
            <a:off x="3649544" y="3559368"/>
            <a:ext cx="144017" cy="145470"/>
            <a:chOff x="3203847" y="4809330"/>
            <a:chExt cx="144017" cy="145470"/>
          </a:xfrm>
        </p:grpSpPr>
        <p:cxnSp>
          <p:nvCxnSpPr>
            <p:cNvPr id="37" name="Straight Connector 36"/>
            <p:cNvCxnSpPr/>
            <p:nvPr/>
          </p:nvCxnSpPr>
          <p:spPr>
            <a:xfrm flipH="1">
              <a:off x="3203847" y="4809330"/>
              <a:ext cx="144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203864" y="4810800"/>
              <a:ext cx="144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9" name="Group 25"/>
          <p:cNvGrpSpPr/>
          <p:nvPr/>
        </p:nvGrpSpPr>
        <p:grpSpPr>
          <a:xfrm>
            <a:off x="3392576" y="3294864"/>
            <a:ext cx="144017" cy="145470"/>
            <a:chOff x="3203847" y="4809330"/>
            <a:chExt cx="144017" cy="145470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3203847" y="4809330"/>
              <a:ext cx="144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203864" y="4810800"/>
              <a:ext cx="144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25"/>
          <p:cNvGrpSpPr/>
          <p:nvPr/>
        </p:nvGrpSpPr>
        <p:grpSpPr>
          <a:xfrm>
            <a:off x="3104543" y="2996952"/>
            <a:ext cx="144017" cy="145470"/>
            <a:chOff x="3203847" y="4809330"/>
            <a:chExt cx="144017" cy="145470"/>
          </a:xfrm>
        </p:grpSpPr>
        <p:cxnSp>
          <p:nvCxnSpPr>
            <p:cNvPr id="43" name="Straight Connector 42"/>
            <p:cNvCxnSpPr/>
            <p:nvPr/>
          </p:nvCxnSpPr>
          <p:spPr>
            <a:xfrm flipH="1">
              <a:off x="3203847" y="4809330"/>
              <a:ext cx="144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203864" y="4810800"/>
              <a:ext cx="144000" cy="14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/>
              <a:t>S-Plane</a:t>
            </a:r>
            <a:endParaRPr lang="en-GB" dirty="0"/>
          </a:p>
        </p:txBody>
      </p:sp>
      <p:grpSp>
        <p:nvGrpSpPr>
          <p:cNvPr id="3" name="Group 10"/>
          <p:cNvGrpSpPr/>
          <p:nvPr/>
        </p:nvGrpSpPr>
        <p:grpSpPr>
          <a:xfrm>
            <a:off x="1979712" y="2247652"/>
            <a:ext cx="5006734" cy="3485604"/>
            <a:chOff x="4140472" y="1904428"/>
            <a:chExt cx="5006734" cy="3485604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6399496" y="2258032"/>
              <a:ext cx="0" cy="313200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6480472" y="1449040"/>
              <a:ext cx="0" cy="468000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839108" y="36276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 smtClean="0"/>
                <a:t>δ</a:t>
              </a:r>
              <a:endParaRPr lang="en-GB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14536" y="1904428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j</a:t>
              </a:r>
              <a:r>
                <a:rPr lang="el-GR" b="1" dirty="0" smtClean="0"/>
                <a:t>ω</a:t>
              </a:r>
              <a:endParaRPr lang="en-GB" b="1" dirty="0"/>
            </a:p>
          </p:txBody>
        </p:sp>
      </p:grp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251520" y="1167135"/>
            <a:ext cx="864096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GB" sz="2400" dirty="0" smtClean="0"/>
              <a:t>Therefore, s-plane is divided into sections of constant damping ratio lines. 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3923928" y="2852936"/>
            <a:ext cx="315328" cy="127872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3347864" y="3068960"/>
            <a:ext cx="898928" cy="107635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3635896" y="2852936"/>
            <a:ext cx="579832" cy="129614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3059832" y="3284984"/>
            <a:ext cx="1193072" cy="86409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2915816" y="3573016"/>
            <a:ext cx="1296144" cy="57606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2871104" y="3933056"/>
            <a:ext cx="1395448" cy="20237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456"/>
            <a:ext cx="8229600" cy="757256"/>
          </a:xfrm>
        </p:spPr>
        <p:txBody>
          <a:bodyPr>
            <a:normAutofit/>
          </a:bodyPr>
          <a:lstStyle/>
          <a:p>
            <a:r>
              <a:rPr lang="en-GB" sz="4000" dirty="0" smtClean="0"/>
              <a:t>Example-2</a:t>
            </a:r>
            <a:endParaRPr lang="en-GB" sz="4000" dirty="0"/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-36512" y="764704"/>
            <a:ext cx="879108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3050" indent="-273050" algn="just">
              <a:buFont typeface="Arial" pitchFamily="34" charset="0"/>
              <a:buChar char="•"/>
            </a:pPr>
            <a:r>
              <a:rPr lang="en-GB" sz="2200" dirty="0" smtClean="0"/>
              <a:t>Determine the natural frequency and damping ratio of the poles from the following </a:t>
            </a:r>
            <a:r>
              <a:rPr lang="en-GB" sz="2200" dirty="0" err="1" smtClean="0"/>
              <a:t>pz</a:t>
            </a:r>
            <a:r>
              <a:rPr lang="en-GB" sz="2200" dirty="0" smtClean="0"/>
              <a:t>-map.</a:t>
            </a:r>
          </a:p>
        </p:txBody>
      </p:sp>
      <p:pic>
        <p:nvPicPr>
          <p:cNvPr id="281604" name="Picture 4"/>
          <p:cNvPicPr>
            <a:picLocks noChangeAspect="1" noChangeArrowheads="1"/>
          </p:cNvPicPr>
          <p:nvPr/>
        </p:nvPicPr>
        <p:blipFill>
          <a:blip r:embed="rId3" cstate="print"/>
          <a:srcRect l="10850" t="11349" r="8151" b="6880"/>
          <a:stretch>
            <a:fillRect/>
          </a:stretch>
        </p:blipFill>
        <p:spPr bwMode="auto">
          <a:xfrm>
            <a:off x="1465776" y="1607616"/>
            <a:ext cx="6696744" cy="507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456"/>
            <a:ext cx="8229600" cy="757256"/>
          </a:xfrm>
        </p:spPr>
        <p:txBody>
          <a:bodyPr>
            <a:normAutofit/>
          </a:bodyPr>
          <a:lstStyle/>
          <a:p>
            <a:r>
              <a:rPr lang="en-GB" sz="4000" dirty="0" smtClean="0"/>
              <a:t>Example-3</a:t>
            </a:r>
            <a:endParaRPr lang="en-GB" sz="4000" dirty="0"/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-36512" y="1470843"/>
            <a:ext cx="4176464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3050" indent="-273050" algn="just">
              <a:buFont typeface="Arial" pitchFamily="34" charset="0"/>
              <a:buChar char="•"/>
            </a:pPr>
            <a:r>
              <a:rPr lang="en-GB" sz="2200" dirty="0" smtClean="0"/>
              <a:t>Determine the natural frequency and damping ratio of the poles from the given </a:t>
            </a:r>
            <a:r>
              <a:rPr lang="en-GB" sz="2200" dirty="0" err="1" smtClean="0"/>
              <a:t>pz</a:t>
            </a:r>
            <a:r>
              <a:rPr lang="en-GB" sz="2200" dirty="0" smtClean="0"/>
              <a:t>-map.</a:t>
            </a:r>
          </a:p>
          <a:p>
            <a:pPr marL="273050" indent="-273050" algn="just">
              <a:buFont typeface="Arial" pitchFamily="34" charset="0"/>
              <a:buChar char="•"/>
            </a:pPr>
            <a:endParaRPr lang="en-GB" sz="2200" dirty="0" smtClean="0"/>
          </a:p>
          <a:p>
            <a:pPr marL="273050" indent="-273050" algn="just">
              <a:buFont typeface="Arial" pitchFamily="34" charset="0"/>
              <a:buChar char="•"/>
            </a:pPr>
            <a:r>
              <a:rPr lang="en-GB" sz="2200" dirty="0" smtClean="0"/>
              <a:t>Also determine the transfer function of the system and state whether system is underdamped, overdamped, undamped or critically damped.</a:t>
            </a:r>
          </a:p>
        </p:txBody>
      </p:sp>
      <p:pic>
        <p:nvPicPr>
          <p:cNvPr id="282626" name="Picture 2"/>
          <p:cNvPicPr>
            <a:picLocks noChangeAspect="1" noChangeArrowheads="1"/>
          </p:cNvPicPr>
          <p:nvPr/>
        </p:nvPicPr>
        <p:blipFill>
          <a:blip r:embed="rId3" cstate="print"/>
          <a:srcRect l="12150" t="10800" r="37901" b="6401"/>
          <a:stretch>
            <a:fillRect/>
          </a:stretch>
        </p:blipFill>
        <p:spPr bwMode="auto">
          <a:xfrm>
            <a:off x="4486344" y="1212010"/>
            <a:ext cx="4464496" cy="5550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456"/>
            <a:ext cx="8229600" cy="757256"/>
          </a:xfrm>
        </p:spPr>
        <p:txBody>
          <a:bodyPr>
            <a:normAutofit/>
          </a:bodyPr>
          <a:lstStyle/>
          <a:p>
            <a:r>
              <a:rPr lang="en-GB" sz="4000" dirty="0" smtClean="0"/>
              <a:t>Example-4</a:t>
            </a:r>
            <a:endParaRPr lang="en-GB" sz="4000" dirty="0"/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-36512" y="1124744"/>
            <a:ext cx="5112568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3050" indent="-273050" algn="just">
              <a:buFont typeface="Arial" pitchFamily="34" charset="0"/>
              <a:buChar char="•"/>
            </a:pPr>
            <a:r>
              <a:rPr lang="en-GB" sz="2500" dirty="0" smtClean="0"/>
              <a:t>The natural frequency of closed loop poles of 2</a:t>
            </a:r>
            <a:r>
              <a:rPr lang="en-GB" sz="2500" baseline="30000" dirty="0" smtClean="0"/>
              <a:t>nd</a:t>
            </a:r>
            <a:r>
              <a:rPr lang="en-GB" sz="2500" dirty="0" smtClean="0"/>
              <a:t> order system is </a:t>
            </a:r>
            <a:r>
              <a:rPr lang="en-GB" sz="2500" dirty="0" smtClean="0">
                <a:solidFill>
                  <a:srgbClr val="FF0000"/>
                </a:solidFill>
              </a:rPr>
              <a:t>2 rad/sec</a:t>
            </a:r>
            <a:r>
              <a:rPr lang="en-GB" sz="2500" dirty="0" smtClean="0"/>
              <a:t> and damping ratio is </a:t>
            </a:r>
            <a:r>
              <a:rPr lang="en-GB" sz="2500" dirty="0" smtClean="0">
                <a:solidFill>
                  <a:srgbClr val="FF0000"/>
                </a:solidFill>
              </a:rPr>
              <a:t>0.5</a:t>
            </a:r>
            <a:r>
              <a:rPr lang="en-GB" sz="2500" dirty="0" smtClean="0"/>
              <a:t>.</a:t>
            </a:r>
          </a:p>
          <a:p>
            <a:pPr marL="273050" indent="-273050" algn="just">
              <a:buFont typeface="Arial" pitchFamily="34" charset="0"/>
              <a:buChar char="•"/>
            </a:pPr>
            <a:endParaRPr lang="en-GB" sz="2500" dirty="0" smtClean="0"/>
          </a:p>
          <a:p>
            <a:pPr marL="273050" indent="-273050" algn="just">
              <a:buFont typeface="Arial" pitchFamily="34" charset="0"/>
              <a:buChar char="•"/>
            </a:pPr>
            <a:r>
              <a:rPr lang="en-GB" sz="2500" dirty="0" smtClean="0"/>
              <a:t>Determine the location of closed loop poles so that the damping ratio remains same but the natural undamped frequency is doubled.</a:t>
            </a:r>
          </a:p>
        </p:txBody>
      </p:sp>
      <p:graphicFrame>
        <p:nvGraphicFramePr>
          <p:cNvPr id="283650" name="Object 1"/>
          <p:cNvGraphicFramePr>
            <a:graphicFrameLocks noChangeAspect="1"/>
          </p:cNvGraphicFramePr>
          <p:nvPr/>
        </p:nvGraphicFramePr>
        <p:xfrm>
          <a:off x="179512" y="4797152"/>
          <a:ext cx="4810905" cy="986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77" name="Equation" r:id="rId4" imgW="2044440" imgH="419040" progId="Equation.3">
                  <p:embed/>
                </p:oleObj>
              </mc:Choice>
              <mc:Fallback>
                <p:oleObj name="Equation" r:id="rId4" imgW="2044440" imgH="419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797152"/>
                        <a:ext cx="4810905" cy="9862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3651" name="Picture 3"/>
          <p:cNvPicPr>
            <a:picLocks noChangeAspect="1" noChangeArrowheads="1"/>
          </p:cNvPicPr>
          <p:nvPr/>
        </p:nvPicPr>
        <p:blipFill>
          <a:blip r:embed="rId6" cstate="print"/>
          <a:srcRect l="11262" t="10272" r="32426" b="5501"/>
          <a:stretch>
            <a:fillRect/>
          </a:stretch>
        </p:blipFill>
        <p:spPr bwMode="auto">
          <a:xfrm>
            <a:off x="5148064" y="1556792"/>
            <a:ext cx="3816424" cy="3911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456"/>
            <a:ext cx="8229600" cy="757256"/>
          </a:xfrm>
        </p:spPr>
        <p:txBody>
          <a:bodyPr>
            <a:normAutofit/>
          </a:bodyPr>
          <a:lstStyle/>
          <a:p>
            <a:r>
              <a:rPr lang="en-GB" sz="4000" dirty="0" smtClean="0"/>
              <a:t>Example-4</a:t>
            </a:r>
            <a:endParaRPr lang="en-GB" sz="4000" dirty="0"/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-36512" y="814353"/>
            <a:ext cx="91805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3050" indent="-273050" algn="just">
              <a:buFont typeface="Arial" pitchFamily="34" charset="0"/>
              <a:buChar char="•"/>
            </a:pPr>
            <a:r>
              <a:rPr lang="en-GB" sz="2000" dirty="0" smtClean="0"/>
              <a:t>Determine the location of closed loop poles so that the damping ratio remains same but the natural undamped frequency is doubled.</a:t>
            </a:r>
          </a:p>
        </p:txBody>
      </p:sp>
      <p:pic>
        <p:nvPicPr>
          <p:cNvPr id="285699" name="Picture 3"/>
          <p:cNvPicPr>
            <a:picLocks noChangeAspect="1" noChangeArrowheads="1"/>
          </p:cNvPicPr>
          <p:nvPr/>
        </p:nvPicPr>
        <p:blipFill>
          <a:blip r:embed="rId3" cstate="print"/>
          <a:srcRect l="11989" t="10877" r="38738" b="6950"/>
          <a:stretch>
            <a:fillRect/>
          </a:stretch>
        </p:blipFill>
        <p:spPr bwMode="auto">
          <a:xfrm>
            <a:off x="2267744" y="1700808"/>
            <a:ext cx="4392488" cy="501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Autofit/>
          </a:bodyPr>
          <a:lstStyle/>
          <a:p>
            <a:r>
              <a:rPr lang="en-GB" sz="3800" b="1" dirty="0" smtClean="0"/>
              <a:t>Introduction</a:t>
            </a:r>
            <a:endParaRPr lang="en-GB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692696"/>
            <a:ext cx="8964488" cy="576064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cs typeface="Arial" charset="0"/>
              </a:rPr>
              <a:t>A general second-order system (</a:t>
            </a:r>
            <a:r>
              <a:rPr lang="en-US" dirty="0" smtClean="0">
                <a:solidFill>
                  <a:srgbClr val="FF0000"/>
                </a:solidFill>
                <a:cs typeface="Arial" charset="0"/>
              </a:rPr>
              <a:t>without zeros</a:t>
            </a:r>
            <a:r>
              <a:rPr lang="en-US" dirty="0" smtClean="0">
                <a:cs typeface="Arial" charset="0"/>
              </a:rPr>
              <a:t>) is characterized by the following transfer function.</a:t>
            </a:r>
          </a:p>
        </p:txBody>
      </p:sp>
      <p:graphicFrame>
        <p:nvGraphicFramePr>
          <p:cNvPr id="19660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690907"/>
              </p:ext>
            </p:extLst>
          </p:nvPr>
        </p:nvGraphicFramePr>
        <p:xfrm>
          <a:off x="683568" y="5517232"/>
          <a:ext cx="3272731" cy="1038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31" name="Equation" r:id="rId3" imgW="1320480" imgH="419040" progId="Equation.3">
                  <p:embed/>
                </p:oleObj>
              </mc:Choice>
              <mc:Fallback>
                <p:oleObj name="Equation" r:id="rId3" imgW="1320480" imgH="419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517232"/>
                        <a:ext cx="3272731" cy="103886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377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24424" y="1916832"/>
            <a:ext cx="4795848" cy="199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979870"/>
              </p:ext>
            </p:extLst>
          </p:nvPr>
        </p:nvGraphicFramePr>
        <p:xfrm>
          <a:off x="683568" y="4077072"/>
          <a:ext cx="2820740" cy="1069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32" name="Equation" r:id="rId6" imgW="1206360" imgH="457200" progId="Equation.3">
                  <p:embed/>
                </p:oleObj>
              </mc:Choice>
              <mc:Fallback>
                <p:oleObj name="Equation" r:id="rId6" imgW="120636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077072"/>
                        <a:ext cx="2820740" cy="1069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55976" y="4437112"/>
            <a:ext cx="291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Open-Loop Transfer Function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08376" y="5805264"/>
            <a:ext cx="302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Closed-Loop Transfer Function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6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40966"/>
          </a:xfrm>
        </p:spPr>
        <p:txBody>
          <a:bodyPr/>
          <a:lstStyle/>
          <a:p>
            <a:r>
              <a:rPr lang="en-GB" dirty="0" smtClean="0"/>
              <a:t>S-Plane</a:t>
            </a:r>
            <a:endParaRPr lang="en-GB" dirty="0"/>
          </a:p>
        </p:txBody>
      </p:sp>
      <p:pic>
        <p:nvPicPr>
          <p:cNvPr id="3205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844824"/>
            <a:ext cx="58578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531056" y="4396168"/>
            <a:ext cx="36004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72000" y="4437112"/>
          <a:ext cx="2381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69" name="Equation" r:id="rId4" imgW="114120" imgH="152280" progId="Equation.3">
                  <p:embed/>
                </p:oleObj>
              </mc:Choice>
              <mc:Fallback>
                <p:oleObj name="Equation" r:id="rId4" imgW="114120" imgH="152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37112"/>
                        <a:ext cx="238125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203848" y="5517232"/>
            <a:ext cx="1800200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691680" y="3140968"/>
            <a:ext cx="2232248" cy="1703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381504" y="2495240"/>
            <a:ext cx="2232248" cy="1703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295848" y="6180288"/>
            <a:ext cx="1292376" cy="34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20516" name="Object 5"/>
          <p:cNvGraphicFramePr>
            <a:graphicFrameLocks noChangeAspect="1"/>
          </p:cNvGraphicFramePr>
          <p:nvPr/>
        </p:nvGraphicFramePr>
        <p:xfrm>
          <a:off x="251520" y="908720"/>
          <a:ext cx="2625725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70" name="Equation" r:id="rId6" imgW="1054080" imgH="520560" progId="Equation.3">
                  <p:embed/>
                </p:oleObj>
              </mc:Choice>
              <mc:Fallback>
                <p:oleObj name="Equation" r:id="rId6" imgW="1054080" imgH="520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908720"/>
                        <a:ext cx="2625725" cy="1296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824"/>
            <a:ext cx="8229600" cy="940966"/>
          </a:xfrm>
        </p:spPr>
        <p:txBody>
          <a:bodyPr>
            <a:normAutofit/>
          </a:bodyPr>
          <a:lstStyle/>
          <a:p>
            <a:r>
              <a:rPr lang="en-GB" sz="3800" dirty="0" smtClean="0"/>
              <a:t>Step Response of underdamped System</a:t>
            </a:r>
            <a:endParaRPr lang="en-GB" sz="3800" dirty="0"/>
          </a:p>
        </p:txBody>
      </p:sp>
      <p:graphicFrame>
        <p:nvGraphicFramePr>
          <p:cNvPr id="286723" name="Object 1"/>
          <p:cNvGraphicFramePr>
            <a:graphicFrameLocks noChangeAspect="1"/>
          </p:cNvGraphicFramePr>
          <p:nvPr/>
        </p:nvGraphicFramePr>
        <p:xfrm>
          <a:off x="2071836" y="4509120"/>
          <a:ext cx="55245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36" name="Equation" r:id="rId3" imgW="2349360" imgH="393480" progId="Equation.3">
                  <p:embed/>
                </p:oleObj>
              </mc:Choice>
              <mc:Fallback>
                <p:oleObj name="Equation" r:id="rId3" imgW="234936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836" y="4509120"/>
                        <a:ext cx="5524500" cy="92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-36512" y="2447890"/>
            <a:ext cx="892899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3050" indent="-273050" algn="just">
              <a:buFont typeface="Arial" pitchFamily="34" charset="0"/>
              <a:buChar char="•"/>
            </a:pPr>
            <a:r>
              <a:rPr lang="en-GB" sz="2500" dirty="0" smtClean="0"/>
              <a:t>The partial fraction expansion of above equation is given as</a:t>
            </a:r>
          </a:p>
        </p:txBody>
      </p:sp>
      <p:graphicFrame>
        <p:nvGraphicFramePr>
          <p:cNvPr id="286724" name="Object 4"/>
          <p:cNvGraphicFramePr>
            <a:graphicFrameLocks noChangeAspect="1"/>
          </p:cNvGraphicFramePr>
          <p:nvPr/>
        </p:nvGraphicFramePr>
        <p:xfrm>
          <a:off x="2915816" y="3140968"/>
          <a:ext cx="352425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37" name="Equation" r:id="rId5" imgW="1498320" imgH="393480" progId="Equation.3">
                  <p:embed/>
                </p:oleObj>
              </mc:Choice>
              <mc:Fallback>
                <p:oleObj name="Equation" r:id="rId5" imgW="14983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140968"/>
                        <a:ext cx="3524250" cy="925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2"/>
          <p:cNvGrpSpPr/>
          <p:nvPr/>
        </p:nvGrpSpPr>
        <p:grpSpPr>
          <a:xfrm>
            <a:off x="431654" y="4810800"/>
            <a:ext cx="5600622" cy="1021277"/>
            <a:chOff x="123506" y="4594776"/>
            <a:chExt cx="5600622" cy="1021277"/>
          </a:xfrm>
        </p:grpSpPr>
        <p:grpSp>
          <p:nvGrpSpPr>
            <p:cNvPr id="4" name="Group 10"/>
            <p:cNvGrpSpPr/>
            <p:nvPr/>
          </p:nvGrpSpPr>
          <p:grpSpPr>
            <a:xfrm>
              <a:off x="1501254" y="4594776"/>
              <a:ext cx="4222874" cy="1021277"/>
              <a:chOff x="1501254" y="4594776"/>
              <a:chExt cx="4222874" cy="102127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3059832" y="4594776"/>
                <a:ext cx="2664296" cy="720080"/>
              </a:xfrm>
              <a:prstGeom prst="ellipse">
                <a:avLst/>
              </a:pr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1501254" y="5254388"/>
                <a:ext cx="1937982" cy="361665"/>
              </a:xfrm>
              <a:custGeom>
                <a:avLst/>
                <a:gdLst>
                  <a:gd name="connsiteX0" fmla="*/ 1937982 w 1937982"/>
                  <a:gd name="connsiteY0" fmla="*/ 0 h 361665"/>
                  <a:gd name="connsiteX1" fmla="*/ 1801504 w 1937982"/>
                  <a:gd name="connsiteY1" fmla="*/ 109182 h 361665"/>
                  <a:gd name="connsiteX2" fmla="*/ 1528549 w 1937982"/>
                  <a:gd name="connsiteY2" fmla="*/ 232012 h 361665"/>
                  <a:gd name="connsiteX3" fmla="*/ 491319 w 1937982"/>
                  <a:gd name="connsiteY3" fmla="*/ 327546 h 361665"/>
                  <a:gd name="connsiteX4" fmla="*/ 0 w 1937982"/>
                  <a:gd name="connsiteY4" fmla="*/ 27296 h 361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7982" h="361665">
                    <a:moveTo>
                      <a:pt x="1937982" y="0"/>
                    </a:moveTo>
                    <a:cubicBezTo>
                      <a:pt x="1903862" y="35256"/>
                      <a:pt x="1869743" y="70513"/>
                      <a:pt x="1801504" y="109182"/>
                    </a:cubicBezTo>
                    <a:cubicBezTo>
                      <a:pt x="1733265" y="147851"/>
                      <a:pt x="1746913" y="195618"/>
                      <a:pt x="1528549" y="232012"/>
                    </a:cubicBezTo>
                    <a:cubicBezTo>
                      <a:pt x="1310185" y="268406"/>
                      <a:pt x="746077" y="361665"/>
                      <a:pt x="491319" y="327546"/>
                    </a:cubicBezTo>
                    <a:cubicBezTo>
                      <a:pt x="236561" y="293427"/>
                      <a:pt x="118280" y="160361"/>
                      <a:pt x="0" y="27296"/>
                    </a:cubicBezTo>
                  </a:path>
                </a:pathLst>
              </a:cu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aphicFrame>
          <p:nvGraphicFramePr>
            <p:cNvPr id="286726" name="Object 6"/>
            <p:cNvGraphicFramePr>
              <a:graphicFrameLocks noChangeAspect="1"/>
            </p:cNvGraphicFramePr>
            <p:nvPr/>
          </p:nvGraphicFramePr>
          <p:xfrm>
            <a:off x="123506" y="4725144"/>
            <a:ext cx="1400155" cy="504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938" name="Equation" r:id="rId7" imgW="634680" imgH="228600" progId="Equation.3">
                    <p:embed/>
                  </p:oleObj>
                </mc:Choice>
                <mc:Fallback>
                  <p:oleObj name="Equation" r:id="rId7" imgW="63468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506" y="4725144"/>
                          <a:ext cx="1400155" cy="504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6"/>
          <p:cNvGrpSpPr/>
          <p:nvPr/>
        </p:nvGrpSpPr>
        <p:grpSpPr>
          <a:xfrm>
            <a:off x="5940152" y="4038472"/>
            <a:ext cx="3038997" cy="1437816"/>
            <a:chOff x="5940152" y="4038472"/>
            <a:chExt cx="3038997" cy="1437816"/>
          </a:xfrm>
        </p:grpSpPr>
        <p:graphicFrame>
          <p:nvGraphicFramePr>
            <p:cNvPr id="287751" name="Object 7"/>
            <p:cNvGraphicFramePr>
              <a:graphicFrameLocks noChangeAspect="1"/>
            </p:cNvGraphicFramePr>
            <p:nvPr/>
          </p:nvGraphicFramePr>
          <p:xfrm>
            <a:off x="7740352" y="4038472"/>
            <a:ext cx="1238797" cy="4679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939" name="Equation" r:id="rId9" imgW="571320" imgH="215640" progId="Equation.3">
                    <p:embed/>
                  </p:oleObj>
                </mc:Choice>
                <mc:Fallback>
                  <p:oleObj name="Equation" r:id="rId9" imgW="571320" imgH="21564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40352" y="4038472"/>
                          <a:ext cx="1238797" cy="4679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Oval 14"/>
            <p:cNvSpPr/>
            <p:nvPr/>
          </p:nvSpPr>
          <p:spPr>
            <a:xfrm>
              <a:off x="5940152" y="4922256"/>
              <a:ext cx="1800200" cy="554032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7779224" y="4503761"/>
              <a:ext cx="464024" cy="864359"/>
            </a:xfrm>
            <a:custGeom>
              <a:avLst/>
              <a:gdLst>
                <a:gd name="connsiteX0" fmla="*/ 0 w 464024"/>
                <a:gd name="connsiteY0" fmla="*/ 818866 h 864359"/>
                <a:gd name="connsiteX1" fmla="*/ 218364 w 464024"/>
                <a:gd name="connsiteY1" fmla="*/ 832514 h 864359"/>
                <a:gd name="connsiteX2" fmla="*/ 313898 w 464024"/>
                <a:gd name="connsiteY2" fmla="*/ 627797 h 864359"/>
                <a:gd name="connsiteX3" fmla="*/ 464024 w 464024"/>
                <a:gd name="connsiteY3" fmla="*/ 0 h 864359"/>
                <a:gd name="connsiteX4" fmla="*/ 464024 w 464024"/>
                <a:gd name="connsiteY4" fmla="*/ 0 h 86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024" h="864359">
                  <a:moveTo>
                    <a:pt x="0" y="818866"/>
                  </a:moveTo>
                  <a:cubicBezTo>
                    <a:pt x="83024" y="841612"/>
                    <a:pt x="166048" y="864359"/>
                    <a:pt x="218364" y="832514"/>
                  </a:cubicBezTo>
                  <a:cubicBezTo>
                    <a:pt x="270680" y="800669"/>
                    <a:pt x="272955" y="766549"/>
                    <a:pt x="313898" y="627797"/>
                  </a:cubicBezTo>
                  <a:cubicBezTo>
                    <a:pt x="354841" y="489045"/>
                    <a:pt x="464024" y="0"/>
                    <a:pt x="464024" y="0"/>
                  </a:cubicBezTo>
                  <a:lnTo>
                    <a:pt x="464024" y="0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287752" name="Object 8"/>
          <p:cNvGraphicFramePr>
            <a:graphicFrameLocks noChangeAspect="1"/>
          </p:cNvGraphicFramePr>
          <p:nvPr/>
        </p:nvGraphicFramePr>
        <p:xfrm>
          <a:off x="3021013" y="5676900"/>
          <a:ext cx="43307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40" name="Equation" r:id="rId11" imgW="1841400" imgH="406080" progId="Equation.3">
                  <p:embed/>
                </p:oleObj>
              </mc:Choice>
              <mc:Fallback>
                <p:oleObj name="Equation" r:id="rId11" imgW="1841400" imgH="4060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5676900"/>
                        <a:ext cx="4330700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53" name="Object 1"/>
          <p:cNvGraphicFramePr>
            <a:graphicFrameLocks noChangeAspect="1"/>
          </p:cNvGraphicFramePr>
          <p:nvPr/>
        </p:nvGraphicFramePr>
        <p:xfrm>
          <a:off x="193675" y="1196975"/>
          <a:ext cx="310515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41" name="Equation" r:id="rId13" imgW="1320480" imgH="419040" progId="Equation.3">
                  <p:embed/>
                </p:oleObj>
              </mc:Choice>
              <mc:Fallback>
                <p:oleObj name="Equation" r:id="rId13" imgW="1320480" imgH="419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1196975"/>
                        <a:ext cx="3105150" cy="98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3491880" y="1174750"/>
            <a:ext cx="5616624" cy="1074738"/>
            <a:chOff x="3491880" y="1174750"/>
            <a:chExt cx="5616624" cy="1074738"/>
          </a:xfrm>
        </p:grpSpPr>
        <p:graphicFrame>
          <p:nvGraphicFramePr>
            <p:cNvPr id="28672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2433162"/>
                </p:ext>
              </p:extLst>
            </p:nvPr>
          </p:nvGraphicFramePr>
          <p:xfrm>
            <a:off x="5315967" y="1174750"/>
            <a:ext cx="3792537" cy="1074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942" name="Equation" r:id="rId15" imgW="1612800" imgH="457200" progId="Equation.3">
                    <p:embed/>
                  </p:oleObj>
                </mc:Choice>
                <mc:Fallback>
                  <p:oleObj name="Equation" r:id="rId15" imgW="1612800" imgH="45720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5967" y="1174750"/>
                          <a:ext cx="3792537" cy="10747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1" name="Straight Arrow Connector 20"/>
            <p:cNvCxnSpPr/>
            <p:nvPr/>
          </p:nvCxnSpPr>
          <p:spPr>
            <a:xfrm>
              <a:off x="3491880" y="1714456"/>
              <a:ext cx="18722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629784" y="1352072"/>
              <a:ext cx="1573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>
                  <a:solidFill>
                    <a:srgbClr val="FF0000"/>
                  </a:solidFill>
                </a:rPr>
                <a:t>Step Response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824"/>
            <a:ext cx="8229600" cy="940966"/>
          </a:xfrm>
        </p:spPr>
        <p:txBody>
          <a:bodyPr>
            <a:normAutofit/>
          </a:bodyPr>
          <a:lstStyle/>
          <a:p>
            <a:r>
              <a:rPr lang="en-GB" sz="3800" dirty="0" smtClean="0"/>
              <a:t>Step Response of underdamped System</a:t>
            </a:r>
            <a:endParaRPr lang="en-GB" sz="3800" dirty="0"/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-36512" y="2132856"/>
            <a:ext cx="892899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3050" indent="-273050" algn="just">
              <a:buFont typeface="Arial" pitchFamily="34" charset="0"/>
              <a:buChar char="•"/>
            </a:pPr>
            <a:r>
              <a:rPr lang="en-GB" sz="2500" dirty="0" smtClean="0"/>
              <a:t>Above equation can be written as </a:t>
            </a:r>
          </a:p>
        </p:txBody>
      </p:sp>
      <p:graphicFrame>
        <p:nvGraphicFramePr>
          <p:cNvPr id="287752" name="Object 8"/>
          <p:cNvGraphicFramePr>
            <a:graphicFrameLocks noChangeAspect="1"/>
          </p:cNvGraphicFramePr>
          <p:nvPr/>
        </p:nvGraphicFramePr>
        <p:xfrm>
          <a:off x="2486025" y="1125538"/>
          <a:ext cx="43307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84" name="Equation" r:id="rId3" imgW="1841400" imgH="406080" progId="Equation.3">
                  <p:embed/>
                </p:oleObj>
              </mc:Choice>
              <mc:Fallback>
                <p:oleObj name="Equation" r:id="rId3" imgW="184140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1125538"/>
                        <a:ext cx="4330700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7" name="Object 8"/>
          <p:cNvGraphicFramePr>
            <a:graphicFrameLocks noChangeAspect="1"/>
          </p:cNvGraphicFramePr>
          <p:nvPr/>
        </p:nvGraphicFramePr>
        <p:xfrm>
          <a:off x="2990850" y="2781300"/>
          <a:ext cx="34353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85" name="Equation" r:id="rId5" imgW="1460160" imgH="406080" progId="Equation.3">
                  <p:embed/>
                </p:oleObj>
              </mc:Choice>
              <mc:Fallback>
                <p:oleObj name="Equation" r:id="rId5" imgW="1460160" imgH="4060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850" y="2781300"/>
                        <a:ext cx="3435350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8" name="Object 8"/>
          <p:cNvGraphicFramePr>
            <a:graphicFrameLocks noChangeAspect="1"/>
          </p:cNvGraphicFramePr>
          <p:nvPr/>
        </p:nvGraphicFramePr>
        <p:xfrm>
          <a:off x="1485401" y="3648792"/>
          <a:ext cx="1845047" cy="545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86" name="Equation" r:id="rId7" imgW="901440" imgH="266400" progId="Equation.3">
                  <p:embed/>
                </p:oleObj>
              </mc:Choice>
              <mc:Fallback>
                <p:oleObj name="Equation" r:id="rId7" imgW="901440" imgH="266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401" y="3648792"/>
                        <a:ext cx="1845047" cy="5455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-36512" y="3717032"/>
            <a:ext cx="892899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3050" indent="-273050" algn="just">
              <a:buFont typeface="Arial" pitchFamily="34" charset="0"/>
              <a:buChar char="•"/>
            </a:pPr>
            <a:r>
              <a:rPr lang="en-GB" sz="2500" dirty="0" smtClean="0"/>
              <a:t>Where                            , is the frequency of transient oscillations and is called </a:t>
            </a:r>
            <a:r>
              <a:rPr lang="en-GB" sz="2500" dirty="0" smtClean="0">
                <a:solidFill>
                  <a:srgbClr val="FF0000"/>
                </a:solidFill>
              </a:rPr>
              <a:t>damped natural frequency</a:t>
            </a:r>
            <a:r>
              <a:rPr lang="en-GB" sz="2500" dirty="0" smtClean="0"/>
              <a:t>.</a:t>
            </a: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-36512" y="4725144"/>
            <a:ext cx="892899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7800" indent="-177800" algn="just">
              <a:buFont typeface="Arial" pitchFamily="34" charset="0"/>
              <a:buChar char="•"/>
            </a:pPr>
            <a:r>
              <a:rPr lang="en-GB" sz="2500" dirty="0" smtClean="0"/>
              <a:t>The inverse Laplace transform of above equation can be obtained easily if </a:t>
            </a:r>
            <a:r>
              <a:rPr lang="en-GB" sz="2500" dirty="0" smtClean="0">
                <a:solidFill>
                  <a:srgbClr val="FF0000"/>
                </a:solidFill>
              </a:rPr>
              <a:t>C(s)</a:t>
            </a:r>
            <a:r>
              <a:rPr lang="en-GB" sz="2500" dirty="0" smtClean="0"/>
              <a:t> is written in the following form:</a:t>
            </a:r>
          </a:p>
        </p:txBody>
      </p:sp>
      <p:graphicFrame>
        <p:nvGraphicFramePr>
          <p:cNvPr id="288779" name="Object 11"/>
          <p:cNvGraphicFramePr>
            <a:graphicFrameLocks noChangeAspect="1"/>
          </p:cNvGraphicFramePr>
          <p:nvPr/>
        </p:nvGraphicFramePr>
        <p:xfrm>
          <a:off x="1941513" y="5661025"/>
          <a:ext cx="56769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87" name="Equation" r:id="rId9" imgW="2412720" imgH="406080" progId="Equation.3">
                  <p:embed/>
                </p:oleObj>
              </mc:Choice>
              <mc:Fallback>
                <p:oleObj name="Equation" r:id="rId9" imgW="2412720" imgH="4060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5661025"/>
                        <a:ext cx="5676900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8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8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8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824"/>
            <a:ext cx="8229600" cy="940966"/>
          </a:xfrm>
        </p:spPr>
        <p:txBody>
          <a:bodyPr>
            <a:normAutofit/>
          </a:bodyPr>
          <a:lstStyle/>
          <a:p>
            <a:r>
              <a:rPr lang="en-GB" sz="3800" dirty="0" smtClean="0"/>
              <a:t>Step Response of underdamped System</a:t>
            </a:r>
            <a:endParaRPr lang="en-GB" sz="3800" dirty="0"/>
          </a:p>
        </p:txBody>
      </p:sp>
      <p:graphicFrame>
        <p:nvGraphicFramePr>
          <p:cNvPr id="288779" name="Object 11"/>
          <p:cNvGraphicFramePr>
            <a:graphicFrameLocks noChangeAspect="1"/>
          </p:cNvGraphicFramePr>
          <p:nvPr/>
        </p:nvGraphicFramePr>
        <p:xfrm>
          <a:off x="2071688" y="1125538"/>
          <a:ext cx="56769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05" name="Equation" r:id="rId3" imgW="2412720" imgH="406080" progId="Equation.3">
                  <p:embed/>
                </p:oleObj>
              </mc:Choice>
              <mc:Fallback>
                <p:oleObj name="Equation" r:id="rId3" imgW="241272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1125538"/>
                        <a:ext cx="5676900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8" name="Object 11"/>
          <p:cNvGraphicFramePr>
            <a:graphicFrameLocks noChangeAspect="1"/>
          </p:cNvGraphicFramePr>
          <p:nvPr/>
        </p:nvGraphicFramePr>
        <p:xfrm>
          <a:off x="1693863" y="2349500"/>
          <a:ext cx="618490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06" name="Equation" r:id="rId5" imgW="2628720" imgH="634680" progId="Equation.3">
                  <p:embed/>
                </p:oleObj>
              </mc:Choice>
              <mc:Fallback>
                <p:oleObj name="Equation" r:id="rId5" imgW="2628720" imgH="6346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2349500"/>
                        <a:ext cx="6184900" cy="149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9" name="Object 7"/>
          <p:cNvGraphicFramePr>
            <a:graphicFrameLocks noChangeAspect="1"/>
          </p:cNvGraphicFramePr>
          <p:nvPr/>
        </p:nvGraphicFramePr>
        <p:xfrm>
          <a:off x="1555750" y="4149725"/>
          <a:ext cx="6751638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07" name="Equation" r:id="rId7" imgW="2869920" imgH="431640" progId="Equation.3">
                  <p:embed/>
                </p:oleObj>
              </mc:Choice>
              <mc:Fallback>
                <p:oleObj name="Equation" r:id="rId7" imgW="2869920" imgH="431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4149725"/>
                        <a:ext cx="6751638" cy="101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00" name="Object 8"/>
          <p:cNvGraphicFramePr>
            <a:graphicFrameLocks noChangeAspect="1"/>
          </p:cNvGraphicFramePr>
          <p:nvPr/>
        </p:nvGraphicFramePr>
        <p:xfrm>
          <a:off x="1973263" y="5367338"/>
          <a:ext cx="5915025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08" name="Equation" r:id="rId9" imgW="2514600" imgH="431640" progId="Equation.3">
                  <p:embed/>
                </p:oleObj>
              </mc:Choice>
              <mc:Fallback>
                <p:oleObj name="Equation" r:id="rId9" imgW="2514600" imgH="431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5367338"/>
                        <a:ext cx="5915025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824"/>
            <a:ext cx="8229600" cy="940966"/>
          </a:xfrm>
        </p:spPr>
        <p:txBody>
          <a:bodyPr>
            <a:normAutofit/>
          </a:bodyPr>
          <a:lstStyle/>
          <a:p>
            <a:r>
              <a:rPr lang="en-GB" sz="3800" dirty="0" smtClean="0"/>
              <a:t>Step Response of underdamped System</a:t>
            </a:r>
            <a:endParaRPr lang="en-GB" sz="3800" dirty="0"/>
          </a:p>
        </p:txBody>
      </p:sp>
      <p:graphicFrame>
        <p:nvGraphicFramePr>
          <p:cNvPr id="289800" name="Object 8"/>
          <p:cNvGraphicFramePr>
            <a:graphicFrameLocks noChangeAspect="1"/>
          </p:cNvGraphicFramePr>
          <p:nvPr/>
        </p:nvGraphicFramePr>
        <p:xfrm>
          <a:off x="1835696" y="1196752"/>
          <a:ext cx="5915025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56" name="Equation" r:id="rId3" imgW="2514600" imgH="431640" progId="Equation.3">
                  <p:embed/>
                </p:oleObj>
              </mc:Choice>
              <mc:Fallback>
                <p:oleObj name="Equation" r:id="rId3" imgW="251460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196752"/>
                        <a:ext cx="5915025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2" name="Object 8"/>
          <p:cNvGraphicFramePr>
            <a:graphicFrameLocks noChangeAspect="1"/>
          </p:cNvGraphicFramePr>
          <p:nvPr/>
        </p:nvGraphicFramePr>
        <p:xfrm>
          <a:off x="2051720" y="2421062"/>
          <a:ext cx="5376863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57" name="Equation" r:id="rId5" imgW="2286000" imgH="520560" progId="Equation.3">
                  <p:embed/>
                </p:oleObj>
              </mc:Choice>
              <mc:Fallback>
                <p:oleObj name="Equation" r:id="rId5" imgW="2286000" imgH="5205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421062"/>
                        <a:ext cx="5376863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3" name="Object 7"/>
          <p:cNvGraphicFramePr>
            <a:graphicFrameLocks noChangeAspect="1"/>
          </p:cNvGraphicFramePr>
          <p:nvPr/>
        </p:nvGraphicFramePr>
        <p:xfrm>
          <a:off x="3347863" y="4293096"/>
          <a:ext cx="2332357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58" name="Equation" r:id="rId7" imgW="901440" imgH="444240" progId="Equation.3">
                  <p:embed/>
                </p:oleObj>
              </mc:Choice>
              <mc:Fallback>
                <p:oleObj name="Equation" r:id="rId7" imgW="901440" imgH="4442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3" y="4293096"/>
                        <a:ext cx="2332357" cy="11521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0" y="3933056"/>
            <a:ext cx="892899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7800" indent="-177800" algn="just">
              <a:buFont typeface="Arial" pitchFamily="34" charset="0"/>
              <a:buChar char="•"/>
            </a:pPr>
            <a:r>
              <a:rPr lang="en-GB" sz="2500" dirty="0" smtClean="0"/>
              <a:t>When</a:t>
            </a:r>
          </a:p>
        </p:txBody>
      </p:sp>
      <p:graphicFrame>
        <p:nvGraphicFramePr>
          <p:cNvPr id="290824" name="Object 8"/>
          <p:cNvGraphicFramePr>
            <a:graphicFrameLocks noChangeAspect="1"/>
          </p:cNvGraphicFramePr>
          <p:nvPr/>
        </p:nvGraphicFramePr>
        <p:xfrm>
          <a:off x="1187624" y="4005064"/>
          <a:ext cx="67627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59" name="Equation" r:id="rId9" imgW="330120" imgH="177480" progId="Equation.3">
                  <p:embed/>
                </p:oleObj>
              </mc:Choice>
              <mc:Fallback>
                <p:oleObj name="Equation" r:id="rId9" imgW="330120" imgH="177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005064"/>
                        <a:ext cx="676275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5" name="Object 9"/>
          <p:cNvGraphicFramePr>
            <a:graphicFrameLocks noChangeAspect="1"/>
          </p:cNvGraphicFramePr>
          <p:nvPr/>
        </p:nvGraphicFramePr>
        <p:xfrm>
          <a:off x="2987824" y="5733256"/>
          <a:ext cx="2860119" cy="635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60" name="Equation" r:id="rId11" imgW="914400" imgH="203040" progId="Equation.3">
                  <p:embed/>
                </p:oleObj>
              </mc:Choice>
              <mc:Fallback>
                <p:oleObj name="Equation" r:id="rId11" imgW="914400" imgH="203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5733256"/>
                        <a:ext cx="2860119" cy="6353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0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0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86896"/>
          </a:xfrm>
        </p:spPr>
        <p:txBody>
          <a:bodyPr>
            <a:normAutofit/>
          </a:bodyPr>
          <a:lstStyle/>
          <a:p>
            <a:r>
              <a:rPr lang="en-GB" sz="3800" dirty="0" smtClean="0"/>
              <a:t>Step Response of underdamped System</a:t>
            </a:r>
            <a:endParaRPr lang="en-GB" sz="3800" dirty="0"/>
          </a:p>
        </p:txBody>
      </p:sp>
      <p:graphicFrame>
        <p:nvGraphicFramePr>
          <p:cNvPr id="290822" name="Object 8"/>
          <p:cNvGraphicFramePr>
            <a:graphicFrameLocks noChangeAspect="1"/>
          </p:cNvGraphicFramePr>
          <p:nvPr/>
        </p:nvGraphicFramePr>
        <p:xfrm>
          <a:off x="1835696" y="836712"/>
          <a:ext cx="5376863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44" name="Equation" r:id="rId3" imgW="2286000" imgH="520560" progId="Equation.3">
                  <p:embed/>
                </p:oleObj>
              </mc:Choice>
              <mc:Fallback>
                <p:oleObj name="Equation" r:id="rId3" imgW="228600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836712"/>
                        <a:ext cx="5376863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4" name="Object 8"/>
          <p:cNvGraphicFramePr>
            <a:graphicFrameLocks noChangeAspect="1"/>
          </p:cNvGraphicFramePr>
          <p:nvPr/>
        </p:nvGraphicFramePr>
        <p:xfrm>
          <a:off x="265113" y="2205038"/>
          <a:ext cx="46196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45" name="Equation" r:id="rId5" imgW="1981080" imgH="190440" progId="Equation.3">
                  <p:embed/>
                </p:oleObj>
              </mc:Choice>
              <mc:Fallback>
                <p:oleObj name="Equation" r:id="rId5" imgW="1981080" imgH="1904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3" y="2205038"/>
                        <a:ext cx="46196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3892" name="Picture 4"/>
          <p:cNvPicPr>
            <a:picLocks noChangeAspect="1" noChangeArrowheads="1"/>
          </p:cNvPicPr>
          <p:nvPr/>
        </p:nvPicPr>
        <p:blipFill>
          <a:blip r:embed="rId7" cstate="print"/>
          <a:srcRect l="6475" t="4109" r="7727" b="5501"/>
          <a:stretch>
            <a:fillRect/>
          </a:stretch>
        </p:blipFill>
        <p:spPr bwMode="auto">
          <a:xfrm>
            <a:off x="1933576" y="2681624"/>
            <a:ext cx="5040560" cy="418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86896"/>
          </a:xfrm>
        </p:spPr>
        <p:txBody>
          <a:bodyPr>
            <a:normAutofit/>
          </a:bodyPr>
          <a:lstStyle/>
          <a:p>
            <a:r>
              <a:rPr lang="en-GB" sz="3800" dirty="0" smtClean="0"/>
              <a:t>Step Response of underdamped System</a:t>
            </a:r>
            <a:endParaRPr lang="en-GB" sz="3800" dirty="0"/>
          </a:p>
        </p:txBody>
      </p:sp>
      <p:graphicFrame>
        <p:nvGraphicFramePr>
          <p:cNvPr id="290822" name="Object 8"/>
          <p:cNvGraphicFramePr>
            <a:graphicFrameLocks noChangeAspect="1"/>
          </p:cNvGraphicFramePr>
          <p:nvPr/>
        </p:nvGraphicFramePr>
        <p:xfrm>
          <a:off x="1835696" y="836712"/>
          <a:ext cx="5376863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22" name="Equation" r:id="rId3" imgW="2286000" imgH="520560" progId="Equation.3">
                  <p:embed/>
                </p:oleObj>
              </mc:Choice>
              <mc:Fallback>
                <p:oleObj name="Equation" r:id="rId3" imgW="228600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836712"/>
                        <a:ext cx="5376863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4" name="Object 8"/>
          <p:cNvGraphicFramePr>
            <a:graphicFrameLocks noChangeAspect="1"/>
          </p:cNvGraphicFramePr>
          <p:nvPr/>
        </p:nvGraphicFramePr>
        <p:xfrm>
          <a:off x="251520" y="2204864"/>
          <a:ext cx="46497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23" name="Equation" r:id="rId5" imgW="1993680" imgH="190440" progId="Equation.3">
                  <p:embed/>
                </p:oleObj>
              </mc:Choice>
              <mc:Fallback>
                <p:oleObj name="Equation" r:id="rId5" imgW="1993680" imgH="1904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204864"/>
                        <a:ext cx="4649788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2872" name="Picture 8"/>
          <p:cNvPicPr>
            <a:picLocks noChangeAspect="1" noChangeArrowheads="1"/>
          </p:cNvPicPr>
          <p:nvPr/>
        </p:nvPicPr>
        <p:blipFill>
          <a:blip r:embed="rId7" cstate="print"/>
          <a:srcRect l="6475" t="4228" r="7727" b="5382"/>
          <a:stretch>
            <a:fillRect/>
          </a:stretch>
        </p:blipFill>
        <p:spPr bwMode="auto">
          <a:xfrm>
            <a:off x="1979712" y="2708920"/>
            <a:ext cx="4997756" cy="414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86896"/>
          </a:xfrm>
        </p:spPr>
        <p:txBody>
          <a:bodyPr>
            <a:normAutofit/>
          </a:bodyPr>
          <a:lstStyle/>
          <a:p>
            <a:r>
              <a:rPr lang="en-GB" sz="3800" dirty="0" smtClean="0"/>
              <a:t>Step Response of underdamped System</a:t>
            </a:r>
            <a:endParaRPr lang="en-GB" sz="3800" dirty="0"/>
          </a:p>
        </p:txBody>
      </p:sp>
      <p:graphicFrame>
        <p:nvGraphicFramePr>
          <p:cNvPr id="290822" name="Object 8"/>
          <p:cNvGraphicFramePr>
            <a:graphicFrameLocks noChangeAspect="1"/>
          </p:cNvGraphicFramePr>
          <p:nvPr/>
        </p:nvGraphicFramePr>
        <p:xfrm>
          <a:off x="1835696" y="836712"/>
          <a:ext cx="5376863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68" name="Equation" r:id="rId3" imgW="2286000" imgH="520560" progId="Equation.3">
                  <p:embed/>
                </p:oleObj>
              </mc:Choice>
              <mc:Fallback>
                <p:oleObj name="Equation" r:id="rId3" imgW="228600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836712"/>
                        <a:ext cx="5376863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4" name="Object 8"/>
          <p:cNvGraphicFramePr>
            <a:graphicFrameLocks noChangeAspect="1"/>
          </p:cNvGraphicFramePr>
          <p:nvPr/>
        </p:nvGraphicFramePr>
        <p:xfrm>
          <a:off x="251520" y="2204864"/>
          <a:ext cx="46497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69" name="Equation" r:id="rId5" imgW="1993680" imgH="190440" progId="Equation.3">
                  <p:embed/>
                </p:oleObj>
              </mc:Choice>
              <mc:Fallback>
                <p:oleObj name="Equation" r:id="rId5" imgW="1993680" imgH="1904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204864"/>
                        <a:ext cx="4649788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4916" name="Picture 4"/>
          <p:cNvPicPr>
            <a:picLocks noChangeAspect="1" noChangeArrowheads="1"/>
          </p:cNvPicPr>
          <p:nvPr/>
        </p:nvPicPr>
        <p:blipFill>
          <a:blip r:embed="rId7" cstate="print"/>
          <a:srcRect l="6475" t="4109" r="7727" b="5501"/>
          <a:stretch>
            <a:fillRect/>
          </a:stretch>
        </p:blipFill>
        <p:spPr bwMode="auto">
          <a:xfrm>
            <a:off x="1941111" y="2667976"/>
            <a:ext cx="4997755" cy="414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86896"/>
          </a:xfrm>
        </p:spPr>
        <p:txBody>
          <a:bodyPr>
            <a:normAutofit/>
          </a:bodyPr>
          <a:lstStyle/>
          <a:p>
            <a:r>
              <a:rPr lang="en-GB" sz="3800" dirty="0" smtClean="0"/>
              <a:t>Step Response of underdamped System</a:t>
            </a:r>
            <a:endParaRPr lang="en-GB" sz="3800" dirty="0"/>
          </a:p>
        </p:txBody>
      </p:sp>
      <p:pic>
        <p:nvPicPr>
          <p:cNvPr id="295940" name="Picture 4"/>
          <p:cNvPicPr>
            <a:picLocks noChangeAspect="1" noChangeArrowheads="1"/>
          </p:cNvPicPr>
          <p:nvPr/>
        </p:nvPicPr>
        <p:blipFill>
          <a:blip r:embed="rId2" cstate="print"/>
          <a:srcRect l="8151" t="4921" r="8151" b="5080"/>
          <a:stretch>
            <a:fillRect/>
          </a:stretch>
        </p:blipFill>
        <p:spPr bwMode="auto">
          <a:xfrm>
            <a:off x="971600" y="867775"/>
            <a:ext cx="7344816" cy="592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86896"/>
          </a:xfrm>
        </p:spPr>
        <p:txBody>
          <a:bodyPr>
            <a:normAutofit/>
          </a:bodyPr>
          <a:lstStyle/>
          <a:p>
            <a:r>
              <a:rPr lang="en-GB" sz="3800" dirty="0" smtClean="0"/>
              <a:t>Step Response of underdamped System</a:t>
            </a:r>
            <a:endParaRPr lang="en-GB" sz="3800" dirty="0"/>
          </a:p>
        </p:txBody>
      </p:sp>
      <p:pic>
        <p:nvPicPr>
          <p:cNvPr id="296962" name="Picture 2"/>
          <p:cNvPicPr>
            <a:picLocks noChangeAspect="1" noChangeArrowheads="1"/>
          </p:cNvPicPr>
          <p:nvPr/>
        </p:nvPicPr>
        <p:blipFill>
          <a:blip r:embed="rId2" cstate="print"/>
          <a:srcRect l="8151" t="4921" r="6801" b="5080"/>
          <a:stretch>
            <a:fillRect/>
          </a:stretch>
        </p:blipFill>
        <p:spPr bwMode="auto">
          <a:xfrm>
            <a:off x="971600" y="836711"/>
            <a:ext cx="7560840" cy="600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Autofit/>
          </a:bodyPr>
          <a:lstStyle/>
          <a:p>
            <a:r>
              <a:rPr lang="en-GB" sz="3800" b="1" dirty="0" smtClean="0"/>
              <a:t>Introduction</a:t>
            </a:r>
            <a:endParaRPr lang="en-GB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3717032"/>
            <a:ext cx="7416824" cy="100811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dirty="0" smtClean="0">
                <a:solidFill>
                  <a:srgbClr val="CC0000"/>
                </a:solidFill>
                <a:cs typeface="Arial" charset="0"/>
              </a:rPr>
              <a:t>un-damped natural frequency</a:t>
            </a:r>
            <a:r>
              <a:rPr lang="en-US" sz="2400" b="1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</a:rPr>
              <a:t>of the second order system, which is the frequency of oscillation of the system without damping.</a:t>
            </a:r>
            <a:endParaRPr lang="en-US" sz="2400" dirty="0">
              <a:cs typeface="Arial" charset="0"/>
            </a:endParaRPr>
          </a:p>
        </p:txBody>
      </p:sp>
      <p:graphicFrame>
        <p:nvGraphicFramePr>
          <p:cNvPr id="196609" name="Object 1"/>
          <p:cNvGraphicFramePr>
            <a:graphicFrameLocks noChangeAspect="1"/>
          </p:cNvGraphicFramePr>
          <p:nvPr/>
        </p:nvGraphicFramePr>
        <p:xfrm>
          <a:off x="2915816" y="764704"/>
          <a:ext cx="3560763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51" name="Equation" r:id="rId3" imgW="1320480" imgH="419040" progId="Equation.3">
                  <p:embed/>
                </p:oleObj>
              </mc:Choice>
              <mc:Fallback>
                <p:oleObj name="Equation" r:id="rId3" imgW="1320480" imgH="419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764704"/>
                        <a:ext cx="3560763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79512" y="3636317"/>
            <a:ext cx="1193072" cy="512763"/>
            <a:chOff x="179512" y="1980133"/>
            <a:chExt cx="1193072" cy="512763"/>
          </a:xfrm>
        </p:grpSpPr>
        <p:graphicFrame>
          <p:nvGraphicFramePr>
            <p:cNvPr id="263171" name="Object 1"/>
            <p:cNvGraphicFramePr>
              <a:graphicFrameLocks noChangeAspect="1"/>
            </p:cNvGraphicFramePr>
            <p:nvPr/>
          </p:nvGraphicFramePr>
          <p:xfrm>
            <a:off x="179512" y="1980133"/>
            <a:ext cx="479425" cy="512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252" name="Equation" r:id="rId5" imgW="177480" imgH="190440" progId="Equation.3">
                    <p:embed/>
                  </p:oleObj>
                </mc:Choice>
                <mc:Fallback>
                  <p:oleObj name="Equation" r:id="rId5" imgW="177480" imgH="1904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512" y="1980133"/>
                          <a:ext cx="479425" cy="512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Straight Arrow Connector 7"/>
            <p:cNvCxnSpPr/>
            <p:nvPr/>
          </p:nvCxnSpPr>
          <p:spPr>
            <a:xfrm>
              <a:off x="724512" y="2290520"/>
              <a:ext cx="6480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214313" y="2060848"/>
            <a:ext cx="8606159" cy="1106983"/>
            <a:chOff x="214313" y="3186113"/>
            <a:chExt cx="8606159" cy="1106983"/>
          </a:xfrm>
        </p:grpSpPr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1403648" y="3284984"/>
              <a:ext cx="7416824" cy="10081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/>
            <a:p>
              <a:pPr lvl="0" algn="just">
                <a:spcBef>
                  <a:spcPct val="20000"/>
                </a:spcBef>
              </a:pPr>
              <a:r>
                <a:rPr lang="en-US" sz="2400" dirty="0" smtClean="0">
                  <a:solidFill>
                    <a:srgbClr val="CC0000"/>
                  </a:solidFill>
                  <a:cs typeface="Arial" charset="0"/>
                </a:rPr>
                <a:t>damping ratio</a:t>
              </a:r>
              <a:r>
                <a:rPr lang="en-US" sz="2400" b="1" dirty="0" smtClean="0">
                  <a:cs typeface="Arial" charset="0"/>
                </a:rPr>
                <a:t> </a:t>
              </a:r>
              <a:r>
                <a:rPr lang="en-US" sz="2400" dirty="0" smtClean="0">
                  <a:cs typeface="Arial" charset="0"/>
                </a:rPr>
                <a:t>of the second order system, which is a measure of the degree of resistance to change in the system output.</a:t>
              </a:r>
              <a:endParaRPr kumimoji="0" lang="en-US" sz="24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endParaRPr>
            </a:p>
          </p:txBody>
        </p:sp>
        <p:graphicFrame>
          <p:nvGraphicFramePr>
            <p:cNvPr id="11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0488844"/>
                </p:ext>
              </p:extLst>
            </p:nvPr>
          </p:nvGraphicFramePr>
          <p:xfrm>
            <a:off x="214313" y="3186113"/>
            <a:ext cx="409575" cy="547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253" name="Equation" r:id="rId7" imgW="152280" imgH="203040" progId="Equation.3">
                    <p:embed/>
                  </p:oleObj>
                </mc:Choice>
                <mc:Fallback>
                  <p:oleObj name="Equation" r:id="rId7" imgW="152280" imgH="2030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313" y="3186113"/>
                          <a:ext cx="409575" cy="5476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Straight Arrow Connector 11"/>
            <p:cNvCxnSpPr/>
            <p:nvPr/>
          </p:nvCxnSpPr>
          <p:spPr>
            <a:xfrm>
              <a:off x="724512" y="3514656"/>
              <a:ext cx="6480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Time Domain Specifications of Underdamped system</a:t>
            </a:r>
            <a:endParaRPr lang="en-GB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8256503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27384"/>
            <a:ext cx="836327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Time Domain Specifications (Rise Time)</a:t>
            </a:r>
            <a:endParaRPr lang="en-GB" dirty="0"/>
          </a:p>
        </p:txBody>
      </p:sp>
      <p:graphicFrame>
        <p:nvGraphicFramePr>
          <p:cNvPr id="313346" name="Object 6"/>
          <p:cNvGraphicFramePr>
            <a:graphicFrameLocks noChangeAspect="1"/>
          </p:cNvGraphicFramePr>
          <p:nvPr/>
        </p:nvGraphicFramePr>
        <p:xfrm>
          <a:off x="1907704" y="980728"/>
          <a:ext cx="5376863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35" name="Equation" r:id="rId3" imgW="2286000" imgH="520560" progId="Equation.3">
                  <p:embed/>
                </p:oleObj>
              </mc:Choice>
              <mc:Fallback>
                <p:oleObj name="Equation" r:id="rId3" imgW="228600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980728"/>
                        <a:ext cx="5376863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87635" y="2205038"/>
            <a:ext cx="7579990" cy="1584325"/>
            <a:chOff x="87635" y="2205038"/>
            <a:chExt cx="7579990" cy="1584325"/>
          </a:xfrm>
        </p:grpSpPr>
        <p:graphicFrame>
          <p:nvGraphicFramePr>
            <p:cNvPr id="313347" name="Object 6"/>
            <p:cNvGraphicFramePr>
              <a:graphicFrameLocks noChangeAspect="1"/>
            </p:cNvGraphicFramePr>
            <p:nvPr/>
          </p:nvGraphicFramePr>
          <p:xfrm>
            <a:off x="87635" y="2205038"/>
            <a:ext cx="4124325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36" name="Equation" r:id="rId5" imgW="1752480" imgH="190440" progId="Equation.3">
                    <p:embed/>
                  </p:oleObj>
                </mc:Choice>
                <mc:Fallback>
                  <p:oleObj name="Equation" r:id="rId5" imgW="1752480" imgH="1904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635" y="2205038"/>
                          <a:ext cx="4124325" cy="447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3348" name="Object 6"/>
            <p:cNvGraphicFramePr>
              <a:graphicFrameLocks noChangeAspect="1"/>
            </p:cNvGraphicFramePr>
            <p:nvPr/>
          </p:nvGraphicFramePr>
          <p:xfrm>
            <a:off x="1812925" y="2565400"/>
            <a:ext cx="5854700" cy="1223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37" name="Equation" r:id="rId7" imgW="2489040" imgH="520560" progId="Equation.3">
                    <p:embed/>
                  </p:oleObj>
                </mc:Choice>
                <mc:Fallback>
                  <p:oleObj name="Equation" r:id="rId7" imgW="2489040" imgH="52056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2925" y="2565400"/>
                          <a:ext cx="5854700" cy="1223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3349" name="Object 6"/>
          <p:cNvGraphicFramePr>
            <a:graphicFrameLocks noChangeAspect="1"/>
          </p:cNvGraphicFramePr>
          <p:nvPr/>
        </p:nvGraphicFramePr>
        <p:xfrm>
          <a:off x="179512" y="3645024"/>
          <a:ext cx="2273301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38" name="Equation" r:id="rId9" imgW="965160" imgH="190440" progId="Equation.3">
                  <p:embed/>
                </p:oleObj>
              </mc:Choice>
              <mc:Fallback>
                <p:oleObj name="Equation" r:id="rId9" imgW="965160" imgH="1904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645024"/>
                        <a:ext cx="2273301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0" name="Object 6"/>
          <p:cNvGraphicFramePr>
            <a:graphicFrameLocks noChangeAspect="1"/>
          </p:cNvGraphicFramePr>
          <p:nvPr/>
        </p:nvGraphicFramePr>
        <p:xfrm>
          <a:off x="2195736" y="4149080"/>
          <a:ext cx="5227638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39" name="Equation" r:id="rId11" imgW="2222280" imgH="520560" progId="Equation.3">
                  <p:embed/>
                </p:oleObj>
              </mc:Choice>
              <mc:Fallback>
                <p:oleObj name="Equation" r:id="rId11" imgW="2222280" imgH="5205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149080"/>
                        <a:ext cx="5227638" cy="122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1" name="Object 7"/>
          <p:cNvGraphicFramePr>
            <a:graphicFrameLocks noChangeAspect="1"/>
          </p:cNvGraphicFramePr>
          <p:nvPr/>
        </p:nvGraphicFramePr>
        <p:xfrm>
          <a:off x="755576" y="5805264"/>
          <a:ext cx="16129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40" name="Equation" r:id="rId13" imgW="685800" imgH="203040" progId="Equation.3">
                  <p:embed/>
                </p:oleObj>
              </mc:Choice>
              <mc:Fallback>
                <p:oleObj name="Equation" r:id="rId13" imgW="68580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805264"/>
                        <a:ext cx="161290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2" name="Object 8"/>
          <p:cNvGraphicFramePr>
            <a:graphicFrameLocks noChangeAspect="1"/>
          </p:cNvGraphicFramePr>
          <p:nvPr/>
        </p:nvGraphicFramePr>
        <p:xfrm>
          <a:off x="3347864" y="5445397"/>
          <a:ext cx="424180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41" name="Equation" r:id="rId15" imgW="1803240" imgH="520560" progId="Equation.3">
                  <p:embed/>
                </p:oleObj>
              </mc:Choice>
              <mc:Fallback>
                <p:oleObj name="Equation" r:id="rId15" imgW="1803240" imgH="5205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5445397"/>
                        <a:ext cx="4241800" cy="122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27384"/>
            <a:ext cx="836327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Time Domain Specifications (Rise Time)</a:t>
            </a:r>
            <a:endParaRPr lang="en-GB" dirty="0"/>
          </a:p>
        </p:txBody>
      </p:sp>
      <p:graphicFrame>
        <p:nvGraphicFramePr>
          <p:cNvPr id="313349" name="Object 6"/>
          <p:cNvGraphicFramePr>
            <a:graphicFrameLocks noChangeAspect="1"/>
          </p:cNvGraphicFramePr>
          <p:nvPr/>
        </p:nvGraphicFramePr>
        <p:xfrm>
          <a:off x="109184" y="2475480"/>
          <a:ext cx="5445126" cy="431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10" name="Equation" r:id="rId3" imgW="2311200" imgH="190440" progId="Equation.3">
                  <p:embed/>
                </p:oleObj>
              </mc:Choice>
              <mc:Fallback>
                <p:oleObj name="Equation" r:id="rId3" imgW="2311200" imgH="190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84" y="2475480"/>
                        <a:ext cx="5445126" cy="4314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2" name="Object 8"/>
          <p:cNvGraphicFramePr>
            <a:graphicFrameLocks noChangeAspect="1"/>
          </p:cNvGraphicFramePr>
          <p:nvPr/>
        </p:nvGraphicFramePr>
        <p:xfrm>
          <a:off x="2555776" y="1052736"/>
          <a:ext cx="424180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11" name="Equation" r:id="rId5" imgW="1803240" imgH="520560" progId="Equation.3">
                  <p:embed/>
                </p:oleObj>
              </mc:Choice>
              <mc:Fallback>
                <p:oleObj name="Equation" r:id="rId5" imgW="180324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052736"/>
                        <a:ext cx="4241800" cy="122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7" name="Object 8"/>
          <p:cNvGraphicFramePr>
            <a:graphicFrameLocks noChangeAspect="1"/>
          </p:cNvGraphicFramePr>
          <p:nvPr/>
        </p:nvGraphicFramePr>
        <p:xfrm>
          <a:off x="2555776" y="3068960"/>
          <a:ext cx="37338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12" name="Equation" r:id="rId7" imgW="1587240" imgH="431640" progId="Equation.3">
                  <p:embed/>
                </p:oleObj>
              </mc:Choice>
              <mc:Fallback>
                <p:oleObj name="Equation" r:id="rId7" imgW="1587240" imgH="431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068960"/>
                        <a:ext cx="3733800" cy="101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8" name="Object 8"/>
          <p:cNvGraphicFramePr>
            <a:graphicFrameLocks noChangeAspect="1"/>
          </p:cNvGraphicFramePr>
          <p:nvPr/>
        </p:nvGraphicFramePr>
        <p:xfrm>
          <a:off x="3119438" y="4221163"/>
          <a:ext cx="274796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13" name="Equation" r:id="rId9" imgW="1168200" imgH="431640" progId="Equation.3">
                  <p:embed/>
                </p:oleObj>
              </mc:Choice>
              <mc:Fallback>
                <p:oleObj name="Equation" r:id="rId9" imgW="1168200" imgH="431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8" y="4221163"/>
                        <a:ext cx="2747962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9" name="Object 11"/>
          <p:cNvGraphicFramePr>
            <a:graphicFrameLocks noChangeAspect="1"/>
          </p:cNvGraphicFramePr>
          <p:nvPr/>
        </p:nvGraphicFramePr>
        <p:xfrm>
          <a:off x="2935288" y="5411788"/>
          <a:ext cx="328612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14" name="Equation" r:id="rId11" imgW="1396800" imgH="520560" progId="Equation.3">
                  <p:embed/>
                </p:oleObj>
              </mc:Choice>
              <mc:Fallback>
                <p:oleObj name="Equation" r:id="rId11" imgW="1396800" imgH="5205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411788"/>
                        <a:ext cx="3286125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27384"/>
            <a:ext cx="8363272" cy="936104"/>
          </a:xfrm>
        </p:spPr>
        <p:txBody>
          <a:bodyPr>
            <a:normAutofit/>
          </a:bodyPr>
          <a:lstStyle/>
          <a:p>
            <a:r>
              <a:rPr lang="en-GB" sz="3400" dirty="0" smtClean="0"/>
              <a:t>Time Domain Specifications (Rise Time)</a:t>
            </a:r>
            <a:endParaRPr lang="en-GB" sz="3400" dirty="0"/>
          </a:p>
        </p:txBody>
      </p:sp>
      <p:graphicFrame>
        <p:nvGraphicFramePr>
          <p:cNvPr id="314379" name="Object 11"/>
          <p:cNvGraphicFramePr>
            <a:graphicFrameLocks noChangeAspect="1"/>
          </p:cNvGraphicFramePr>
          <p:nvPr/>
        </p:nvGraphicFramePr>
        <p:xfrm>
          <a:off x="323528" y="1268760"/>
          <a:ext cx="328612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30" name="Equation" r:id="rId3" imgW="1396800" imgH="520560" progId="Equation.3">
                  <p:embed/>
                </p:oleObj>
              </mc:Choice>
              <mc:Fallback>
                <p:oleObj name="Equation" r:id="rId3" imgW="1396800" imgH="520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268760"/>
                        <a:ext cx="3286125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6" name="Object 11"/>
          <p:cNvGraphicFramePr>
            <a:graphicFrameLocks noChangeAspect="1"/>
          </p:cNvGraphicFramePr>
          <p:nvPr/>
        </p:nvGraphicFramePr>
        <p:xfrm>
          <a:off x="190128" y="3069133"/>
          <a:ext cx="373380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31" name="Equation" r:id="rId5" imgW="1587240" imgH="520560" progId="Equation.3">
                  <p:embed/>
                </p:oleObj>
              </mc:Choice>
              <mc:Fallback>
                <p:oleObj name="Equation" r:id="rId5" imgW="1587240" imgH="5205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28" y="3069133"/>
                        <a:ext cx="3733800" cy="122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4211960" y="908720"/>
            <a:ext cx="4729138" cy="3937104"/>
            <a:chOff x="4211960" y="1628800"/>
            <a:chExt cx="4729138" cy="3937104"/>
          </a:xfrm>
        </p:grpSpPr>
        <p:pic>
          <p:nvPicPr>
            <p:cNvPr id="319495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211960" y="1628800"/>
              <a:ext cx="4729138" cy="3937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>
            <a:xfrm>
              <a:off x="6416912" y="3699616"/>
              <a:ext cx="288000" cy="32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6444208" y="3703384"/>
            <a:ext cx="238125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32" name="Equation" r:id="rId8" imgW="114120" imgH="152280" progId="Equation.3">
                    <p:embed/>
                  </p:oleObj>
                </mc:Choice>
                <mc:Fallback>
                  <p:oleObj name="Equation" r:id="rId8" imgW="114120" imgH="15228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4208" y="3703384"/>
                          <a:ext cx="238125" cy="317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9498" name="Object 10"/>
          <p:cNvGraphicFramePr>
            <a:graphicFrameLocks noChangeAspect="1"/>
          </p:cNvGraphicFramePr>
          <p:nvPr/>
        </p:nvGraphicFramePr>
        <p:xfrm>
          <a:off x="1043608" y="4869160"/>
          <a:ext cx="1879613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33" name="Equation" r:id="rId10" imgW="583920" imgH="380880" progId="Equation.3">
                  <p:embed/>
                </p:oleObj>
              </mc:Choice>
              <mc:Fallback>
                <p:oleObj name="Equation" r:id="rId10" imgW="583920" imgH="3808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869160"/>
                        <a:ext cx="1879613" cy="122413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5580112" y="4571999"/>
            <a:ext cx="3563888" cy="2286001"/>
            <a:chOff x="5580112" y="4571999"/>
            <a:chExt cx="3563888" cy="2286001"/>
          </a:xfrm>
        </p:grpSpPr>
        <p:graphicFrame>
          <p:nvGraphicFramePr>
            <p:cNvPr id="319499" name="Object 11"/>
            <p:cNvGraphicFramePr>
              <a:graphicFrameLocks noChangeAspect="1"/>
            </p:cNvGraphicFramePr>
            <p:nvPr/>
          </p:nvGraphicFramePr>
          <p:xfrm>
            <a:off x="5580112" y="5517232"/>
            <a:ext cx="1582738" cy="835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34" name="Equation" r:id="rId12" imgW="672840" imgH="355320" progId="Equation.3">
                    <p:embed/>
                  </p:oleObj>
                </mc:Choice>
                <mc:Fallback>
                  <p:oleObj name="Equation" r:id="rId12" imgW="672840" imgH="35532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0112" y="5517232"/>
                          <a:ext cx="1582738" cy="835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19501" name="Picture 13" descr="Sine Cosine and Tangent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7429500" y="4571999"/>
              <a:ext cx="1714500" cy="22860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27384"/>
            <a:ext cx="8363272" cy="936104"/>
          </a:xfrm>
        </p:spPr>
        <p:txBody>
          <a:bodyPr>
            <a:normAutofit/>
          </a:bodyPr>
          <a:lstStyle/>
          <a:p>
            <a:r>
              <a:rPr lang="en-GB" sz="3400" dirty="0" smtClean="0"/>
              <a:t>Time Domain Specifications (Peak Time)</a:t>
            </a:r>
            <a:endParaRPr lang="en-GB" sz="3400" dirty="0"/>
          </a:p>
        </p:txBody>
      </p:sp>
      <p:graphicFrame>
        <p:nvGraphicFramePr>
          <p:cNvPr id="323593" name="Object 6"/>
          <p:cNvGraphicFramePr>
            <a:graphicFrameLocks noChangeAspect="1"/>
          </p:cNvGraphicFramePr>
          <p:nvPr/>
        </p:nvGraphicFramePr>
        <p:xfrm>
          <a:off x="1979712" y="980728"/>
          <a:ext cx="5376863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01" name="Equation" r:id="rId3" imgW="2286000" imgH="520560" progId="Equation.3">
                  <p:embed/>
                </p:oleObj>
              </mc:Choice>
              <mc:Fallback>
                <p:oleObj name="Equation" r:id="rId3" imgW="228600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980728"/>
                        <a:ext cx="5376863" cy="122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0" y="2334652"/>
            <a:ext cx="8928992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3050" indent="-273050" algn="just">
              <a:buFont typeface="Arial" pitchFamily="34" charset="0"/>
              <a:buChar char="•"/>
            </a:pPr>
            <a:r>
              <a:rPr lang="en-GB" sz="2300" dirty="0" smtClean="0"/>
              <a:t>In order to find peak time let us differentiate above equation </a:t>
            </a:r>
            <a:r>
              <a:rPr lang="en-GB" sz="2300" dirty="0" err="1" smtClean="0"/>
              <a:t>w.r.t</a:t>
            </a:r>
            <a:r>
              <a:rPr lang="en-GB" sz="2300" dirty="0" smtClean="0"/>
              <a:t> </a:t>
            </a:r>
            <a:r>
              <a:rPr lang="en-GB" sz="2300" i="1" dirty="0" smtClean="0">
                <a:solidFill>
                  <a:srgbClr val="FF0000"/>
                </a:solidFill>
              </a:rPr>
              <a:t>t</a:t>
            </a:r>
            <a:r>
              <a:rPr lang="en-GB" sz="2300" dirty="0" smtClean="0"/>
              <a:t>.</a:t>
            </a:r>
          </a:p>
        </p:txBody>
      </p:sp>
      <p:graphicFrame>
        <p:nvGraphicFramePr>
          <p:cNvPr id="323594" name="Object 6"/>
          <p:cNvGraphicFramePr>
            <a:graphicFrameLocks noChangeAspect="1"/>
          </p:cNvGraphicFramePr>
          <p:nvPr/>
        </p:nvGraphicFramePr>
        <p:xfrm>
          <a:off x="144564" y="2924944"/>
          <a:ext cx="8829804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02" name="Equation" r:id="rId5" imgW="4559040" imgH="520560" progId="Equation.3">
                  <p:embed/>
                </p:oleObj>
              </mc:Choice>
              <mc:Fallback>
                <p:oleObj name="Equation" r:id="rId5" imgW="4559040" imgH="5205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564" y="2924944"/>
                        <a:ext cx="8829804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5" name="Object 11"/>
          <p:cNvGraphicFramePr>
            <a:graphicFrameLocks noChangeAspect="1"/>
          </p:cNvGraphicFramePr>
          <p:nvPr/>
        </p:nvGraphicFramePr>
        <p:xfrm>
          <a:off x="130189" y="4078288"/>
          <a:ext cx="9050323" cy="122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03" name="Equation" r:id="rId7" imgW="3860640" imgH="520560" progId="Equation.3">
                  <p:embed/>
                </p:oleObj>
              </mc:Choice>
              <mc:Fallback>
                <p:oleObj name="Equation" r:id="rId7" imgW="3860640" imgH="5205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89" y="4078288"/>
                        <a:ext cx="9050323" cy="1222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6" name="Object 12"/>
          <p:cNvGraphicFramePr>
            <a:graphicFrameLocks noChangeAspect="1"/>
          </p:cNvGraphicFramePr>
          <p:nvPr/>
        </p:nvGraphicFramePr>
        <p:xfrm>
          <a:off x="35496" y="5497610"/>
          <a:ext cx="9144893" cy="1169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04" name="Equation" r:id="rId9" imgW="4076640" imgH="520560" progId="Equation.3">
                  <p:embed/>
                </p:oleObj>
              </mc:Choice>
              <mc:Fallback>
                <p:oleObj name="Equation" r:id="rId9" imgW="4076640" imgH="52056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5497610"/>
                        <a:ext cx="9144893" cy="11698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flipH="1">
            <a:off x="7668344" y="5558176"/>
            <a:ext cx="504056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164288" y="5589240"/>
            <a:ext cx="504056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547664" y="5517232"/>
            <a:ext cx="504056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27384"/>
            <a:ext cx="8363272" cy="936104"/>
          </a:xfrm>
        </p:spPr>
        <p:txBody>
          <a:bodyPr>
            <a:normAutofit/>
          </a:bodyPr>
          <a:lstStyle/>
          <a:p>
            <a:r>
              <a:rPr lang="en-GB" sz="3400" dirty="0" smtClean="0"/>
              <a:t>Time Domain Specifications (Peak Time)</a:t>
            </a:r>
            <a:endParaRPr lang="en-GB" sz="3400" dirty="0"/>
          </a:p>
        </p:txBody>
      </p:sp>
      <p:graphicFrame>
        <p:nvGraphicFramePr>
          <p:cNvPr id="323596" name="Object 12"/>
          <p:cNvGraphicFramePr>
            <a:graphicFrameLocks noChangeAspect="1"/>
          </p:cNvGraphicFramePr>
          <p:nvPr/>
        </p:nvGraphicFramePr>
        <p:xfrm>
          <a:off x="-893" y="836712"/>
          <a:ext cx="9144893" cy="1169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37" name="Equation" r:id="rId3" imgW="4076640" imgH="520560" progId="Equation.3">
                  <p:embed/>
                </p:oleObj>
              </mc:Choice>
              <mc:Fallback>
                <p:oleObj name="Equation" r:id="rId3" imgW="4076640" imgH="5205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893" y="836712"/>
                        <a:ext cx="9144893" cy="11698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flipH="1">
            <a:off x="7631955" y="897278"/>
            <a:ext cx="504056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127899" y="928342"/>
            <a:ext cx="504056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511275" y="856334"/>
            <a:ext cx="504056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6902" name="Object 12"/>
          <p:cNvGraphicFramePr>
            <a:graphicFrameLocks noChangeAspect="1"/>
          </p:cNvGraphicFramePr>
          <p:nvPr/>
        </p:nvGraphicFramePr>
        <p:xfrm>
          <a:off x="2136775" y="2132856"/>
          <a:ext cx="4872038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38" name="Equation" r:id="rId5" imgW="2171520" imgH="520560" progId="Equation.3">
                  <p:embed/>
                </p:oleObj>
              </mc:Choice>
              <mc:Fallback>
                <p:oleObj name="Equation" r:id="rId5" imgW="2171520" imgH="5205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775" y="2132856"/>
                        <a:ext cx="4872038" cy="1169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4" name="Object 12"/>
          <p:cNvGraphicFramePr>
            <a:graphicFrameLocks noChangeAspect="1"/>
          </p:cNvGraphicFramePr>
          <p:nvPr/>
        </p:nvGraphicFramePr>
        <p:xfrm>
          <a:off x="755576" y="3979912"/>
          <a:ext cx="12541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39" name="Equation" r:id="rId7" imgW="558720" imgH="203040" progId="Equation.3">
                  <p:embed/>
                </p:oleObj>
              </mc:Choice>
              <mc:Fallback>
                <p:oleObj name="Equation" r:id="rId7" imgW="558720" imgH="203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979912"/>
                        <a:ext cx="12541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5" name="Object 12"/>
          <p:cNvGraphicFramePr>
            <a:graphicFrameLocks noChangeAspect="1"/>
          </p:cNvGraphicFramePr>
          <p:nvPr/>
        </p:nvGraphicFramePr>
        <p:xfrm>
          <a:off x="2771800" y="3627165"/>
          <a:ext cx="4189413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40" name="Equation" r:id="rId9" imgW="1866600" imgH="520560" progId="Equation.3">
                  <p:embed/>
                </p:oleObj>
              </mc:Choice>
              <mc:Fallback>
                <p:oleObj name="Equation" r:id="rId9" imgW="1866600" imgH="5205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627165"/>
                        <a:ext cx="4189413" cy="1169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6" name="Object 12"/>
          <p:cNvGraphicFramePr>
            <a:graphicFrameLocks noChangeAspect="1"/>
          </p:cNvGraphicFramePr>
          <p:nvPr/>
        </p:nvGraphicFramePr>
        <p:xfrm>
          <a:off x="3239616" y="5283349"/>
          <a:ext cx="3276600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41" name="Equation" r:id="rId11" imgW="1460160" imgH="520560" progId="Equation.3">
                  <p:embed/>
                </p:oleObj>
              </mc:Choice>
              <mc:Fallback>
                <p:oleObj name="Equation" r:id="rId11" imgW="1460160" imgH="5205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9616" y="5283349"/>
                        <a:ext cx="3276600" cy="1169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27384"/>
            <a:ext cx="8363272" cy="936104"/>
          </a:xfrm>
        </p:spPr>
        <p:txBody>
          <a:bodyPr>
            <a:normAutofit/>
          </a:bodyPr>
          <a:lstStyle/>
          <a:p>
            <a:r>
              <a:rPr lang="en-GB" sz="3400" dirty="0" smtClean="0"/>
              <a:t>Time Domain Specifications (Peak Time)</a:t>
            </a:r>
            <a:endParaRPr lang="en-GB" sz="3400" dirty="0"/>
          </a:p>
        </p:txBody>
      </p:sp>
      <p:graphicFrame>
        <p:nvGraphicFramePr>
          <p:cNvPr id="336906" name="Object 12"/>
          <p:cNvGraphicFramePr>
            <a:graphicFrameLocks noChangeAspect="1"/>
          </p:cNvGraphicFramePr>
          <p:nvPr/>
        </p:nvGraphicFramePr>
        <p:xfrm>
          <a:off x="2915816" y="836712"/>
          <a:ext cx="3276600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8" name="Equation" r:id="rId3" imgW="1460160" imgH="520560" progId="Equation.3">
                  <p:embed/>
                </p:oleObj>
              </mc:Choice>
              <mc:Fallback>
                <p:oleObj name="Equation" r:id="rId3" imgW="1460160" imgH="5205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836712"/>
                        <a:ext cx="3276600" cy="1169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7" name="Object 10"/>
          <p:cNvGraphicFramePr>
            <a:graphicFrameLocks noChangeAspect="1"/>
          </p:cNvGraphicFramePr>
          <p:nvPr/>
        </p:nvGraphicFramePr>
        <p:xfrm>
          <a:off x="899592" y="1844824"/>
          <a:ext cx="242252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9" name="Equation" r:id="rId5" imgW="1079280" imgH="520560" progId="Equation.3">
                  <p:embed/>
                </p:oleObj>
              </mc:Choice>
              <mc:Fallback>
                <p:oleObj name="Equation" r:id="rId5" imgW="1079280" imgH="5205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844824"/>
                        <a:ext cx="2422525" cy="1169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8" name="Object 10"/>
          <p:cNvGraphicFramePr>
            <a:graphicFrameLocks noChangeAspect="1"/>
          </p:cNvGraphicFramePr>
          <p:nvPr/>
        </p:nvGraphicFramePr>
        <p:xfrm>
          <a:off x="4680108" y="2276872"/>
          <a:ext cx="1882617" cy="566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0" name="Equation" r:id="rId7" imgW="634680" imgH="190440" progId="Equation.3">
                  <p:embed/>
                </p:oleObj>
              </mc:Choice>
              <mc:Fallback>
                <p:oleObj name="Equation" r:id="rId7" imgW="634680" imgH="1904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0108" y="2276872"/>
                        <a:ext cx="1882617" cy="5660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9" name="Object 10"/>
          <p:cNvGraphicFramePr>
            <a:graphicFrameLocks noChangeAspect="1"/>
          </p:cNvGraphicFramePr>
          <p:nvPr/>
        </p:nvGraphicFramePr>
        <p:xfrm>
          <a:off x="3779912" y="3140968"/>
          <a:ext cx="21844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1" name="Equation" r:id="rId9" imgW="736560" imgH="215640" progId="Equation.3">
                  <p:embed/>
                </p:oleObj>
              </mc:Choice>
              <mc:Fallback>
                <p:oleObj name="Equation" r:id="rId9" imgW="736560" imgH="215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140968"/>
                        <a:ext cx="2184400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30" name="Object 10"/>
          <p:cNvGraphicFramePr>
            <a:graphicFrameLocks noChangeAspect="1"/>
          </p:cNvGraphicFramePr>
          <p:nvPr/>
        </p:nvGraphicFramePr>
        <p:xfrm>
          <a:off x="3705646" y="4005064"/>
          <a:ext cx="2522538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2" name="Equation" r:id="rId11" imgW="850680" imgH="380880" progId="Equation.3">
                  <p:embed/>
                </p:oleObj>
              </mc:Choice>
              <mc:Fallback>
                <p:oleObj name="Equation" r:id="rId11" imgW="850680" imgH="3808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646" y="4005064"/>
                        <a:ext cx="2522538" cy="1135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0" y="5085184"/>
            <a:ext cx="8928992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3050" indent="-273050" algn="just">
              <a:buFont typeface="Arial" pitchFamily="34" charset="0"/>
              <a:buChar char="•"/>
            </a:pPr>
            <a:r>
              <a:rPr lang="en-GB" sz="2300" dirty="0" smtClean="0"/>
              <a:t>Since for underdamped stable systems first peak is maximum peak therefore,</a:t>
            </a:r>
          </a:p>
        </p:txBody>
      </p:sp>
      <p:graphicFrame>
        <p:nvGraphicFramePr>
          <p:cNvPr id="337931" name="Object 11"/>
          <p:cNvGraphicFramePr>
            <a:graphicFrameLocks noChangeAspect="1"/>
          </p:cNvGraphicFramePr>
          <p:nvPr/>
        </p:nvGraphicFramePr>
        <p:xfrm>
          <a:off x="4324350" y="5516563"/>
          <a:ext cx="1431925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3" name="Equation" r:id="rId13" imgW="482400" imgH="380880" progId="Equation.3">
                  <p:embed/>
                </p:oleObj>
              </mc:Choice>
              <mc:Fallback>
                <p:oleObj name="Equation" r:id="rId13" imgW="482400" imgH="3808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5516563"/>
                        <a:ext cx="1431925" cy="11350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27384"/>
            <a:ext cx="8363272" cy="936104"/>
          </a:xfrm>
        </p:spPr>
        <p:txBody>
          <a:bodyPr>
            <a:normAutofit fontScale="90000"/>
          </a:bodyPr>
          <a:lstStyle/>
          <a:p>
            <a:r>
              <a:rPr lang="en-GB" sz="3400" dirty="0" smtClean="0"/>
              <a:t>Time Domain Specifications (Maximum Overshoot)</a:t>
            </a:r>
            <a:endParaRPr lang="en-GB" sz="34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lum contrast="10000"/>
          </a:blip>
          <a:srcRect/>
          <a:stretch>
            <a:fillRect/>
          </a:stretch>
        </p:blipFill>
        <p:spPr bwMode="auto">
          <a:xfrm>
            <a:off x="1475656" y="764704"/>
            <a:ext cx="5953472" cy="74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38950" name="Object 6"/>
          <p:cNvGraphicFramePr>
            <a:graphicFrameLocks noChangeAspect="1"/>
          </p:cNvGraphicFramePr>
          <p:nvPr/>
        </p:nvGraphicFramePr>
        <p:xfrm>
          <a:off x="1547664" y="1484784"/>
          <a:ext cx="6003925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85" name="Equation" r:id="rId4" imgW="2552400" imgH="520560" progId="Equation.3">
                  <p:embed/>
                </p:oleObj>
              </mc:Choice>
              <mc:Fallback>
                <p:oleObj name="Equation" r:id="rId4" imgW="255240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484784"/>
                        <a:ext cx="6003925" cy="122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51" name="Object 6"/>
          <p:cNvGraphicFramePr>
            <a:graphicFrameLocks noChangeAspect="1"/>
          </p:cNvGraphicFramePr>
          <p:nvPr/>
        </p:nvGraphicFramePr>
        <p:xfrm>
          <a:off x="4067944" y="2924944"/>
          <a:ext cx="11033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86" name="Equation" r:id="rId6" imgW="469800" imgH="177480" progId="Equation.3">
                  <p:embed/>
                </p:oleObj>
              </mc:Choice>
              <mc:Fallback>
                <p:oleObj name="Equation" r:id="rId6" imgW="469800" imgH="177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2924944"/>
                        <a:ext cx="11033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52" name="Object 6"/>
          <p:cNvGraphicFramePr>
            <a:graphicFrameLocks noChangeAspect="1"/>
          </p:cNvGraphicFramePr>
          <p:nvPr/>
        </p:nvGraphicFramePr>
        <p:xfrm>
          <a:off x="1115616" y="3429000"/>
          <a:ext cx="7197725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87" name="Equation" r:id="rId8" imgW="3060360" imgH="545760" progId="Equation.3">
                  <p:embed/>
                </p:oleObj>
              </mc:Choice>
              <mc:Fallback>
                <p:oleObj name="Equation" r:id="rId8" imgW="3060360" imgH="5457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429000"/>
                        <a:ext cx="7197725" cy="1284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079961"/>
              </p:ext>
            </p:extLst>
          </p:nvPr>
        </p:nvGraphicFramePr>
        <p:xfrm>
          <a:off x="149225" y="4670425"/>
          <a:ext cx="428942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88" name="Equation" r:id="rId10" imgW="2006280" imgH="431640" progId="Equation.3">
                  <p:embed/>
                </p:oleObj>
              </mc:Choice>
              <mc:Fallback>
                <p:oleObj name="Equation" r:id="rId10" imgW="2006280" imgH="431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" y="4670425"/>
                        <a:ext cx="4289425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54" name="Object 10"/>
          <p:cNvGraphicFramePr>
            <a:graphicFrameLocks noChangeAspect="1"/>
          </p:cNvGraphicFramePr>
          <p:nvPr/>
        </p:nvGraphicFramePr>
        <p:xfrm>
          <a:off x="1173163" y="5573713"/>
          <a:ext cx="7226300" cy="12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89" name="Equation" r:id="rId12" imgW="3073320" imgH="545760" progId="Equation.3">
                  <p:embed/>
                </p:oleObj>
              </mc:Choice>
              <mc:Fallback>
                <p:oleObj name="Equation" r:id="rId12" imgW="3073320" imgH="5457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5573713"/>
                        <a:ext cx="7226300" cy="1284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Connector 17"/>
          <p:cNvCxnSpPr/>
          <p:nvPr/>
        </p:nvCxnSpPr>
        <p:spPr>
          <a:xfrm flipH="1">
            <a:off x="2051720" y="3645024"/>
            <a:ext cx="288032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6296" y="3645024"/>
            <a:ext cx="288032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27384"/>
            <a:ext cx="8363272" cy="936104"/>
          </a:xfrm>
        </p:spPr>
        <p:txBody>
          <a:bodyPr>
            <a:normAutofit fontScale="90000"/>
          </a:bodyPr>
          <a:lstStyle/>
          <a:p>
            <a:r>
              <a:rPr lang="en-GB" sz="3400" dirty="0" smtClean="0"/>
              <a:t>Time Domain Specifications (Maximum Overshoot)</a:t>
            </a:r>
            <a:endParaRPr lang="en-GB" sz="3400" dirty="0"/>
          </a:p>
        </p:txBody>
      </p:sp>
      <p:graphicFrame>
        <p:nvGraphicFramePr>
          <p:cNvPr id="338954" name="Object 10"/>
          <p:cNvGraphicFramePr>
            <a:graphicFrameLocks noChangeAspect="1"/>
          </p:cNvGraphicFramePr>
          <p:nvPr/>
        </p:nvGraphicFramePr>
        <p:xfrm>
          <a:off x="1095375" y="692696"/>
          <a:ext cx="7226300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09" name="Equation" r:id="rId3" imgW="3073320" imgH="545760" progId="Equation.3">
                  <p:embed/>
                </p:oleObj>
              </mc:Choice>
              <mc:Fallback>
                <p:oleObj name="Equation" r:id="rId3" imgW="3073320" imgH="5457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692696"/>
                        <a:ext cx="7226300" cy="1284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5" name="Object 10"/>
          <p:cNvGraphicFramePr>
            <a:graphicFrameLocks noChangeAspect="1"/>
          </p:cNvGraphicFramePr>
          <p:nvPr/>
        </p:nvGraphicFramePr>
        <p:xfrm>
          <a:off x="1281113" y="2529706"/>
          <a:ext cx="656907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10" name="Equation" r:id="rId5" imgW="2793960" imgH="596880" progId="Equation.3">
                  <p:embed/>
                </p:oleObj>
              </mc:Choice>
              <mc:Fallback>
                <p:oleObj name="Equation" r:id="rId5" imgW="2793960" imgH="5968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2529706"/>
                        <a:ext cx="6569075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6" name="Object 10"/>
          <p:cNvGraphicFramePr>
            <a:graphicFrameLocks noChangeAspect="1"/>
          </p:cNvGraphicFramePr>
          <p:nvPr/>
        </p:nvGraphicFramePr>
        <p:xfrm>
          <a:off x="2611438" y="3969866"/>
          <a:ext cx="397192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11" name="Equation" r:id="rId7" imgW="1688760" imgH="596880" progId="Equation.3">
                  <p:embed/>
                </p:oleObj>
              </mc:Choice>
              <mc:Fallback>
                <p:oleObj name="Equation" r:id="rId7" imgW="1688760" imgH="5968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3969866"/>
                        <a:ext cx="3971925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7" name="Object 10"/>
          <p:cNvGraphicFramePr>
            <a:graphicFrameLocks noChangeAspect="1"/>
          </p:cNvGraphicFramePr>
          <p:nvPr/>
        </p:nvGraphicFramePr>
        <p:xfrm>
          <a:off x="3079000" y="5569669"/>
          <a:ext cx="3149184" cy="1171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12" name="Equation" r:id="rId9" imgW="1091880" imgH="406080" progId="Equation.3">
                  <p:embed/>
                </p:oleObj>
              </mc:Choice>
              <mc:Fallback>
                <p:oleObj name="Equation" r:id="rId9" imgW="1091880" imgH="4060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000" y="5569669"/>
                        <a:ext cx="3149184" cy="1171699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>
          <a:xfrm flipH="1">
            <a:off x="3923928" y="1124744"/>
            <a:ext cx="14401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355976" y="1412776"/>
            <a:ext cx="14401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588224" y="1128512"/>
            <a:ext cx="14401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20272" y="1416544"/>
            <a:ext cx="14401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9978" name="Object 10"/>
          <p:cNvGraphicFramePr>
            <a:graphicFrameLocks noChangeAspect="1"/>
          </p:cNvGraphicFramePr>
          <p:nvPr/>
        </p:nvGraphicFramePr>
        <p:xfrm>
          <a:off x="114671" y="1981200"/>
          <a:ext cx="5105401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13" name="Equation" r:id="rId11" imgW="2387520" imgH="253800" progId="Equation.3">
                  <p:embed/>
                </p:oleObj>
              </mc:Choice>
              <mc:Fallback>
                <p:oleObj name="Equation" r:id="rId11" imgW="2387520" imgH="253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71" y="1981200"/>
                        <a:ext cx="5105401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Connector 17"/>
          <p:cNvCxnSpPr/>
          <p:nvPr/>
        </p:nvCxnSpPr>
        <p:spPr>
          <a:xfrm flipH="1">
            <a:off x="2915816" y="2742328"/>
            <a:ext cx="144016" cy="309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186432" y="2990264"/>
            <a:ext cx="144016" cy="309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Autofit/>
          </a:bodyPr>
          <a:lstStyle/>
          <a:p>
            <a:r>
              <a:rPr lang="en-GB" sz="3600" dirty="0" smtClean="0"/>
              <a:t>Time Domain Specifications (Settling Time)</a:t>
            </a:r>
            <a:endParaRPr lang="en-GB" sz="3600" dirty="0"/>
          </a:p>
        </p:txBody>
      </p:sp>
      <p:pic>
        <p:nvPicPr>
          <p:cNvPr id="3409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132856"/>
            <a:ext cx="6372707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40995" name="Object 6"/>
          <p:cNvGraphicFramePr>
            <a:graphicFrameLocks noChangeAspect="1"/>
          </p:cNvGraphicFramePr>
          <p:nvPr/>
        </p:nvGraphicFramePr>
        <p:xfrm>
          <a:off x="1691680" y="836712"/>
          <a:ext cx="5376862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76" name="Equation" r:id="rId4" imgW="2286000" imgH="520560" progId="Equation.3">
                  <p:embed/>
                </p:oleObj>
              </mc:Choice>
              <mc:Fallback>
                <p:oleObj name="Equation" r:id="rId4" imgW="228600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836712"/>
                        <a:ext cx="5376862" cy="122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0996" name="Object 5"/>
          <p:cNvGraphicFramePr>
            <a:graphicFrameLocks noChangeAspect="1"/>
          </p:cNvGraphicFramePr>
          <p:nvPr/>
        </p:nvGraphicFramePr>
        <p:xfrm>
          <a:off x="6156176" y="3068960"/>
          <a:ext cx="26257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77" name="Equation" r:id="rId6" imgW="1054080" imgH="266400" progId="Equation.3">
                  <p:embed/>
                </p:oleObj>
              </mc:Choice>
              <mc:Fallback>
                <p:oleObj name="Equation" r:id="rId6" imgW="1054080" imgH="26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3068960"/>
                        <a:ext cx="2625725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0997" name="Object 5"/>
          <p:cNvGraphicFramePr>
            <a:graphicFrameLocks noChangeAspect="1"/>
          </p:cNvGraphicFramePr>
          <p:nvPr/>
        </p:nvGraphicFramePr>
        <p:xfrm>
          <a:off x="3419872" y="3501008"/>
          <a:ext cx="1008435" cy="756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78" name="Equation" r:id="rId8" imgW="507960" imgH="380880" progId="Equation.3">
                  <p:embed/>
                </p:oleObj>
              </mc:Choice>
              <mc:Fallback>
                <p:oleObj name="Equation" r:id="rId8" imgW="507960" imgH="3808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3501008"/>
                        <a:ext cx="1008435" cy="7566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3109415" y="1473958"/>
            <a:ext cx="3993622" cy="2900438"/>
            <a:chOff x="3109415" y="1473958"/>
            <a:chExt cx="3993622" cy="2900438"/>
          </a:xfrm>
        </p:grpSpPr>
        <p:grpSp>
          <p:nvGrpSpPr>
            <p:cNvPr id="14" name="Group 13"/>
            <p:cNvGrpSpPr/>
            <p:nvPr/>
          </p:nvGrpSpPr>
          <p:grpSpPr>
            <a:xfrm>
              <a:off x="3109415" y="1473958"/>
              <a:ext cx="3982865" cy="2459098"/>
              <a:chOff x="3109415" y="1473958"/>
              <a:chExt cx="3982865" cy="2459098"/>
            </a:xfrm>
          </p:grpSpPr>
          <p:sp>
            <p:nvSpPr>
              <p:cNvPr id="8" name="Freeform 7"/>
              <p:cNvSpPr/>
              <p:nvPr/>
            </p:nvSpPr>
            <p:spPr>
              <a:xfrm>
                <a:off x="3109415" y="1473958"/>
                <a:ext cx="3046761" cy="1667010"/>
              </a:xfrm>
              <a:custGeom>
                <a:avLst/>
                <a:gdLst>
                  <a:gd name="connsiteX0" fmla="*/ 206991 w 3496101"/>
                  <a:gd name="connsiteY0" fmla="*/ 0 h 1828800"/>
                  <a:gd name="connsiteX1" fmla="*/ 193343 w 3496101"/>
                  <a:gd name="connsiteY1" fmla="*/ 655093 h 1828800"/>
                  <a:gd name="connsiteX2" fmla="*/ 1367051 w 3496101"/>
                  <a:gd name="connsiteY2" fmla="*/ 1173708 h 1828800"/>
                  <a:gd name="connsiteX3" fmla="*/ 3496101 w 3496101"/>
                  <a:gd name="connsiteY3" fmla="*/ 182880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96101" h="1828800">
                    <a:moveTo>
                      <a:pt x="206991" y="0"/>
                    </a:moveTo>
                    <a:cubicBezTo>
                      <a:pt x="103495" y="229737"/>
                      <a:pt x="0" y="459475"/>
                      <a:pt x="193343" y="655093"/>
                    </a:cubicBezTo>
                    <a:cubicBezTo>
                      <a:pt x="386686" y="850711"/>
                      <a:pt x="816591" y="978090"/>
                      <a:pt x="1367051" y="1173708"/>
                    </a:cubicBezTo>
                    <a:cubicBezTo>
                      <a:pt x="1917511" y="1369326"/>
                      <a:pt x="2706806" y="1599063"/>
                      <a:pt x="3496101" y="1828800"/>
                    </a:cubicBezTo>
                  </a:path>
                </a:pathLst>
              </a:custGeom>
              <a:ln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156176" y="3068960"/>
                <a:ext cx="936104" cy="8640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6084168" y="4005064"/>
              <a:ext cx="1018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Real Part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11265" y="1601505"/>
            <a:ext cx="4764513" cy="2772891"/>
            <a:chOff x="4311265" y="1601505"/>
            <a:chExt cx="4764513" cy="2772891"/>
          </a:xfrm>
        </p:grpSpPr>
        <p:grpSp>
          <p:nvGrpSpPr>
            <p:cNvPr id="13" name="Group 12"/>
            <p:cNvGrpSpPr/>
            <p:nvPr/>
          </p:nvGrpSpPr>
          <p:grpSpPr>
            <a:xfrm>
              <a:off x="4311265" y="1601505"/>
              <a:ext cx="4653223" cy="2290607"/>
              <a:chOff x="4311265" y="1601505"/>
              <a:chExt cx="4653223" cy="2290607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6246127" y="1637731"/>
                <a:ext cx="1638242" cy="1359221"/>
              </a:xfrm>
              <a:custGeom>
                <a:avLst/>
                <a:gdLst>
                  <a:gd name="connsiteX0" fmla="*/ 345743 w 1683223"/>
                  <a:gd name="connsiteY0" fmla="*/ 0 h 1433015"/>
                  <a:gd name="connsiteX1" fmla="*/ 222913 w 1683223"/>
                  <a:gd name="connsiteY1" fmla="*/ 450376 h 1433015"/>
                  <a:gd name="connsiteX2" fmla="*/ 1683223 w 1683223"/>
                  <a:gd name="connsiteY2" fmla="*/ 1433015 h 1433015"/>
                  <a:gd name="connsiteX3" fmla="*/ 1683223 w 1683223"/>
                  <a:gd name="connsiteY3" fmla="*/ 1433015 h 1433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3223" h="1433015">
                    <a:moveTo>
                      <a:pt x="345743" y="0"/>
                    </a:moveTo>
                    <a:cubicBezTo>
                      <a:pt x="172871" y="105770"/>
                      <a:pt x="0" y="211540"/>
                      <a:pt x="222913" y="450376"/>
                    </a:cubicBezTo>
                    <a:cubicBezTo>
                      <a:pt x="445826" y="689212"/>
                      <a:pt x="1683223" y="1433015"/>
                      <a:pt x="1683223" y="1433015"/>
                    </a:cubicBezTo>
                    <a:lnTo>
                      <a:pt x="1683223" y="1433015"/>
                    </a:lnTo>
                  </a:path>
                </a:pathLst>
              </a:cu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4311265" y="1601505"/>
                <a:ext cx="3213064" cy="1467456"/>
              </a:xfrm>
              <a:custGeom>
                <a:avLst/>
                <a:gdLst>
                  <a:gd name="connsiteX0" fmla="*/ 0 w 3207224"/>
                  <a:gd name="connsiteY0" fmla="*/ 0 h 1433015"/>
                  <a:gd name="connsiteX1" fmla="*/ 818866 w 3207224"/>
                  <a:gd name="connsiteY1" fmla="*/ 491319 h 1433015"/>
                  <a:gd name="connsiteX2" fmla="*/ 3207224 w 3207224"/>
                  <a:gd name="connsiteY2" fmla="*/ 1433015 h 1433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07224" h="1433015">
                    <a:moveTo>
                      <a:pt x="0" y="0"/>
                    </a:moveTo>
                    <a:cubicBezTo>
                      <a:pt x="142164" y="126241"/>
                      <a:pt x="284329" y="252483"/>
                      <a:pt x="818866" y="491319"/>
                    </a:cubicBezTo>
                    <a:cubicBezTo>
                      <a:pt x="1353403" y="730155"/>
                      <a:pt x="2280313" y="1081585"/>
                      <a:pt x="3207224" y="1433015"/>
                    </a:cubicBezTo>
                  </a:path>
                </a:pathLst>
              </a:cu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236296" y="3028016"/>
                <a:ext cx="1728192" cy="8640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524328" y="4005064"/>
              <a:ext cx="1551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Imaginary Part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0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0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Autofit/>
          </a:bodyPr>
          <a:lstStyle/>
          <a:p>
            <a:r>
              <a:rPr lang="en-GB" sz="3800" b="1" dirty="0" err="1" smtClean="0"/>
              <a:t>Example#1</a:t>
            </a:r>
            <a:endParaRPr lang="en-GB" sz="3800" b="1" dirty="0"/>
          </a:p>
        </p:txBody>
      </p:sp>
      <p:graphicFrame>
        <p:nvGraphicFramePr>
          <p:cNvPr id="196609" name="Object 1"/>
          <p:cNvGraphicFramePr>
            <a:graphicFrameLocks noChangeAspect="1"/>
          </p:cNvGraphicFramePr>
          <p:nvPr/>
        </p:nvGraphicFramePr>
        <p:xfrm>
          <a:off x="3347864" y="1844824"/>
          <a:ext cx="2448272" cy="875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56" name="Equation" r:id="rId3" imgW="1028520" imgH="368280" progId="Equation.3">
                  <p:embed/>
                </p:oleObj>
              </mc:Choice>
              <mc:Fallback>
                <p:oleObj name="Equation" r:id="rId3" imgW="1028520" imgH="3682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844824"/>
                        <a:ext cx="2448272" cy="8758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8568952" cy="864096"/>
          </a:xfrm>
        </p:spPr>
        <p:txBody>
          <a:bodyPr>
            <a:normAutofit/>
          </a:bodyPr>
          <a:lstStyle/>
          <a:p>
            <a:pPr marL="273050" indent="-273050" algn="just"/>
            <a:r>
              <a:rPr lang="en-US" sz="2400" dirty="0" smtClean="0">
                <a:cs typeface="Arial" charset="0"/>
              </a:rPr>
              <a:t>Determine the un-damped natural frequency</a:t>
            </a:r>
            <a:r>
              <a:rPr lang="en-US" sz="2400" b="1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</a:rPr>
              <a:t>and damping ratio of the following second order system.</a:t>
            </a:r>
          </a:p>
        </p:txBody>
      </p:sp>
      <p:graphicFrame>
        <p:nvGraphicFramePr>
          <p:cNvPr id="270342" name="Object 6"/>
          <p:cNvGraphicFramePr>
            <a:graphicFrameLocks noChangeAspect="1"/>
          </p:cNvGraphicFramePr>
          <p:nvPr/>
        </p:nvGraphicFramePr>
        <p:xfrm>
          <a:off x="251520" y="4941168"/>
          <a:ext cx="109696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57" name="Equation" r:id="rId5" imgW="406080" imgH="215640" progId="Equation.3">
                  <p:embed/>
                </p:oleObj>
              </mc:Choice>
              <mc:Fallback>
                <p:oleObj name="Equation" r:id="rId5" imgW="40608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941168"/>
                        <a:ext cx="1096963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251520" y="2924944"/>
            <a:ext cx="8568952" cy="1929258"/>
            <a:chOff x="251520" y="2924944"/>
            <a:chExt cx="8568952" cy="1929258"/>
          </a:xfrm>
        </p:grpSpPr>
        <p:graphicFrame>
          <p:nvGraphicFramePr>
            <p:cNvPr id="270341" name="Object 1"/>
            <p:cNvGraphicFramePr>
              <a:graphicFrameLocks noChangeAspect="1"/>
            </p:cNvGraphicFramePr>
            <p:nvPr/>
          </p:nvGraphicFramePr>
          <p:xfrm>
            <a:off x="3347864" y="3861048"/>
            <a:ext cx="3128714" cy="993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558" name="Equation" r:id="rId7" imgW="1320480" imgH="419040" progId="Equation.3">
                    <p:embed/>
                  </p:oleObj>
                </mc:Choice>
                <mc:Fallback>
                  <p:oleObj name="Equation" r:id="rId7" imgW="1320480" imgH="4190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864" y="3861048"/>
                          <a:ext cx="3128714" cy="9931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251520" y="2924944"/>
              <a:ext cx="8568952" cy="936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273050" marR="0" lvl="0" indent="-273050" algn="just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Arial" charset="0"/>
                </a:rPr>
                <a:t>Compare the numerator and denominator of the given transfer function with the general 2</a:t>
              </a:r>
              <a:r>
                <a:rPr kumimoji="0" lang="en-US" sz="2400" b="0" i="0" u="none" strike="noStrike" kern="1200" cap="none" spc="0" normalizeH="0" baseline="3000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Arial" charset="0"/>
                </a:rPr>
                <a:t>nd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Arial" charset="0"/>
                </a:rPr>
                <a:t> order transfer function.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endParaRPr>
            </a:p>
          </p:txBody>
        </p:sp>
      </p:grpSp>
      <p:graphicFrame>
        <p:nvGraphicFramePr>
          <p:cNvPr id="270343" name="Object 7"/>
          <p:cNvGraphicFramePr>
            <a:graphicFrameLocks noChangeAspect="1"/>
          </p:cNvGraphicFramePr>
          <p:nvPr/>
        </p:nvGraphicFramePr>
        <p:xfrm>
          <a:off x="1691680" y="5013176"/>
          <a:ext cx="28082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59" name="Equation" r:id="rId9" imgW="1041120" imgH="190440" progId="Equation.3">
                  <p:embed/>
                </p:oleObj>
              </mc:Choice>
              <mc:Fallback>
                <p:oleObj name="Equation" r:id="rId9" imgW="1041120" imgH="1904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013176"/>
                        <a:ext cx="2808287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4" name="Object 8"/>
          <p:cNvGraphicFramePr>
            <a:graphicFrameLocks noChangeAspect="1"/>
          </p:cNvGraphicFramePr>
          <p:nvPr/>
        </p:nvGraphicFramePr>
        <p:xfrm>
          <a:off x="6261100" y="5229200"/>
          <a:ext cx="21558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60" name="Equation" r:id="rId11" imgW="799920" imgH="190440" progId="Equation.3">
                  <p:embed/>
                </p:oleObj>
              </mc:Choice>
              <mc:Fallback>
                <p:oleObj name="Equation" r:id="rId11" imgW="799920" imgH="1904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100" y="5229200"/>
                        <a:ext cx="215582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5" name="Object 9"/>
          <p:cNvGraphicFramePr>
            <a:graphicFrameLocks noChangeAspect="1"/>
          </p:cNvGraphicFramePr>
          <p:nvPr/>
        </p:nvGraphicFramePr>
        <p:xfrm>
          <a:off x="977255" y="5949280"/>
          <a:ext cx="43148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61" name="Equation" r:id="rId13" imgW="1600200" imgH="215640" progId="Equation.3">
                  <p:embed/>
                </p:oleObj>
              </mc:Choice>
              <mc:Fallback>
                <p:oleObj name="Equation" r:id="rId13" imgW="1600200" imgH="215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255" y="5949280"/>
                        <a:ext cx="4314825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1043608" y="5877272"/>
            <a:ext cx="3024336" cy="648072"/>
            <a:chOff x="1043608" y="5877272"/>
            <a:chExt cx="3024336" cy="648072"/>
          </a:xfrm>
        </p:grpSpPr>
        <p:cxnSp>
          <p:nvCxnSpPr>
            <p:cNvPr id="22" name="Straight Connector 21"/>
            <p:cNvCxnSpPr/>
            <p:nvPr/>
          </p:nvCxnSpPr>
          <p:spPr>
            <a:xfrm flipH="1">
              <a:off x="1043608" y="5877272"/>
              <a:ext cx="36004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707904" y="5949280"/>
              <a:ext cx="36004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 flipH="1">
            <a:off x="4932040" y="5949280"/>
            <a:ext cx="36004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915816" y="6021288"/>
            <a:ext cx="36004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0346" name="Object 10"/>
          <p:cNvGraphicFramePr>
            <a:graphicFrameLocks noChangeAspect="1"/>
          </p:cNvGraphicFramePr>
          <p:nvPr/>
        </p:nvGraphicFramePr>
        <p:xfrm>
          <a:off x="6228184" y="6261943"/>
          <a:ext cx="15748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62" name="Equation" r:id="rId15" imgW="583920" imgH="177480" progId="Equation.3">
                  <p:embed/>
                </p:oleObj>
              </mc:Choice>
              <mc:Fallback>
                <p:oleObj name="Equation" r:id="rId15" imgW="583920" imgH="1774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6261943"/>
                        <a:ext cx="157480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7" name="Object 11"/>
          <p:cNvGraphicFramePr>
            <a:graphicFrameLocks noChangeAspect="1"/>
          </p:cNvGraphicFramePr>
          <p:nvPr/>
        </p:nvGraphicFramePr>
        <p:xfrm>
          <a:off x="6228184" y="5722962"/>
          <a:ext cx="16081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63" name="Equation" r:id="rId17" imgW="596880" imgH="190440" progId="Equation.3">
                  <p:embed/>
                </p:oleObj>
              </mc:Choice>
              <mc:Fallback>
                <p:oleObj name="Equation" r:id="rId17" imgW="596880" imgH="1904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5722962"/>
                        <a:ext cx="1608138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0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0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988840"/>
            <a:ext cx="3888431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Autofit/>
          </a:bodyPr>
          <a:lstStyle/>
          <a:p>
            <a:r>
              <a:rPr lang="en-GB" sz="3600" dirty="0" smtClean="0"/>
              <a:t>Time Domain Specifications (Settling Time)</a:t>
            </a:r>
            <a:endParaRPr lang="en-GB" sz="3600" dirty="0"/>
          </a:p>
        </p:txBody>
      </p:sp>
      <p:graphicFrame>
        <p:nvGraphicFramePr>
          <p:cNvPr id="342017" name="Object 1"/>
          <p:cNvGraphicFramePr>
            <a:graphicFrameLocks noChangeAspect="1"/>
          </p:cNvGraphicFramePr>
          <p:nvPr/>
        </p:nvGraphicFramePr>
        <p:xfrm>
          <a:off x="7020272" y="2708920"/>
          <a:ext cx="1008063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98" name="Equation" r:id="rId4" imgW="507960" imgH="380880" progId="Equation.3">
                  <p:embed/>
                </p:oleObj>
              </mc:Choice>
              <mc:Fallback>
                <p:oleObj name="Equation" r:id="rId4" imgW="507960" imgH="38088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2708920"/>
                        <a:ext cx="1008063" cy="75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0" y="908720"/>
            <a:ext cx="892899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3050" indent="-273050" algn="just">
              <a:buFont typeface="Arial" pitchFamily="34" charset="0"/>
              <a:buChar char="•"/>
            </a:pPr>
            <a:r>
              <a:rPr lang="en-GB" sz="2500" dirty="0" smtClean="0"/>
              <a:t>Settling time (2%) criterion</a:t>
            </a:r>
          </a:p>
          <a:p>
            <a:pPr marL="730250" lvl="1" indent="-273050" algn="just">
              <a:buFont typeface="Arial" pitchFamily="34" charset="0"/>
              <a:buChar char="•"/>
            </a:pPr>
            <a:r>
              <a:rPr lang="en-GB" sz="2500" dirty="0" smtClean="0"/>
              <a:t> Time consumed in exponential decay up to 98% of the input. </a:t>
            </a:r>
          </a:p>
        </p:txBody>
      </p:sp>
      <p:graphicFrame>
        <p:nvGraphicFramePr>
          <p:cNvPr id="342018" name="Object 2"/>
          <p:cNvGraphicFramePr>
            <a:graphicFrameLocks noChangeAspect="1"/>
          </p:cNvGraphicFramePr>
          <p:nvPr/>
        </p:nvGraphicFramePr>
        <p:xfrm>
          <a:off x="899592" y="2492896"/>
          <a:ext cx="2265753" cy="1080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99" name="Equation" r:id="rId6" imgW="799920" imgH="380880" progId="Equation.3">
                  <p:embed/>
                </p:oleObj>
              </mc:Choice>
              <mc:Fallback>
                <p:oleObj name="Equation" r:id="rId6" imgW="799920" imgH="380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492896"/>
                        <a:ext cx="2265753" cy="108076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215008" y="4439434"/>
            <a:ext cx="892899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3050" indent="-273050" algn="just">
              <a:buFont typeface="Arial" pitchFamily="34" charset="0"/>
              <a:buChar char="•"/>
            </a:pPr>
            <a:r>
              <a:rPr lang="en-GB" sz="2500" dirty="0" smtClean="0"/>
              <a:t>Settling time (5%) criterion</a:t>
            </a:r>
          </a:p>
          <a:p>
            <a:pPr marL="730250" lvl="1" indent="-273050" algn="just">
              <a:buFont typeface="Arial" pitchFamily="34" charset="0"/>
              <a:buChar char="•"/>
            </a:pPr>
            <a:r>
              <a:rPr lang="en-GB" sz="2500" dirty="0" smtClean="0"/>
              <a:t> Time consumed in exponential decay up to 95% of the input. </a:t>
            </a:r>
          </a:p>
        </p:txBody>
      </p:sp>
      <p:graphicFrame>
        <p:nvGraphicFramePr>
          <p:cNvPr id="342019" name="Object 3"/>
          <p:cNvGraphicFramePr>
            <a:graphicFrameLocks noChangeAspect="1"/>
          </p:cNvGraphicFramePr>
          <p:nvPr/>
        </p:nvGraphicFramePr>
        <p:xfrm>
          <a:off x="971600" y="5373216"/>
          <a:ext cx="2265362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00" name="Equation" r:id="rId8" imgW="799920" imgH="380880" progId="Equation.3">
                  <p:embed/>
                </p:oleObj>
              </mc:Choice>
              <mc:Fallback>
                <p:oleObj name="Equation" r:id="rId8" imgW="799920" imgH="380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373216"/>
                        <a:ext cx="2265362" cy="10810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Autofit/>
          </a:bodyPr>
          <a:lstStyle/>
          <a:p>
            <a:r>
              <a:rPr lang="en-GB" sz="3600" dirty="0" smtClean="0"/>
              <a:t>Summary of Time Domain Specifications</a:t>
            </a:r>
            <a:endParaRPr lang="en-GB" sz="3600" dirty="0"/>
          </a:p>
        </p:txBody>
      </p:sp>
      <p:graphicFrame>
        <p:nvGraphicFramePr>
          <p:cNvPr id="342018" name="Object 2"/>
          <p:cNvGraphicFramePr>
            <a:graphicFrameLocks noChangeAspect="1"/>
          </p:cNvGraphicFramePr>
          <p:nvPr/>
        </p:nvGraphicFramePr>
        <p:xfrm>
          <a:off x="755576" y="3933056"/>
          <a:ext cx="2265753" cy="1080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49" name="Equation" r:id="rId3" imgW="799920" imgH="380880" progId="Equation.3">
                  <p:embed/>
                </p:oleObj>
              </mc:Choice>
              <mc:Fallback>
                <p:oleObj name="Equation" r:id="rId3" imgW="799920" imgH="3808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933056"/>
                        <a:ext cx="2265753" cy="108076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19" name="Object 3"/>
          <p:cNvGraphicFramePr>
            <a:graphicFrameLocks noChangeAspect="1"/>
          </p:cNvGraphicFramePr>
          <p:nvPr/>
        </p:nvGraphicFramePr>
        <p:xfrm>
          <a:off x="683568" y="5157192"/>
          <a:ext cx="2265362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50" name="Equation" r:id="rId5" imgW="799920" imgH="380880" progId="Equation.3">
                  <p:embed/>
                </p:oleObj>
              </mc:Choice>
              <mc:Fallback>
                <p:oleObj name="Equation" r:id="rId5" imgW="799920" imgH="380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157192"/>
                        <a:ext cx="2265362" cy="10810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FF99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69" name="Object 5"/>
          <p:cNvGraphicFramePr>
            <a:graphicFrameLocks noChangeAspect="1"/>
          </p:cNvGraphicFramePr>
          <p:nvPr/>
        </p:nvGraphicFramePr>
        <p:xfrm>
          <a:off x="5076056" y="4797152"/>
          <a:ext cx="3148013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51" name="Equation" r:id="rId7" imgW="1091880" imgH="406080" progId="Equation.3">
                  <p:embed/>
                </p:oleObj>
              </mc:Choice>
              <mc:Fallback>
                <p:oleObj name="Equation" r:id="rId7" imgW="1091880" imgH="4060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4797152"/>
                        <a:ext cx="3148013" cy="11731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0" name="Object 6"/>
          <p:cNvGraphicFramePr>
            <a:graphicFrameLocks noChangeAspect="1"/>
          </p:cNvGraphicFramePr>
          <p:nvPr/>
        </p:nvGraphicFramePr>
        <p:xfrm>
          <a:off x="5240659" y="1482725"/>
          <a:ext cx="3579813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52" name="Equation" r:id="rId9" imgW="1206360" imgH="431640" progId="Equation.3">
                  <p:embed/>
                </p:oleObj>
              </mc:Choice>
              <mc:Fallback>
                <p:oleObj name="Equation" r:id="rId9" imgW="120636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0659" y="1482725"/>
                        <a:ext cx="3579813" cy="12858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1" name="Object 7"/>
          <p:cNvGraphicFramePr>
            <a:graphicFrameLocks noChangeAspect="1"/>
          </p:cNvGraphicFramePr>
          <p:nvPr/>
        </p:nvGraphicFramePr>
        <p:xfrm>
          <a:off x="291529" y="1547813"/>
          <a:ext cx="4208463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53" name="Equation" r:id="rId11" imgW="1307880" imgH="431640" progId="Equation.3">
                  <p:embed/>
                </p:oleObj>
              </mc:Choice>
              <mc:Fallback>
                <p:oleObj name="Equation" r:id="rId11" imgW="130788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29" y="1547813"/>
                        <a:ext cx="4208463" cy="13874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50847" y="1124744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Rise Time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86518" y="1124744"/>
            <a:ext cx="1281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Peak Time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576" y="3501008"/>
            <a:ext cx="2113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Settling Time (2%)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576" y="6269250"/>
            <a:ext cx="2113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Settling Time (4%)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55201" y="4325034"/>
            <a:ext cx="2441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Maximum Overshoot</a:t>
            </a:r>
            <a:endParaRPr lang="en-GB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/>
          <a:p>
            <a:r>
              <a:rPr lang="en-GB" dirty="0" err="1" smtClean="0"/>
              <a:t>Example#5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19261"/>
            <a:ext cx="8856984" cy="4525963"/>
          </a:xfrm>
        </p:spPr>
        <p:txBody>
          <a:bodyPr>
            <a:normAutofit/>
          </a:bodyPr>
          <a:lstStyle/>
          <a:p>
            <a:pPr algn="just"/>
            <a:r>
              <a:rPr lang="en-GB" sz="2600" dirty="0" smtClean="0"/>
              <a:t>Consider the system shown in following figure, where damping ratio is </a:t>
            </a:r>
            <a:r>
              <a:rPr lang="en-GB" sz="2600" dirty="0" smtClean="0">
                <a:solidFill>
                  <a:srgbClr val="FF0000"/>
                </a:solidFill>
              </a:rPr>
              <a:t>0.6</a:t>
            </a:r>
            <a:r>
              <a:rPr lang="en-GB" sz="2600" dirty="0" smtClean="0"/>
              <a:t> and natural undamped frequency is </a:t>
            </a:r>
            <a:r>
              <a:rPr lang="en-GB" sz="2600" dirty="0" smtClean="0">
                <a:solidFill>
                  <a:srgbClr val="FF0000"/>
                </a:solidFill>
              </a:rPr>
              <a:t>5 rad/sec</a:t>
            </a:r>
            <a:r>
              <a:rPr lang="en-GB" sz="2600" dirty="0" smtClean="0"/>
              <a:t>. Obtain the rise time </a:t>
            </a:r>
            <a:r>
              <a:rPr lang="en-GB" sz="2600" dirty="0" err="1" smtClean="0">
                <a:solidFill>
                  <a:srgbClr val="FF0000"/>
                </a:solidFill>
              </a:rPr>
              <a:t>t</a:t>
            </a:r>
            <a:r>
              <a:rPr lang="en-GB" sz="2600" baseline="-25000" dirty="0" err="1" smtClean="0">
                <a:solidFill>
                  <a:srgbClr val="FF0000"/>
                </a:solidFill>
              </a:rPr>
              <a:t>r</a:t>
            </a:r>
            <a:r>
              <a:rPr lang="en-GB" sz="2600" dirty="0" smtClean="0"/>
              <a:t>, peak time </a:t>
            </a:r>
            <a:r>
              <a:rPr lang="en-GB" sz="2600" dirty="0" err="1" smtClean="0">
                <a:solidFill>
                  <a:srgbClr val="FF0000"/>
                </a:solidFill>
              </a:rPr>
              <a:t>t</a:t>
            </a:r>
            <a:r>
              <a:rPr lang="en-GB" sz="2600" baseline="-25000" dirty="0" err="1" smtClean="0">
                <a:solidFill>
                  <a:srgbClr val="FF0000"/>
                </a:solidFill>
              </a:rPr>
              <a:t>p</a:t>
            </a:r>
            <a:r>
              <a:rPr lang="en-GB" sz="2600" dirty="0" smtClean="0"/>
              <a:t>, maximum overshoot </a:t>
            </a:r>
            <a:r>
              <a:rPr lang="en-GB" sz="2600" dirty="0" smtClean="0">
                <a:solidFill>
                  <a:srgbClr val="FF0000"/>
                </a:solidFill>
              </a:rPr>
              <a:t>M</a:t>
            </a:r>
            <a:r>
              <a:rPr lang="en-GB" sz="2600" baseline="-25000" dirty="0" smtClean="0">
                <a:solidFill>
                  <a:srgbClr val="FF0000"/>
                </a:solidFill>
              </a:rPr>
              <a:t>p</a:t>
            </a:r>
            <a:r>
              <a:rPr lang="en-GB" sz="2600" dirty="0" smtClean="0"/>
              <a:t>, and settling time 2% and 5% criterion </a:t>
            </a:r>
            <a:r>
              <a:rPr lang="en-GB" sz="2600" dirty="0" err="1" smtClean="0">
                <a:solidFill>
                  <a:srgbClr val="FF0000"/>
                </a:solidFill>
              </a:rPr>
              <a:t>t</a:t>
            </a:r>
            <a:r>
              <a:rPr lang="en-GB" sz="2600" baseline="-25000" dirty="0" err="1" smtClean="0">
                <a:solidFill>
                  <a:srgbClr val="FF0000"/>
                </a:solidFill>
              </a:rPr>
              <a:t>s</a:t>
            </a:r>
            <a:r>
              <a:rPr lang="en-GB" sz="2600" dirty="0" smtClean="0"/>
              <a:t> when the system is subjected to a unit-step input.</a:t>
            </a:r>
            <a:endParaRPr lang="en-GB" sz="26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664583"/>
            <a:ext cx="5141764" cy="2140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Autofit/>
          </a:bodyPr>
          <a:lstStyle/>
          <a:p>
            <a:r>
              <a:rPr lang="en-GB" sz="3600" dirty="0" err="1" smtClean="0"/>
              <a:t>Example#5</a:t>
            </a:r>
            <a:endParaRPr lang="en-GB" sz="3600" dirty="0"/>
          </a:p>
        </p:txBody>
      </p:sp>
      <p:graphicFrame>
        <p:nvGraphicFramePr>
          <p:cNvPr id="342018" name="Object 2"/>
          <p:cNvGraphicFramePr>
            <a:graphicFrameLocks noChangeAspect="1"/>
          </p:cNvGraphicFramePr>
          <p:nvPr/>
        </p:nvGraphicFramePr>
        <p:xfrm>
          <a:off x="1154119" y="4221088"/>
          <a:ext cx="2265753" cy="1080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03" name="Equation" r:id="rId3" imgW="799920" imgH="380880" progId="Equation.3">
                  <p:embed/>
                </p:oleObj>
              </mc:Choice>
              <mc:Fallback>
                <p:oleObj name="Equation" r:id="rId3" imgW="799920" imgH="3808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9" y="4221088"/>
                        <a:ext cx="2265753" cy="108076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69" name="Object 5"/>
          <p:cNvGraphicFramePr>
            <a:graphicFrameLocks noChangeAspect="1"/>
          </p:cNvGraphicFramePr>
          <p:nvPr/>
        </p:nvGraphicFramePr>
        <p:xfrm>
          <a:off x="5076056" y="4293096"/>
          <a:ext cx="3148013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04" name="Equation" r:id="rId5" imgW="1091880" imgH="406080" progId="Equation.3">
                  <p:embed/>
                </p:oleObj>
              </mc:Choice>
              <mc:Fallback>
                <p:oleObj name="Equation" r:id="rId5" imgW="1091880" imgH="4060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4293096"/>
                        <a:ext cx="3148013" cy="11731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0" name="Object 6"/>
          <p:cNvGraphicFramePr>
            <a:graphicFrameLocks noChangeAspect="1"/>
          </p:cNvGraphicFramePr>
          <p:nvPr/>
        </p:nvGraphicFramePr>
        <p:xfrm>
          <a:off x="6313488" y="1557338"/>
          <a:ext cx="1431925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05" name="Equation" r:id="rId7" imgW="482400" imgH="380880" progId="Equation.3">
                  <p:embed/>
                </p:oleObj>
              </mc:Choice>
              <mc:Fallback>
                <p:oleObj name="Equation" r:id="rId7" imgW="482400" imgH="3808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1557338"/>
                        <a:ext cx="1431925" cy="11350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1" name="Object 7"/>
          <p:cNvGraphicFramePr>
            <a:graphicFrameLocks noChangeAspect="1"/>
          </p:cNvGraphicFramePr>
          <p:nvPr/>
        </p:nvGraphicFramePr>
        <p:xfrm>
          <a:off x="1455738" y="1628775"/>
          <a:ext cx="187960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06" name="Equation" r:id="rId9" imgW="583920" imgH="380880" progId="Equation.3">
                  <p:embed/>
                </p:oleObj>
              </mc:Choice>
              <mc:Fallback>
                <p:oleObj name="Equation" r:id="rId9" imgW="583920" imgH="3808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1628775"/>
                        <a:ext cx="1879600" cy="12239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50847" y="1124744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Rise Time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86518" y="1124744"/>
            <a:ext cx="1281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Peak Time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06729" y="3717032"/>
            <a:ext cx="2113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Settling Time (2%)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55201" y="3717032"/>
            <a:ext cx="2441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Maximum Overshoot</a:t>
            </a:r>
            <a:endParaRPr lang="en-GB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1226518" y="5373216"/>
          <a:ext cx="2265362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07" name="Equation" r:id="rId11" imgW="799920" imgH="380880" progId="Equation.3">
                  <p:embed/>
                </p:oleObj>
              </mc:Choice>
              <mc:Fallback>
                <p:oleObj name="Equation" r:id="rId11" imgW="799920" imgH="380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6518" y="5373216"/>
                        <a:ext cx="2265362" cy="10810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FF99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259632" y="6413266"/>
            <a:ext cx="2113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Settling Time (4%)</a:t>
            </a:r>
            <a:endParaRPr lang="en-GB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Autofit/>
          </a:bodyPr>
          <a:lstStyle/>
          <a:p>
            <a:r>
              <a:rPr lang="en-GB" sz="3600" dirty="0" err="1" smtClean="0"/>
              <a:t>Example#5</a:t>
            </a:r>
            <a:endParaRPr lang="en-GB" sz="3600" dirty="0"/>
          </a:p>
        </p:txBody>
      </p:sp>
      <p:graphicFrame>
        <p:nvGraphicFramePr>
          <p:cNvPr id="344071" name="Object 7"/>
          <p:cNvGraphicFramePr>
            <a:graphicFrameLocks noChangeAspect="1"/>
          </p:cNvGraphicFramePr>
          <p:nvPr/>
        </p:nvGraphicFramePr>
        <p:xfrm>
          <a:off x="395536" y="1628775"/>
          <a:ext cx="187960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277" name="Equation" r:id="rId3" imgW="583920" imgH="380880" progId="Equation.3">
                  <p:embed/>
                </p:oleObj>
              </mc:Choice>
              <mc:Fallback>
                <p:oleObj name="Equation" r:id="rId3" imgW="583920" imgH="380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628775"/>
                        <a:ext cx="1879600" cy="12239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3568" y="1124744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Rise Time</a:t>
            </a:r>
            <a:endParaRPr lang="en-GB" sz="2000" b="1" dirty="0">
              <a:solidFill>
                <a:srgbClr val="FF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307358" y="1484784"/>
            <a:ext cx="4729138" cy="3937104"/>
            <a:chOff x="4211960" y="1484784"/>
            <a:chExt cx="4729138" cy="3937104"/>
          </a:xfrm>
        </p:grpSpPr>
        <p:pic>
          <p:nvPicPr>
            <p:cNvPr id="15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11960" y="1484784"/>
              <a:ext cx="4729138" cy="3937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9" name="Object 18"/>
            <p:cNvGraphicFramePr>
              <a:graphicFrameLocks noChangeAspect="1"/>
            </p:cNvGraphicFramePr>
            <p:nvPr/>
          </p:nvGraphicFramePr>
          <p:xfrm>
            <a:off x="6457856" y="3545720"/>
            <a:ext cx="238125" cy="36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278" name="Equation" r:id="rId6" imgW="114120" imgH="152280" progId="Equation.3">
                    <p:embed/>
                  </p:oleObj>
                </mc:Choice>
                <mc:Fallback>
                  <p:oleObj name="Equation" r:id="rId6" imgW="114120" imgH="15228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57856" y="3545720"/>
                          <a:ext cx="238125" cy="36004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7144" name="Object 7"/>
          <p:cNvGraphicFramePr>
            <a:graphicFrameLocks noChangeAspect="1"/>
          </p:cNvGraphicFramePr>
          <p:nvPr/>
        </p:nvGraphicFramePr>
        <p:xfrm>
          <a:off x="467544" y="3212976"/>
          <a:ext cx="1986037" cy="991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279" name="Equation" r:id="rId8" imgW="863280" imgH="431640" progId="Equation.3">
                  <p:embed/>
                </p:oleObj>
              </mc:Choice>
              <mc:Fallback>
                <p:oleObj name="Equation" r:id="rId8" imgW="863280" imgH="431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212976"/>
                        <a:ext cx="1986037" cy="9918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395536" y="4437112"/>
          <a:ext cx="3811588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280" name="Equation" r:id="rId10" imgW="1828800" imgH="444240" progId="Equation.3">
                  <p:embed/>
                </p:oleObj>
              </mc:Choice>
              <mc:Fallback>
                <p:oleObj name="Equation" r:id="rId10" imgW="1828800" imgH="4442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437112"/>
                        <a:ext cx="3811588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46" name="Object 7"/>
          <p:cNvGraphicFramePr>
            <a:graphicFrameLocks noChangeAspect="1"/>
          </p:cNvGraphicFramePr>
          <p:nvPr/>
        </p:nvGraphicFramePr>
        <p:xfrm>
          <a:off x="395536" y="5661248"/>
          <a:ext cx="30956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281" name="Equation" r:id="rId12" imgW="1346040" imgH="406080" progId="Equation.3">
                  <p:embed/>
                </p:oleObj>
              </mc:Choice>
              <mc:Fallback>
                <p:oleObj name="Equation" r:id="rId12" imgW="1346040" imgH="4060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661248"/>
                        <a:ext cx="3095625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Autofit/>
          </a:bodyPr>
          <a:lstStyle/>
          <a:p>
            <a:r>
              <a:rPr lang="en-GB" sz="3600" dirty="0" err="1" smtClean="0"/>
              <a:t>Example#5</a:t>
            </a:r>
            <a:endParaRPr lang="en-GB" sz="3600" dirty="0"/>
          </a:p>
        </p:txBody>
      </p:sp>
      <p:graphicFrame>
        <p:nvGraphicFramePr>
          <p:cNvPr id="342018" name="Object 2"/>
          <p:cNvGraphicFramePr>
            <a:graphicFrameLocks noChangeAspect="1"/>
          </p:cNvGraphicFramePr>
          <p:nvPr/>
        </p:nvGraphicFramePr>
        <p:xfrm>
          <a:off x="6262688" y="1700213"/>
          <a:ext cx="1476375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6" name="Equation" r:id="rId3" imgW="520560" imgH="380880" progId="Equation.3">
                  <p:embed/>
                </p:oleObj>
              </mc:Choice>
              <mc:Fallback>
                <p:oleObj name="Equation" r:id="rId3" imgW="520560" imgH="3808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8" y="1700213"/>
                        <a:ext cx="1476375" cy="10810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0" name="Object 6"/>
          <p:cNvGraphicFramePr>
            <a:graphicFrameLocks noChangeAspect="1"/>
          </p:cNvGraphicFramePr>
          <p:nvPr/>
        </p:nvGraphicFramePr>
        <p:xfrm>
          <a:off x="395536" y="1772816"/>
          <a:ext cx="1431925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7" name="Equation" r:id="rId5" imgW="482400" imgH="380880" progId="Equation.3">
                  <p:embed/>
                </p:oleObj>
              </mc:Choice>
              <mc:Fallback>
                <p:oleObj name="Equation" r:id="rId5" imgW="482400" imgH="380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772816"/>
                        <a:ext cx="1431925" cy="11350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1560" y="1124744"/>
            <a:ext cx="1281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Peak Time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40152" y="1268760"/>
            <a:ext cx="2113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Settling Time (2%)</a:t>
            </a:r>
            <a:endParaRPr lang="en-GB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3671888" y="4437063"/>
          <a:ext cx="1474787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8" name="Equation" r:id="rId7" imgW="520560" imgH="380880" progId="Equation.3">
                  <p:embed/>
                </p:oleObj>
              </mc:Choice>
              <mc:Fallback>
                <p:oleObj name="Equation" r:id="rId7" imgW="520560" imgH="380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4437063"/>
                        <a:ext cx="1474787" cy="10810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FF99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388808" y="3997528"/>
            <a:ext cx="2113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Settling Time (4%)</a:t>
            </a:r>
            <a:endParaRPr lang="en-GB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348167" name="Object 7"/>
          <p:cNvGraphicFramePr>
            <a:graphicFrameLocks noChangeAspect="1"/>
          </p:cNvGraphicFramePr>
          <p:nvPr/>
        </p:nvGraphicFramePr>
        <p:xfrm>
          <a:off x="179512" y="3212976"/>
          <a:ext cx="2984624" cy="94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9" name="Equation" r:id="rId9" imgW="1091880" imgH="342720" progId="Equation.3">
                  <p:embed/>
                </p:oleObj>
              </mc:Choice>
              <mc:Fallback>
                <p:oleObj name="Equation" r:id="rId9" imgW="1091880" imgH="3427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212976"/>
                        <a:ext cx="2984624" cy="940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68" name="Object 2"/>
          <p:cNvGraphicFramePr>
            <a:graphicFrameLocks noChangeAspect="1"/>
          </p:cNvGraphicFramePr>
          <p:nvPr/>
        </p:nvGraphicFramePr>
        <p:xfrm>
          <a:off x="5741988" y="2997200"/>
          <a:ext cx="2697162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0" name="Equation" r:id="rId11" imgW="1041120" imgH="355320" progId="Equation.3">
                  <p:embed/>
                </p:oleObj>
              </mc:Choice>
              <mc:Fallback>
                <p:oleObj name="Equation" r:id="rId11" imgW="1041120" imgH="35532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1988" y="2997200"/>
                        <a:ext cx="2697162" cy="92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69" name="Object 3"/>
          <p:cNvGraphicFramePr>
            <a:graphicFrameLocks noChangeAspect="1"/>
          </p:cNvGraphicFramePr>
          <p:nvPr/>
        </p:nvGraphicFramePr>
        <p:xfrm>
          <a:off x="3168650" y="5695950"/>
          <a:ext cx="248126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1" name="Equation" r:id="rId13" imgW="876240" imgH="355320" progId="Equation.3">
                  <p:embed/>
                </p:oleObj>
              </mc:Choice>
              <mc:Fallback>
                <p:oleObj name="Equation" r:id="rId13" imgW="876240" imgH="3553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5695950"/>
                        <a:ext cx="2481263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Autofit/>
          </a:bodyPr>
          <a:lstStyle/>
          <a:p>
            <a:r>
              <a:rPr lang="en-GB" sz="3600" dirty="0" err="1" smtClean="0"/>
              <a:t>Example#5</a:t>
            </a:r>
            <a:endParaRPr lang="en-GB" sz="3600" dirty="0"/>
          </a:p>
        </p:txBody>
      </p:sp>
      <p:graphicFrame>
        <p:nvGraphicFramePr>
          <p:cNvPr id="344069" name="Object 5"/>
          <p:cNvGraphicFramePr>
            <a:graphicFrameLocks noChangeAspect="1"/>
          </p:cNvGraphicFramePr>
          <p:nvPr/>
        </p:nvGraphicFramePr>
        <p:xfrm>
          <a:off x="2879700" y="1484784"/>
          <a:ext cx="3148013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97" name="Equation" r:id="rId3" imgW="1091880" imgH="406080" progId="Equation.3">
                  <p:embed/>
                </p:oleObj>
              </mc:Choice>
              <mc:Fallback>
                <p:oleObj name="Equation" r:id="rId3" imgW="109188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00" y="1484784"/>
                        <a:ext cx="3148013" cy="11731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951708" y="980728"/>
            <a:ext cx="2441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Maximum Overshoot</a:t>
            </a:r>
            <a:endParaRPr lang="en-GB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349190" name="Object 3"/>
          <p:cNvGraphicFramePr>
            <a:graphicFrameLocks noChangeAspect="1"/>
          </p:cNvGraphicFramePr>
          <p:nvPr/>
        </p:nvGraphicFramePr>
        <p:xfrm>
          <a:off x="2678980" y="3086100"/>
          <a:ext cx="3405188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98" name="Equation" r:id="rId5" imgW="1180800" imgH="393480" progId="Equation.3">
                  <p:embed/>
                </p:oleObj>
              </mc:Choice>
              <mc:Fallback>
                <p:oleObj name="Equation" r:id="rId5" imgW="118080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980" y="3086100"/>
                        <a:ext cx="3405188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1" name="Object 3"/>
          <p:cNvGraphicFramePr>
            <a:graphicFrameLocks noChangeAspect="1"/>
          </p:cNvGraphicFramePr>
          <p:nvPr/>
        </p:nvGraphicFramePr>
        <p:xfrm>
          <a:off x="3118718" y="4764088"/>
          <a:ext cx="2782887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99" name="Equation" r:id="rId7" imgW="965160" imgH="215640" progId="Equation.3">
                  <p:embed/>
                </p:oleObj>
              </mc:Choice>
              <mc:Fallback>
                <p:oleObj name="Equation" r:id="rId7" imgW="96516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8718" y="4764088"/>
                        <a:ext cx="2782887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2" name="Object 3"/>
          <p:cNvGraphicFramePr>
            <a:graphicFrameLocks noChangeAspect="1"/>
          </p:cNvGraphicFramePr>
          <p:nvPr/>
        </p:nvGraphicFramePr>
        <p:xfrm>
          <a:off x="3480668" y="5805488"/>
          <a:ext cx="18669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00" name="Equation" r:id="rId9" imgW="647640" imgH="215640" progId="Equation.3">
                  <p:embed/>
                </p:oleObj>
              </mc:Choice>
              <mc:Fallback>
                <p:oleObj name="Equation" r:id="rId9" imgW="647640" imgH="215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0668" y="5805488"/>
                        <a:ext cx="1866900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Autofit/>
          </a:bodyPr>
          <a:lstStyle/>
          <a:p>
            <a:r>
              <a:rPr lang="en-GB" sz="3600" dirty="0" err="1" smtClean="0"/>
              <a:t>Example#5</a:t>
            </a:r>
            <a:endParaRPr lang="en-GB" sz="3600" dirty="0"/>
          </a:p>
        </p:txBody>
      </p:sp>
      <p:pic>
        <p:nvPicPr>
          <p:cNvPr id="350214" name="Picture 6"/>
          <p:cNvPicPr>
            <a:picLocks noChangeAspect="1" noChangeArrowheads="1"/>
          </p:cNvPicPr>
          <p:nvPr/>
        </p:nvPicPr>
        <p:blipFill>
          <a:blip r:embed="rId2" cstate="print"/>
          <a:srcRect l="7962" t="6635" r="7437" b="3124"/>
          <a:stretch>
            <a:fillRect/>
          </a:stretch>
        </p:blipFill>
        <p:spPr bwMode="auto">
          <a:xfrm>
            <a:off x="827584" y="620687"/>
            <a:ext cx="7704856" cy="616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/>
          <a:p>
            <a:r>
              <a:rPr lang="en-GB" dirty="0" err="1" smtClean="0"/>
              <a:t>Example#6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19261"/>
            <a:ext cx="8856984" cy="4525963"/>
          </a:xfrm>
        </p:spPr>
        <p:txBody>
          <a:bodyPr>
            <a:normAutofit/>
          </a:bodyPr>
          <a:lstStyle/>
          <a:p>
            <a:pPr algn="just"/>
            <a:r>
              <a:rPr lang="en-GB" sz="2400" dirty="0" smtClean="0"/>
              <a:t>For the system shown in Figure-(a), determine the values of gain </a:t>
            </a:r>
            <a:r>
              <a:rPr lang="en-GB" sz="2400" dirty="0" smtClean="0">
                <a:solidFill>
                  <a:srgbClr val="FF0000"/>
                </a:solidFill>
              </a:rPr>
              <a:t>K</a:t>
            </a:r>
            <a:r>
              <a:rPr lang="en-GB" sz="2400" dirty="0" smtClean="0"/>
              <a:t> and velocity-feedback constant </a:t>
            </a:r>
            <a:r>
              <a:rPr lang="en-GB" sz="2400" dirty="0" err="1" smtClean="0">
                <a:solidFill>
                  <a:srgbClr val="FF0000"/>
                </a:solidFill>
              </a:rPr>
              <a:t>K</a:t>
            </a:r>
            <a:r>
              <a:rPr lang="en-GB" sz="2400" baseline="-25000" dirty="0" err="1" smtClean="0">
                <a:solidFill>
                  <a:srgbClr val="FF0000"/>
                </a:solidFill>
              </a:rPr>
              <a:t>h</a:t>
            </a:r>
            <a:r>
              <a:rPr lang="en-GB" sz="2400" dirty="0" smtClean="0"/>
              <a:t> so that the maximum overshoot in the unit-step response is </a:t>
            </a:r>
            <a:r>
              <a:rPr lang="en-GB" sz="2400" dirty="0" smtClean="0">
                <a:solidFill>
                  <a:srgbClr val="FF0000"/>
                </a:solidFill>
              </a:rPr>
              <a:t>0.2</a:t>
            </a:r>
            <a:r>
              <a:rPr lang="en-GB" sz="2400" dirty="0" smtClean="0"/>
              <a:t> and the peak time is </a:t>
            </a:r>
            <a:r>
              <a:rPr lang="en-GB" sz="2400" dirty="0" smtClean="0">
                <a:solidFill>
                  <a:srgbClr val="FF0000"/>
                </a:solidFill>
              </a:rPr>
              <a:t>1 sec</a:t>
            </a:r>
            <a:r>
              <a:rPr lang="en-GB" sz="2400" dirty="0" smtClean="0"/>
              <a:t>. With these values of </a:t>
            </a:r>
            <a:r>
              <a:rPr lang="en-GB" sz="2400" dirty="0" smtClean="0">
                <a:solidFill>
                  <a:srgbClr val="FF0000"/>
                </a:solidFill>
              </a:rPr>
              <a:t>K</a:t>
            </a:r>
            <a:r>
              <a:rPr lang="en-GB" sz="2400" dirty="0" smtClean="0"/>
              <a:t> and </a:t>
            </a:r>
            <a:r>
              <a:rPr lang="en-GB" sz="2400" dirty="0" err="1" smtClean="0">
                <a:solidFill>
                  <a:srgbClr val="FF0000"/>
                </a:solidFill>
              </a:rPr>
              <a:t>K</a:t>
            </a:r>
            <a:r>
              <a:rPr lang="en-GB" sz="2400" baseline="-25000" dirty="0" err="1" smtClean="0">
                <a:solidFill>
                  <a:srgbClr val="FF0000"/>
                </a:solidFill>
              </a:rPr>
              <a:t>h</a:t>
            </a:r>
            <a:r>
              <a:rPr lang="en-GB" sz="2400" dirty="0" smtClean="0"/>
              <a:t>, obtain the rise time and settling time. Assume that </a:t>
            </a:r>
            <a:r>
              <a:rPr lang="en-GB" sz="2400" dirty="0" smtClean="0">
                <a:solidFill>
                  <a:srgbClr val="FF0000"/>
                </a:solidFill>
              </a:rPr>
              <a:t>J=1 kg-</a:t>
            </a:r>
            <a:r>
              <a:rPr lang="en-GB" sz="2400" dirty="0" err="1" smtClean="0">
                <a:solidFill>
                  <a:srgbClr val="FF0000"/>
                </a:solidFill>
              </a:rPr>
              <a:t>m</a:t>
            </a:r>
            <a:r>
              <a:rPr lang="en-GB" sz="2400" baseline="30000" dirty="0" err="1" smtClean="0">
                <a:solidFill>
                  <a:srgbClr val="FF0000"/>
                </a:solidFill>
              </a:rPr>
              <a:t>2</a:t>
            </a:r>
            <a:r>
              <a:rPr lang="en-GB" sz="2400" dirty="0" smtClean="0"/>
              <a:t> and </a:t>
            </a:r>
            <a:r>
              <a:rPr lang="en-GB" sz="2400" dirty="0" smtClean="0">
                <a:solidFill>
                  <a:srgbClr val="FF0000"/>
                </a:solidFill>
              </a:rPr>
              <a:t>B=1 N-m/rad/sec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pic>
        <p:nvPicPr>
          <p:cNvPr id="3747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356992"/>
            <a:ext cx="7251097" cy="2602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/>
          <a:p>
            <a:r>
              <a:rPr lang="en-GB" dirty="0" err="1" smtClean="0"/>
              <a:t>Example#6</a:t>
            </a:r>
            <a:endParaRPr lang="en-GB" dirty="0"/>
          </a:p>
        </p:txBody>
      </p:sp>
      <p:pic>
        <p:nvPicPr>
          <p:cNvPr id="3747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037938"/>
            <a:ext cx="6891057" cy="2473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58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501008"/>
            <a:ext cx="6579493" cy="2281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58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4504" y="5834702"/>
            <a:ext cx="43243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Autofit/>
          </a:bodyPr>
          <a:lstStyle/>
          <a:p>
            <a:r>
              <a:rPr lang="en-GB" sz="3800" b="1" dirty="0" smtClean="0"/>
              <a:t>Introduction</a:t>
            </a:r>
            <a:endParaRPr lang="en-GB" sz="3800" b="1" dirty="0"/>
          </a:p>
        </p:txBody>
      </p:sp>
      <p:graphicFrame>
        <p:nvGraphicFramePr>
          <p:cNvPr id="196609" name="Object 1"/>
          <p:cNvGraphicFramePr>
            <a:graphicFrameLocks noChangeAspect="1"/>
          </p:cNvGraphicFramePr>
          <p:nvPr/>
        </p:nvGraphicFramePr>
        <p:xfrm>
          <a:off x="3059832" y="1268760"/>
          <a:ext cx="3560763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50" name="Equation" r:id="rId3" imgW="1320480" imgH="419040" progId="Equation.3">
                  <p:embed/>
                </p:oleObj>
              </mc:Choice>
              <mc:Fallback>
                <p:oleObj name="Equation" r:id="rId3" imgW="1320480" imgH="419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268760"/>
                        <a:ext cx="3560763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251520" y="2780928"/>
            <a:ext cx="7416824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3050" lvl="0" indent="-27305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>
                <a:cs typeface="Arial" charset="0"/>
              </a:rPr>
              <a:t>The closed-loop poles of the system are</a:t>
            </a:r>
            <a:endParaRPr kumimoji="0" lang="en-US" sz="2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  <p:graphicFrame>
        <p:nvGraphicFramePr>
          <p:cNvPr id="26419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040932"/>
              </p:ext>
            </p:extLst>
          </p:nvPr>
        </p:nvGraphicFramePr>
        <p:xfrm>
          <a:off x="2915816" y="3789040"/>
          <a:ext cx="284162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51" name="Equation" r:id="rId5" imgW="1054080" imgH="520560" progId="Equation.3">
                  <p:embed/>
                </p:oleObj>
              </mc:Choice>
              <mc:Fallback>
                <p:oleObj name="Equation" r:id="rId5" imgW="1054080" imgH="5205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789040"/>
                        <a:ext cx="2841625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/>
          <a:p>
            <a:r>
              <a:rPr lang="en-GB" dirty="0" err="1" smtClean="0"/>
              <a:t>Example#6</a:t>
            </a:r>
            <a:endParaRPr lang="en-GB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1052736"/>
            <a:ext cx="43243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/>
          <p:cNvGrpSpPr/>
          <p:nvPr/>
        </p:nvGrpSpPr>
        <p:grpSpPr>
          <a:xfrm>
            <a:off x="323528" y="2204864"/>
            <a:ext cx="5994722" cy="1503164"/>
            <a:chOff x="323528" y="2276872"/>
            <a:chExt cx="5994722" cy="1503164"/>
          </a:xfrm>
        </p:grpSpPr>
        <p:graphicFrame>
          <p:nvGraphicFramePr>
            <p:cNvPr id="376834" name="Object 2"/>
            <p:cNvGraphicFramePr>
              <a:graphicFrameLocks noChangeAspect="1"/>
            </p:cNvGraphicFramePr>
            <p:nvPr/>
          </p:nvGraphicFramePr>
          <p:xfrm>
            <a:off x="323528" y="2276872"/>
            <a:ext cx="5940426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969" name="Equation" r:id="rId4" imgW="2527200" imgH="215640" progId="Equation.3">
                    <p:embed/>
                  </p:oleObj>
                </mc:Choice>
                <mc:Fallback>
                  <p:oleObj name="Equation" r:id="rId4" imgW="2527200" imgH="2156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528" y="2276872"/>
                          <a:ext cx="5940426" cy="506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6835" name="Object 3"/>
            <p:cNvGraphicFramePr>
              <a:graphicFrameLocks noChangeAspect="1"/>
            </p:cNvGraphicFramePr>
            <p:nvPr/>
          </p:nvGraphicFramePr>
          <p:xfrm>
            <a:off x="2763838" y="2852936"/>
            <a:ext cx="3554412" cy="927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970" name="Equation" r:id="rId6" imgW="1511280" imgH="393480" progId="Equation.3">
                    <p:embed/>
                  </p:oleObj>
                </mc:Choice>
                <mc:Fallback>
                  <p:oleObj name="Equation" r:id="rId6" imgW="1511280" imgH="3934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3838" y="2852936"/>
                          <a:ext cx="3554412" cy="927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6836" name="Object 4"/>
          <p:cNvGraphicFramePr>
            <a:graphicFrameLocks noChangeAspect="1"/>
          </p:cNvGraphicFramePr>
          <p:nvPr/>
        </p:nvGraphicFramePr>
        <p:xfrm>
          <a:off x="3059832" y="4437112"/>
          <a:ext cx="310515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71" name="Equation" r:id="rId8" imgW="1320480" imgH="419040" progId="Equation.3">
                  <p:embed/>
                </p:oleObj>
              </mc:Choice>
              <mc:Fallback>
                <p:oleObj name="Equation" r:id="rId8" imgW="132048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437112"/>
                        <a:ext cx="3105150" cy="98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-36512" y="3744034"/>
            <a:ext cx="892899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3050" indent="-273050" algn="just">
              <a:buFont typeface="Arial" pitchFamily="34" charset="0"/>
              <a:buChar char="•"/>
            </a:pPr>
            <a:r>
              <a:rPr lang="en-GB" sz="2500" dirty="0" smtClean="0"/>
              <a:t>Comparing above </a:t>
            </a:r>
            <a:r>
              <a:rPr lang="en-GB" sz="2500" dirty="0" err="1" smtClean="0"/>
              <a:t>T.F</a:t>
            </a:r>
            <a:r>
              <a:rPr lang="en-GB" sz="2500" dirty="0" smtClean="0"/>
              <a:t> with general 2</a:t>
            </a:r>
            <a:r>
              <a:rPr lang="en-GB" sz="2500" baseline="30000" dirty="0" smtClean="0"/>
              <a:t>nd</a:t>
            </a:r>
            <a:r>
              <a:rPr lang="en-GB" sz="2500" dirty="0" smtClean="0"/>
              <a:t> order </a:t>
            </a:r>
            <a:r>
              <a:rPr lang="en-GB" sz="2500" dirty="0" err="1" smtClean="0"/>
              <a:t>T.F</a:t>
            </a:r>
            <a:r>
              <a:rPr lang="en-GB" sz="2500" dirty="0" smtClean="0"/>
              <a:t> </a:t>
            </a:r>
          </a:p>
        </p:txBody>
      </p:sp>
      <p:graphicFrame>
        <p:nvGraphicFramePr>
          <p:cNvPr id="376837" name="Object 5"/>
          <p:cNvGraphicFramePr>
            <a:graphicFrameLocks noChangeAspect="1"/>
          </p:cNvGraphicFramePr>
          <p:nvPr/>
        </p:nvGraphicFramePr>
        <p:xfrm>
          <a:off x="2843808" y="5949280"/>
          <a:ext cx="125412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72" name="Equation" r:id="rId10" imgW="533160" imgH="228600" progId="Equation.3">
                  <p:embed/>
                </p:oleObj>
              </mc:Choice>
              <mc:Fallback>
                <p:oleObj name="Equation" r:id="rId10" imgW="53316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5949280"/>
                        <a:ext cx="1254125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38" name="Object 6"/>
          <p:cNvGraphicFramePr>
            <a:graphicFrameLocks noChangeAspect="1"/>
          </p:cNvGraphicFramePr>
          <p:nvPr/>
        </p:nvGraphicFramePr>
        <p:xfrm>
          <a:off x="4788024" y="5733256"/>
          <a:ext cx="18827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73" name="Equation" r:id="rId12" imgW="799920" imgH="380880" progId="Equation.3">
                  <p:embed/>
                </p:oleObj>
              </mc:Choice>
              <mc:Fallback>
                <p:oleObj name="Equation" r:id="rId12" imgW="799920" imgH="3808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5733256"/>
                        <a:ext cx="1882775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6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/>
          <a:p>
            <a:r>
              <a:rPr lang="en-GB" dirty="0" err="1" smtClean="0"/>
              <a:t>Example#6</a:t>
            </a:r>
            <a:endParaRPr lang="en-GB" dirty="0"/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0" y="2015842"/>
            <a:ext cx="42119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3050" indent="-273050" algn="just">
              <a:buFont typeface="Arial" pitchFamily="34" charset="0"/>
              <a:buChar char="•"/>
            </a:pPr>
            <a:r>
              <a:rPr lang="en-GB" sz="2000" dirty="0" smtClean="0"/>
              <a:t>Maximum overshoot is </a:t>
            </a:r>
            <a:r>
              <a:rPr lang="en-GB" sz="2000" dirty="0" smtClean="0">
                <a:solidFill>
                  <a:srgbClr val="FF0000"/>
                </a:solidFill>
              </a:rPr>
              <a:t>0.2</a:t>
            </a:r>
            <a:r>
              <a:rPr lang="en-GB" sz="2000" dirty="0" smtClean="0"/>
              <a:t>. </a:t>
            </a:r>
          </a:p>
        </p:txBody>
      </p:sp>
      <p:graphicFrame>
        <p:nvGraphicFramePr>
          <p:cNvPr id="376837" name="Object 5"/>
          <p:cNvGraphicFramePr>
            <a:graphicFrameLocks noChangeAspect="1"/>
          </p:cNvGraphicFramePr>
          <p:nvPr/>
        </p:nvGraphicFramePr>
        <p:xfrm>
          <a:off x="1907704" y="1196752"/>
          <a:ext cx="125412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51" name="Equation" r:id="rId3" imgW="533160" imgH="228600" progId="Equation.3">
                  <p:embed/>
                </p:oleObj>
              </mc:Choice>
              <mc:Fallback>
                <p:oleObj name="Equation" r:id="rId3" imgW="5331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196752"/>
                        <a:ext cx="1254125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38" name="Object 6"/>
          <p:cNvGraphicFramePr>
            <a:graphicFrameLocks noChangeAspect="1"/>
          </p:cNvGraphicFramePr>
          <p:nvPr/>
        </p:nvGraphicFramePr>
        <p:xfrm>
          <a:off x="4644008" y="980728"/>
          <a:ext cx="18827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52" name="Equation" r:id="rId5" imgW="799920" imgH="380880" progId="Equation.3">
                  <p:embed/>
                </p:oleObj>
              </mc:Choice>
              <mc:Fallback>
                <p:oleObj name="Equation" r:id="rId5" imgW="799920" imgH="380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980728"/>
                        <a:ext cx="1882775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195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6" y="2702566"/>
            <a:ext cx="2519164" cy="57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196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3477763"/>
            <a:ext cx="2538214" cy="57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81961" name="Object 5"/>
          <p:cNvGraphicFramePr>
            <a:graphicFrameLocks noChangeAspect="1"/>
          </p:cNvGraphicFramePr>
          <p:nvPr/>
        </p:nvGraphicFramePr>
        <p:xfrm>
          <a:off x="395536" y="4077072"/>
          <a:ext cx="2747962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53" name="Equation" r:id="rId9" imgW="1168200" imgH="380880" progId="Equation.3">
                  <p:embed/>
                </p:oleObj>
              </mc:Choice>
              <mc:Fallback>
                <p:oleObj name="Equation" r:id="rId9" imgW="1168200" imgH="3808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077072"/>
                        <a:ext cx="2747962" cy="896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1962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7544" y="5067270"/>
            <a:ext cx="2249066" cy="84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1963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1560" y="6021288"/>
            <a:ext cx="206053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4283968" y="2020778"/>
            <a:ext cx="42119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3050" indent="-273050" algn="just">
              <a:buFont typeface="Arial" pitchFamily="34" charset="0"/>
              <a:buChar char="•"/>
            </a:pPr>
            <a:r>
              <a:rPr lang="en-GB" sz="2000" dirty="0" smtClean="0"/>
              <a:t>The peak time is </a:t>
            </a:r>
            <a:r>
              <a:rPr lang="en-GB" sz="2000" dirty="0" smtClean="0">
                <a:solidFill>
                  <a:srgbClr val="FF0000"/>
                </a:solidFill>
              </a:rPr>
              <a:t>1 sec</a:t>
            </a:r>
            <a:endParaRPr lang="en-GB" sz="2000" dirty="0" smtClean="0"/>
          </a:p>
        </p:txBody>
      </p:sp>
      <p:graphicFrame>
        <p:nvGraphicFramePr>
          <p:cNvPr id="381964" name="Object 12"/>
          <p:cNvGraphicFramePr>
            <a:graphicFrameLocks noChangeAspect="1"/>
          </p:cNvGraphicFramePr>
          <p:nvPr/>
        </p:nvGraphicFramePr>
        <p:xfrm>
          <a:off x="5508104" y="2492896"/>
          <a:ext cx="1287909" cy="1020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54" name="Equation" r:id="rId13" imgW="482400" imgH="380880" progId="Equation.3">
                  <p:embed/>
                </p:oleObj>
              </mc:Choice>
              <mc:Fallback>
                <p:oleObj name="Equation" r:id="rId13" imgW="482400" imgH="3808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2492896"/>
                        <a:ext cx="1287909" cy="10209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65" name="Object 13"/>
          <p:cNvGraphicFramePr>
            <a:graphicFrameLocks noChangeAspect="1"/>
          </p:cNvGraphicFramePr>
          <p:nvPr/>
        </p:nvGraphicFramePr>
        <p:xfrm>
          <a:off x="5080000" y="4652963"/>
          <a:ext cx="2352675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55" name="Equation" r:id="rId15" imgW="977760" imgH="406080" progId="Equation.3">
                  <p:embed/>
                </p:oleObj>
              </mc:Choice>
              <mc:Fallback>
                <p:oleObj name="Equation" r:id="rId15" imgW="977760" imgH="4060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0" y="4652963"/>
                        <a:ext cx="2352675" cy="982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66" name="Object 14"/>
          <p:cNvGraphicFramePr>
            <a:graphicFrameLocks noChangeAspect="1"/>
          </p:cNvGraphicFramePr>
          <p:nvPr/>
        </p:nvGraphicFramePr>
        <p:xfrm>
          <a:off x="5220072" y="3464545"/>
          <a:ext cx="1957387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56" name="Equation" r:id="rId17" imgW="812520" imgH="431640" progId="Equation.3">
                  <p:embed/>
                </p:oleObj>
              </mc:Choice>
              <mc:Fallback>
                <p:oleObj name="Equation" r:id="rId17" imgW="812520" imgH="4316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3464545"/>
                        <a:ext cx="1957387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68" name="Object 16"/>
          <p:cNvGraphicFramePr>
            <a:graphicFrameLocks noChangeAspect="1"/>
          </p:cNvGraphicFramePr>
          <p:nvPr/>
        </p:nvGraphicFramePr>
        <p:xfrm>
          <a:off x="5602288" y="5849938"/>
          <a:ext cx="134461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57" name="Equation" r:id="rId19" imgW="558720" imgH="190440" progId="Equation.3">
                  <p:embed/>
                </p:oleObj>
              </mc:Choice>
              <mc:Fallback>
                <p:oleObj name="Equation" r:id="rId19" imgW="558720" imgH="1904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2288" y="5849938"/>
                        <a:ext cx="134461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1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1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/>
          <a:p>
            <a:r>
              <a:rPr lang="en-GB" dirty="0" err="1" smtClean="0"/>
              <a:t>Example#6</a:t>
            </a:r>
            <a:endParaRPr lang="en-GB" dirty="0"/>
          </a:p>
        </p:txBody>
      </p:sp>
      <p:graphicFrame>
        <p:nvGraphicFramePr>
          <p:cNvPr id="376837" name="Object 5"/>
          <p:cNvGraphicFramePr>
            <a:graphicFrameLocks noChangeAspect="1"/>
          </p:cNvGraphicFramePr>
          <p:nvPr/>
        </p:nvGraphicFramePr>
        <p:xfrm>
          <a:off x="1191592" y="2506216"/>
          <a:ext cx="125412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72" name="Equation" r:id="rId3" imgW="533160" imgH="228600" progId="Equation.3">
                  <p:embed/>
                </p:oleObj>
              </mc:Choice>
              <mc:Fallback>
                <p:oleObj name="Equation" r:id="rId3" imgW="5331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592" y="2506216"/>
                        <a:ext cx="1254125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38" name="Object 6"/>
          <p:cNvGraphicFramePr>
            <a:graphicFrameLocks noChangeAspect="1"/>
          </p:cNvGraphicFramePr>
          <p:nvPr/>
        </p:nvGraphicFramePr>
        <p:xfrm>
          <a:off x="4287936" y="2434208"/>
          <a:ext cx="18827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73" name="Equation" r:id="rId5" imgW="799920" imgH="380880" progId="Equation.3">
                  <p:embed/>
                </p:oleObj>
              </mc:Choice>
              <mc:Fallback>
                <p:oleObj name="Equation" r:id="rId5" imgW="799920" imgH="380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7936" y="2434208"/>
                        <a:ext cx="1882775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1963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35696" y="1196752"/>
            <a:ext cx="1412466" cy="44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81968" name="Object 16"/>
          <p:cNvGraphicFramePr>
            <a:graphicFrameLocks noChangeAspect="1"/>
          </p:cNvGraphicFramePr>
          <p:nvPr/>
        </p:nvGraphicFramePr>
        <p:xfrm>
          <a:off x="4355976" y="1124744"/>
          <a:ext cx="134461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74" name="Equation" r:id="rId8" imgW="558720" imgH="190440" progId="Equation.3">
                  <p:embed/>
                </p:oleObj>
              </mc:Choice>
              <mc:Fallback>
                <p:oleObj name="Equation" r:id="rId8" imgW="558720" imgH="1904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1124744"/>
                        <a:ext cx="134461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5" name="Object 5"/>
          <p:cNvGraphicFramePr>
            <a:graphicFrameLocks noChangeAspect="1"/>
          </p:cNvGraphicFramePr>
          <p:nvPr/>
        </p:nvGraphicFramePr>
        <p:xfrm>
          <a:off x="1119584" y="3370312"/>
          <a:ext cx="14319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75" name="Equation" r:id="rId10" imgW="609480" imgH="203040" progId="Equation.3">
                  <p:embed/>
                </p:oleObj>
              </mc:Choice>
              <mc:Fallback>
                <p:oleObj name="Equation" r:id="rId10" imgW="609480" imgH="203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584" y="3370312"/>
                        <a:ext cx="1431925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6" name="Object 5"/>
          <p:cNvGraphicFramePr>
            <a:graphicFrameLocks noChangeAspect="1"/>
          </p:cNvGraphicFramePr>
          <p:nvPr/>
        </p:nvGraphicFramePr>
        <p:xfrm>
          <a:off x="1119336" y="4097437"/>
          <a:ext cx="1371600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76" name="Equation" r:id="rId12" imgW="583920" imgH="571320" progId="Equation.3">
                  <p:embed/>
                </p:oleObj>
              </mc:Choice>
              <mc:Fallback>
                <p:oleObj name="Equation" r:id="rId12" imgW="583920" imgH="57132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336" y="4097437"/>
                        <a:ext cx="1371600" cy="1347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7" name="Object 6"/>
          <p:cNvGraphicFramePr>
            <a:graphicFrameLocks noChangeAspect="1"/>
          </p:cNvGraphicFramePr>
          <p:nvPr/>
        </p:nvGraphicFramePr>
        <p:xfrm>
          <a:off x="3860948" y="3441799"/>
          <a:ext cx="373538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77" name="Equation" r:id="rId14" imgW="1587240" imgH="228600" progId="Equation.3">
                  <p:embed/>
                </p:oleObj>
              </mc:Choice>
              <mc:Fallback>
                <p:oleObj name="Equation" r:id="rId14" imgW="1587240" imgH="228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948" y="3441799"/>
                        <a:ext cx="3735388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9" name="Object 13"/>
          <p:cNvGraphicFramePr>
            <a:graphicFrameLocks noChangeAspect="1"/>
          </p:cNvGraphicFramePr>
          <p:nvPr/>
        </p:nvGraphicFramePr>
        <p:xfrm>
          <a:off x="5121423" y="4278412"/>
          <a:ext cx="149383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78" name="Equation" r:id="rId16" imgW="634680" imgH="190440" progId="Equation.3">
                  <p:embed/>
                </p:oleObj>
              </mc:Choice>
              <mc:Fallback>
                <p:oleObj name="Equation" r:id="rId16" imgW="634680" imgH="1904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423" y="4278412"/>
                        <a:ext cx="1493838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6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/>
          <a:p>
            <a:r>
              <a:rPr lang="en-GB" dirty="0" err="1" smtClean="0"/>
              <a:t>Example#6</a:t>
            </a:r>
            <a:endParaRPr lang="en-GB" dirty="0"/>
          </a:p>
        </p:txBody>
      </p:sp>
      <p:pic>
        <p:nvPicPr>
          <p:cNvPr id="38196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908720"/>
            <a:ext cx="1412466" cy="44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81968" name="Object 16"/>
          <p:cNvGraphicFramePr>
            <a:graphicFrameLocks noChangeAspect="1"/>
          </p:cNvGraphicFramePr>
          <p:nvPr/>
        </p:nvGraphicFramePr>
        <p:xfrm>
          <a:off x="7236296" y="836712"/>
          <a:ext cx="134461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197" name="Equation" r:id="rId4" imgW="558720" imgH="190440" progId="Equation.3">
                  <p:embed/>
                </p:oleObj>
              </mc:Choice>
              <mc:Fallback>
                <p:oleObj name="Equation" r:id="rId4" imgW="558720" imgH="1904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836712"/>
                        <a:ext cx="134461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9" name="Object 2"/>
          <p:cNvGraphicFramePr>
            <a:graphicFrameLocks noChangeAspect="1"/>
          </p:cNvGraphicFramePr>
          <p:nvPr/>
        </p:nvGraphicFramePr>
        <p:xfrm>
          <a:off x="6119813" y="2060575"/>
          <a:ext cx="14732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198" name="Equation" r:id="rId6" imgW="520560" imgH="380880" progId="Equation.3">
                  <p:embed/>
                </p:oleObj>
              </mc:Choice>
              <mc:Fallback>
                <p:oleObj name="Equation" r:id="rId6" imgW="520560" imgH="3808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813" y="2060575"/>
                        <a:ext cx="1473200" cy="10795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10" name="Object 3"/>
          <p:cNvGraphicFramePr>
            <a:graphicFrameLocks noChangeAspect="1"/>
          </p:cNvGraphicFramePr>
          <p:nvPr/>
        </p:nvGraphicFramePr>
        <p:xfrm>
          <a:off x="3635896" y="4653136"/>
          <a:ext cx="1474787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199" name="Equation" r:id="rId8" imgW="520560" imgH="380880" progId="Equation.3">
                  <p:embed/>
                </p:oleObj>
              </mc:Choice>
              <mc:Fallback>
                <p:oleObj name="Equation" r:id="rId8" imgW="520560" imgH="380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653136"/>
                        <a:ext cx="1474787" cy="10810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FF99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11" name="Object 11"/>
          <p:cNvGraphicFramePr>
            <a:graphicFrameLocks noChangeAspect="1"/>
          </p:cNvGraphicFramePr>
          <p:nvPr/>
        </p:nvGraphicFramePr>
        <p:xfrm>
          <a:off x="539552" y="2204864"/>
          <a:ext cx="2181937" cy="1089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200" name="Equation" r:id="rId10" imgW="863280" imgH="431640" progId="Equation.3">
                  <p:embed/>
                </p:oleObj>
              </mc:Choice>
              <mc:Fallback>
                <p:oleObj name="Equation" r:id="rId10" imgW="863280" imgH="4316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204864"/>
                        <a:ext cx="2181937" cy="1089099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12" name="Object 12"/>
          <p:cNvGraphicFramePr>
            <a:graphicFrameLocks noChangeAspect="1"/>
          </p:cNvGraphicFramePr>
          <p:nvPr/>
        </p:nvGraphicFramePr>
        <p:xfrm>
          <a:off x="899592" y="3573016"/>
          <a:ext cx="14112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201" name="Equation" r:id="rId12" imgW="558720" imgH="190440" progId="Equation.3">
                  <p:embed/>
                </p:oleObj>
              </mc:Choice>
              <mc:Fallback>
                <p:oleObj name="Equation" r:id="rId12" imgW="558720" imgH="1904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573016"/>
                        <a:ext cx="1411287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13" name="Object 2"/>
          <p:cNvGraphicFramePr>
            <a:graphicFrameLocks noChangeAspect="1"/>
          </p:cNvGraphicFramePr>
          <p:nvPr/>
        </p:nvGraphicFramePr>
        <p:xfrm>
          <a:off x="6102350" y="3482975"/>
          <a:ext cx="15811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202" name="Equation" r:id="rId14" imgW="558720" imgH="190440" progId="Equation.3">
                  <p:embed/>
                </p:oleObj>
              </mc:Choice>
              <mc:Fallback>
                <p:oleObj name="Equation" r:id="rId14" imgW="558720" imgH="1904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2350" y="3482975"/>
                        <a:ext cx="158115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14" name="Object 2"/>
          <p:cNvGraphicFramePr>
            <a:graphicFrameLocks noChangeAspect="1"/>
          </p:cNvGraphicFramePr>
          <p:nvPr/>
        </p:nvGraphicFramePr>
        <p:xfrm>
          <a:off x="3563888" y="5949280"/>
          <a:ext cx="15811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203" name="Equation" r:id="rId16" imgW="558720" imgH="190440" progId="Equation.3">
                  <p:embed/>
                </p:oleObj>
              </mc:Choice>
              <mc:Fallback>
                <p:oleObj name="Equation" r:id="rId16" imgW="558720" imgH="1904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5949280"/>
                        <a:ext cx="158115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/>
          <a:p>
            <a:r>
              <a:rPr lang="en-GB" dirty="0" err="1" smtClean="0"/>
              <a:t>Example#7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107504" y="1052736"/>
            <a:ext cx="90364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 smtClean="0"/>
              <a:t>When the system shown in Figure(a) is subjected to a unit-step input, the system output responds as shown in Figure(b). Determine the values of </a:t>
            </a:r>
            <a:r>
              <a:rPr lang="en-GB" sz="2400" i="1" dirty="0" smtClean="0">
                <a:solidFill>
                  <a:srgbClr val="FF0000"/>
                </a:solidFill>
              </a:rPr>
              <a:t>a</a:t>
            </a:r>
            <a:r>
              <a:rPr lang="en-GB" sz="2400" dirty="0" smtClean="0"/>
              <a:t> and </a:t>
            </a:r>
            <a:r>
              <a:rPr lang="en-GB" sz="2400" i="1" dirty="0" smtClean="0">
                <a:solidFill>
                  <a:srgbClr val="FF0000"/>
                </a:solidFill>
              </a:rPr>
              <a:t>c</a:t>
            </a:r>
            <a:r>
              <a:rPr lang="en-GB" sz="2400" dirty="0" smtClean="0"/>
              <a:t> from the response curve.</a:t>
            </a:r>
            <a:endParaRPr lang="en-GB" sz="2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5496" y="3212976"/>
            <a:ext cx="4622478" cy="1801365"/>
            <a:chOff x="4211960" y="3284984"/>
            <a:chExt cx="4622478" cy="1801365"/>
          </a:xfrm>
        </p:grpSpPr>
        <p:pic>
          <p:nvPicPr>
            <p:cNvPr id="385035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11960" y="3289006"/>
              <a:ext cx="4622478" cy="1797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385036" name="Object 3"/>
            <p:cNvGraphicFramePr>
              <a:graphicFrameLocks noChangeAspect="1"/>
            </p:cNvGraphicFramePr>
            <p:nvPr/>
          </p:nvGraphicFramePr>
          <p:xfrm>
            <a:off x="6152408" y="3284984"/>
            <a:ext cx="1096734" cy="684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063" name="Equation" r:id="rId4" imgW="495000" imgH="355320" progId="Equation.3">
                    <p:embed/>
                  </p:oleObj>
                </mc:Choice>
                <mc:Fallback>
                  <p:oleObj name="Equation" r:id="rId4" imgW="495000" imgH="35532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2408" y="3284984"/>
                          <a:ext cx="1096734" cy="684362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85037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5620" y="2653258"/>
            <a:ext cx="4172884" cy="279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/>
          <a:p>
            <a:r>
              <a:rPr lang="en-GB" dirty="0" smtClean="0"/>
              <a:t>Example#8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107504" y="1052736"/>
            <a:ext cx="90364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 smtClean="0"/>
              <a:t>Figure (a) shows a mechanical vibratory system. When </a:t>
            </a:r>
            <a:r>
              <a:rPr lang="en-GB" sz="2400" dirty="0" smtClean="0">
                <a:solidFill>
                  <a:srgbClr val="FF0000"/>
                </a:solidFill>
              </a:rPr>
              <a:t>2 lb </a:t>
            </a:r>
            <a:r>
              <a:rPr lang="en-GB" sz="2400" dirty="0" smtClean="0"/>
              <a:t>of force (step input) is applied to the system, the mass oscillates, as shown in Figure (b). Determine </a:t>
            </a:r>
            <a:r>
              <a:rPr lang="en-GB" sz="2400" dirty="0" smtClean="0">
                <a:solidFill>
                  <a:srgbClr val="FF0000"/>
                </a:solidFill>
              </a:rPr>
              <a:t>m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rgbClr val="FF0000"/>
                </a:solidFill>
              </a:rPr>
              <a:t>b</a:t>
            </a:r>
            <a:r>
              <a:rPr lang="en-GB" sz="2400" dirty="0" smtClean="0"/>
              <a:t>, and </a:t>
            </a:r>
            <a:r>
              <a:rPr lang="en-GB" sz="2400" dirty="0" smtClean="0">
                <a:solidFill>
                  <a:srgbClr val="FF0000"/>
                </a:solidFill>
              </a:rPr>
              <a:t>k</a:t>
            </a:r>
            <a:r>
              <a:rPr lang="en-GB" sz="2400" dirty="0" smtClean="0"/>
              <a:t> of the system from this response curve.</a:t>
            </a:r>
            <a:endParaRPr lang="en-GB" sz="2200" dirty="0"/>
          </a:p>
        </p:txBody>
      </p:sp>
      <p:pic>
        <p:nvPicPr>
          <p:cNvPr id="386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780928"/>
            <a:ext cx="2227511" cy="329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6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636912"/>
            <a:ext cx="4393704" cy="357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/>
          <a:p>
            <a:r>
              <a:rPr lang="en-GB" dirty="0" err="1" smtClean="0"/>
              <a:t>Example#9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107504" y="1052736"/>
            <a:ext cx="90364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 smtClean="0"/>
              <a:t>Given the system shown in following figure, find </a:t>
            </a:r>
            <a:r>
              <a:rPr lang="en-GB" sz="2400" i="1" dirty="0" smtClean="0">
                <a:solidFill>
                  <a:srgbClr val="FF0000"/>
                </a:solidFill>
              </a:rPr>
              <a:t>J</a:t>
            </a:r>
            <a:r>
              <a:rPr lang="en-GB" sz="2400" i="1" dirty="0" smtClean="0"/>
              <a:t> and </a:t>
            </a:r>
            <a:r>
              <a:rPr lang="en-GB" sz="2400" i="1" dirty="0" smtClean="0">
                <a:solidFill>
                  <a:srgbClr val="FF0000"/>
                </a:solidFill>
              </a:rPr>
              <a:t>D</a:t>
            </a:r>
            <a:r>
              <a:rPr lang="en-GB" sz="2400" i="1" dirty="0" smtClean="0"/>
              <a:t> to yield 20% </a:t>
            </a:r>
            <a:r>
              <a:rPr lang="en-GB" sz="2400" dirty="0" smtClean="0"/>
              <a:t>overshoot and a settling time of </a:t>
            </a:r>
            <a:r>
              <a:rPr lang="en-GB" sz="2400" dirty="0" smtClean="0">
                <a:solidFill>
                  <a:srgbClr val="FF0000"/>
                </a:solidFill>
              </a:rPr>
              <a:t>2</a:t>
            </a:r>
            <a:r>
              <a:rPr lang="en-GB" sz="2400" dirty="0" smtClean="0"/>
              <a:t> seconds for a step input of torque </a:t>
            </a:r>
            <a:r>
              <a:rPr lang="en-GB" sz="2400" i="1" dirty="0" smtClean="0"/>
              <a:t>T(t).</a:t>
            </a:r>
            <a:endParaRPr lang="en-GB" sz="2200" dirty="0"/>
          </a:p>
        </p:txBody>
      </p:sp>
      <p:pic>
        <p:nvPicPr>
          <p:cNvPr id="421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060848"/>
            <a:ext cx="6052170" cy="1214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1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3861048"/>
            <a:ext cx="246343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18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4941167"/>
            <a:ext cx="1224136" cy="744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189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5696" y="5733256"/>
            <a:ext cx="183265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1895" name="Picture 7"/>
          <p:cNvPicPr>
            <a:picLocks noChangeAspect="1" noChangeArrowheads="1"/>
          </p:cNvPicPr>
          <p:nvPr/>
        </p:nvPicPr>
        <p:blipFill>
          <a:blip r:embed="rId6" cstate="print"/>
          <a:srcRect r="37681"/>
          <a:stretch>
            <a:fillRect/>
          </a:stretch>
        </p:blipFill>
        <p:spPr bwMode="auto">
          <a:xfrm>
            <a:off x="6084168" y="3717032"/>
            <a:ext cx="1224136" cy="823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189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12160" y="4581128"/>
            <a:ext cx="2127997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42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/>
          <a:p>
            <a:r>
              <a:rPr lang="en-GB" dirty="0" err="1" smtClean="0"/>
              <a:t>Example#9</a:t>
            </a:r>
            <a:endParaRPr lang="en-GB" dirty="0"/>
          </a:p>
        </p:txBody>
      </p:sp>
      <p:pic>
        <p:nvPicPr>
          <p:cNvPr id="4218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908720"/>
            <a:ext cx="1224136" cy="744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2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700808"/>
            <a:ext cx="4579777" cy="473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29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2420888"/>
            <a:ext cx="2023673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14"/>
          <p:cNvGrpSpPr/>
          <p:nvPr/>
        </p:nvGrpSpPr>
        <p:grpSpPr>
          <a:xfrm>
            <a:off x="5324323" y="908720"/>
            <a:ext cx="1407917" cy="877744"/>
            <a:chOff x="4572000" y="908720"/>
            <a:chExt cx="1407917" cy="877744"/>
          </a:xfrm>
        </p:grpSpPr>
        <p:pic>
          <p:nvPicPr>
            <p:cNvPr id="421896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 r="72929"/>
            <a:stretch>
              <a:fillRect/>
            </a:stretch>
          </p:blipFill>
          <p:spPr bwMode="auto">
            <a:xfrm>
              <a:off x="4572000" y="908720"/>
              <a:ext cx="576064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 l="60909"/>
            <a:stretch>
              <a:fillRect/>
            </a:stretch>
          </p:blipFill>
          <p:spPr bwMode="auto">
            <a:xfrm>
              <a:off x="5148064" y="922368"/>
              <a:ext cx="831853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22916" name="Picture 4"/>
          <p:cNvPicPr>
            <a:picLocks noChangeAspect="1" noChangeArrowheads="1"/>
          </p:cNvPicPr>
          <p:nvPr/>
        </p:nvPicPr>
        <p:blipFill>
          <a:blip r:embed="rId6" cstate="print"/>
          <a:srcRect r="80268"/>
          <a:stretch>
            <a:fillRect/>
          </a:stretch>
        </p:blipFill>
        <p:spPr bwMode="auto">
          <a:xfrm>
            <a:off x="251520" y="3645024"/>
            <a:ext cx="1152128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6" cstate="print"/>
          <a:srcRect l="73996"/>
          <a:stretch>
            <a:fillRect/>
          </a:stretch>
        </p:blipFill>
        <p:spPr bwMode="auto">
          <a:xfrm>
            <a:off x="2339752" y="3789040"/>
            <a:ext cx="151834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291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6080" y="5085184"/>
            <a:ext cx="5776080" cy="35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2918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91856" y="5661248"/>
            <a:ext cx="2188397" cy="440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2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2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/>
          <a:p>
            <a:r>
              <a:rPr lang="en-GB" dirty="0" err="1" smtClean="0"/>
              <a:t>Example#9</a:t>
            </a:r>
            <a:endParaRPr lang="en-GB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08720"/>
            <a:ext cx="246343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3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132856"/>
            <a:ext cx="1291132" cy="722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39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212976"/>
            <a:ext cx="2193881" cy="373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21824"/>
            <a:ext cx="8435280" cy="940966"/>
          </a:xfrm>
        </p:spPr>
        <p:txBody>
          <a:bodyPr>
            <a:normAutofit/>
          </a:bodyPr>
          <a:lstStyle/>
          <a:p>
            <a:r>
              <a:rPr lang="en-GB" sz="3200" dirty="0" smtClean="0"/>
              <a:t>Step Response of critically damped System (         )</a:t>
            </a:r>
            <a:endParaRPr lang="en-GB" sz="3200" dirty="0"/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-36512" y="2447890"/>
            <a:ext cx="892899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3050" indent="-273050" algn="just">
              <a:buFont typeface="Arial" pitchFamily="34" charset="0"/>
              <a:buChar char="•"/>
            </a:pPr>
            <a:r>
              <a:rPr lang="en-GB" sz="2500" dirty="0" smtClean="0"/>
              <a:t>The partial fraction expansion of above equation is given as</a:t>
            </a:r>
          </a:p>
        </p:txBody>
      </p:sp>
      <p:graphicFrame>
        <p:nvGraphicFramePr>
          <p:cNvPr id="287753" name="Object 1"/>
          <p:cNvGraphicFramePr>
            <a:graphicFrameLocks noChangeAspect="1"/>
          </p:cNvGraphicFramePr>
          <p:nvPr/>
        </p:nvGraphicFramePr>
        <p:xfrm>
          <a:off x="641350" y="1182688"/>
          <a:ext cx="2209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036" name="Equation" r:id="rId3" imgW="939600" imgH="431640" progId="Equation.3">
                  <p:embed/>
                </p:oleObj>
              </mc:Choice>
              <mc:Fallback>
                <p:oleObj name="Equation" r:id="rId3" imgW="939600" imgH="431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182688"/>
                        <a:ext cx="22098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2"/>
          <p:cNvGrpSpPr/>
          <p:nvPr/>
        </p:nvGrpSpPr>
        <p:grpSpPr>
          <a:xfrm>
            <a:off x="3491880" y="1254125"/>
            <a:ext cx="4837733" cy="1016000"/>
            <a:chOff x="3491880" y="1254125"/>
            <a:chExt cx="4837733" cy="1016000"/>
          </a:xfrm>
        </p:grpSpPr>
        <p:graphicFrame>
          <p:nvGraphicFramePr>
            <p:cNvPr id="286722" name="Object 1"/>
            <p:cNvGraphicFramePr>
              <a:graphicFrameLocks noChangeAspect="1"/>
            </p:cNvGraphicFramePr>
            <p:nvPr/>
          </p:nvGraphicFramePr>
          <p:xfrm>
            <a:off x="6030913" y="1254125"/>
            <a:ext cx="2298700" cy="10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037" name="Equation" r:id="rId5" imgW="977760" imgH="431640" progId="Equation.3">
                    <p:embed/>
                  </p:oleObj>
                </mc:Choice>
                <mc:Fallback>
                  <p:oleObj name="Equation" r:id="rId5" imgW="977760" imgH="43164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0913" y="1254125"/>
                          <a:ext cx="2298700" cy="1016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1" name="Straight Arrow Connector 20"/>
            <p:cNvCxnSpPr/>
            <p:nvPr/>
          </p:nvCxnSpPr>
          <p:spPr>
            <a:xfrm>
              <a:off x="3491880" y="1714456"/>
              <a:ext cx="18722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629784" y="1352072"/>
              <a:ext cx="1573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>
                  <a:solidFill>
                    <a:srgbClr val="FF0000"/>
                  </a:solidFill>
                </a:rPr>
                <a:t>Step Response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3" name="Object 1"/>
          <p:cNvGraphicFramePr>
            <a:graphicFrameLocks noChangeAspect="1"/>
          </p:cNvGraphicFramePr>
          <p:nvPr/>
        </p:nvGraphicFramePr>
        <p:xfrm>
          <a:off x="2195736" y="2996952"/>
          <a:ext cx="4567238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038" name="Equation" r:id="rId7" imgW="1942920" imgH="431640" progId="Equation.3">
                  <p:embed/>
                </p:oleObj>
              </mc:Choice>
              <mc:Fallback>
                <p:oleObj name="Equation" r:id="rId7" imgW="1942920" imgH="431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996952"/>
                        <a:ext cx="4567238" cy="101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0" name="Object 10"/>
          <p:cNvGraphicFramePr>
            <a:graphicFrameLocks noChangeAspect="1"/>
          </p:cNvGraphicFramePr>
          <p:nvPr/>
        </p:nvGraphicFramePr>
        <p:xfrm>
          <a:off x="2771800" y="4149080"/>
          <a:ext cx="373221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039" name="Equation" r:id="rId9" imgW="1587240" imgH="406080" progId="Equation.3">
                  <p:embed/>
                </p:oleObj>
              </mc:Choice>
              <mc:Fallback>
                <p:oleObj name="Equation" r:id="rId9" imgW="1587240" imgH="4060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149080"/>
                        <a:ext cx="3732213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1" name="Object 11"/>
          <p:cNvGraphicFramePr>
            <a:graphicFrameLocks noChangeAspect="1"/>
          </p:cNvGraphicFramePr>
          <p:nvPr/>
        </p:nvGraphicFramePr>
        <p:xfrm>
          <a:off x="3273425" y="5229225"/>
          <a:ext cx="31654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040" name="Equation" r:id="rId11" imgW="1346040" imgH="228600" progId="Equation.3">
                  <p:embed/>
                </p:oleObj>
              </mc:Choice>
              <mc:Fallback>
                <p:oleObj name="Equation" r:id="rId11" imgW="1346040" imgH="228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5" y="5229225"/>
                        <a:ext cx="316547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2" name="Object 12"/>
          <p:cNvGraphicFramePr>
            <a:graphicFrameLocks noChangeAspect="1"/>
          </p:cNvGraphicFramePr>
          <p:nvPr/>
        </p:nvGraphicFramePr>
        <p:xfrm>
          <a:off x="3419872" y="6092825"/>
          <a:ext cx="28368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041" name="Equation" r:id="rId13" imgW="1206360" imgH="228600" progId="Equation.3">
                  <p:embed/>
                </p:oleObj>
              </mc:Choice>
              <mc:Fallback>
                <p:oleObj name="Equation" r:id="rId13" imgW="1206360" imgH="228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6092825"/>
                        <a:ext cx="2836863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3" name="Object 13"/>
          <p:cNvGraphicFramePr>
            <a:graphicFrameLocks noChangeAspect="1"/>
          </p:cNvGraphicFramePr>
          <p:nvPr/>
        </p:nvGraphicFramePr>
        <p:xfrm>
          <a:off x="7695640" y="445608"/>
          <a:ext cx="65087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042" name="Equation" r:id="rId15" imgW="317160" imgH="177480" progId="Equation.3">
                  <p:embed/>
                </p:oleObj>
              </mc:Choice>
              <mc:Fallback>
                <p:oleObj name="Equation" r:id="rId15" imgW="317160" imgH="1774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5640" y="445608"/>
                        <a:ext cx="650875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Autofit/>
          </a:bodyPr>
          <a:lstStyle/>
          <a:p>
            <a:r>
              <a:rPr lang="en-GB" sz="3800" b="1" dirty="0" smtClean="0"/>
              <a:t>Introduction</a:t>
            </a:r>
            <a:endParaRPr lang="en-GB" sz="38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0" y="2276872"/>
            <a:ext cx="8784976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3050" lvl="0" indent="-27305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300" dirty="0" smtClean="0">
                <a:cs typeface="Arial" charset="0"/>
              </a:rPr>
              <a:t>Depending upon the value of        , a second-order system can be set into one of the four categories:</a:t>
            </a:r>
            <a:endParaRPr kumimoji="0" lang="en-US" sz="23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  <p:graphicFrame>
        <p:nvGraphicFramePr>
          <p:cNvPr id="264197" name="Object 1"/>
          <p:cNvGraphicFramePr>
            <a:graphicFrameLocks noChangeAspect="1"/>
          </p:cNvGraphicFramePr>
          <p:nvPr/>
        </p:nvGraphicFramePr>
        <p:xfrm>
          <a:off x="3203848" y="908720"/>
          <a:ext cx="2625601" cy="1296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3" name="Equation" r:id="rId3" imgW="1054080" imgH="520560" progId="Equation.3">
                  <p:embed/>
                </p:oleObj>
              </mc:Choice>
              <mc:Fallback>
                <p:oleObj name="Equation" r:id="rId3" imgW="1054080" imgH="520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908720"/>
                        <a:ext cx="2625601" cy="12966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842188"/>
              </p:ext>
            </p:extLst>
          </p:nvPr>
        </p:nvGraphicFramePr>
        <p:xfrm>
          <a:off x="4086672" y="2246911"/>
          <a:ext cx="34131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4" name="Equation" r:id="rId5" imgW="126720" imgH="177480" progId="Equation.3">
                  <p:embed/>
                </p:oleObj>
              </mc:Choice>
              <mc:Fallback>
                <p:oleObj name="Equation" r:id="rId5" imgW="12672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6672" y="2246911"/>
                        <a:ext cx="341312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323528" y="3121208"/>
            <a:ext cx="8424936" cy="479425"/>
            <a:chOff x="323528" y="3121208"/>
            <a:chExt cx="8424936" cy="479425"/>
          </a:xfrm>
        </p:grpSpPr>
        <p:sp>
          <p:nvSpPr>
            <p:cNvPr id="8" name="Rectangle 7"/>
            <p:cNvSpPr/>
            <p:nvPr/>
          </p:nvSpPr>
          <p:spPr>
            <a:xfrm>
              <a:off x="323528" y="3140968"/>
              <a:ext cx="842493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73050" indent="-273050" algn="just">
                <a:buAutoNum type="arabicPeriod"/>
              </a:pPr>
              <a:r>
                <a:rPr lang="en-US" sz="2200" i="1" dirty="0" smtClean="0">
                  <a:solidFill>
                    <a:srgbClr val="CC0000"/>
                  </a:solidFill>
                  <a:cs typeface="Arial" charset="0"/>
                </a:rPr>
                <a:t>Overdamped</a:t>
              </a:r>
              <a:r>
                <a:rPr lang="en-US" sz="2200" dirty="0" smtClean="0">
                  <a:solidFill>
                    <a:srgbClr val="CC0000"/>
                  </a:solidFill>
                  <a:cs typeface="Arial" charset="0"/>
                </a:rPr>
                <a:t> </a:t>
              </a:r>
              <a:r>
                <a:rPr lang="en-US" sz="2200" dirty="0" smtClean="0">
                  <a:cs typeface="Arial" charset="0"/>
                </a:rPr>
                <a:t>- when the system has two real distinct poles (       &gt;1).</a:t>
              </a:r>
            </a:p>
          </p:txBody>
        </p:sp>
        <p:graphicFrame>
          <p:nvGraphicFramePr>
            <p:cNvPr id="265222" name="Object 6"/>
            <p:cNvGraphicFramePr>
              <a:graphicFrameLocks noChangeAspect="1"/>
            </p:cNvGraphicFramePr>
            <p:nvPr/>
          </p:nvGraphicFramePr>
          <p:xfrm>
            <a:off x="7452320" y="3121208"/>
            <a:ext cx="341312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25" name="Equation" r:id="rId7" imgW="126720" imgH="177480" progId="Equation.3">
                    <p:embed/>
                  </p:oleObj>
                </mc:Choice>
                <mc:Fallback>
                  <p:oleObj name="Equation" r:id="rId7" imgW="126720" imgH="1774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52320" y="3121208"/>
                          <a:ext cx="341312" cy="479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28"/>
          <p:cNvGrpSpPr/>
          <p:nvPr/>
        </p:nvGrpSpPr>
        <p:grpSpPr>
          <a:xfrm>
            <a:off x="2195736" y="3857868"/>
            <a:ext cx="5056654" cy="2811492"/>
            <a:chOff x="2195736" y="3857868"/>
            <a:chExt cx="5056654" cy="2811492"/>
          </a:xfrm>
        </p:grpSpPr>
        <p:grpSp>
          <p:nvGrpSpPr>
            <p:cNvPr id="11" name="Group 10"/>
            <p:cNvGrpSpPr/>
            <p:nvPr/>
          </p:nvGrpSpPr>
          <p:grpSpPr>
            <a:xfrm>
              <a:off x="2195736" y="3857868"/>
              <a:ext cx="5056654" cy="2811492"/>
              <a:chOff x="4090552" y="2109148"/>
              <a:chExt cx="5056654" cy="2811492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6399496" y="2544640"/>
                <a:ext cx="0" cy="237600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rot="5400000">
                <a:off x="6480472" y="1449040"/>
                <a:ext cx="0" cy="468000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5751424" y="3748096"/>
                <a:ext cx="0" cy="7200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5031344" y="3751864"/>
                <a:ext cx="0" cy="7200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4311264" y="3748096"/>
                <a:ext cx="0" cy="7200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5535400" y="3851168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-a</a:t>
                </a:r>
                <a:endParaRPr lang="en-GB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801672" y="3874696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-b</a:t>
                </a:r>
                <a:endParaRPr lang="en-GB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090552" y="3874696"/>
                <a:ext cx="352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-c</a:t>
                </a:r>
                <a:endParaRPr lang="en-GB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839108" y="3627608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b="1" dirty="0" smtClean="0"/>
                  <a:t>δ</a:t>
                </a:r>
                <a:endParaRPr lang="en-GB" b="1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228184" y="2109148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 smtClean="0"/>
                  <a:t>j</a:t>
                </a:r>
                <a:r>
                  <a:rPr lang="el-GR" b="1" dirty="0" smtClean="0"/>
                  <a:t>ω</a:t>
                </a:r>
                <a:endParaRPr lang="en-GB" b="1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779912" y="5472520"/>
              <a:ext cx="144017" cy="145470"/>
              <a:chOff x="3203847" y="4809330"/>
              <a:chExt cx="144017" cy="14547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3203847" y="4809330"/>
                <a:ext cx="144000" cy="144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203864" y="4810800"/>
                <a:ext cx="144000" cy="144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3077248" y="5486168"/>
              <a:ext cx="144017" cy="145470"/>
              <a:chOff x="3203847" y="4809330"/>
              <a:chExt cx="144017" cy="14547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H="1">
                <a:off x="3203847" y="4809330"/>
                <a:ext cx="144000" cy="144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203864" y="4810800"/>
                <a:ext cx="144000" cy="144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Step Response of overdamped and undamped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Home Work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D4BDDC-7F15-4CB8-8869-BA2C6D2471A7}" type="slidenum">
              <a:rPr lang="en-US" smtClean="0"/>
              <a:pPr/>
              <a:t>71</a:t>
            </a:fld>
            <a:endParaRPr lang="en-US" smtClean="0"/>
          </a:p>
        </p:txBody>
      </p:sp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91600" cy="6629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014CA6-D20E-49D0-A61A-FD9556442346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25606" name="Rectangle 2"/>
          <p:cNvSpPr>
            <a:spLocks noChangeArrowheads="1"/>
          </p:cNvSpPr>
          <p:nvPr/>
        </p:nvSpPr>
        <p:spPr bwMode="auto">
          <a:xfrm>
            <a:off x="304800" y="1066800"/>
            <a:ext cx="883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en-US" sz="2400" u="sng" dirty="0">
                <a:cs typeface="Arial" charset="0"/>
              </a:rPr>
              <a:t>Example </a:t>
            </a:r>
            <a:r>
              <a:rPr lang="en-US" sz="2400" u="sng" dirty="0" smtClean="0">
                <a:cs typeface="Arial" charset="0"/>
              </a:rPr>
              <a:t>10</a:t>
            </a:r>
            <a:r>
              <a:rPr lang="en-US" sz="2400" dirty="0" smtClean="0">
                <a:cs typeface="Arial" charset="0"/>
              </a:rPr>
              <a:t>: </a:t>
            </a:r>
            <a:r>
              <a:rPr lang="en-US" sz="2400" dirty="0">
                <a:cs typeface="Arial" charset="0"/>
              </a:rPr>
              <a:t>Describe the </a:t>
            </a:r>
            <a:r>
              <a:rPr lang="en-US" sz="2400" dirty="0">
                <a:solidFill>
                  <a:srgbClr val="CC0000"/>
                </a:solidFill>
                <a:cs typeface="Arial" charset="0"/>
              </a:rPr>
              <a:t>nature</a:t>
            </a:r>
            <a:r>
              <a:rPr lang="en-US" sz="2400" dirty="0">
                <a:cs typeface="Arial" charset="0"/>
              </a:rPr>
              <a:t> of the second-order system response via the value of the damping ratio for the systems with transfer function</a:t>
            </a:r>
          </a:p>
        </p:txBody>
      </p:sp>
      <p:sp>
        <p:nvSpPr>
          <p:cNvPr id="2560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5188"/>
          </a:xfrm>
          <a:noFill/>
        </p:spPr>
        <p:txBody>
          <a:bodyPr anchor="ctr" anchorCtr="1"/>
          <a:lstStyle/>
          <a:p>
            <a:pPr eaLnBrk="1" hangingPunct="1"/>
            <a:r>
              <a:rPr lang="en-US" smtClean="0">
                <a:solidFill>
                  <a:schemeClr val="hlink"/>
                </a:solidFill>
              </a:rPr>
              <a:t>Second – Order System</a:t>
            </a:r>
          </a:p>
        </p:txBody>
      </p:sp>
      <p:sp>
        <p:nvSpPr>
          <p:cNvPr id="25608" name="Rectangle 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graphicFrame>
        <p:nvGraphicFramePr>
          <p:cNvPr id="25602" name="Object 5"/>
          <p:cNvGraphicFramePr>
            <a:graphicFrameLocks noChangeAspect="1"/>
          </p:cNvGraphicFramePr>
          <p:nvPr/>
        </p:nvGraphicFramePr>
        <p:xfrm>
          <a:off x="2157413" y="2514600"/>
          <a:ext cx="310038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91" name="Equation" r:id="rId4" imgW="1396800" imgH="431640" progId="Equation.3">
                  <p:embed/>
                </p:oleObj>
              </mc:Choice>
              <mc:Fallback>
                <p:oleObj name="Equation" r:id="rId4" imgW="139680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13" y="2514600"/>
                        <a:ext cx="3100387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graphicFrame>
        <p:nvGraphicFramePr>
          <p:cNvPr id="25603" name="Object 7"/>
          <p:cNvGraphicFramePr>
            <a:graphicFrameLocks noChangeAspect="1"/>
          </p:cNvGraphicFramePr>
          <p:nvPr/>
        </p:nvGraphicFramePr>
        <p:xfrm>
          <a:off x="2193925" y="3733800"/>
          <a:ext cx="308133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92" name="Equation" r:id="rId6" imgW="1434960" imgH="431640" progId="Equation.3">
                  <p:embed/>
                </p:oleObj>
              </mc:Choice>
              <mc:Fallback>
                <p:oleObj name="Equation" r:id="rId6" imgW="143496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3733800"/>
                        <a:ext cx="3081338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Rectangle 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graphicFrame>
        <p:nvGraphicFramePr>
          <p:cNvPr id="25604" name="Object 9"/>
          <p:cNvGraphicFramePr>
            <a:graphicFrameLocks noChangeAspect="1"/>
          </p:cNvGraphicFramePr>
          <p:nvPr/>
        </p:nvGraphicFramePr>
        <p:xfrm>
          <a:off x="2146300" y="5105400"/>
          <a:ext cx="31115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93" name="Equation" r:id="rId8" imgW="1422360" imgH="431640" progId="Equation.3">
                  <p:embed/>
                </p:oleObj>
              </mc:Choice>
              <mc:Fallback>
                <p:oleObj name="Equation" r:id="rId8" imgW="142236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5105400"/>
                        <a:ext cx="3111500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6096000" y="3886200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 them as your own revision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End </a:t>
            </a:r>
            <a:r>
              <a:rPr lang="en-GB" smtClean="0"/>
              <a:t>of Lectures-15-16-17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 download this lecture visit</a:t>
            </a:r>
          </a:p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http://imtiazhussainkalwar.weebly.com/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Autofit/>
          </a:bodyPr>
          <a:lstStyle/>
          <a:p>
            <a:r>
              <a:rPr lang="en-GB" sz="3800" b="1" dirty="0" smtClean="0"/>
              <a:t>Introduction</a:t>
            </a:r>
            <a:endParaRPr lang="en-GB" sz="38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0" y="2276872"/>
            <a:ext cx="8784976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3050" lvl="0" indent="-27305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300" dirty="0" smtClean="0">
                <a:cs typeface="Arial" charset="0"/>
              </a:rPr>
              <a:t>According the value of        , a second-order system can be set into one of the four categories:</a:t>
            </a:r>
            <a:endParaRPr kumimoji="0" lang="en-US" sz="23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  <p:graphicFrame>
        <p:nvGraphicFramePr>
          <p:cNvPr id="264197" name="Object 1"/>
          <p:cNvGraphicFramePr>
            <a:graphicFrameLocks noChangeAspect="1"/>
          </p:cNvGraphicFramePr>
          <p:nvPr/>
        </p:nvGraphicFramePr>
        <p:xfrm>
          <a:off x="3203848" y="908720"/>
          <a:ext cx="2625601" cy="1296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302" name="Equation" r:id="rId3" imgW="1054080" imgH="520560" progId="Equation.3">
                  <p:embed/>
                </p:oleObj>
              </mc:Choice>
              <mc:Fallback>
                <p:oleObj name="Equation" r:id="rId3" imgW="1054080" imgH="520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908720"/>
                        <a:ext cx="2625601" cy="12966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0" name="Object 5"/>
          <p:cNvGraphicFramePr>
            <a:graphicFrameLocks noChangeAspect="1"/>
          </p:cNvGraphicFramePr>
          <p:nvPr/>
        </p:nvGraphicFramePr>
        <p:xfrm>
          <a:off x="3347864" y="2276872"/>
          <a:ext cx="34131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303" name="Equation" r:id="rId5" imgW="126720" imgH="177480" progId="Equation.3">
                  <p:embed/>
                </p:oleObj>
              </mc:Choice>
              <mc:Fallback>
                <p:oleObj name="Equation" r:id="rId5" imgW="12672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276872"/>
                        <a:ext cx="341312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323528" y="3284984"/>
            <a:ext cx="8424936" cy="421065"/>
            <a:chOff x="323528" y="3284984"/>
            <a:chExt cx="8424936" cy="421065"/>
          </a:xfrm>
        </p:grpSpPr>
        <p:sp>
          <p:nvSpPr>
            <p:cNvPr id="8" name="Rectangle 7"/>
            <p:cNvSpPr/>
            <p:nvPr/>
          </p:nvSpPr>
          <p:spPr>
            <a:xfrm>
              <a:off x="323528" y="3284984"/>
              <a:ext cx="842493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000" dirty="0" smtClean="0">
                  <a:cs typeface="Arial" charset="0"/>
                </a:rPr>
                <a:t>2. </a:t>
              </a:r>
              <a:r>
                <a:rPr lang="en-US" sz="2000" i="1" dirty="0" err="1" smtClean="0">
                  <a:solidFill>
                    <a:srgbClr val="CC0000"/>
                  </a:solidFill>
                  <a:cs typeface="Arial" charset="0"/>
                </a:rPr>
                <a:t>Underdamped</a:t>
              </a:r>
              <a:r>
                <a:rPr lang="en-US" sz="2000" dirty="0" smtClean="0">
                  <a:solidFill>
                    <a:srgbClr val="FFFF66"/>
                  </a:solidFill>
                  <a:cs typeface="Arial" charset="0"/>
                </a:rPr>
                <a:t> </a:t>
              </a:r>
              <a:r>
                <a:rPr lang="en-US" sz="2000" dirty="0" smtClean="0">
                  <a:cs typeface="Arial" charset="0"/>
                </a:rPr>
                <a:t>- when the system has two complex conjugate poles (0 &lt;     &lt;1)</a:t>
              </a:r>
            </a:p>
          </p:txBody>
        </p:sp>
        <p:graphicFrame>
          <p:nvGraphicFramePr>
            <p:cNvPr id="26522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5512295"/>
                </p:ext>
              </p:extLst>
            </p:nvPr>
          </p:nvGraphicFramePr>
          <p:xfrm>
            <a:off x="8026368" y="3298632"/>
            <a:ext cx="290048" cy="407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304" name="Equation" r:id="rId7" imgW="126720" imgH="177480" progId="Equation.3">
                    <p:embed/>
                  </p:oleObj>
                </mc:Choice>
                <mc:Fallback>
                  <p:oleObj name="Equation" r:id="rId7" imgW="126720" imgH="17748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26368" y="3298632"/>
                          <a:ext cx="290048" cy="4074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Group 31"/>
          <p:cNvGrpSpPr/>
          <p:nvPr/>
        </p:nvGrpSpPr>
        <p:grpSpPr>
          <a:xfrm>
            <a:off x="2195736" y="3857868"/>
            <a:ext cx="5056654" cy="2811492"/>
            <a:chOff x="2195736" y="3857868"/>
            <a:chExt cx="5056654" cy="2811492"/>
          </a:xfrm>
        </p:grpSpPr>
        <p:grpSp>
          <p:nvGrpSpPr>
            <p:cNvPr id="15" name="Group 10"/>
            <p:cNvGrpSpPr/>
            <p:nvPr/>
          </p:nvGrpSpPr>
          <p:grpSpPr>
            <a:xfrm>
              <a:off x="2195736" y="3857868"/>
              <a:ext cx="5056654" cy="2811492"/>
              <a:chOff x="4090552" y="2109148"/>
              <a:chExt cx="5056654" cy="2811492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>
                <a:off x="6399496" y="2544640"/>
                <a:ext cx="0" cy="237600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rot="5400000">
                <a:off x="6480472" y="1449040"/>
                <a:ext cx="0" cy="468000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5751424" y="3748096"/>
                <a:ext cx="0" cy="7200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5031344" y="3751864"/>
                <a:ext cx="0" cy="7200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4311264" y="3748096"/>
                <a:ext cx="0" cy="7200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535400" y="3851168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-a</a:t>
                </a:r>
                <a:endParaRPr lang="en-GB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801672" y="3874696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-b</a:t>
                </a:r>
                <a:endParaRPr lang="en-GB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090552" y="3874696"/>
                <a:ext cx="352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-c</a:t>
                </a:r>
                <a:endParaRPr lang="en-GB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839108" y="3627608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b="1" dirty="0" smtClean="0"/>
                  <a:t>δ</a:t>
                </a:r>
                <a:endParaRPr lang="en-GB" b="1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228184" y="2109148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 smtClean="0"/>
                  <a:t>j</a:t>
                </a:r>
                <a:r>
                  <a:rPr lang="el-GR" b="1" dirty="0" smtClean="0"/>
                  <a:t>ω</a:t>
                </a:r>
                <a:endParaRPr lang="en-GB" b="1" dirty="0"/>
              </a:p>
            </p:txBody>
          </p:sp>
        </p:grpSp>
        <p:grpSp>
          <p:nvGrpSpPr>
            <p:cNvPr id="16" name="Group 21"/>
            <p:cNvGrpSpPr/>
            <p:nvPr/>
          </p:nvGrpSpPr>
          <p:grpSpPr>
            <a:xfrm>
              <a:off x="3059832" y="4579674"/>
              <a:ext cx="144017" cy="145470"/>
              <a:chOff x="3203847" y="4809330"/>
              <a:chExt cx="144017" cy="14547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flipH="1">
                <a:off x="3203847" y="4809330"/>
                <a:ext cx="144000" cy="144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203864" y="4810800"/>
                <a:ext cx="144000" cy="144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25"/>
            <p:cNvGrpSpPr/>
            <p:nvPr/>
          </p:nvGrpSpPr>
          <p:grpSpPr>
            <a:xfrm>
              <a:off x="3059832" y="6307866"/>
              <a:ext cx="144017" cy="145470"/>
              <a:chOff x="3203847" y="4809330"/>
              <a:chExt cx="144017" cy="14547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flipH="1">
                <a:off x="3203847" y="4809330"/>
                <a:ext cx="144000" cy="144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3203864" y="4810800"/>
                <a:ext cx="144000" cy="144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Autofit/>
          </a:bodyPr>
          <a:lstStyle/>
          <a:p>
            <a:r>
              <a:rPr lang="en-GB" sz="3800" b="1" dirty="0" smtClean="0"/>
              <a:t>Introduction</a:t>
            </a:r>
            <a:endParaRPr lang="en-GB" sz="38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0" y="2276872"/>
            <a:ext cx="8784976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3050" lvl="0" indent="-27305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300" dirty="0" smtClean="0">
                <a:cs typeface="Arial" charset="0"/>
              </a:rPr>
              <a:t>According the value of        , a second-order system can be set into one of the four categories:</a:t>
            </a:r>
            <a:endParaRPr kumimoji="0" lang="en-US" sz="23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  <p:graphicFrame>
        <p:nvGraphicFramePr>
          <p:cNvPr id="264197" name="Object 1"/>
          <p:cNvGraphicFramePr>
            <a:graphicFrameLocks noChangeAspect="1"/>
          </p:cNvGraphicFramePr>
          <p:nvPr/>
        </p:nvGraphicFramePr>
        <p:xfrm>
          <a:off x="3203848" y="908720"/>
          <a:ext cx="2625601" cy="1296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47" name="Equation" r:id="rId3" imgW="1054080" imgH="520560" progId="Equation.3">
                  <p:embed/>
                </p:oleObj>
              </mc:Choice>
              <mc:Fallback>
                <p:oleObj name="Equation" r:id="rId3" imgW="1054080" imgH="520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908720"/>
                        <a:ext cx="2625601" cy="12966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0" name="Object 5"/>
          <p:cNvGraphicFramePr>
            <a:graphicFrameLocks noChangeAspect="1"/>
          </p:cNvGraphicFramePr>
          <p:nvPr/>
        </p:nvGraphicFramePr>
        <p:xfrm>
          <a:off x="3347864" y="2276872"/>
          <a:ext cx="34131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48" name="Equation" r:id="rId5" imgW="126720" imgH="177480" progId="Equation.3">
                  <p:embed/>
                </p:oleObj>
              </mc:Choice>
              <mc:Fallback>
                <p:oleObj name="Equation" r:id="rId5" imgW="12672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276872"/>
                        <a:ext cx="341312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323528" y="3284984"/>
            <a:ext cx="8424936" cy="479425"/>
            <a:chOff x="323528" y="3284984"/>
            <a:chExt cx="8424936" cy="479425"/>
          </a:xfrm>
        </p:grpSpPr>
        <p:sp>
          <p:nvSpPr>
            <p:cNvPr id="8" name="Rectangle 7"/>
            <p:cNvSpPr/>
            <p:nvPr/>
          </p:nvSpPr>
          <p:spPr>
            <a:xfrm>
              <a:off x="323528" y="3284984"/>
              <a:ext cx="842493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200" dirty="0" smtClean="0">
                  <a:cs typeface="Arial" charset="0"/>
                </a:rPr>
                <a:t>3. </a:t>
              </a:r>
              <a:r>
                <a:rPr lang="en-US" sz="2200" i="1" dirty="0" smtClean="0">
                  <a:solidFill>
                    <a:srgbClr val="CC0000"/>
                  </a:solidFill>
                  <a:cs typeface="Arial" charset="0"/>
                </a:rPr>
                <a:t>Undamped</a:t>
              </a:r>
              <a:r>
                <a:rPr lang="en-US" sz="2200" dirty="0" smtClean="0">
                  <a:cs typeface="Arial" charset="0"/>
                </a:rPr>
                <a:t> - when the system has two imaginary poles (       = 0). </a:t>
              </a:r>
            </a:p>
          </p:txBody>
        </p:sp>
        <p:graphicFrame>
          <p:nvGraphicFramePr>
            <p:cNvPr id="265222" name="Object 6"/>
            <p:cNvGraphicFramePr>
              <a:graphicFrameLocks noChangeAspect="1"/>
            </p:cNvGraphicFramePr>
            <p:nvPr/>
          </p:nvGraphicFramePr>
          <p:xfrm>
            <a:off x="7092280" y="3284984"/>
            <a:ext cx="341312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49" name="Equation" r:id="rId7" imgW="126720" imgH="177480" progId="Equation.3">
                    <p:embed/>
                  </p:oleObj>
                </mc:Choice>
                <mc:Fallback>
                  <p:oleObj name="Equation" r:id="rId7" imgW="126720" imgH="1774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92280" y="3284984"/>
                          <a:ext cx="341312" cy="479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Group 29"/>
          <p:cNvGrpSpPr/>
          <p:nvPr/>
        </p:nvGrpSpPr>
        <p:grpSpPr>
          <a:xfrm>
            <a:off x="2195736" y="3857868"/>
            <a:ext cx="5056654" cy="2811492"/>
            <a:chOff x="2195736" y="3857868"/>
            <a:chExt cx="5056654" cy="2811492"/>
          </a:xfrm>
        </p:grpSpPr>
        <p:grpSp>
          <p:nvGrpSpPr>
            <p:cNvPr id="12" name="Group 10"/>
            <p:cNvGrpSpPr/>
            <p:nvPr/>
          </p:nvGrpSpPr>
          <p:grpSpPr>
            <a:xfrm>
              <a:off x="2195736" y="3857868"/>
              <a:ext cx="5056654" cy="2811492"/>
              <a:chOff x="4090552" y="2109148"/>
              <a:chExt cx="5056654" cy="2811492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>
                <a:off x="6399496" y="2544640"/>
                <a:ext cx="0" cy="237600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rot="5400000">
                <a:off x="6480472" y="1449040"/>
                <a:ext cx="0" cy="4680000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751424" y="3748096"/>
                <a:ext cx="0" cy="7200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5031344" y="3751864"/>
                <a:ext cx="0" cy="7200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4311264" y="3748096"/>
                <a:ext cx="0" cy="7200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535400" y="3851168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-a</a:t>
                </a:r>
                <a:endParaRPr lang="en-GB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801672" y="3874696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-b</a:t>
                </a:r>
                <a:endParaRPr lang="en-GB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090552" y="3874696"/>
                <a:ext cx="352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-c</a:t>
                </a:r>
                <a:endParaRPr lang="en-GB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839108" y="3627608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b="1" dirty="0" smtClean="0"/>
                  <a:t>δ</a:t>
                </a:r>
                <a:endParaRPr lang="en-GB" b="1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228184" y="2109148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 smtClean="0"/>
                  <a:t>j</a:t>
                </a:r>
                <a:r>
                  <a:rPr lang="el-GR" b="1" dirty="0" smtClean="0"/>
                  <a:t>ω</a:t>
                </a:r>
                <a:endParaRPr lang="en-GB" b="1" dirty="0"/>
              </a:p>
            </p:txBody>
          </p:sp>
        </p:grpSp>
        <p:grpSp>
          <p:nvGrpSpPr>
            <p:cNvPr id="13" name="Group 21"/>
            <p:cNvGrpSpPr/>
            <p:nvPr/>
          </p:nvGrpSpPr>
          <p:grpSpPr>
            <a:xfrm>
              <a:off x="4441632" y="4735528"/>
              <a:ext cx="144017" cy="145470"/>
              <a:chOff x="3203847" y="4809330"/>
              <a:chExt cx="144017" cy="14547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H="1">
                <a:off x="3203847" y="4809330"/>
                <a:ext cx="144000" cy="144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203864" y="4810800"/>
                <a:ext cx="144000" cy="144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25"/>
            <p:cNvGrpSpPr/>
            <p:nvPr/>
          </p:nvGrpSpPr>
          <p:grpSpPr>
            <a:xfrm>
              <a:off x="4441632" y="6019834"/>
              <a:ext cx="144017" cy="145470"/>
              <a:chOff x="3203847" y="4809330"/>
              <a:chExt cx="144017" cy="14547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3203847" y="4809330"/>
                <a:ext cx="144000" cy="144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203864" y="4810800"/>
                <a:ext cx="144000" cy="144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5039</TotalTime>
  <Words>1642</Words>
  <Application>Microsoft Office PowerPoint</Application>
  <PresentationFormat>On-screen Show (4:3)</PresentationFormat>
  <Paragraphs>249</Paragraphs>
  <Slides>73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5" baseType="lpstr">
      <vt:lpstr>Office Theme</vt:lpstr>
      <vt:lpstr>Equation</vt:lpstr>
      <vt:lpstr>Feedback Control Systems (FCS)</vt:lpstr>
      <vt:lpstr>Introduction</vt:lpstr>
      <vt:lpstr>Introduction</vt:lpstr>
      <vt:lpstr>Introduction</vt:lpstr>
      <vt:lpstr>Example#1</vt:lpstr>
      <vt:lpstr>Introduction</vt:lpstr>
      <vt:lpstr>Introduction</vt:lpstr>
      <vt:lpstr>Introduction</vt:lpstr>
      <vt:lpstr>Introduction</vt:lpstr>
      <vt:lpstr>Introduction</vt:lpstr>
      <vt:lpstr>Time-Domain Specification</vt:lpstr>
      <vt:lpstr>Time-Domain Specification</vt:lpstr>
      <vt:lpstr>Time-Domain Specification</vt:lpstr>
      <vt:lpstr>Time-Domain Specification</vt:lpstr>
      <vt:lpstr>Time-Domain Specification</vt:lpstr>
      <vt:lpstr>Time-Domain Specification</vt:lpstr>
      <vt:lpstr>S-Plane</vt:lpstr>
      <vt:lpstr>S-Plane</vt:lpstr>
      <vt:lpstr>S-Plane</vt:lpstr>
      <vt:lpstr>S-Plane</vt:lpstr>
      <vt:lpstr>S-Plane</vt:lpstr>
      <vt:lpstr>S-Plane</vt:lpstr>
      <vt:lpstr>S-Plane</vt:lpstr>
      <vt:lpstr>S-Plane</vt:lpstr>
      <vt:lpstr>S-Plane</vt:lpstr>
      <vt:lpstr>Example-2</vt:lpstr>
      <vt:lpstr>Example-3</vt:lpstr>
      <vt:lpstr>Example-4</vt:lpstr>
      <vt:lpstr>Example-4</vt:lpstr>
      <vt:lpstr>S-Plane</vt:lpstr>
      <vt:lpstr>Step Response of underdamped System</vt:lpstr>
      <vt:lpstr>Step Response of underdamped System</vt:lpstr>
      <vt:lpstr>Step Response of underdamped System</vt:lpstr>
      <vt:lpstr>Step Response of underdamped System</vt:lpstr>
      <vt:lpstr>Step Response of underdamped System</vt:lpstr>
      <vt:lpstr>Step Response of underdamped System</vt:lpstr>
      <vt:lpstr>Step Response of underdamped System</vt:lpstr>
      <vt:lpstr>Step Response of underdamped System</vt:lpstr>
      <vt:lpstr>Step Response of underdamped System</vt:lpstr>
      <vt:lpstr>Time Domain Specifications of Underdamped system</vt:lpstr>
      <vt:lpstr>Time Domain Specifications (Rise Time)</vt:lpstr>
      <vt:lpstr>Time Domain Specifications (Rise Time)</vt:lpstr>
      <vt:lpstr>Time Domain Specifications (Rise Time)</vt:lpstr>
      <vt:lpstr>Time Domain Specifications (Peak Time)</vt:lpstr>
      <vt:lpstr>Time Domain Specifications (Peak Time)</vt:lpstr>
      <vt:lpstr>Time Domain Specifications (Peak Time)</vt:lpstr>
      <vt:lpstr>Time Domain Specifications (Maximum Overshoot)</vt:lpstr>
      <vt:lpstr>Time Domain Specifications (Maximum Overshoot)</vt:lpstr>
      <vt:lpstr>Time Domain Specifications (Settling Time)</vt:lpstr>
      <vt:lpstr>Time Domain Specifications (Settling Time)</vt:lpstr>
      <vt:lpstr>Summary of Time Domain Specifications</vt:lpstr>
      <vt:lpstr>Example#5</vt:lpstr>
      <vt:lpstr>Example#5</vt:lpstr>
      <vt:lpstr>Example#5</vt:lpstr>
      <vt:lpstr>Example#5</vt:lpstr>
      <vt:lpstr>Example#5</vt:lpstr>
      <vt:lpstr>Example#5</vt:lpstr>
      <vt:lpstr>Example#6</vt:lpstr>
      <vt:lpstr>Example#6</vt:lpstr>
      <vt:lpstr>Example#6</vt:lpstr>
      <vt:lpstr>Example#6</vt:lpstr>
      <vt:lpstr>Example#6</vt:lpstr>
      <vt:lpstr>Example#6</vt:lpstr>
      <vt:lpstr>Example#7</vt:lpstr>
      <vt:lpstr>Example#8</vt:lpstr>
      <vt:lpstr>Example#9</vt:lpstr>
      <vt:lpstr>Example#9</vt:lpstr>
      <vt:lpstr>Example#9</vt:lpstr>
      <vt:lpstr>Step Response of critically damped System (         )</vt:lpstr>
      <vt:lpstr>Step Response of overdamped and undamped Systems</vt:lpstr>
      <vt:lpstr>PowerPoint Presentation</vt:lpstr>
      <vt:lpstr>Second – Order System</vt:lpstr>
      <vt:lpstr>End of Lectures-15-16-17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Imtiaz Hussain</dc:creator>
  <cp:lastModifiedBy>DR. Imtiaz</cp:lastModifiedBy>
  <cp:revision>1049</cp:revision>
  <dcterms:created xsi:type="dcterms:W3CDTF">2012-07-01T09:15:58Z</dcterms:created>
  <dcterms:modified xsi:type="dcterms:W3CDTF">2014-02-18T05:28:48Z</dcterms:modified>
</cp:coreProperties>
</file>