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397" r:id="rId2"/>
    <p:sldId id="396" r:id="rId3"/>
    <p:sldId id="326" r:id="rId4"/>
    <p:sldId id="328" r:id="rId5"/>
    <p:sldId id="334" r:id="rId6"/>
    <p:sldId id="335" r:id="rId7"/>
    <p:sldId id="338" r:id="rId8"/>
    <p:sldId id="366" r:id="rId9"/>
    <p:sldId id="333" r:id="rId10"/>
    <p:sldId id="332" r:id="rId11"/>
    <p:sldId id="352" r:id="rId12"/>
    <p:sldId id="367" r:id="rId13"/>
    <p:sldId id="368" r:id="rId14"/>
    <p:sldId id="369" r:id="rId15"/>
    <p:sldId id="350" r:id="rId16"/>
    <p:sldId id="356" r:id="rId17"/>
    <p:sldId id="357" r:id="rId18"/>
    <p:sldId id="362" r:id="rId19"/>
    <p:sldId id="358" r:id="rId20"/>
    <p:sldId id="363" r:id="rId21"/>
    <p:sldId id="364" r:id="rId22"/>
    <p:sldId id="359" r:id="rId23"/>
    <p:sldId id="360" r:id="rId24"/>
    <p:sldId id="361" r:id="rId25"/>
    <p:sldId id="348" r:id="rId26"/>
    <p:sldId id="349" r:id="rId27"/>
    <p:sldId id="353" r:id="rId28"/>
    <p:sldId id="336" r:id="rId29"/>
    <p:sldId id="377" r:id="rId30"/>
    <p:sldId id="372" r:id="rId31"/>
    <p:sldId id="378" r:id="rId32"/>
    <p:sldId id="373" r:id="rId33"/>
    <p:sldId id="370" r:id="rId34"/>
    <p:sldId id="371" r:id="rId35"/>
    <p:sldId id="380" r:id="rId36"/>
    <p:sldId id="379" r:id="rId37"/>
    <p:sldId id="381" r:id="rId38"/>
    <p:sldId id="382" r:id="rId39"/>
    <p:sldId id="383" r:id="rId40"/>
    <p:sldId id="384" r:id="rId41"/>
    <p:sldId id="385" r:id="rId42"/>
    <p:sldId id="386" r:id="rId43"/>
    <p:sldId id="354" r:id="rId44"/>
    <p:sldId id="365" r:id="rId45"/>
    <p:sldId id="374" r:id="rId46"/>
    <p:sldId id="375" r:id="rId47"/>
    <p:sldId id="376" r:id="rId48"/>
    <p:sldId id="339" r:id="rId49"/>
    <p:sldId id="340" r:id="rId50"/>
    <p:sldId id="341" r:id="rId51"/>
    <p:sldId id="342" r:id="rId52"/>
    <p:sldId id="343" r:id="rId53"/>
    <p:sldId id="344" r:id="rId54"/>
    <p:sldId id="387" r:id="rId55"/>
    <p:sldId id="388" r:id="rId56"/>
    <p:sldId id="392" r:id="rId57"/>
    <p:sldId id="393" r:id="rId58"/>
    <p:sldId id="394" r:id="rId59"/>
    <p:sldId id="395" r:id="rId60"/>
    <p:sldId id="32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5.wmf"/><Relationship Id="rId3" Type="http://schemas.openxmlformats.org/officeDocument/2006/relationships/image" Target="../media/image69.wmf"/><Relationship Id="rId7" Type="http://schemas.openxmlformats.org/officeDocument/2006/relationships/image" Target="../media/image82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6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84.wmf"/><Relationship Id="rId1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0BD80-8AEA-4192-8638-A583DF9BE58F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40A1-E8EE-4C8C-AB2E-3E1B9A65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A93A-FA1A-4B3B-8A77-1E1AD617611C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D608-FCA7-4DFC-82B0-0D12406954E5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EF3A-1FBE-42AD-938D-A19E6A4040C4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771BF-F736-4659-B05D-E326F810F8AE}" type="datetime1">
              <a:rPr lang="en-GB" smtClean="0"/>
              <a:t>07/08/2015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DFB6-F363-45AB-835D-69A0B1EC3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378-0DDB-4BE3-8ACC-F5D838C86F72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5E5-D459-4586-B85D-A7923E08C006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560-384E-4D6B-A016-1C00F2D1234A}" type="datetime1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47C-CCB4-48D7-975C-1F83880B3FBC}" type="datetime1">
              <a:rPr lang="en-GB" smtClean="0"/>
              <a:t>07/08/2015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8B99-6890-4206-9824-3A7F6B909610}" type="datetime1">
              <a:rPr lang="en-GB" smtClean="0"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6EA-A612-4DEF-BB81-7ACB31B1BD27}" type="datetime1">
              <a:rPr lang="en-GB" smtClean="0"/>
              <a:t>07/08/2015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988-F3E7-4509-AA8A-CC48FD44F823}" type="datetime1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B46F-01B1-431C-AE4F-0D20A341B175}" type="datetime1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0EA6-3B27-4196-8056-0CD92F298AE9}" type="datetime1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tiaz.hussain@faculty.mue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5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0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0.png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image" Target="../media/image20.png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5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20.png"/><Relationship Id="rId21" Type="http://schemas.openxmlformats.org/officeDocument/2006/relationships/image" Target="../media/image84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82.wmf"/><Relationship Id="rId25" Type="http://schemas.openxmlformats.org/officeDocument/2006/relationships/image" Target="../media/image77.wmf"/><Relationship Id="rId33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83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6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96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8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134.png"/><Relationship Id="rId21" Type="http://schemas.openxmlformats.org/officeDocument/2006/relationships/image" Target="../media/image133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9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7.png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36.wmf"/><Relationship Id="rId4" Type="http://schemas.openxmlformats.org/officeDocument/2006/relationships/image" Target="../media/image138.png"/><Relationship Id="rId9" Type="http://schemas.openxmlformats.org/officeDocument/2006/relationships/oleObject" Target="../embeddings/oleObject9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Control Systems (CS)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884042" y="3717032"/>
            <a:ext cx="58563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1600" dirty="0" smtClean="0"/>
              <a:t>Associate Professor</a:t>
            </a:r>
          </a:p>
          <a:p>
            <a:pPr algn="ctr"/>
            <a:r>
              <a:rPr lang="en-GB" sz="1600" dirty="0" smtClean="0"/>
              <a:t>Mehran University of Engineering &amp; Technology Jamshoro, Pakistan</a:t>
            </a:r>
          </a:p>
          <a:p>
            <a:pPr algn="ctr"/>
            <a:r>
              <a:rPr lang="en-GB" dirty="0" smtClean="0"/>
              <a:t>email: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imtiaz.hussain@faculty.muet.edu.pk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/>
              <a:t>URL :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Lecture-10-11</a:t>
            </a:r>
            <a:endParaRPr lang="en-GB" sz="2400" dirty="0"/>
          </a:p>
          <a:p>
            <a:pPr algn="ctr"/>
            <a:r>
              <a:rPr lang="en-GB" sz="2400" dirty="0"/>
              <a:t>Signal Flow Graphs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26"/>
            <a:ext cx="1193597" cy="1207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4565" y="0"/>
            <a:ext cx="7959435" cy="116903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3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36450"/>
            <a:ext cx="8034036" cy="1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305800" cy="564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Terminologies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8928992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100" dirty="0" smtClean="0"/>
              <a:t>A </a:t>
            </a:r>
            <a:r>
              <a:rPr lang="en-GB" sz="2100" b="1" dirty="0" smtClean="0">
                <a:solidFill>
                  <a:schemeClr val="accent1"/>
                </a:solidFill>
              </a:rPr>
              <a:t>self-loop</a:t>
            </a:r>
            <a:r>
              <a:rPr lang="en-GB" sz="2100" dirty="0" smtClean="0"/>
              <a:t> is a feedback loop consisting of a single branch. i.e.; </a:t>
            </a:r>
            <a:r>
              <a:rPr lang="en-GB" sz="2100" b="1" i="1" dirty="0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33</a:t>
            </a:r>
            <a:r>
              <a:rPr lang="en-GB" sz="2100" dirty="0" smtClean="0"/>
              <a:t> is a self loop.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100" dirty="0" smtClean="0"/>
              <a:t>The </a:t>
            </a:r>
            <a:r>
              <a:rPr lang="en-GB" sz="2100" b="1" dirty="0" smtClean="0">
                <a:solidFill>
                  <a:schemeClr val="accent1"/>
                </a:solidFill>
              </a:rPr>
              <a:t>gain</a:t>
            </a:r>
            <a:r>
              <a:rPr lang="en-GB" sz="2100" dirty="0" smtClean="0"/>
              <a:t> of a branch is the transmission function of that branch.</a:t>
            </a:r>
            <a:endParaRPr lang="en-GB" sz="2100" baseline="-250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100" dirty="0" smtClean="0"/>
              <a:t>The </a:t>
            </a:r>
            <a:r>
              <a:rPr lang="en-GB" sz="2100" b="1" dirty="0" smtClean="0">
                <a:solidFill>
                  <a:schemeClr val="accent1"/>
                </a:solidFill>
              </a:rPr>
              <a:t>path gain </a:t>
            </a:r>
            <a:r>
              <a:rPr lang="en-GB" sz="2100" dirty="0" smtClean="0"/>
              <a:t>is the product of branch gains encountered in traversing a path. i.e. the gain of forwards path  </a:t>
            </a:r>
            <a:r>
              <a:rPr lang="en-GB" sz="2100" b="1" i="1" dirty="0" smtClean="0">
                <a:solidFill>
                  <a:srgbClr val="FF0000"/>
                </a:solidFill>
              </a:rPr>
              <a:t>X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GB" sz="2100" b="1" i="1" dirty="0" smtClean="0">
                <a:solidFill>
                  <a:srgbClr val="FF0000"/>
                </a:solidFill>
              </a:rPr>
              <a:t> to X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GB" sz="2100" b="1" i="1" dirty="0" smtClean="0">
                <a:solidFill>
                  <a:srgbClr val="FF0000"/>
                </a:solidFill>
              </a:rPr>
              <a:t> to X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3</a:t>
            </a:r>
            <a:r>
              <a:rPr lang="en-GB" sz="2100" dirty="0" smtClean="0"/>
              <a:t> </a:t>
            </a:r>
            <a:r>
              <a:rPr lang="en-GB" sz="2100" b="1" i="1" dirty="0" smtClean="0">
                <a:solidFill>
                  <a:srgbClr val="FF0000"/>
                </a:solidFill>
              </a:rPr>
              <a:t>to X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4</a:t>
            </a:r>
            <a:r>
              <a:rPr lang="en-GB" sz="2100" b="1" i="1" dirty="0" smtClean="0">
                <a:solidFill>
                  <a:srgbClr val="FF0000"/>
                </a:solidFill>
              </a:rPr>
              <a:t> </a:t>
            </a:r>
            <a:r>
              <a:rPr lang="en-GB" sz="2100" dirty="0" smtClean="0"/>
              <a:t>is </a:t>
            </a:r>
            <a:r>
              <a:rPr lang="en-GB" sz="2100" b="1" i="1" dirty="0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21</a:t>
            </a:r>
            <a:r>
              <a:rPr lang="en-GB" sz="2100" b="1" i="1" dirty="0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32</a:t>
            </a:r>
            <a:r>
              <a:rPr lang="en-GB" sz="2100" b="1" i="1" dirty="0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smtClean="0">
                <a:solidFill>
                  <a:srgbClr val="FF0000"/>
                </a:solidFill>
              </a:rPr>
              <a:t>43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100" dirty="0" smtClean="0"/>
              <a:t>The </a:t>
            </a:r>
            <a:r>
              <a:rPr lang="en-GB" sz="2100" b="1" dirty="0">
                <a:solidFill>
                  <a:schemeClr val="accent1"/>
                </a:solidFill>
              </a:rPr>
              <a:t>loop gain </a:t>
            </a:r>
            <a:r>
              <a:rPr lang="en-GB" sz="2100" dirty="0"/>
              <a:t>is the product of the branch gains of the loop. i.e</a:t>
            </a:r>
            <a:r>
              <a:rPr lang="en-GB" sz="2100" dirty="0" smtClean="0"/>
              <a:t>., the loop gain of the feedback loop from </a:t>
            </a:r>
            <a:r>
              <a:rPr lang="en-GB" sz="2100" b="1" i="1" dirty="0" smtClean="0">
                <a:solidFill>
                  <a:srgbClr val="C00000"/>
                </a:solidFill>
              </a:rPr>
              <a:t>X</a:t>
            </a:r>
            <a:r>
              <a:rPr lang="en-GB" sz="2100" b="1" i="1" baseline="-25000" dirty="0" smtClean="0">
                <a:solidFill>
                  <a:srgbClr val="C00000"/>
                </a:solidFill>
              </a:rPr>
              <a:t>2</a:t>
            </a:r>
            <a:r>
              <a:rPr lang="en-GB" sz="2100" dirty="0" smtClean="0"/>
              <a:t> to </a:t>
            </a:r>
            <a:r>
              <a:rPr lang="en-GB" sz="2100" b="1" i="1" dirty="0" smtClean="0">
                <a:solidFill>
                  <a:srgbClr val="C00000"/>
                </a:solidFill>
              </a:rPr>
              <a:t>X</a:t>
            </a:r>
            <a:r>
              <a:rPr lang="en-GB" sz="2100" b="1" i="1" baseline="-25000" dirty="0" smtClean="0">
                <a:solidFill>
                  <a:srgbClr val="C00000"/>
                </a:solidFill>
              </a:rPr>
              <a:t>3</a:t>
            </a:r>
            <a:r>
              <a:rPr lang="en-GB" sz="2100" b="1" dirty="0" smtClean="0"/>
              <a:t> </a:t>
            </a:r>
            <a:r>
              <a:rPr lang="en-GB" sz="2100" dirty="0" smtClean="0"/>
              <a:t>and back to </a:t>
            </a:r>
            <a:r>
              <a:rPr lang="en-GB" sz="2100" b="1" i="1" dirty="0" smtClean="0">
                <a:solidFill>
                  <a:srgbClr val="C00000"/>
                </a:solidFill>
              </a:rPr>
              <a:t>X</a:t>
            </a:r>
            <a:r>
              <a:rPr lang="en-GB" sz="2100" b="1" i="1" baseline="-25000" dirty="0" smtClean="0">
                <a:solidFill>
                  <a:srgbClr val="C00000"/>
                </a:solidFill>
              </a:rPr>
              <a:t>2</a:t>
            </a:r>
            <a:r>
              <a:rPr lang="en-GB" sz="2100" dirty="0" smtClean="0"/>
              <a:t> is </a:t>
            </a:r>
            <a:r>
              <a:rPr lang="en-GB" sz="2100" b="1" i="1" dirty="0" err="1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err="1" smtClean="0">
                <a:solidFill>
                  <a:srgbClr val="FF0000"/>
                </a:solidFill>
              </a:rPr>
              <a:t>32</a:t>
            </a:r>
            <a:r>
              <a:rPr lang="en-GB" sz="2100" b="1" i="1" dirty="0" err="1" smtClean="0">
                <a:solidFill>
                  <a:srgbClr val="FF0000"/>
                </a:solidFill>
              </a:rPr>
              <a:t>A</a:t>
            </a:r>
            <a:r>
              <a:rPr lang="en-GB" sz="2100" b="1" i="1" baseline="-25000" dirty="0" err="1" smtClean="0">
                <a:solidFill>
                  <a:srgbClr val="FF0000"/>
                </a:solidFill>
              </a:rPr>
              <a:t>23</a:t>
            </a:r>
            <a:r>
              <a:rPr lang="en-GB" sz="2100" baseline="-250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GB" sz="2100" baseline="-25000" dirty="0" smtClean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100" dirty="0" smtClean="0"/>
              <a:t>Two loops, paths, or loop and a path are said to be </a:t>
            </a:r>
            <a:r>
              <a:rPr lang="en-GB" sz="2100" b="1" dirty="0" smtClean="0">
                <a:solidFill>
                  <a:schemeClr val="accent1"/>
                </a:solidFill>
              </a:rPr>
              <a:t>non-touching</a:t>
            </a:r>
            <a:r>
              <a:rPr lang="en-GB" sz="2100" dirty="0" smtClean="0"/>
              <a:t> if they have no nodes in common.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GB" sz="2200" dirty="0"/>
          </a:p>
        </p:txBody>
      </p:sp>
      <p:sp>
        <p:nvSpPr>
          <p:cNvPr id="5" name="Freeform 4"/>
          <p:cNvSpPr/>
          <p:nvPr/>
        </p:nvSpPr>
        <p:spPr>
          <a:xfrm>
            <a:off x="5320146" y="5338619"/>
            <a:ext cx="623453" cy="646545"/>
          </a:xfrm>
          <a:custGeom>
            <a:avLst/>
            <a:gdLst>
              <a:gd name="connsiteX0" fmla="*/ 249381 w 623453"/>
              <a:gd name="connsiteY0" fmla="*/ 632690 h 646545"/>
              <a:gd name="connsiteX1" fmla="*/ 55418 w 623453"/>
              <a:gd name="connsiteY1" fmla="*/ 507999 h 646545"/>
              <a:gd name="connsiteX2" fmla="*/ 13854 w 623453"/>
              <a:gd name="connsiteY2" fmla="*/ 203199 h 646545"/>
              <a:gd name="connsiteX3" fmla="*/ 138545 w 623453"/>
              <a:gd name="connsiteY3" fmla="*/ 36945 h 646545"/>
              <a:gd name="connsiteX4" fmla="*/ 332509 w 623453"/>
              <a:gd name="connsiteY4" fmla="*/ 9236 h 646545"/>
              <a:gd name="connsiteX5" fmla="*/ 540327 w 623453"/>
              <a:gd name="connsiteY5" fmla="*/ 92363 h 646545"/>
              <a:gd name="connsiteX6" fmla="*/ 609599 w 623453"/>
              <a:gd name="connsiteY6" fmla="*/ 272472 h 646545"/>
              <a:gd name="connsiteX7" fmla="*/ 609599 w 623453"/>
              <a:gd name="connsiteY7" fmla="*/ 383308 h 646545"/>
              <a:gd name="connsiteX8" fmla="*/ 526472 w 623453"/>
              <a:gd name="connsiteY8" fmla="*/ 549563 h 646545"/>
              <a:gd name="connsiteX9" fmla="*/ 401781 w 623453"/>
              <a:gd name="connsiteY9" fmla="*/ 646545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3453" h="646545">
                <a:moveTo>
                  <a:pt x="249381" y="632690"/>
                </a:moveTo>
                <a:cubicBezTo>
                  <a:pt x="172027" y="606135"/>
                  <a:pt x="94673" y="579581"/>
                  <a:pt x="55418" y="507999"/>
                </a:cubicBezTo>
                <a:cubicBezTo>
                  <a:pt x="16164" y="436417"/>
                  <a:pt x="0" y="281708"/>
                  <a:pt x="13854" y="203199"/>
                </a:cubicBezTo>
                <a:cubicBezTo>
                  <a:pt x="27709" y="124690"/>
                  <a:pt x="85436" y="69272"/>
                  <a:pt x="138545" y="36945"/>
                </a:cubicBezTo>
                <a:cubicBezTo>
                  <a:pt x="191654" y="4618"/>
                  <a:pt x="265545" y="0"/>
                  <a:pt x="332509" y="9236"/>
                </a:cubicBezTo>
                <a:cubicBezTo>
                  <a:pt x="399473" y="18472"/>
                  <a:pt x="494145" y="48490"/>
                  <a:pt x="540327" y="92363"/>
                </a:cubicBezTo>
                <a:cubicBezTo>
                  <a:pt x="586509" y="136236"/>
                  <a:pt x="598054" y="223981"/>
                  <a:pt x="609599" y="272472"/>
                </a:cubicBezTo>
                <a:cubicBezTo>
                  <a:pt x="621144" y="320963"/>
                  <a:pt x="623453" y="337126"/>
                  <a:pt x="609599" y="383308"/>
                </a:cubicBezTo>
                <a:cubicBezTo>
                  <a:pt x="595745" y="429490"/>
                  <a:pt x="561108" y="505690"/>
                  <a:pt x="526472" y="549563"/>
                </a:cubicBezTo>
                <a:cubicBezTo>
                  <a:pt x="491836" y="593436"/>
                  <a:pt x="446808" y="619990"/>
                  <a:pt x="401781" y="64654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5963135"/>
            <a:ext cx="77048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812473" y="5908964"/>
            <a:ext cx="2953327" cy="676564"/>
          </a:xfrm>
          <a:custGeom>
            <a:avLst/>
            <a:gdLst>
              <a:gd name="connsiteX0" fmla="*/ 304800 w 2953327"/>
              <a:gd name="connsiteY0" fmla="*/ 62345 h 676564"/>
              <a:gd name="connsiteX1" fmla="*/ 2535382 w 2953327"/>
              <a:gd name="connsiteY1" fmla="*/ 76200 h 676564"/>
              <a:gd name="connsiteX2" fmla="*/ 2812472 w 2953327"/>
              <a:gd name="connsiteY2" fmla="*/ 76200 h 676564"/>
              <a:gd name="connsiteX3" fmla="*/ 2673927 w 2953327"/>
              <a:gd name="connsiteY3" fmla="*/ 284018 h 676564"/>
              <a:gd name="connsiteX4" fmla="*/ 2161309 w 2953327"/>
              <a:gd name="connsiteY4" fmla="*/ 561109 h 676564"/>
              <a:gd name="connsiteX5" fmla="*/ 1440872 w 2953327"/>
              <a:gd name="connsiteY5" fmla="*/ 658091 h 676564"/>
              <a:gd name="connsiteX6" fmla="*/ 706582 w 2953327"/>
              <a:gd name="connsiteY6" fmla="*/ 450272 h 676564"/>
              <a:gd name="connsiteX7" fmla="*/ 304800 w 2953327"/>
              <a:gd name="connsiteY7" fmla="*/ 62345 h 67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3327" h="676564">
                <a:moveTo>
                  <a:pt x="304800" y="62345"/>
                </a:moveTo>
                <a:cubicBezTo>
                  <a:pt x="609600" y="0"/>
                  <a:pt x="2535382" y="76200"/>
                  <a:pt x="2535382" y="76200"/>
                </a:cubicBezTo>
                <a:cubicBezTo>
                  <a:pt x="2953327" y="78509"/>
                  <a:pt x="2789381" y="41564"/>
                  <a:pt x="2812472" y="76200"/>
                </a:cubicBezTo>
                <a:cubicBezTo>
                  <a:pt x="2835563" y="110836"/>
                  <a:pt x="2782454" y="203200"/>
                  <a:pt x="2673927" y="284018"/>
                </a:cubicBezTo>
                <a:cubicBezTo>
                  <a:pt x="2565400" y="364836"/>
                  <a:pt x="2366818" y="498764"/>
                  <a:pt x="2161309" y="561109"/>
                </a:cubicBezTo>
                <a:cubicBezTo>
                  <a:pt x="1955800" y="623454"/>
                  <a:pt x="1683327" y="676564"/>
                  <a:pt x="1440872" y="658091"/>
                </a:cubicBezTo>
                <a:cubicBezTo>
                  <a:pt x="1198417" y="639618"/>
                  <a:pt x="898236" y="549563"/>
                  <a:pt x="706582" y="450272"/>
                </a:cubicBezTo>
                <a:cubicBezTo>
                  <a:pt x="514928" y="350981"/>
                  <a:pt x="0" y="124690"/>
                  <a:pt x="304800" y="62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9000"/>
            <a:ext cx="7089229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Autofit/>
          </a:bodyPr>
          <a:lstStyle/>
          <a:p>
            <a:r>
              <a:rPr lang="en-GB" sz="2400" dirty="0" smtClean="0"/>
              <a:t>Consider </a:t>
            </a:r>
            <a:r>
              <a:rPr lang="en-GB" sz="2400" dirty="0"/>
              <a:t>the signal flow graph below and identify the </a:t>
            </a:r>
            <a:r>
              <a:rPr lang="en-GB" sz="2400" dirty="0" smtClean="0"/>
              <a:t>following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22108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 smtClean="0"/>
              <a:t>Input node.</a:t>
            </a:r>
          </a:p>
          <a:p>
            <a:pPr marL="342900" indent="-342900">
              <a:buAutoNum type="alphaLcParenR"/>
            </a:pPr>
            <a:r>
              <a:rPr lang="en-GB" dirty="0" smtClean="0"/>
              <a:t>Output node.</a:t>
            </a:r>
          </a:p>
          <a:p>
            <a:pPr marL="342900" indent="-342900">
              <a:buAutoNum type="alphaLcParenR"/>
            </a:pPr>
            <a:r>
              <a:rPr lang="en-GB" dirty="0" smtClean="0"/>
              <a:t>Forward paths.</a:t>
            </a:r>
          </a:p>
          <a:p>
            <a:pPr marL="342900" indent="-342900">
              <a:buAutoNum type="alphaLcParenR"/>
            </a:pPr>
            <a:r>
              <a:rPr lang="en-GB" dirty="0" smtClean="0"/>
              <a:t>Feedback paths (loops).</a:t>
            </a:r>
          </a:p>
          <a:p>
            <a:pPr marL="342900" indent="-342900">
              <a:buAutoNum type="alphaLcParenR"/>
            </a:pPr>
            <a:r>
              <a:rPr lang="en-GB" dirty="0" smtClean="0"/>
              <a:t>Determine the loop gains of the feedback loops.</a:t>
            </a:r>
          </a:p>
          <a:p>
            <a:pPr marL="342900" indent="-342900">
              <a:buAutoNum type="alphaLcParenR"/>
            </a:pPr>
            <a:r>
              <a:rPr lang="en-GB" dirty="0" smtClean="0"/>
              <a:t>Determine the path gains of the forward paths.</a:t>
            </a:r>
          </a:p>
          <a:p>
            <a:pPr marL="342900" indent="-342900">
              <a:buAutoNum type="alphaLcParenR"/>
            </a:pPr>
            <a:r>
              <a:rPr lang="en-GB" dirty="0" smtClean="0"/>
              <a:t>Non-touching loops</a:t>
            </a:r>
          </a:p>
          <a:p>
            <a:pPr marL="342900" indent="-342900">
              <a:buAutoNum type="alphaLcParenR"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3016"/>
            <a:ext cx="7089229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Autofit/>
          </a:bodyPr>
          <a:lstStyle/>
          <a:p>
            <a:r>
              <a:rPr lang="en-GB" sz="2400" dirty="0" smtClean="0"/>
              <a:t>Consider </a:t>
            </a:r>
            <a:r>
              <a:rPr lang="en-GB" sz="2400" dirty="0"/>
              <a:t>the signal flow graph below and identify the </a:t>
            </a:r>
            <a:r>
              <a:rPr lang="en-GB" sz="2400" dirty="0" smtClean="0"/>
              <a:t>following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78904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There are two forward path gains;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9346" y="2119001"/>
            <a:ext cx="6908998" cy="3038191"/>
            <a:chOff x="759346" y="2119001"/>
            <a:chExt cx="6908998" cy="3038191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438"/>
            <a:stretch>
              <a:fillRect/>
            </a:stretch>
          </p:blipFill>
          <p:spPr bwMode="auto">
            <a:xfrm>
              <a:off x="759346" y="4797152"/>
              <a:ext cx="326160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1710890" y="2119001"/>
              <a:ext cx="5957454" cy="13855"/>
            </a:xfrm>
            <a:custGeom>
              <a:avLst/>
              <a:gdLst>
                <a:gd name="connsiteX0" fmla="*/ 0 w 5957454"/>
                <a:gd name="connsiteY0" fmla="*/ 13855 h 13855"/>
                <a:gd name="connsiteX1" fmla="*/ 5957454 w 5957454"/>
                <a:gd name="connsiteY1" fmla="*/ 0 h 1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57454" h="13855">
                  <a:moveTo>
                    <a:pt x="0" y="13855"/>
                  </a:moveTo>
                  <a:lnTo>
                    <a:pt x="5957454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05535" y="1525174"/>
            <a:ext cx="6240149" cy="3631946"/>
            <a:chOff x="1953491" y="949038"/>
            <a:chExt cx="6240149" cy="3631946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49"/>
            <a:stretch>
              <a:fillRect/>
            </a:stretch>
          </p:blipFill>
          <p:spPr bwMode="auto">
            <a:xfrm>
              <a:off x="4932040" y="4221016"/>
              <a:ext cx="3261600" cy="359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Freeform 13"/>
            <p:cNvSpPr/>
            <p:nvPr/>
          </p:nvSpPr>
          <p:spPr>
            <a:xfrm>
              <a:off x="1953491" y="949038"/>
              <a:ext cx="5943600" cy="630381"/>
            </a:xfrm>
            <a:custGeom>
              <a:avLst/>
              <a:gdLst>
                <a:gd name="connsiteX0" fmla="*/ 0 w 5943600"/>
                <a:gd name="connsiteY0" fmla="*/ 574963 h 630381"/>
                <a:gd name="connsiteX1" fmla="*/ 3588328 w 5943600"/>
                <a:gd name="connsiteY1" fmla="*/ 602672 h 630381"/>
                <a:gd name="connsiteX2" fmla="*/ 3810000 w 5943600"/>
                <a:gd name="connsiteY2" fmla="*/ 602672 h 630381"/>
                <a:gd name="connsiteX3" fmla="*/ 3810000 w 5943600"/>
                <a:gd name="connsiteY3" fmla="*/ 436417 h 630381"/>
                <a:gd name="connsiteX4" fmla="*/ 3906982 w 5943600"/>
                <a:gd name="connsiteY4" fmla="*/ 256308 h 630381"/>
                <a:gd name="connsiteX5" fmla="*/ 4045528 w 5943600"/>
                <a:gd name="connsiteY5" fmla="*/ 76199 h 630381"/>
                <a:gd name="connsiteX6" fmla="*/ 4253346 w 5943600"/>
                <a:gd name="connsiteY6" fmla="*/ 6927 h 630381"/>
                <a:gd name="connsiteX7" fmla="*/ 4461164 w 5943600"/>
                <a:gd name="connsiteY7" fmla="*/ 34636 h 630381"/>
                <a:gd name="connsiteX8" fmla="*/ 4655128 w 5943600"/>
                <a:gd name="connsiteY8" fmla="*/ 173181 h 630381"/>
                <a:gd name="connsiteX9" fmla="*/ 4779819 w 5943600"/>
                <a:gd name="connsiteY9" fmla="*/ 422563 h 630381"/>
                <a:gd name="connsiteX10" fmla="*/ 4821382 w 5943600"/>
                <a:gd name="connsiteY10" fmla="*/ 588817 h 630381"/>
                <a:gd name="connsiteX11" fmla="*/ 5084619 w 5943600"/>
                <a:gd name="connsiteY11" fmla="*/ 561108 h 630381"/>
                <a:gd name="connsiteX12" fmla="*/ 5943600 w 5943600"/>
                <a:gd name="connsiteY12" fmla="*/ 602672 h 63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43600" h="630381">
                  <a:moveTo>
                    <a:pt x="0" y="574963"/>
                  </a:moveTo>
                  <a:lnTo>
                    <a:pt x="3588328" y="602672"/>
                  </a:lnTo>
                  <a:cubicBezTo>
                    <a:pt x="4223328" y="607290"/>
                    <a:pt x="3773055" y="630381"/>
                    <a:pt x="3810000" y="602672"/>
                  </a:cubicBezTo>
                  <a:cubicBezTo>
                    <a:pt x="3846945" y="574963"/>
                    <a:pt x="3793836" y="494144"/>
                    <a:pt x="3810000" y="436417"/>
                  </a:cubicBezTo>
                  <a:cubicBezTo>
                    <a:pt x="3826164" y="378690"/>
                    <a:pt x="3867727" y="316344"/>
                    <a:pt x="3906982" y="256308"/>
                  </a:cubicBezTo>
                  <a:cubicBezTo>
                    <a:pt x="3946237" y="196272"/>
                    <a:pt x="3987801" y="117763"/>
                    <a:pt x="4045528" y="76199"/>
                  </a:cubicBezTo>
                  <a:cubicBezTo>
                    <a:pt x="4103255" y="34636"/>
                    <a:pt x="4184073" y="13854"/>
                    <a:pt x="4253346" y="6927"/>
                  </a:cubicBezTo>
                  <a:cubicBezTo>
                    <a:pt x="4322619" y="0"/>
                    <a:pt x="4394200" y="6927"/>
                    <a:pt x="4461164" y="34636"/>
                  </a:cubicBezTo>
                  <a:cubicBezTo>
                    <a:pt x="4528128" y="62345"/>
                    <a:pt x="4602019" y="108527"/>
                    <a:pt x="4655128" y="173181"/>
                  </a:cubicBezTo>
                  <a:cubicBezTo>
                    <a:pt x="4708237" y="237836"/>
                    <a:pt x="4752110" y="353290"/>
                    <a:pt x="4779819" y="422563"/>
                  </a:cubicBezTo>
                  <a:cubicBezTo>
                    <a:pt x="4807528" y="491836"/>
                    <a:pt x="4770582" y="565726"/>
                    <a:pt x="4821382" y="588817"/>
                  </a:cubicBezTo>
                  <a:cubicBezTo>
                    <a:pt x="4872182" y="611908"/>
                    <a:pt x="4897583" y="558799"/>
                    <a:pt x="5084619" y="561108"/>
                  </a:cubicBezTo>
                  <a:cubicBezTo>
                    <a:pt x="5271655" y="563417"/>
                    <a:pt x="5607627" y="583044"/>
                    <a:pt x="5943600" y="602672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71" y="2492896"/>
            <a:ext cx="7089229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Autofit/>
          </a:bodyPr>
          <a:lstStyle/>
          <a:p>
            <a:r>
              <a:rPr lang="en-GB" sz="2400" dirty="0" smtClean="0"/>
              <a:t>Consider </a:t>
            </a:r>
            <a:r>
              <a:rPr lang="en-GB" sz="2400" dirty="0"/>
              <a:t>the signal flow graph below and identify the </a:t>
            </a:r>
            <a:r>
              <a:rPr lang="en-GB" sz="2400" dirty="0" smtClean="0"/>
              <a:t>following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15452"/>
            <a:ext cx="4104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200" dirty="0" smtClean="0"/>
              <a:t>There are four loops</a:t>
            </a:r>
            <a:endParaRPr lang="en-GB" sz="2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827584" y="3369281"/>
            <a:ext cx="2971475" cy="1211695"/>
            <a:chOff x="1115616" y="2145145"/>
            <a:chExt cx="2971475" cy="1211695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692"/>
            <a:stretch>
              <a:fillRect/>
            </a:stretch>
          </p:blipFill>
          <p:spPr bwMode="auto">
            <a:xfrm>
              <a:off x="1115616" y="2996952"/>
              <a:ext cx="1838949" cy="35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2195736" y="2564904"/>
              <a:ext cx="72008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2842491" y="2145145"/>
              <a:ext cx="1244600" cy="593436"/>
            </a:xfrm>
            <a:custGeom>
              <a:avLst/>
              <a:gdLst>
                <a:gd name="connsiteX0" fmla="*/ 108527 w 1244600"/>
                <a:gd name="connsiteY0" fmla="*/ 43873 h 593436"/>
                <a:gd name="connsiteX1" fmla="*/ 163945 w 1244600"/>
                <a:gd name="connsiteY1" fmla="*/ 16164 h 593436"/>
                <a:gd name="connsiteX2" fmla="*/ 1092200 w 1244600"/>
                <a:gd name="connsiteY2" fmla="*/ 16164 h 593436"/>
                <a:gd name="connsiteX3" fmla="*/ 1078345 w 1244600"/>
                <a:gd name="connsiteY3" fmla="*/ 43873 h 593436"/>
                <a:gd name="connsiteX4" fmla="*/ 1009073 w 1244600"/>
                <a:gd name="connsiteY4" fmla="*/ 279400 h 593436"/>
                <a:gd name="connsiteX5" fmla="*/ 898236 w 1244600"/>
                <a:gd name="connsiteY5" fmla="*/ 445655 h 593436"/>
                <a:gd name="connsiteX6" fmla="*/ 745836 w 1244600"/>
                <a:gd name="connsiteY6" fmla="*/ 542637 h 593436"/>
                <a:gd name="connsiteX7" fmla="*/ 510309 w 1244600"/>
                <a:gd name="connsiteY7" fmla="*/ 584200 h 593436"/>
                <a:gd name="connsiteX8" fmla="*/ 371764 w 1244600"/>
                <a:gd name="connsiteY8" fmla="*/ 487219 h 593436"/>
                <a:gd name="connsiteX9" fmla="*/ 247073 w 1244600"/>
                <a:gd name="connsiteY9" fmla="*/ 417946 h 593436"/>
                <a:gd name="connsiteX10" fmla="*/ 136236 w 1244600"/>
                <a:gd name="connsiteY10" fmla="*/ 182419 h 593436"/>
                <a:gd name="connsiteX11" fmla="*/ 108527 w 1244600"/>
                <a:gd name="connsiteY11" fmla="*/ 43873 h 59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4600" h="593436">
                  <a:moveTo>
                    <a:pt x="108527" y="43873"/>
                  </a:moveTo>
                  <a:cubicBezTo>
                    <a:pt x="113145" y="16164"/>
                    <a:pt x="0" y="20782"/>
                    <a:pt x="163945" y="16164"/>
                  </a:cubicBezTo>
                  <a:cubicBezTo>
                    <a:pt x="327890" y="11546"/>
                    <a:pt x="939800" y="11546"/>
                    <a:pt x="1092200" y="16164"/>
                  </a:cubicBezTo>
                  <a:cubicBezTo>
                    <a:pt x="1244600" y="20782"/>
                    <a:pt x="1092199" y="0"/>
                    <a:pt x="1078345" y="43873"/>
                  </a:cubicBezTo>
                  <a:cubicBezTo>
                    <a:pt x="1064491" y="87746"/>
                    <a:pt x="1039091" y="212436"/>
                    <a:pt x="1009073" y="279400"/>
                  </a:cubicBezTo>
                  <a:cubicBezTo>
                    <a:pt x="979055" y="346364"/>
                    <a:pt x="942109" y="401782"/>
                    <a:pt x="898236" y="445655"/>
                  </a:cubicBezTo>
                  <a:cubicBezTo>
                    <a:pt x="854363" y="489528"/>
                    <a:pt x="810490" y="519546"/>
                    <a:pt x="745836" y="542637"/>
                  </a:cubicBezTo>
                  <a:cubicBezTo>
                    <a:pt x="681182" y="565728"/>
                    <a:pt x="572654" y="593436"/>
                    <a:pt x="510309" y="584200"/>
                  </a:cubicBezTo>
                  <a:cubicBezTo>
                    <a:pt x="447964" y="574964"/>
                    <a:pt x="415637" y="514928"/>
                    <a:pt x="371764" y="487219"/>
                  </a:cubicBezTo>
                  <a:cubicBezTo>
                    <a:pt x="327891" y="459510"/>
                    <a:pt x="286328" y="468746"/>
                    <a:pt x="247073" y="417946"/>
                  </a:cubicBezTo>
                  <a:cubicBezTo>
                    <a:pt x="207818" y="367146"/>
                    <a:pt x="161636" y="247073"/>
                    <a:pt x="136236" y="182419"/>
                  </a:cubicBezTo>
                  <a:cubicBezTo>
                    <a:pt x="110836" y="117765"/>
                    <a:pt x="103909" y="71582"/>
                    <a:pt x="108527" y="4387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3348500"/>
            <a:ext cx="2308130" cy="1592668"/>
            <a:chOff x="3563888" y="2124364"/>
            <a:chExt cx="2308130" cy="1592668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08" r="21686" b="52637"/>
            <a:stretch>
              <a:fillRect/>
            </a:stretch>
          </p:blipFill>
          <p:spPr bwMode="auto">
            <a:xfrm>
              <a:off x="3563888" y="3429000"/>
              <a:ext cx="1440160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427984" y="2564904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4838699" y="2124364"/>
              <a:ext cx="1033319" cy="595745"/>
            </a:xfrm>
            <a:custGeom>
              <a:avLst/>
              <a:gdLst>
                <a:gd name="connsiteX0" fmla="*/ 10392 w 1033319"/>
                <a:gd name="connsiteY0" fmla="*/ 9236 h 595745"/>
                <a:gd name="connsiteX1" fmla="*/ 342901 w 1033319"/>
                <a:gd name="connsiteY1" fmla="*/ 50800 h 595745"/>
                <a:gd name="connsiteX2" fmla="*/ 703119 w 1033319"/>
                <a:gd name="connsiteY2" fmla="*/ 36945 h 595745"/>
                <a:gd name="connsiteX3" fmla="*/ 994065 w 1033319"/>
                <a:gd name="connsiteY3" fmla="*/ 23091 h 595745"/>
                <a:gd name="connsiteX4" fmla="*/ 938646 w 1033319"/>
                <a:gd name="connsiteY4" fmla="*/ 175491 h 595745"/>
                <a:gd name="connsiteX5" fmla="*/ 883228 w 1033319"/>
                <a:gd name="connsiteY5" fmla="*/ 383309 h 595745"/>
                <a:gd name="connsiteX6" fmla="*/ 703119 w 1033319"/>
                <a:gd name="connsiteY6" fmla="*/ 563418 h 595745"/>
                <a:gd name="connsiteX7" fmla="*/ 564574 w 1033319"/>
                <a:gd name="connsiteY7" fmla="*/ 577272 h 595745"/>
                <a:gd name="connsiteX8" fmla="*/ 259774 w 1033319"/>
                <a:gd name="connsiteY8" fmla="*/ 549563 h 595745"/>
                <a:gd name="connsiteX9" fmla="*/ 121228 w 1033319"/>
                <a:gd name="connsiteY9" fmla="*/ 383309 h 595745"/>
                <a:gd name="connsiteX10" fmla="*/ 24246 w 1033319"/>
                <a:gd name="connsiteY10" fmla="*/ 189345 h 595745"/>
                <a:gd name="connsiteX11" fmla="*/ 10392 w 1033319"/>
                <a:gd name="connsiteY11" fmla="*/ 9236 h 59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3319" h="595745">
                  <a:moveTo>
                    <a:pt x="10392" y="9236"/>
                  </a:moveTo>
                  <a:cubicBezTo>
                    <a:pt x="118919" y="27709"/>
                    <a:pt x="227447" y="46182"/>
                    <a:pt x="342901" y="50800"/>
                  </a:cubicBezTo>
                  <a:lnTo>
                    <a:pt x="703119" y="36945"/>
                  </a:lnTo>
                  <a:cubicBezTo>
                    <a:pt x="811646" y="32327"/>
                    <a:pt x="954811" y="0"/>
                    <a:pt x="994065" y="23091"/>
                  </a:cubicBezTo>
                  <a:cubicBezTo>
                    <a:pt x="1033319" y="46182"/>
                    <a:pt x="957119" y="115455"/>
                    <a:pt x="938646" y="175491"/>
                  </a:cubicBezTo>
                  <a:cubicBezTo>
                    <a:pt x="920173" y="235527"/>
                    <a:pt x="922482" y="318655"/>
                    <a:pt x="883228" y="383309"/>
                  </a:cubicBezTo>
                  <a:cubicBezTo>
                    <a:pt x="843974" y="447963"/>
                    <a:pt x="756228" y="531091"/>
                    <a:pt x="703119" y="563418"/>
                  </a:cubicBezTo>
                  <a:cubicBezTo>
                    <a:pt x="650010" y="595745"/>
                    <a:pt x="638465" y="579581"/>
                    <a:pt x="564574" y="577272"/>
                  </a:cubicBezTo>
                  <a:cubicBezTo>
                    <a:pt x="490683" y="574963"/>
                    <a:pt x="333665" y="581890"/>
                    <a:pt x="259774" y="549563"/>
                  </a:cubicBezTo>
                  <a:cubicBezTo>
                    <a:pt x="185883" y="517236"/>
                    <a:pt x="160483" y="443345"/>
                    <a:pt x="121228" y="383309"/>
                  </a:cubicBezTo>
                  <a:cubicBezTo>
                    <a:pt x="81973" y="323273"/>
                    <a:pt x="45028" y="254000"/>
                    <a:pt x="24246" y="189345"/>
                  </a:cubicBezTo>
                  <a:cubicBezTo>
                    <a:pt x="3464" y="124690"/>
                    <a:pt x="0" y="60035"/>
                    <a:pt x="10392" y="923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0968" y="3286154"/>
            <a:ext cx="3512149" cy="2231078"/>
            <a:chOff x="4699000" y="2062018"/>
            <a:chExt cx="3512149" cy="2231078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26" b="21055"/>
            <a:stretch>
              <a:fillRect/>
            </a:stretch>
          </p:blipFill>
          <p:spPr bwMode="auto">
            <a:xfrm>
              <a:off x="6372200" y="3933056"/>
              <a:ext cx="1838949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Straight Arrow Connector 24"/>
            <p:cNvCxnSpPr/>
            <p:nvPr/>
          </p:nvCxnSpPr>
          <p:spPr>
            <a:xfrm flipH="1" flipV="1">
              <a:off x="6372200" y="2852936"/>
              <a:ext cx="144016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699000" y="2062018"/>
              <a:ext cx="2272146" cy="1226127"/>
            </a:xfrm>
            <a:custGeom>
              <a:avLst/>
              <a:gdLst>
                <a:gd name="connsiteX0" fmla="*/ 150091 w 2272146"/>
                <a:gd name="connsiteY0" fmla="*/ 71582 h 1226127"/>
                <a:gd name="connsiteX1" fmla="*/ 1092200 w 2272146"/>
                <a:gd name="connsiteY1" fmla="*/ 85437 h 1226127"/>
                <a:gd name="connsiteX2" fmla="*/ 2103582 w 2272146"/>
                <a:gd name="connsiteY2" fmla="*/ 99291 h 1226127"/>
                <a:gd name="connsiteX3" fmla="*/ 2103582 w 2272146"/>
                <a:gd name="connsiteY3" fmla="*/ 182418 h 1226127"/>
                <a:gd name="connsiteX4" fmla="*/ 2048164 w 2272146"/>
                <a:gd name="connsiteY4" fmla="*/ 404091 h 1226127"/>
                <a:gd name="connsiteX5" fmla="*/ 1923473 w 2272146"/>
                <a:gd name="connsiteY5" fmla="*/ 708891 h 1226127"/>
                <a:gd name="connsiteX6" fmla="*/ 1729509 w 2272146"/>
                <a:gd name="connsiteY6" fmla="*/ 958273 h 1226127"/>
                <a:gd name="connsiteX7" fmla="*/ 1480127 w 2272146"/>
                <a:gd name="connsiteY7" fmla="*/ 1124527 h 1226127"/>
                <a:gd name="connsiteX8" fmla="*/ 1161473 w 2272146"/>
                <a:gd name="connsiteY8" fmla="*/ 1221509 h 1226127"/>
                <a:gd name="connsiteX9" fmla="*/ 759691 w 2272146"/>
                <a:gd name="connsiteY9" fmla="*/ 1096818 h 1226127"/>
                <a:gd name="connsiteX10" fmla="*/ 496455 w 2272146"/>
                <a:gd name="connsiteY10" fmla="*/ 916709 h 1226127"/>
                <a:gd name="connsiteX11" fmla="*/ 191655 w 2272146"/>
                <a:gd name="connsiteY11" fmla="*/ 514927 h 1226127"/>
                <a:gd name="connsiteX12" fmla="*/ 150091 w 2272146"/>
                <a:gd name="connsiteY12" fmla="*/ 71582 h 122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2146" h="1226127">
                  <a:moveTo>
                    <a:pt x="150091" y="71582"/>
                  </a:moveTo>
                  <a:cubicBezTo>
                    <a:pt x="300182" y="0"/>
                    <a:pt x="1092200" y="85437"/>
                    <a:pt x="1092200" y="85437"/>
                  </a:cubicBezTo>
                  <a:cubicBezTo>
                    <a:pt x="1417782" y="90055"/>
                    <a:pt x="1935018" y="83128"/>
                    <a:pt x="2103582" y="99291"/>
                  </a:cubicBezTo>
                  <a:cubicBezTo>
                    <a:pt x="2272146" y="115454"/>
                    <a:pt x="2112818" y="131618"/>
                    <a:pt x="2103582" y="182418"/>
                  </a:cubicBezTo>
                  <a:cubicBezTo>
                    <a:pt x="2094346" y="233218"/>
                    <a:pt x="2078182" y="316346"/>
                    <a:pt x="2048164" y="404091"/>
                  </a:cubicBezTo>
                  <a:cubicBezTo>
                    <a:pt x="2018146" y="491836"/>
                    <a:pt x="1976582" y="616527"/>
                    <a:pt x="1923473" y="708891"/>
                  </a:cubicBezTo>
                  <a:cubicBezTo>
                    <a:pt x="1870364" y="801255"/>
                    <a:pt x="1803400" y="889000"/>
                    <a:pt x="1729509" y="958273"/>
                  </a:cubicBezTo>
                  <a:cubicBezTo>
                    <a:pt x="1655618" y="1027546"/>
                    <a:pt x="1574800" y="1080654"/>
                    <a:pt x="1480127" y="1124527"/>
                  </a:cubicBezTo>
                  <a:cubicBezTo>
                    <a:pt x="1385454" y="1168400"/>
                    <a:pt x="1281545" y="1226127"/>
                    <a:pt x="1161473" y="1221509"/>
                  </a:cubicBezTo>
                  <a:cubicBezTo>
                    <a:pt x="1041401" y="1216891"/>
                    <a:pt x="870527" y="1147618"/>
                    <a:pt x="759691" y="1096818"/>
                  </a:cubicBezTo>
                  <a:cubicBezTo>
                    <a:pt x="648855" y="1046018"/>
                    <a:pt x="591128" y="1013691"/>
                    <a:pt x="496455" y="916709"/>
                  </a:cubicBezTo>
                  <a:cubicBezTo>
                    <a:pt x="401782" y="819727"/>
                    <a:pt x="247073" y="660400"/>
                    <a:pt x="191655" y="514927"/>
                  </a:cubicBezTo>
                  <a:cubicBezTo>
                    <a:pt x="136237" y="369454"/>
                    <a:pt x="0" y="143164"/>
                    <a:pt x="150091" y="71582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24822" y="2204864"/>
            <a:ext cx="4218375" cy="2300490"/>
            <a:chOff x="4712854" y="980728"/>
            <a:chExt cx="4218375" cy="230049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45"/>
            <a:stretch>
              <a:fillRect/>
            </a:stretch>
          </p:blipFill>
          <p:spPr bwMode="auto">
            <a:xfrm>
              <a:off x="7092280" y="980728"/>
              <a:ext cx="183894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6660232" y="1340768"/>
              <a:ext cx="57606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4712854" y="1579418"/>
              <a:ext cx="2110510" cy="1701800"/>
            </a:xfrm>
            <a:custGeom>
              <a:avLst/>
              <a:gdLst>
                <a:gd name="connsiteX0" fmla="*/ 150091 w 2110510"/>
                <a:gd name="connsiteY0" fmla="*/ 554182 h 1701800"/>
                <a:gd name="connsiteX1" fmla="*/ 1092201 w 2110510"/>
                <a:gd name="connsiteY1" fmla="*/ 581891 h 1701800"/>
                <a:gd name="connsiteX2" fmla="*/ 1106055 w 2110510"/>
                <a:gd name="connsiteY2" fmla="*/ 471055 h 1701800"/>
                <a:gd name="connsiteX3" fmla="*/ 1147619 w 2110510"/>
                <a:gd name="connsiteY3" fmla="*/ 249382 h 1701800"/>
                <a:gd name="connsiteX4" fmla="*/ 1397001 w 2110510"/>
                <a:gd name="connsiteY4" fmla="*/ 69273 h 1701800"/>
                <a:gd name="connsiteX5" fmla="*/ 1577110 w 2110510"/>
                <a:gd name="connsiteY5" fmla="*/ 0 h 1701800"/>
                <a:gd name="connsiteX6" fmla="*/ 1798782 w 2110510"/>
                <a:gd name="connsiteY6" fmla="*/ 69273 h 1701800"/>
                <a:gd name="connsiteX7" fmla="*/ 1965037 w 2110510"/>
                <a:gd name="connsiteY7" fmla="*/ 207818 h 1701800"/>
                <a:gd name="connsiteX8" fmla="*/ 2089728 w 2110510"/>
                <a:gd name="connsiteY8" fmla="*/ 484909 h 1701800"/>
                <a:gd name="connsiteX9" fmla="*/ 2089728 w 2110510"/>
                <a:gd name="connsiteY9" fmla="*/ 595746 h 1701800"/>
                <a:gd name="connsiteX10" fmla="*/ 2034310 w 2110510"/>
                <a:gd name="connsiteY10" fmla="*/ 900546 h 1701800"/>
                <a:gd name="connsiteX11" fmla="*/ 1895764 w 2110510"/>
                <a:gd name="connsiteY11" fmla="*/ 1246909 h 1701800"/>
                <a:gd name="connsiteX12" fmla="*/ 1632528 w 2110510"/>
                <a:gd name="connsiteY12" fmla="*/ 1510146 h 1701800"/>
                <a:gd name="connsiteX13" fmla="*/ 1327728 w 2110510"/>
                <a:gd name="connsiteY13" fmla="*/ 1676400 h 1701800"/>
                <a:gd name="connsiteX14" fmla="*/ 884382 w 2110510"/>
                <a:gd name="connsiteY14" fmla="*/ 1662546 h 1701800"/>
                <a:gd name="connsiteX15" fmla="*/ 579582 w 2110510"/>
                <a:gd name="connsiteY15" fmla="*/ 1468582 h 1701800"/>
                <a:gd name="connsiteX16" fmla="*/ 371764 w 2110510"/>
                <a:gd name="connsiteY16" fmla="*/ 1274618 h 1701800"/>
                <a:gd name="connsiteX17" fmla="*/ 191655 w 2110510"/>
                <a:gd name="connsiteY17" fmla="*/ 914400 h 1701800"/>
                <a:gd name="connsiteX18" fmla="*/ 150091 w 2110510"/>
                <a:gd name="connsiteY18" fmla="*/ 554182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10510" h="1701800">
                  <a:moveTo>
                    <a:pt x="150091" y="554182"/>
                  </a:moveTo>
                  <a:cubicBezTo>
                    <a:pt x="300182" y="498764"/>
                    <a:pt x="932874" y="595746"/>
                    <a:pt x="1092201" y="581891"/>
                  </a:cubicBezTo>
                  <a:cubicBezTo>
                    <a:pt x="1251528" y="568037"/>
                    <a:pt x="1096819" y="526473"/>
                    <a:pt x="1106055" y="471055"/>
                  </a:cubicBezTo>
                  <a:cubicBezTo>
                    <a:pt x="1115291" y="415637"/>
                    <a:pt x="1099128" y="316346"/>
                    <a:pt x="1147619" y="249382"/>
                  </a:cubicBezTo>
                  <a:cubicBezTo>
                    <a:pt x="1196110" y="182418"/>
                    <a:pt x="1325419" y="110837"/>
                    <a:pt x="1397001" y="69273"/>
                  </a:cubicBezTo>
                  <a:cubicBezTo>
                    <a:pt x="1468583" y="27709"/>
                    <a:pt x="1510147" y="0"/>
                    <a:pt x="1577110" y="0"/>
                  </a:cubicBezTo>
                  <a:cubicBezTo>
                    <a:pt x="1644073" y="0"/>
                    <a:pt x="1734128" y="34637"/>
                    <a:pt x="1798782" y="69273"/>
                  </a:cubicBezTo>
                  <a:cubicBezTo>
                    <a:pt x="1863436" y="103909"/>
                    <a:pt x="1916546" y="138545"/>
                    <a:pt x="1965037" y="207818"/>
                  </a:cubicBezTo>
                  <a:cubicBezTo>
                    <a:pt x="2013528" y="277091"/>
                    <a:pt x="2068946" y="420254"/>
                    <a:pt x="2089728" y="484909"/>
                  </a:cubicBezTo>
                  <a:cubicBezTo>
                    <a:pt x="2110510" y="549564"/>
                    <a:pt x="2098964" y="526473"/>
                    <a:pt x="2089728" y="595746"/>
                  </a:cubicBezTo>
                  <a:cubicBezTo>
                    <a:pt x="2080492" y="665019"/>
                    <a:pt x="2066637" y="792019"/>
                    <a:pt x="2034310" y="900546"/>
                  </a:cubicBezTo>
                  <a:cubicBezTo>
                    <a:pt x="2001983" y="1009073"/>
                    <a:pt x="1962728" y="1145309"/>
                    <a:pt x="1895764" y="1246909"/>
                  </a:cubicBezTo>
                  <a:cubicBezTo>
                    <a:pt x="1828800" y="1348509"/>
                    <a:pt x="1727201" y="1438564"/>
                    <a:pt x="1632528" y="1510146"/>
                  </a:cubicBezTo>
                  <a:cubicBezTo>
                    <a:pt x="1537855" y="1581728"/>
                    <a:pt x="1452419" y="1651000"/>
                    <a:pt x="1327728" y="1676400"/>
                  </a:cubicBezTo>
                  <a:cubicBezTo>
                    <a:pt x="1203037" y="1701800"/>
                    <a:pt x="1009073" y="1697182"/>
                    <a:pt x="884382" y="1662546"/>
                  </a:cubicBezTo>
                  <a:cubicBezTo>
                    <a:pt x="759691" y="1627910"/>
                    <a:pt x="665018" y="1533237"/>
                    <a:pt x="579582" y="1468582"/>
                  </a:cubicBezTo>
                  <a:cubicBezTo>
                    <a:pt x="494146" y="1403927"/>
                    <a:pt x="436419" y="1366982"/>
                    <a:pt x="371764" y="1274618"/>
                  </a:cubicBezTo>
                  <a:cubicBezTo>
                    <a:pt x="307109" y="1182254"/>
                    <a:pt x="233219" y="1034473"/>
                    <a:pt x="191655" y="914400"/>
                  </a:cubicBezTo>
                  <a:cubicBezTo>
                    <a:pt x="150091" y="794327"/>
                    <a:pt x="0" y="609600"/>
                    <a:pt x="150091" y="554182"/>
                  </a:cubicBezTo>
                  <a:close/>
                </a:path>
              </a:pathLst>
            </a:custGeom>
            <a:noFill/>
            <a:ln w="38100">
              <a:solidFill>
                <a:srgbClr val="BB0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44984"/>
            <a:ext cx="7089229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434312"/>
          </a:xfrm>
        </p:spPr>
        <p:txBody>
          <a:bodyPr>
            <a:noAutofit/>
          </a:bodyPr>
          <a:lstStyle/>
          <a:p>
            <a:r>
              <a:rPr lang="en-GB" sz="2400" dirty="0" smtClean="0"/>
              <a:t>Consider </a:t>
            </a:r>
            <a:r>
              <a:rPr lang="en-GB" sz="2400" dirty="0"/>
              <a:t>the signal flow graph below and identify the </a:t>
            </a:r>
            <a:r>
              <a:rPr lang="en-GB" sz="2400" dirty="0" smtClean="0"/>
              <a:t>following</a:t>
            </a:r>
            <a:endParaRPr lang="en-GB" sz="24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3066894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Nontouching loop gains;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Consider the signal flow graph below and identify the following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22108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 smtClean="0"/>
              <a:t>Input node.</a:t>
            </a:r>
          </a:p>
          <a:p>
            <a:pPr marL="342900" indent="-342900">
              <a:buAutoNum type="alphaLcParenR"/>
            </a:pPr>
            <a:r>
              <a:rPr lang="en-GB" dirty="0" smtClean="0"/>
              <a:t>Output node.</a:t>
            </a:r>
          </a:p>
          <a:p>
            <a:pPr marL="342900" indent="-342900">
              <a:buAutoNum type="alphaLcParenR"/>
            </a:pPr>
            <a:r>
              <a:rPr lang="en-GB" dirty="0" smtClean="0"/>
              <a:t>Forward paths.</a:t>
            </a:r>
          </a:p>
          <a:p>
            <a:pPr marL="342900" indent="-342900">
              <a:buAutoNum type="alphaLcParenR"/>
            </a:pPr>
            <a:r>
              <a:rPr lang="en-GB" dirty="0" smtClean="0"/>
              <a:t>Feedback paths.</a:t>
            </a:r>
          </a:p>
          <a:p>
            <a:pPr marL="342900" indent="-342900">
              <a:buAutoNum type="alphaLcParenR"/>
            </a:pPr>
            <a:r>
              <a:rPr lang="en-GB" dirty="0" smtClean="0"/>
              <a:t>Self loop.</a:t>
            </a:r>
          </a:p>
          <a:p>
            <a:pPr marL="342900" indent="-342900">
              <a:buAutoNum type="alphaLcParenR"/>
            </a:pPr>
            <a:r>
              <a:rPr lang="en-GB" dirty="0" smtClean="0"/>
              <a:t>Determine the loop gains of the feedback loops.</a:t>
            </a:r>
          </a:p>
          <a:p>
            <a:pPr marL="342900" indent="-342900">
              <a:buAutoNum type="alphaLcParenR"/>
            </a:pPr>
            <a:r>
              <a:rPr lang="en-GB" dirty="0" smtClean="0"/>
              <a:t>Determine the path gains of the forward paths.</a:t>
            </a:r>
          </a:p>
          <a:p>
            <a:pPr marL="342900" indent="-342900">
              <a:buAutoNum type="alphaL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Input and output Nodes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22108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 smtClean="0"/>
              <a:t>Input node</a:t>
            </a:r>
          </a:p>
          <a:p>
            <a:pPr marL="342900" indent="-342900">
              <a:buAutoNum type="alphaLcParenR"/>
            </a:pPr>
            <a:endParaRPr lang="en-GB" dirty="0" smtClean="0"/>
          </a:p>
          <a:p>
            <a:pPr marL="342900" indent="-342900">
              <a:buAutoNum type="alphaLcParenR"/>
            </a:pPr>
            <a:r>
              <a:rPr lang="en-GB" dirty="0" smtClean="0"/>
              <a:t>Output node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-2666" r="85485" b="92045"/>
          <a:stretch>
            <a:fillRect/>
          </a:stretch>
        </p:blipFill>
        <p:spPr bwMode="auto">
          <a:xfrm>
            <a:off x="2278866" y="4176790"/>
            <a:ext cx="7431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6183" r="85485" b="83195"/>
          <a:stretch>
            <a:fillRect/>
          </a:stretch>
        </p:blipFill>
        <p:spPr bwMode="auto">
          <a:xfrm>
            <a:off x="2345218" y="4711289"/>
            <a:ext cx="7431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(c) Forward Paths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3568" y="2204864"/>
            <a:ext cx="7704856" cy="2376264"/>
            <a:chOff x="683568" y="2204864"/>
            <a:chExt cx="7704856" cy="237626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0" t="16805" r="33936" b="74344"/>
            <a:stretch>
              <a:fillRect/>
            </a:stretch>
          </p:blipFill>
          <p:spPr bwMode="auto">
            <a:xfrm>
              <a:off x="2411760" y="4221088"/>
              <a:ext cx="5112568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683568" y="2204864"/>
              <a:ext cx="7704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83568" y="2105891"/>
            <a:ext cx="7615305" cy="3267325"/>
            <a:chOff x="683568" y="2105891"/>
            <a:chExt cx="7615305" cy="326732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0" t="25656" r="33936" b="67264"/>
            <a:stretch>
              <a:fillRect/>
            </a:stretch>
          </p:blipFill>
          <p:spPr bwMode="auto">
            <a:xfrm>
              <a:off x="3131840" y="5085184"/>
              <a:ext cx="5112568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683568" y="2105891"/>
              <a:ext cx="7615305" cy="1745672"/>
              <a:chOff x="683568" y="2105891"/>
              <a:chExt cx="7615305" cy="174567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83568" y="2204864"/>
                <a:ext cx="10801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1773382" y="2105891"/>
                <a:ext cx="6525491" cy="1745672"/>
              </a:xfrm>
              <a:custGeom>
                <a:avLst/>
                <a:gdLst>
                  <a:gd name="connsiteX0" fmla="*/ 0 w 6525491"/>
                  <a:gd name="connsiteY0" fmla="*/ 110836 h 1745672"/>
                  <a:gd name="connsiteX1" fmla="*/ 332509 w 6525491"/>
                  <a:gd name="connsiteY1" fmla="*/ 706582 h 1745672"/>
                  <a:gd name="connsiteX2" fmla="*/ 1676400 w 6525491"/>
                  <a:gd name="connsiteY2" fmla="*/ 1510145 h 1745672"/>
                  <a:gd name="connsiteX3" fmla="*/ 3366654 w 6525491"/>
                  <a:gd name="connsiteY3" fmla="*/ 1634836 h 1745672"/>
                  <a:gd name="connsiteX4" fmla="*/ 5043054 w 6525491"/>
                  <a:gd name="connsiteY4" fmla="*/ 845127 h 1745672"/>
                  <a:gd name="connsiteX5" fmla="*/ 5527963 w 6525491"/>
                  <a:gd name="connsiteY5" fmla="*/ 124691 h 1745672"/>
                  <a:gd name="connsiteX6" fmla="*/ 5680363 w 6525491"/>
                  <a:gd name="connsiteY6" fmla="*/ 96982 h 1745672"/>
                  <a:gd name="connsiteX7" fmla="*/ 6525491 w 6525491"/>
                  <a:gd name="connsiteY7" fmla="*/ 124691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5491" h="1745672">
                    <a:moveTo>
                      <a:pt x="0" y="110836"/>
                    </a:moveTo>
                    <a:cubicBezTo>
                      <a:pt x="26554" y="292100"/>
                      <a:pt x="53109" y="473364"/>
                      <a:pt x="332509" y="706582"/>
                    </a:cubicBezTo>
                    <a:cubicBezTo>
                      <a:pt x="611909" y="939800"/>
                      <a:pt x="1170709" y="1355436"/>
                      <a:pt x="1676400" y="1510145"/>
                    </a:cubicBezTo>
                    <a:cubicBezTo>
                      <a:pt x="2182091" y="1664854"/>
                      <a:pt x="2805545" y="1745672"/>
                      <a:pt x="3366654" y="1634836"/>
                    </a:cubicBezTo>
                    <a:cubicBezTo>
                      <a:pt x="3927763" y="1524000"/>
                      <a:pt x="4682836" y="1096818"/>
                      <a:pt x="5043054" y="845127"/>
                    </a:cubicBezTo>
                    <a:cubicBezTo>
                      <a:pt x="5403272" y="593436"/>
                      <a:pt x="5421745" y="249382"/>
                      <a:pt x="5527963" y="124691"/>
                    </a:cubicBezTo>
                    <a:cubicBezTo>
                      <a:pt x="5634181" y="0"/>
                      <a:pt x="5514108" y="96982"/>
                      <a:pt x="5680363" y="96982"/>
                    </a:cubicBezTo>
                    <a:cubicBezTo>
                      <a:pt x="5846618" y="96982"/>
                      <a:pt x="6186054" y="110836"/>
                      <a:pt x="6525491" y="124691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3568" y="1413164"/>
            <a:ext cx="7656868" cy="4752140"/>
            <a:chOff x="683568" y="1413164"/>
            <a:chExt cx="7656868" cy="475214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0" t="32736" r="33936" b="58413"/>
            <a:stretch>
              <a:fillRect/>
            </a:stretch>
          </p:blipFill>
          <p:spPr bwMode="auto">
            <a:xfrm>
              <a:off x="2483768" y="5805264"/>
              <a:ext cx="5112568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683568" y="1413164"/>
              <a:ext cx="7656868" cy="824345"/>
              <a:chOff x="683568" y="1413164"/>
              <a:chExt cx="7656868" cy="824345"/>
            </a:xfrm>
          </p:grpSpPr>
          <p:cxnSp>
            <p:nvCxnSpPr>
              <p:cNvPr id="17" name="Straight Connector 16"/>
              <p:cNvCxnSpPr>
                <a:endCxn id="13" idx="0"/>
              </p:cNvCxnSpPr>
              <p:nvPr/>
            </p:nvCxnSpPr>
            <p:spPr>
              <a:xfrm>
                <a:off x="683568" y="2204864"/>
                <a:ext cx="1089814" cy="118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1745673" y="1413164"/>
                <a:ext cx="6594763" cy="824345"/>
              </a:xfrm>
              <a:custGeom>
                <a:avLst/>
                <a:gdLst>
                  <a:gd name="connsiteX0" fmla="*/ 0 w 6594763"/>
                  <a:gd name="connsiteY0" fmla="*/ 789709 h 824345"/>
                  <a:gd name="connsiteX1" fmla="*/ 207818 w 6594763"/>
                  <a:gd name="connsiteY1" fmla="*/ 374072 h 824345"/>
                  <a:gd name="connsiteX2" fmla="*/ 872836 w 6594763"/>
                  <a:gd name="connsiteY2" fmla="*/ 41563 h 824345"/>
                  <a:gd name="connsiteX3" fmla="*/ 1593272 w 6594763"/>
                  <a:gd name="connsiteY3" fmla="*/ 124691 h 824345"/>
                  <a:gd name="connsiteX4" fmla="*/ 2161309 w 6594763"/>
                  <a:gd name="connsiteY4" fmla="*/ 484909 h 824345"/>
                  <a:gd name="connsiteX5" fmla="*/ 2244436 w 6594763"/>
                  <a:gd name="connsiteY5" fmla="*/ 775854 h 824345"/>
                  <a:gd name="connsiteX6" fmla="*/ 2951018 w 6594763"/>
                  <a:gd name="connsiteY6" fmla="*/ 775854 h 824345"/>
                  <a:gd name="connsiteX7" fmla="*/ 6594763 w 6594763"/>
                  <a:gd name="connsiteY7" fmla="*/ 789709 h 82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4763" h="824345">
                    <a:moveTo>
                      <a:pt x="0" y="789709"/>
                    </a:moveTo>
                    <a:cubicBezTo>
                      <a:pt x="31172" y="644236"/>
                      <a:pt x="62345" y="498763"/>
                      <a:pt x="207818" y="374072"/>
                    </a:cubicBezTo>
                    <a:cubicBezTo>
                      <a:pt x="353291" y="249381"/>
                      <a:pt x="641927" y="83126"/>
                      <a:pt x="872836" y="41563"/>
                    </a:cubicBezTo>
                    <a:cubicBezTo>
                      <a:pt x="1103745" y="0"/>
                      <a:pt x="1378526" y="50800"/>
                      <a:pt x="1593272" y="124691"/>
                    </a:cubicBezTo>
                    <a:cubicBezTo>
                      <a:pt x="1808018" y="198582"/>
                      <a:pt x="2052782" y="376382"/>
                      <a:pt x="2161309" y="484909"/>
                    </a:cubicBezTo>
                    <a:cubicBezTo>
                      <a:pt x="2269836" y="593436"/>
                      <a:pt x="2112818" y="727363"/>
                      <a:pt x="2244436" y="775854"/>
                    </a:cubicBezTo>
                    <a:cubicBezTo>
                      <a:pt x="2376054" y="824345"/>
                      <a:pt x="2951018" y="775854"/>
                      <a:pt x="2951018" y="775854"/>
                    </a:cubicBezTo>
                    <a:lnTo>
                      <a:pt x="6594763" y="789709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(d)  Feedback Paths or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323528" y="3068960"/>
            <a:ext cx="1728192" cy="1080120"/>
            <a:chOff x="323528" y="1988840"/>
            <a:chExt cx="1728192" cy="108012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t="40712" r="73751" b="50437"/>
            <a:stretch>
              <a:fillRect/>
            </a:stretch>
          </p:blipFill>
          <p:spPr bwMode="auto">
            <a:xfrm>
              <a:off x="323528" y="2708920"/>
              <a:ext cx="1728192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547664" y="1988840"/>
              <a:ext cx="504056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59632" y="3140968"/>
            <a:ext cx="2016224" cy="1800200"/>
            <a:chOff x="1259632" y="2060848"/>
            <a:chExt cx="2016224" cy="18002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3" t="40712" r="52799" b="50437"/>
            <a:stretch>
              <a:fillRect/>
            </a:stretch>
          </p:blipFill>
          <p:spPr bwMode="auto">
            <a:xfrm>
              <a:off x="1259632" y="3501008"/>
              <a:ext cx="158417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2123728" y="2060848"/>
              <a:ext cx="1152128" cy="1440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83768" y="3212976"/>
            <a:ext cx="1872208" cy="2304256"/>
            <a:chOff x="2483768" y="2132856"/>
            <a:chExt cx="1872208" cy="230425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77" t="40712" r="31847" b="50437"/>
            <a:stretch>
              <a:fillRect/>
            </a:stretch>
          </p:blipFill>
          <p:spPr bwMode="auto">
            <a:xfrm>
              <a:off x="2483768" y="4077072"/>
              <a:ext cx="1656184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3347864" y="2132856"/>
              <a:ext cx="1008112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27984" y="3068960"/>
            <a:ext cx="1656184" cy="2664296"/>
            <a:chOff x="4427984" y="1988840"/>
            <a:chExt cx="1656184" cy="2664296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1" t="49563" r="29333" b="43357"/>
            <a:stretch>
              <a:fillRect/>
            </a:stretch>
          </p:blipFill>
          <p:spPr bwMode="auto">
            <a:xfrm>
              <a:off x="4427984" y="4365104"/>
              <a:ext cx="165618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5076056" y="1988840"/>
              <a:ext cx="432048" cy="2160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2240" y="3140968"/>
            <a:ext cx="1656184" cy="2376264"/>
            <a:chOff x="6732240" y="2060848"/>
            <a:chExt cx="1656184" cy="2376264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 t="49563" r="7543" b="43356"/>
            <a:stretch>
              <a:fillRect/>
            </a:stretch>
          </p:blipFill>
          <p:spPr bwMode="auto">
            <a:xfrm>
              <a:off x="6732240" y="4149080"/>
              <a:ext cx="165618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 flipV="1">
              <a:off x="7020272" y="2060848"/>
              <a:ext cx="576064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884368" y="1484784"/>
            <a:ext cx="1008112" cy="725776"/>
            <a:chOff x="7884368" y="404664"/>
            <a:chExt cx="1008112" cy="725776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6" t="56643" r="52799" b="34506"/>
            <a:stretch>
              <a:fillRect/>
            </a:stretch>
          </p:blipFill>
          <p:spPr bwMode="auto">
            <a:xfrm>
              <a:off x="7956376" y="404664"/>
              <a:ext cx="936104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H="1">
              <a:off x="7884368" y="692696"/>
              <a:ext cx="230560" cy="43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(d)  Feedback Paths or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7928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11560" y="2643871"/>
            <a:ext cx="3240360" cy="1930361"/>
            <a:chOff x="611560" y="1498639"/>
            <a:chExt cx="3240360" cy="193036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67" t="40712" r="2514" b="50437"/>
            <a:stretch>
              <a:fillRect/>
            </a:stretch>
          </p:blipFill>
          <p:spPr bwMode="auto">
            <a:xfrm>
              <a:off x="611560" y="3068960"/>
              <a:ext cx="230425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891116" y="1498639"/>
              <a:ext cx="1960804" cy="432048"/>
              <a:chOff x="1891116" y="1498639"/>
              <a:chExt cx="1960804" cy="43204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91116" y="1498639"/>
                <a:ext cx="936104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5816" y="1531815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475656" y="1916832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16216" y="2702024"/>
            <a:ext cx="2376264" cy="1728192"/>
            <a:chOff x="6588224" y="1772816"/>
            <a:chExt cx="2376264" cy="1728192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t="56643" r="66208" b="36276"/>
            <a:stretch>
              <a:fillRect/>
            </a:stretch>
          </p:blipFill>
          <p:spPr bwMode="auto">
            <a:xfrm>
              <a:off x="6588224" y="3212976"/>
              <a:ext cx="23762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 flipH="1" flipV="1">
              <a:off x="7020272" y="1772816"/>
              <a:ext cx="936104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Signal Flow Graphs</a:t>
            </a:r>
          </a:p>
          <a:p>
            <a:pPr lvl="1"/>
            <a:r>
              <a:rPr lang="en-GB" dirty="0" smtClean="0"/>
              <a:t>Definitions</a:t>
            </a:r>
          </a:p>
          <a:p>
            <a:pPr lvl="1"/>
            <a:r>
              <a:rPr lang="en-GB" dirty="0" smtClean="0"/>
              <a:t>Terminologies</a:t>
            </a:r>
          </a:p>
          <a:p>
            <a:pPr lvl="1"/>
            <a:r>
              <a:rPr lang="en-GB" dirty="0" smtClean="0"/>
              <a:t>Examples</a:t>
            </a:r>
          </a:p>
          <a:p>
            <a:r>
              <a:rPr lang="en-GB" dirty="0" smtClean="0"/>
              <a:t>Mason’s Gain Formula</a:t>
            </a:r>
          </a:p>
          <a:p>
            <a:pPr lvl="1"/>
            <a:r>
              <a:rPr lang="en-GB" dirty="0" smtClean="0"/>
              <a:t>Examples</a:t>
            </a:r>
          </a:p>
          <a:p>
            <a:r>
              <a:rPr lang="en-GB" dirty="0" smtClean="0"/>
              <a:t>Signal Flow Graph from Block Diagrams </a:t>
            </a:r>
          </a:p>
          <a:p>
            <a:r>
              <a:rPr lang="en-GB" dirty="0" smtClean="0"/>
              <a:t>Design Examples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(d)  Feedback Paths or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5" y="1628800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41365" y="1975195"/>
            <a:ext cx="6870747" cy="3109989"/>
            <a:chOff x="467544" y="1039091"/>
            <a:chExt cx="6870747" cy="3109989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t="49563" r="50285" b="43357"/>
            <a:stretch>
              <a:fillRect/>
            </a:stretch>
          </p:blipFill>
          <p:spPr bwMode="auto">
            <a:xfrm>
              <a:off x="467544" y="3861048"/>
              <a:ext cx="3744416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Freeform 16"/>
            <p:cNvSpPr/>
            <p:nvPr/>
          </p:nvSpPr>
          <p:spPr>
            <a:xfrm>
              <a:off x="1768764" y="1039091"/>
              <a:ext cx="5569527" cy="2336799"/>
            </a:xfrm>
            <a:custGeom>
              <a:avLst/>
              <a:gdLst>
                <a:gd name="connsiteX0" fmla="*/ 4618 w 5569527"/>
                <a:gd name="connsiteY0" fmla="*/ 775854 h 2336799"/>
                <a:gd name="connsiteX1" fmla="*/ 143163 w 5569527"/>
                <a:gd name="connsiteY1" fmla="*/ 1122218 h 2336799"/>
                <a:gd name="connsiteX2" fmla="*/ 461818 w 5569527"/>
                <a:gd name="connsiteY2" fmla="*/ 1454727 h 2336799"/>
                <a:gd name="connsiteX3" fmla="*/ 835891 w 5569527"/>
                <a:gd name="connsiteY3" fmla="*/ 1717964 h 2336799"/>
                <a:gd name="connsiteX4" fmla="*/ 1528618 w 5569527"/>
                <a:gd name="connsiteY4" fmla="*/ 2064327 h 2336799"/>
                <a:gd name="connsiteX5" fmla="*/ 2359891 w 5569527"/>
                <a:gd name="connsiteY5" fmla="*/ 2299854 h 2336799"/>
                <a:gd name="connsiteX6" fmla="*/ 3038763 w 5569527"/>
                <a:gd name="connsiteY6" fmla="*/ 2286000 h 2336799"/>
                <a:gd name="connsiteX7" fmla="*/ 3731491 w 5569527"/>
                <a:gd name="connsiteY7" fmla="*/ 2175164 h 2336799"/>
                <a:gd name="connsiteX8" fmla="*/ 4230254 w 5569527"/>
                <a:gd name="connsiteY8" fmla="*/ 1953491 h 2336799"/>
                <a:gd name="connsiteX9" fmla="*/ 4867563 w 5569527"/>
                <a:gd name="connsiteY9" fmla="*/ 1593273 h 2336799"/>
                <a:gd name="connsiteX10" fmla="*/ 5200072 w 5569527"/>
                <a:gd name="connsiteY10" fmla="*/ 1302327 h 2336799"/>
                <a:gd name="connsiteX11" fmla="*/ 5477163 w 5569527"/>
                <a:gd name="connsiteY11" fmla="*/ 1025236 h 2336799"/>
                <a:gd name="connsiteX12" fmla="*/ 5546436 w 5569527"/>
                <a:gd name="connsiteY12" fmla="*/ 734291 h 2336799"/>
                <a:gd name="connsiteX13" fmla="*/ 5338618 w 5569527"/>
                <a:gd name="connsiteY13" fmla="*/ 290945 h 2336799"/>
                <a:gd name="connsiteX14" fmla="*/ 4964545 w 5569527"/>
                <a:gd name="connsiteY14" fmla="*/ 83127 h 2336799"/>
                <a:gd name="connsiteX15" fmla="*/ 4354945 w 5569527"/>
                <a:gd name="connsiteY15" fmla="*/ 0 h 2336799"/>
                <a:gd name="connsiteX16" fmla="*/ 3883891 w 5569527"/>
                <a:gd name="connsiteY16" fmla="*/ 83127 h 2336799"/>
                <a:gd name="connsiteX17" fmla="*/ 3565236 w 5569527"/>
                <a:gd name="connsiteY17" fmla="*/ 304800 h 2336799"/>
                <a:gd name="connsiteX18" fmla="*/ 3329709 w 5569527"/>
                <a:gd name="connsiteY18" fmla="*/ 609600 h 2336799"/>
                <a:gd name="connsiteX19" fmla="*/ 3329709 w 5569527"/>
                <a:gd name="connsiteY19" fmla="*/ 734291 h 2336799"/>
                <a:gd name="connsiteX20" fmla="*/ 3177309 w 5569527"/>
                <a:gd name="connsiteY20" fmla="*/ 1136073 h 2336799"/>
                <a:gd name="connsiteX21" fmla="*/ 2844800 w 5569527"/>
                <a:gd name="connsiteY21" fmla="*/ 1288473 h 2336799"/>
                <a:gd name="connsiteX22" fmla="*/ 2470727 w 5569527"/>
                <a:gd name="connsiteY22" fmla="*/ 1205345 h 2336799"/>
                <a:gd name="connsiteX23" fmla="*/ 2193636 w 5569527"/>
                <a:gd name="connsiteY23" fmla="*/ 858982 h 2336799"/>
                <a:gd name="connsiteX24" fmla="*/ 2193636 w 5569527"/>
                <a:gd name="connsiteY24" fmla="*/ 720436 h 2336799"/>
                <a:gd name="connsiteX25" fmla="*/ 2124363 w 5569527"/>
                <a:gd name="connsiteY25" fmla="*/ 983673 h 2336799"/>
                <a:gd name="connsiteX26" fmla="*/ 1958109 w 5569527"/>
                <a:gd name="connsiteY26" fmla="*/ 1246909 h 2336799"/>
                <a:gd name="connsiteX27" fmla="*/ 1625600 w 5569527"/>
                <a:gd name="connsiteY27" fmla="*/ 1316182 h 2336799"/>
                <a:gd name="connsiteX28" fmla="*/ 1293091 w 5569527"/>
                <a:gd name="connsiteY28" fmla="*/ 1177636 h 2336799"/>
                <a:gd name="connsiteX29" fmla="*/ 1057563 w 5569527"/>
                <a:gd name="connsiteY29" fmla="*/ 762000 h 2336799"/>
                <a:gd name="connsiteX30" fmla="*/ 1071418 w 5569527"/>
                <a:gd name="connsiteY30" fmla="*/ 969818 h 2336799"/>
                <a:gd name="connsiteX31" fmla="*/ 835891 w 5569527"/>
                <a:gd name="connsiteY31" fmla="*/ 1219200 h 2336799"/>
                <a:gd name="connsiteX32" fmla="*/ 586509 w 5569527"/>
                <a:gd name="connsiteY32" fmla="*/ 1330036 h 2336799"/>
                <a:gd name="connsiteX33" fmla="*/ 115454 w 5569527"/>
                <a:gd name="connsiteY33" fmla="*/ 1149927 h 2336799"/>
                <a:gd name="connsiteX34" fmla="*/ 4618 w 5569527"/>
                <a:gd name="connsiteY34" fmla="*/ 775854 h 233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69527" h="2336799">
                  <a:moveTo>
                    <a:pt x="4618" y="775854"/>
                  </a:moveTo>
                  <a:cubicBezTo>
                    <a:pt x="9236" y="771236"/>
                    <a:pt x="66963" y="1009073"/>
                    <a:pt x="143163" y="1122218"/>
                  </a:cubicBezTo>
                  <a:cubicBezTo>
                    <a:pt x="219363" y="1235363"/>
                    <a:pt x="346363" y="1355436"/>
                    <a:pt x="461818" y="1454727"/>
                  </a:cubicBezTo>
                  <a:cubicBezTo>
                    <a:pt x="577273" y="1554018"/>
                    <a:pt x="658091" y="1616364"/>
                    <a:pt x="835891" y="1717964"/>
                  </a:cubicBezTo>
                  <a:cubicBezTo>
                    <a:pt x="1013691" y="1819564"/>
                    <a:pt x="1274618" y="1967345"/>
                    <a:pt x="1528618" y="2064327"/>
                  </a:cubicBezTo>
                  <a:cubicBezTo>
                    <a:pt x="1782618" y="2161309"/>
                    <a:pt x="2108200" y="2262909"/>
                    <a:pt x="2359891" y="2299854"/>
                  </a:cubicBezTo>
                  <a:cubicBezTo>
                    <a:pt x="2611582" y="2336799"/>
                    <a:pt x="2810163" y="2306782"/>
                    <a:pt x="3038763" y="2286000"/>
                  </a:cubicBezTo>
                  <a:cubicBezTo>
                    <a:pt x="3267363" y="2265218"/>
                    <a:pt x="3532909" y="2230582"/>
                    <a:pt x="3731491" y="2175164"/>
                  </a:cubicBezTo>
                  <a:cubicBezTo>
                    <a:pt x="3930073" y="2119746"/>
                    <a:pt x="4040909" y="2050473"/>
                    <a:pt x="4230254" y="1953491"/>
                  </a:cubicBezTo>
                  <a:cubicBezTo>
                    <a:pt x="4419599" y="1856509"/>
                    <a:pt x="4705927" y="1701800"/>
                    <a:pt x="4867563" y="1593273"/>
                  </a:cubicBezTo>
                  <a:cubicBezTo>
                    <a:pt x="5029199" y="1484746"/>
                    <a:pt x="5098472" y="1397000"/>
                    <a:pt x="5200072" y="1302327"/>
                  </a:cubicBezTo>
                  <a:cubicBezTo>
                    <a:pt x="5301672" y="1207654"/>
                    <a:pt x="5419436" y="1119909"/>
                    <a:pt x="5477163" y="1025236"/>
                  </a:cubicBezTo>
                  <a:cubicBezTo>
                    <a:pt x="5534890" y="930563"/>
                    <a:pt x="5569527" y="856673"/>
                    <a:pt x="5546436" y="734291"/>
                  </a:cubicBezTo>
                  <a:cubicBezTo>
                    <a:pt x="5523345" y="611909"/>
                    <a:pt x="5435600" y="399472"/>
                    <a:pt x="5338618" y="290945"/>
                  </a:cubicBezTo>
                  <a:cubicBezTo>
                    <a:pt x="5241636" y="182418"/>
                    <a:pt x="5128491" y="131618"/>
                    <a:pt x="4964545" y="83127"/>
                  </a:cubicBezTo>
                  <a:cubicBezTo>
                    <a:pt x="4800600" y="34636"/>
                    <a:pt x="4535054" y="0"/>
                    <a:pt x="4354945" y="0"/>
                  </a:cubicBezTo>
                  <a:cubicBezTo>
                    <a:pt x="4174836" y="0"/>
                    <a:pt x="4015509" y="32327"/>
                    <a:pt x="3883891" y="83127"/>
                  </a:cubicBezTo>
                  <a:cubicBezTo>
                    <a:pt x="3752273" y="133927"/>
                    <a:pt x="3657600" y="217054"/>
                    <a:pt x="3565236" y="304800"/>
                  </a:cubicBezTo>
                  <a:cubicBezTo>
                    <a:pt x="3472872" y="392546"/>
                    <a:pt x="3368964" y="538018"/>
                    <a:pt x="3329709" y="609600"/>
                  </a:cubicBezTo>
                  <a:cubicBezTo>
                    <a:pt x="3290455" y="681182"/>
                    <a:pt x="3355109" y="646546"/>
                    <a:pt x="3329709" y="734291"/>
                  </a:cubicBezTo>
                  <a:cubicBezTo>
                    <a:pt x="3304309" y="822037"/>
                    <a:pt x="3258127" y="1043709"/>
                    <a:pt x="3177309" y="1136073"/>
                  </a:cubicBezTo>
                  <a:cubicBezTo>
                    <a:pt x="3096491" y="1228437"/>
                    <a:pt x="2962564" y="1276928"/>
                    <a:pt x="2844800" y="1288473"/>
                  </a:cubicBezTo>
                  <a:cubicBezTo>
                    <a:pt x="2727036" y="1300018"/>
                    <a:pt x="2579254" y="1276927"/>
                    <a:pt x="2470727" y="1205345"/>
                  </a:cubicBezTo>
                  <a:cubicBezTo>
                    <a:pt x="2362200" y="1133763"/>
                    <a:pt x="2239818" y="939800"/>
                    <a:pt x="2193636" y="858982"/>
                  </a:cubicBezTo>
                  <a:cubicBezTo>
                    <a:pt x="2147454" y="778164"/>
                    <a:pt x="2205182" y="699654"/>
                    <a:pt x="2193636" y="720436"/>
                  </a:cubicBezTo>
                  <a:cubicBezTo>
                    <a:pt x="2182091" y="741218"/>
                    <a:pt x="2163617" y="895928"/>
                    <a:pt x="2124363" y="983673"/>
                  </a:cubicBezTo>
                  <a:cubicBezTo>
                    <a:pt x="2085109" y="1071418"/>
                    <a:pt x="2041236" y="1191491"/>
                    <a:pt x="1958109" y="1246909"/>
                  </a:cubicBezTo>
                  <a:cubicBezTo>
                    <a:pt x="1874982" y="1302327"/>
                    <a:pt x="1736436" y="1327727"/>
                    <a:pt x="1625600" y="1316182"/>
                  </a:cubicBezTo>
                  <a:cubicBezTo>
                    <a:pt x="1514764" y="1304637"/>
                    <a:pt x="1387764" y="1270000"/>
                    <a:pt x="1293091" y="1177636"/>
                  </a:cubicBezTo>
                  <a:cubicBezTo>
                    <a:pt x="1198418" y="1085272"/>
                    <a:pt x="1094509" y="796636"/>
                    <a:pt x="1057563" y="762000"/>
                  </a:cubicBezTo>
                  <a:cubicBezTo>
                    <a:pt x="1020618" y="727364"/>
                    <a:pt x="1108363" y="893618"/>
                    <a:pt x="1071418" y="969818"/>
                  </a:cubicBezTo>
                  <a:cubicBezTo>
                    <a:pt x="1034473" y="1046018"/>
                    <a:pt x="916709" y="1159164"/>
                    <a:pt x="835891" y="1219200"/>
                  </a:cubicBezTo>
                  <a:cubicBezTo>
                    <a:pt x="755073" y="1279236"/>
                    <a:pt x="706582" y="1341581"/>
                    <a:pt x="586509" y="1330036"/>
                  </a:cubicBezTo>
                  <a:cubicBezTo>
                    <a:pt x="466436" y="1318491"/>
                    <a:pt x="212436" y="1244600"/>
                    <a:pt x="115454" y="1149927"/>
                  </a:cubicBezTo>
                  <a:cubicBezTo>
                    <a:pt x="18472" y="1055254"/>
                    <a:pt x="0" y="780472"/>
                    <a:pt x="4618" y="775854"/>
                  </a:cubicBez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619672" y="2636912"/>
              <a:ext cx="1368152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0868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(d)  Feedback Paths or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745673" y="2470371"/>
            <a:ext cx="5557981" cy="3046861"/>
            <a:chOff x="1745673" y="1750291"/>
            <a:chExt cx="5557981" cy="3046861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5" t="56643" b="34506"/>
            <a:stretch>
              <a:fillRect/>
            </a:stretch>
          </p:blipFill>
          <p:spPr bwMode="auto">
            <a:xfrm>
              <a:off x="1979712" y="4437112"/>
              <a:ext cx="432048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8"/>
            <p:cNvSpPr/>
            <p:nvPr/>
          </p:nvSpPr>
          <p:spPr>
            <a:xfrm>
              <a:off x="1745673" y="1750291"/>
              <a:ext cx="5557981" cy="1607127"/>
            </a:xfrm>
            <a:custGeom>
              <a:avLst/>
              <a:gdLst>
                <a:gd name="connsiteX0" fmla="*/ 13854 w 5557981"/>
                <a:gd name="connsiteY0" fmla="*/ 50800 h 1607127"/>
                <a:gd name="connsiteX1" fmla="*/ 110836 w 5557981"/>
                <a:gd name="connsiteY1" fmla="*/ 341745 h 1607127"/>
                <a:gd name="connsiteX2" fmla="*/ 332509 w 5557981"/>
                <a:gd name="connsiteY2" fmla="*/ 577273 h 1607127"/>
                <a:gd name="connsiteX3" fmla="*/ 678872 w 5557981"/>
                <a:gd name="connsiteY3" fmla="*/ 909782 h 1607127"/>
                <a:gd name="connsiteX4" fmla="*/ 1316182 w 5557981"/>
                <a:gd name="connsiteY4" fmla="*/ 1270000 h 1607127"/>
                <a:gd name="connsiteX5" fmla="*/ 2175163 w 5557981"/>
                <a:gd name="connsiteY5" fmla="*/ 1547091 h 1607127"/>
                <a:gd name="connsiteX6" fmla="*/ 2729345 w 5557981"/>
                <a:gd name="connsiteY6" fmla="*/ 1602509 h 1607127"/>
                <a:gd name="connsiteX7" fmla="*/ 3422072 w 5557981"/>
                <a:gd name="connsiteY7" fmla="*/ 1519382 h 1607127"/>
                <a:gd name="connsiteX8" fmla="*/ 4197927 w 5557981"/>
                <a:gd name="connsiteY8" fmla="*/ 1297709 h 1607127"/>
                <a:gd name="connsiteX9" fmla="*/ 4821382 w 5557981"/>
                <a:gd name="connsiteY9" fmla="*/ 937491 h 1607127"/>
                <a:gd name="connsiteX10" fmla="*/ 5389418 w 5557981"/>
                <a:gd name="connsiteY10" fmla="*/ 424873 h 1607127"/>
                <a:gd name="connsiteX11" fmla="*/ 5555672 w 5557981"/>
                <a:gd name="connsiteY11" fmla="*/ 36945 h 1607127"/>
                <a:gd name="connsiteX12" fmla="*/ 5403272 w 5557981"/>
                <a:gd name="connsiteY12" fmla="*/ 452582 h 1607127"/>
                <a:gd name="connsiteX13" fmla="*/ 5070763 w 5557981"/>
                <a:gd name="connsiteY13" fmla="*/ 563418 h 1607127"/>
                <a:gd name="connsiteX14" fmla="*/ 4779818 w 5557981"/>
                <a:gd name="connsiteY14" fmla="*/ 521854 h 1607127"/>
                <a:gd name="connsiteX15" fmla="*/ 4558145 w 5557981"/>
                <a:gd name="connsiteY15" fmla="*/ 355600 h 1607127"/>
                <a:gd name="connsiteX16" fmla="*/ 4461163 w 5557981"/>
                <a:gd name="connsiteY16" fmla="*/ 36945 h 1607127"/>
                <a:gd name="connsiteX17" fmla="*/ 4419600 w 5557981"/>
                <a:gd name="connsiteY17" fmla="*/ 258618 h 1607127"/>
                <a:gd name="connsiteX18" fmla="*/ 4308763 w 5557981"/>
                <a:gd name="connsiteY18" fmla="*/ 438727 h 1607127"/>
                <a:gd name="connsiteX19" fmla="*/ 4128654 w 5557981"/>
                <a:gd name="connsiteY19" fmla="*/ 563418 h 1607127"/>
                <a:gd name="connsiteX20" fmla="*/ 3865418 w 5557981"/>
                <a:gd name="connsiteY20" fmla="*/ 591127 h 1607127"/>
                <a:gd name="connsiteX21" fmla="*/ 3519054 w 5557981"/>
                <a:gd name="connsiteY21" fmla="*/ 438727 h 1607127"/>
                <a:gd name="connsiteX22" fmla="*/ 3366654 w 5557981"/>
                <a:gd name="connsiteY22" fmla="*/ 203200 h 1607127"/>
                <a:gd name="connsiteX23" fmla="*/ 3325091 w 5557981"/>
                <a:gd name="connsiteY23" fmla="*/ 23091 h 1607127"/>
                <a:gd name="connsiteX24" fmla="*/ 3297382 w 5557981"/>
                <a:gd name="connsiteY24" fmla="*/ 189345 h 1607127"/>
                <a:gd name="connsiteX25" fmla="*/ 3228109 w 5557981"/>
                <a:gd name="connsiteY25" fmla="*/ 355600 h 1607127"/>
                <a:gd name="connsiteX26" fmla="*/ 3020291 w 5557981"/>
                <a:gd name="connsiteY26" fmla="*/ 521854 h 1607127"/>
                <a:gd name="connsiteX27" fmla="*/ 2618509 w 5557981"/>
                <a:gd name="connsiteY27" fmla="*/ 549564 h 1607127"/>
                <a:gd name="connsiteX28" fmla="*/ 2396836 w 5557981"/>
                <a:gd name="connsiteY28" fmla="*/ 424873 h 1607127"/>
                <a:gd name="connsiteX29" fmla="*/ 2258291 w 5557981"/>
                <a:gd name="connsiteY29" fmla="*/ 300182 h 1607127"/>
                <a:gd name="connsiteX30" fmla="*/ 2202872 w 5557981"/>
                <a:gd name="connsiteY30" fmla="*/ 9236 h 1607127"/>
                <a:gd name="connsiteX31" fmla="*/ 2161309 w 5557981"/>
                <a:gd name="connsiteY31" fmla="*/ 244764 h 1607127"/>
                <a:gd name="connsiteX32" fmla="*/ 2064327 w 5557981"/>
                <a:gd name="connsiteY32" fmla="*/ 452582 h 1607127"/>
                <a:gd name="connsiteX33" fmla="*/ 1745672 w 5557981"/>
                <a:gd name="connsiteY33" fmla="*/ 604982 h 1607127"/>
                <a:gd name="connsiteX34" fmla="*/ 1482436 w 5557981"/>
                <a:gd name="connsiteY34" fmla="*/ 577273 h 1607127"/>
                <a:gd name="connsiteX35" fmla="*/ 1274618 w 5557981"/>
                <a:gd name="connsiteY35" fmla="*/ 438727 h 1607127"/>
                <a:gd name="connsiteX36" fmla="*/ 1163782 w 5557981"/>
                <a:gd name="connsiteY36" fmla="*/ 286327 h 1607127"/>
                <a:gd name="connsiteX37" fmla="*/ 1108363 w 5557981"/>
                <a:gd name="connsiteY37" fmla="*/ 36945 h 1607127"/>
                <a:gd name="connsiteX38" fmla="*/ 1039091 w 5557981"/>
                <a:gd name="connsiteY38" fmla="*/ 300182 h 1607127"/>
                <a:gd name="connsiteX39" fmla="*/ 900545 w 5557981"/>
                <a:gd name="connsiteY39" fmla="*/ 494145 h 1607127"/>
                <a:gd name="connsiteX40" fmla="*/ 692727 w 5557981"/>
                <a:gd name="connsiteY40" fmla="*/ 591127 h 1607127"/>
                <a:gd name="connsiteX41" fmla="*/ 387927 w 5557981"/>
                <a:gd name="connsiteY41" fmla="*/ 549564 h 1607127"/>
                <a:gd name="connsiteX42" fmla="*/ 152400 w 5557981"/>
                <a:gd name="connsiteY42" fmla="*/ 424873 h 1607127"/>
                <a:gd name="connsiteX43" fmla="*/ 27709 w 5557981"/>
                <a:gd name="connsiteY43" fmla="*/ 161636 h 1607127"/>
                <a:gd name="connsiteX44" fmla="*/ 13854 w 5557981"/>
                <a:gd name="connsiteY44" fmla="*/ 5080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57981" h="1607127">
                  <a:moveTo>
                    <a:pt x="13854" y="50800"/>
                  </a:moveTo>
                  <a:cubicBezTo>
                    <a:pt x="27708" y="80818"/>
                    <a:pt x="57727" y="254000"/>
                    <a:pt x="110836" y="341745"/>
                  </a:cubicBezTo>
                  <a:cubicBezTo>
                    <a:pt x="163945" y="429491"/>
                    <a:pt x="237836" y="482600"/>
                    <a:pt x="332509" y="577273"/>
                  </a:cubicBezTo>
                  <a:cubicBezTo>
                    <a:pt x="427182" y="671946"/>
                    <a:pt x="514927" y="794328"/>
                    <a:pt x="678872" y="909782"/>
                  </a:cubicBezTo>
                  <a:cubicBezTo>
                    <a:pt x="842817" y="1025236"/>
                    <a:pt x="1066800" y="1163782"/>
                    <a:pt x="1316182" y="1270000"/>
                  </a:cubicBezTo>
                  <a:cubicBezTo>
                    <a:pt x="1565564" y="1376218"/>
                    <a:pt x="1939636" y="1491673"/>
                    <a:pt x="2175163" y="1547091"/>
                  </a:cubicBezTo>
                  <a:cubicBezTo>
                    <a:pt x="2410690" y="1602509"/>
                    <a:pt x="2521527" y="1607127"/>
                    <a:pt x="2729345" y="1602509"/>
                  </a:cubicBezTo>
                  <a:cubicBezTo>
                    <a:pt x="2937163" y="1597891"/>
                    <a:pt x="3177308" y="1570182"/>
                    <a:pt x="3422072" y="1519382"/>
                  </a:cubicBezTo>
                  <a:cubicBezTo>
                    <a:pt x="3666836" y="1468582"/>
                    <a:pt x="3964709" y="1394691"/>
                    <a:pt x="4197927" y="1297709"/>
                  </a:cubicBezTo>
                  <a:cubicBezTo>
                    <a:pt x="4431145" y="1200727"/>
                    <a:pt x="4622800" y="1082964"/>
                    <a:pt x="4821382" y="937491"/>
                  </a:cubicBezTo>
                  <a:cubicBezTo>
                    <a:pt x="5019964" y="792018"/>
                    <a:pt x="5267036" y="574964"/>
                    <a:pt x="5389418" y="424873"/>
                  </a:cubicBezTo>
                  <a:cubicBezTo>
                    <a:pt x="5511800" y="274782"/>
                    <a:pt x="5553363" y="32327"/>
                    <a:pt x="5555672" y="36945"/>
                  </a:cubicBezTo>
                  <a:cubicBezTo>
                    <a:pt x="5557981" y="41563"/>
                    <a:pt x="5484090" y="364837"/>
                    <a:pt x="5403272" y="452582"/>
                  </a:cubicBezTo>
                  <a:cubicBezTo>
                    <a:pt x="5322454" y="540327"/>
                    <a:pt x="5174672" y="551873"/>
                    <a:pt x="5070763" y="563418"/>
                  </a:cubicBezTo>
                  <a:cubicBezTo>
                    <a:pt x="4966854" y="574963"/>
                    <a:pt x="4865254" y="556490"/>
                    <a:pt x="4779818" y="521854"/>
                  </a:cubicBezTo>
                  <a:cubicBezTo>
                    <a:pt x="4694382" y="487218"/>
                    <a:pt x="4611254" y="436418"/>
                    <a:pt x="4558145" y="355600"/>
                  </a:cubicBezTo>
                  <a:cubicBezTo>
                    <a:pt x="4505036" y="274782"/>
                    <a:pt x="4484254" y="53109"/>
                    <a:pt x="4461163" y="36945"/>
                  </a:cubicBezTo>
                  <a:cubicBezTo>
                    <a:pt x="4438072" y="20781"/>
                    <a:pt x="4445000" y="191654"/>
                    <a:pt x="4419600" y="258618"/>
                  </a:cubicBezTo>
                  <a:cubicBezTo>
                    <a:pt x="4394200" y="325582"/>
                    <a:pt x="4357254" y="387927"/>
                    <a:pt x="4308763" y="438727"/>
                  </a:cubicBezTo>
                  <a:cubicBezTo>
                    <a:pt x="4260272" y="489527"/>
                    <a:pt x="4202545" y="538018"/>
                    <a:pt x="4128654" y="563418"/>
                  </a:cubicBezTo>
                  <a:cubicBezTo>
                    <a:pt x="4054763" y="588818"/>
                    <a:pt x="3967018" y="611909"/>
                    <a:pt x="3865418" y="591127"/>
                  </a:cubicBezTo>
                  <a:cubicBezTo>
                    <a:pt x="3763818" y="570345"/>
                    <a:pt x="3602181" y="503382"/>
                    <a:pt x="3519054" y="438727"/>
                  </a:cubicBezTo>
                  <a:cubicBezTo>
                    <a:pt x="3435927" y="374073"/>
                    <a:pt x="3398981" y="272473"/>
                    <a:pt x="3366654" y="203200"/>
                  </a:cubicBezTo>
                  <a:cubicBezTo>
                    <a:pt x="3334327" y="133927"/>
                    <a:pt x="3336636" y="25400"/>
                    <a:pt x="3325091" y="23091"/>
                  </a:cubicBezTo>
                  <a:cubicBezTo>
                    <a:pt x="3313546" y="20782"/>
                    <a:pt x="3313546" y="133927"/>
                    <a:pt x="3297382" y="189345"/>
                  </a:cubicBezTo>
                  <a:cubicBezTo>
                    <a:pt x="3281218" y="244763"/>
                    <a:pt x="3274291" y="300182"/>
                    <a:pt x="3228109" y="355600"/>
                  </a:cubicBezTo>
                  <a:cubicBezTo>
                    <a:pt x="3181927" y="411018"/>
                    <a:pt x="3121891" y="489527"/>
                    <a:pt x="3020291" y="521854"/>
                  </a:cubicBezTo>
                  <a:cubicBezTo>
                    <a:pt x="2918691" y="554181"/>
                    <a:pt x="2722418" y="565727"/>
                    <a:pt x="2618509" y="549564"/>
                  </a:cubicBezTo>
                  <a:cubicBezTo>
                    <a:pt x="2514600" y="533401"/>
                    <a:pt x="2456872" y="466437"/>
                    <a:pt x="2396836" y="424873"/>
                  </a:cubicBezTo>
                  <a:cubicBezTo>
                    <a:pt x="2336800" y="383309"/>
                    <a:pt x="2290618" y="369455"/>
                    <a:pt x="2258291" y="300182"/>
                  </a:cubicBezTo>
                  <a:cubicBezTo>
                    <a:pt x="2225964" y="230909"/>
                    <a:pt x="2219036" y="18472"/>
                    <a:pt x="2202872" y="9236"/>
                  </a:cubicBezTo>
                  <a:cubicBezTo>
                    <a:pt x="2186708" y="0"/>
                    <a:pt x="2184400" y="170873"/>
                    <a:pt x="2161309" y="244764"/>
                  </a:cubicBezTo>
                  <a:cubicBezTo>
                    <a:pt x="2138218" y="318655"/>
                    <a:pt x="2133600" y="392546"/>
                    <a:pt x="2064327" y="452582"/>
                  </a:cubicBezTo>
                  <a:cubicBezTo>
                    <a:pt x="1995054" y="512618"/>
                    <a:pt x="1842654" y="584200"/>
                    <a:pt x="1745672" y="604982"/>
                  </a:cubicBezTo>
                  <a:cubicBezTo>
                    <a:pt x="1648690" y="625764"/>
                    <a:pt x="1560945" y="604982"/>
                    <a:pt x="1482436" y="577273"/>
                  </a:cubicBezTo>
                  <a:cubicBezTo>
                    <a:pt x="1403927" y="549564"/>
                    <a:pt x="1327727" y="487218"/>
                    <a:pt x="1274618" y="438727"/>
                  </a:cubicBezTo>
                  <a:cubicBezTo>
                    <a:pt x="1221509" y="390236"/>
                    <a:pt x="1191491" y="353291"/>
                    <a:pt x="1163782" y="286327"/>
                  </a:cubicBezTo>
                  <a:cubicBezTo>
                    <a:pt x="1136073" y="219363"/>
                    <a:pt x="1129145" y="34636"/>
                    <a:pt x="1108363" y="36945"/>
                  </a:cubicBezTo>
                  <a:cubicBezTo>
                    <a:pt x="1087581" y="39254"/>
                    <a:pt x="1073727" y="223982"/>
                    <a:pt x="1039091" y="300182"/>
                  </a:cubicBezTo>
                  <a:cubicBezTo>
                    <a:pt x="1004455" y="376382"/>
                    <a:pt x="958272" y="445654"/>
                    <a:pt x="900545" y="494145"/>
                  </a:cubicBezTo>
                  <a:cubicBezTo>
                    <a:pt x="842818" y="542636"/>
                    <a:pt x="778163" y="581891"/>
                    <a:pt x="692727" y="591127"/>
                  </a:cubicBezTo>
                  <a:cubicBezTo>
                    <a:pt x="607291" y="600363"/>
                    <a:pt x="477981" y="577273"/>
                    <a:pt x="387927" y="549564"/>
                  </a:cubicBezTo>
                  <a:cubicBezTo>
                    <a:pt x="297873" y="521855"/>
                    <a:pt x="212436" y="489528"/>
                    <a:pt x="152400" y="424873"/>
                  </a:cubicBezTo>
                  <a:cubicBezTo>
                    <a:pt x="92364" y="360218"/>
                    <a:pt x="48491" y="228600"/>
                    <a:pt x="27709" y="161636"/>
                  </a:cubicBezTo>
                  <a:cubicBezTo>
                    <a:pt x="6927" y="94672"/>
                    <a:pt x="0" y="20782"/>
                    <a:pt x="13854" y="50800"/>
                  </a:cubicBez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843808" y="2996952"/>
              <a:ext cx="576064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(e)  Self Loop(s)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380312" y="2060848"/>
            <a:ext cx="936104" cy="3312368"/>
            <a:chOff x="7380312" y="2060848"/>
            <a:chExt cx="936104" cy="331236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6" t="56643" r="52799" b="34506"/>
            <a:stretch>
              <a:fillRect/>
            </a:stretch>
          </p:blipFill>
          <p:spPr bwMode="auto">
            <a:xfrm>
              <a:off x="7380312" y="5013176"/>
              <a:ext cx="936104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7524328" y="2060848"/>
              <a:ext cx="288032" cy="27363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(f)  Loop Gains of the Feedback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74345" r="83808" b="16804"/>
          <a:stretch>
            <a:fillRect/>
          </a:stretch>
        </p:blipFill>
        <p:spPr bwMode="auto">
          <a:xfrm>
            <a:off x="323528" y="3789040"/>
            <a:ext cx="8640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74345" r="72913" b="16804"/>
          <a:stretch>
            <a:fillRect/>
          </a:stretch>
        </p:blipFill>
        <p:spPr bwMode="auto">
          <a:xfrm>
            <a:off x="323528" y="4293096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74345" r="62018" b="16804"/>
          <a:stretch>
            <a:fillRect/>
          </a:stretch>
        </p:blipFill>
        <p:spPr bwMode="auto">
          <a:xfrm>
            <a:off x="323528" y="4797152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5" t="74345" r="51536" b="16804"/>
          <a:stretch>
            <a:fillRect/>
          </a:stretch>
        </p:blipFill>
        <p:spPr bwMode="auto">
          <a:xfrm>
            <a:off x="251520" y="5301208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3" t="74345" r="40228" b="16804"/>
          <a:stretch>
            <a:fillRect/>
          </a:stretch>
        </p:blipFill>
        <p:spPr bwMode="auto">
          <a:xfrm>
            <a:off x="1691680" y="3789040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8" t="74345" r="25142" b="15034"/>
          <a:stretch>
            <a:fillRect/>
          </a:stretch>
        </p:blipFill>
        <p:spPr bwMode="auto">
          <a:xfrm>
            <a:off x="1547664" y="4293096"/>
            <a:ext cx="115212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9" t="74345" r="3352" b="15034"/>
          <a:stretch>
            <a:fillRect/>
          </a:stretch>
        </p:blipFill>
        <p:spPr bwMode="auto">
          <a:xfrm>
            <a:off x="1547664" y="5229200"/>
            <a:ext cx="115212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4" t="74345" r="19275" b="13264"/>
          <a:stretch>
            <a:fillRect/>
          </a:stretch>
        </p:blipFill>
        <p:spPr bwMode="auto">
          <a:xfrm>
            <a:off x="1763688" y="4725144"/>
            <a:ext cx="3600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83195" r="70399" b="7954"/>
          <a:stretch>
            <a:fillRect/>
          </a:stretch>
        </p:blipFill>
        <p:spPr bwMode="auto">
          <a:xfrm>
            <a:off x="3347864" y="3789040"/>
            <a:ext cx="20162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7" t="83195" r="41904" b="7954"/>
          <a:stretch>
            <a:fillRect/>
          </a:stretch>
        </p:blipFill>
        <p:spPr bwMode="auto">
          <a:xfrm>
            <a:off x="3419872" y="4293096"/>
            <a:ext cx="23042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(g)  Path Gains of the Forward Paths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92046" r="71237"/>
          <a:stretch>
            <a:fillRect/>
          </a:stretch>
        </p:blipFill>
        <p:spPr bwMode="auto">
          <a:xfrm>
            <a:off x="683568" y="4293096"/>
            <a:ext cx="1872208" cy="32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92046" r="64532"/>
          <a:stretch>
            <a:fillRect/>
          </a:stretch>
        </p:blipFill>
        <p:spPr bwMode="auto">
          <a:xfrm>
            <a:off x="611560" y="4941168"/>
            <a:ext cx="432048" cy="32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92046" r="45256"/>
          <a:stretch>
            <a:fillRect/>
          </a:stretch>
        </p:blipFill>
        <p:spPr bwMode="auto">
          <a:xfrm>
            <a:off x="467544" y="5517232"/>
            <a:ext cx="1512168" cy="32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72" y="188640"/>
            <a:ext cx="8305800" cy="794352"/>
          </a:xfrm>
        </p:spPr>
        <p:txBody>
          <a:bodyPr>
            <a:normAutofit/>
          </a:bodyPr>
          <a:lstStyle/>
          <a:p>
            <a:r>
              <a:rPr lang="en-GB" dirty="0" smtClean="0"/>
              <a:t>Mason’s Rule (Mason, 1953)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268760"/>
            <a:ext cx="8712968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/>
              <a:t>The block diagram reduction technique </a:t>
            </a:r>
            <a:r>
              <a:rPr lang="en-GB" sz="2400" dirty="0" smtClean="0"/>
              <a:t>requires</a:t>
            </a:r>
            <a:r>
              <a:rPr lang="en-GB" sz="2400" dirty="0"/>
              <a:t> </a:t>
            </a:r>
            <a:r>
              <a:rPr lang="en-GB" sz="2400" dirty="0" smtClean="0"/>
              <a:t>successive </a:t>
            </a:r>
            <a:r>
              <a:rPr lang="en-GB" sz="2400" dirty="0"/>
              <a:t>application of fundamental relationships in order to arrive at the </a:t>
            </a:r>
            <a:r>
              <a:rPr lang="en-GB" sz="2400" dirty="0" smtClean="0"/>
              <a:t>system transfer </a:t>
            </a:r>
            <a:r>
              <a:rPr lang="en-GB" sz="2400" dirty="0"/>
              <a:t>function. </a:t>
            </a:r>
            <a:endParaRPr lang="en-GB" sz="24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On </a:t>
            </a:r>
            <a:r>
              <a:rPr lang="en-GB" sz="2400" dirty="0"/>
              <a:t>the other hand, Mason’s rule for reducing a signal-flow </a:t>
            </a:r>
            <a:r>
              <a:rPr lang="en-GB" sz="2400" dirty="0" smtClean="0"/>
              <a:t>graph to </a:t>
            </a:r>
            <a:r>
              <a:rPr lang="en-GB" sz="2400" dirty="0"/>
              <a:t>a single transfer function requires the application of one formula. </a:t>
            </a:r>
            <a:endParaRPr lang="en-GB" sz="24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formula </a:t>
            </a:r>
            <a:r>
              <a:rPr lang="en-GB" sz="2400" dirty="0" smtClean="0"/>
              <a:t>was derived </a:t>
            </a:r>
            <a:r>
              <a:rPr lang="en-GB" sz="2400" dirty="0"/>
              <a:t>by S. J. Mason when he related the signal-flow graph to the </a:t>
            </a:r>
            <a:r>
              <a:rPr lang="en-GB" sz="2400" dirty="0" smtClean="0"/>
              <a:t>simultaneous equations </a:t>
            </a:r>
            <a:r>
              <a:rPr lang="en-GB" sz="2400" dirty="0"/>
              <a:t>that can be written from the </a:t>
            </a:r>
            <a:r>
              <a:rPr lang="en-GB" sz="2400" dirty="0" smtClean="0"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80696"/>
          </a:xfrm>
        </p:spPr>
        <p:txBody>
          <a:bodyPr>
            <a:normAutofit/>
          </a:bodyPr>
          <a:lstStyle/>
          <a:p>
            <a:r>
              <a:rPr lang="en-GB" dirty="0" smtClean="0"/>
              <a:t>Mason’s Rule: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052736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transfer function, </a:t>
            </a:r>
            <a:r>
              <a:rPr lang="en-GB" sz="2000" dirty="0" smtClean="0"/>
              <a:t> </a:t>
            </a:r>
            <a:r>
              <a:rPr lang="en-GB" sz="2000" b="1" i="1" dirty="0" smtClean="0">
                <a:solidFill>
                  <a:schemeClr val="accent1"/>
                </a:solidFill>
              </a:rPr>
              <a:t>C(s</a:t>
            </a:r>
            <a:r>
              <a:rPr lang="en-GB" sz="2000" b="1" i="1" dirty="0">
                <a:solidFill>
                  <a:schemeClr val="accent1"/>
                </a:solidFill>
              </a:rPr>
              <a:t>)/R(s</a:t>
            </a:r>
            <a:r>
              <a:rPr lang="en-GB" sz="2000" b="1" i="1" dirty="0" smtClean="0">
                <a:solidFill>
                  <a:schemeClr val="accent1"/>
                </a:solidFill>
              </a:rPr>
              <a:t>), </a:t>
            </a:r>
            <a:r>
              <a:rPr lang="en-GB" sz="2000" dirty="0"/>
              <a:t>of a system represented by a signal-flow graph is;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/>
          </a:p>
          <a:p>
            <a:r>
              <a:rPr lang="en-GB" sz="2000" dirty="0"/>
              <a:t>Where</a:t>
            </a:r>
          </a:p>
          <a:p>
            <a:endParaRPr lang="en-GB" sz="2000" dirty="0"/>
          </a:p>
          <a:p>
            <a:r>
              <a:rPr lang="en-GB" sz="2000" i="1" dirty="0" smtClean="0"/>
              <a:t>n</a:t>
            </a:r>
            <a:r>
              <a:rPr lang="en-GB" sz="2000" dirty="0" smtClean="0"/>
              <a:t>   </a:t>
            </a:r>
            <a:r>
              <a:rPr lang="en-GB" sz="2000" dirty="0"/>
              <a:t>= number of forward paths.</a:t>
            </a:r>
          </a:p>
          <a:p>
            <a:r>
              <a:rPr lang="en-GB" sz="2000" i="1" dirty="0"/>
              <a:t>P</a:t>
            </a:r>
            <a:r>
              <a:rPr lang="en-GB" sz="2000" i="1" baseline="-25000" dirty="0"/>
              <a:t>i</a:t>
            </a:r>
            <a:r>
              <a:rPr lang="en-GB" sz="2000" dirty="0"/>
              <a:t> = the </a:t>
            </a:r>
            <a:r>
              <a:rPr lang="en-GB" sz="2000" i="1" dirty="0" err="1"/>
              <a:t>i</a:t>
            </a:r>
            <a:r>
              <a:rPr lang="en-GB" sz="2000" i="1" baseline="30000" dirty="0"/>
              <a:t> </a:t>
            </a:r>
            <a:r>
              <a:rPr lang="en-GB" sz="2000" baseline="30000" dirty="0" err="1"/>
              <a:t>th</a:t>
            </a:r>
            <a:r>
              <a:rPr lang="en-GB" sz="2000" dirty="0"/>
              <a:t> forward-path gain.</a:t>
            </a:r>
          </a:p>
          <a:p>
            <a:r>
              <a:rPr lang="en-GB" sz="2000" dirty="0" smtClean="0"/>
              <a:t>∆ = Determinant of the system</a:t>
            </a:r>
          </a:p>
          <a:p>
            <a:r>
              <a:rPr lang="en-GB" sz="2000" dirty="0" smtClean="0"/>
              <a:t>∆</a:t>
            </a:r>
            <a:r>
              <a:rPr lang="en-GB" sz="2000" i="1" baseline="-25000" dirty="0" err="1" smtClean="0"/>
              <a:t>i</a:t>
            </a:r>
            <a:r>
              <a:rPr lang="en-GB" sz="2000" dirty="0" smtClean="0"/>
              <a:t> = Determinant of the </a:t>
            </a:r>
            <a:r>
              <a:rPr lang="en-GB" sz="2000" i="1" dirty="0" err="1" smtClean="0"/>
              <a:t>i</a:t>
            </a:r>
            <a:r>
              <a:rPr lang="en-GB" sz="2000" baseline="30000" dirty="0" err="1" smtClean="0"/>
              <a:t>th</a:t>
            </a:r>
            <a:r>
              <a:rPr lang="en-GB" sz="2000" dirty="0" smtClean="0"/>
              <a:t> forward path</a:t>
            </a:r>
          </a:p>
          <a:p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∆ is called the signal flow graph determinant or characteristic function. Since ∆=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GB" sz="2000" dirty="0"/>
              <a:t>is the system characteristic equation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47864" y="1667573"/>
          <a:ext cx="2160240" cy="132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3" imgW="825480" imgH="507960" progId="Equation.3">
                  <p:embed/>
                </p:oleObj>
              </mc:Choice>
              <mc:Fallback>
                <p:oleObj name="Equation" r:id="rId3" imgW="8254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67573"/>
                        <a:ext cx="2160240" cy="1329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80696"/>
          </a:xfrm>
        </p:spPr>
        <p:txBody>
          <a:bodyPr>
            <a:normAutofit/>
          </a:bodyPr>
          <a:lstStyle/>
          <a:p>
            <a:r>
              <a:rPr lang="en-GB" dirty="0" smtClean="0"/>
              <a:t>Mason’s Rule: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1052736"/>
            <a:ext cx="871296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/>
          </a:p>
          <a:p>
            <a:pPr algn="just"/>
            <a:r>
              <a:rPr lang="en-GB" sz="2200" dirty="0" smtClean="0"/>
              <a:t>∆ = 1- (sum of all individual loop gains) + (sum of the products of the gains of all possible two loops that do not touch each other) – (sum of the products of the gains of all possible three loops that do not touch each other) + … and so forth with sums of higher number of non-touching loop gains</a:t>
            </a:r>
          </a:p>
          <a:p>
            <a:pPr algn="just"/>
            <a:endParaRPr lang="en-GB" sz="2200" dirty="0" smtClean="0"/>
          </a:p>
          <a:p>
            <a:pPr algn="just"/>
            <a:r>
              <a:rPr lang="en-GB" sz="2200" dirty="0" smtClean="0"/>
              <a:t>∆</a:t>
            </a:r>
            <a:r>
              <a:rPr lang="en-GB" sz="2200" i="1" baseline="-25000" dirty="0" err="1" smtClean="0"/>
              <a:t>i</a:t>
            </a:r>
            <a:r>
              <a:rPr lang="en-GB" sz="2200" dirty="0" smtClean="0"/>
              <a:t> = value of Δ for the part of the block diagram that does not touch the </a:t>
            </a:r>
            <a:r>
              <a:rPr lang="en-GB" sz="2200" dirty="0" err="1" smtClean="0"/>
              <a:t>i-th</a:t>
            </a:r>
            <a:r>
              <a:rPr lang="en-GB" sz="2200" dirty="0" smtClean="0"/>
              <a:t> forward path (</a:t>
            </a:r>
            <a:r>
              <a:rPr lang="en-GB" sz="2200" dirty="0" err="1" smtClean="0"/>
              <a:t>Δ</a:t>
            </a:r>
            <a:r>
              <a:rPr lang="en-GB" sz="2200" baseline="-25000" dirty="0" err="1" smtClean="0"/>
              <a:t>i</a:t>
            </a:r>
            <a:r>
              <a:rPr lang="en-GB" sz="2200" dirty="0" smtClean="0"/>
              <a:t> = 1 if there are no non-touching loops to the </a:t>
            </a:r>
            <a:r>
              <a:rPr lang="en-GB" sz="2200" dirty="0" err="1" smtClean="0"/>
              <a:t>i-th</a:t>
            </a:r>
            <a:r>
              <a:rPr lang="en-GB" sz="2200" dirty="0" smtClean="0"/>
              <a:t> path.)</a:t>
            </a:r>
          </a:p>
          <a:p>
            <a:endParaRPr lang="en-GB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47864" y="1124744"/>
          <a:ext cx="2160240" cy="132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3" imgW="825480" imgH="507960" progId="Equation.3">
                  <p:embed/>
                </p:oleObj>
              </mc:Choice>
              <mc:Fallback>
                <p:oleObj name="Equation" r:id="rId3" imgW="8254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124744"/>
                        <a:ext cx="2160240" cy="1329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323528" y="404664"/>
            <a:ext cx="7772400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sz="3200" b="1" dirty="0"/>
              <a:t>Systematic </a:t>
            </a:r>
            <a:r>
              <a:rPr lang="en-US" sz="3200" b="1" dirty="0" smtClean="0"/>
              <a:t>approach</a:t>
            </a:r>
          </a:p>
          <a:p>
            <a:pPr marL="533400" indent="-533400" algn="ctr">
              <a:spcBef>
                <a:spcPct val="20000"/>
              </a:spcBef>
            </a:pPr>
            <a:endParaRPr lang="en-US" sz="3200" b="1" dirty="0"/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Calculate forward path </a:t>
            </a:r>
            <a:r>
              <a:rPr lang="en-US" sz="2800" dirty="0" smtClean="0"/>
              <a:t>gain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i="1" baseline="-25000" dirty="0">
                <a:cs typeface="Times New Roman" pitchFamily="18" charset="0"/>
              </a:rPr>
              <a:t>i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/>
              <a:t>for each forward path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.</a:t>
            </a:r>
            <a:endParaRPr lang="en-US" sz="2800" i="1" dirty="0"/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Calculate all loop transfer functions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Consider </a:t>
            </a:r>
            <a:r>
              <a:rPr lang="en-US" sz="2800" dirty="0" smtClean="0"/>
              <a:t>non-touching </a:t>
            </a:r>
            <a:r>
              <a:rPr lang="en-US" sz="2800" dirty="0"/>
              <a:t>loops 2 at a time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Consider </a:t>
            </a:r>
            <a:r>
              <a:rPr lang="en-US" sz="2800" dirty="0" smtClean="0"/>
              <a:t>non-touching </a:t>
            </a:r>
            <a:r>
              <a:rPr lang="en-US" sz="2800" dirty="0"/>
              <a:t>loops 3 at a time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etc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/>
              <a:t>Calculate </a:t>
            </a:r>
            <a:r>
              <a:rPr lang="el-GR" sz="2800" dirty="0">
                <a:cs typeface="Times New Roman" pitchFamily="18" charset="0"/>
              </a:rPr>
              <a:t>Δ</a:t>
            </a:r>
            <a:r>
              <a:rPr lang="en-US" sz="2800" dirty="0">
                <a:cs typeface="Times New Roman" pitchFamily="18" charset="0"/>
              </a:rPr>
              <a:t> from steps 2,3,4 and 5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AutoNum type="arabicPeriod"/>
            </a:pPr>
            <a:r>
              <a:rPr lang="en-US" sz="2800" dirty="0">
                <a:cs typeface="Times New Roman" pitchFamily="18" charset="0"/>
              </a:rPr>
              <a:t>Calculate </a:t>
            </a:r>
            <a:r>
              <a:rPr lang="el-GR" sz="2800" dirty="0" smtClean="0">
                <a:cs typeface="Times New Roman" pitchFamily="18" charset="0"/>
              </a:rPr>
              <a:t>Δ</a:t>
            </a:r>
            <a:r>
              <a:rPr lang="en-US" sz="2800" baseline="-25000" dirty="0" smtClean="0">
                <a:cs typeface="Times New Roman" pitchFamily="18" charset="0"/>
              </a:rPr>
              <a:t>i </a:t>
            </a:r>
            <a:r>
              <a:rPr lang="en-US" sz="2800" dirty="0">
                <a:cs typeface="Times New Roman" pitchFamily="18" charset="0"/>
              </a:rPr>
              <a:t>as portion of </a:t>
            </a:r>
            <a:r>
              <a:rPr lang="el-GR" sz="2800" dirty="0">
                <a:cs typeface="Times New Roman" pitchFamily="18" charset="0"/>
              </a:rPr>
              <a:t>Δ</a:t>
            </a:r>
            <a:r>
              <a:rPr lang="en-US" sz="2800" dirty="0">
                <a:cs typeface="Times New Roman" pitchFamily="18" charset="0"/>
              </a:rPr>
              <a:t> not touching forward path </a:t>
            </a:r>
            <a:r>
              <a:rPr lang="en-US" sz="2800" i="1" dirty="0">
                <a:cs typeface="Times New Roman" pitchFamily="18" charset="0"/>
              </a:rPr>
              <a:t>i</a:t>
            </a:r>
            <a:endParaRPr lang="el-GR" sz="2800" i="1" dirty="0">
              <a:cs typeface="Times New Roman" pitchFamily="18" charset="0"/>
            </a:endParaRPr>
          </a:p>
        </p:txBody>
      </p:sp>
      <p:sp>
        <p:nvSpPr>
          <p:cNvPr id="20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BE21C-46F5-493A-A31E-029F659422B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40966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Example#1</a:t>
            </a:r>
            <a:r>
              <a:rPr lang="en-GB" sz="2200" dirty="0" smtClean="0"/>
              <a:t>: Apply Mason’s Rule to calculate the transfer function of the system represented by following Signal Flow Graph</a:t>
            </a:r>
            <a:endParaRPr lang="en-GB" sz="220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6534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7"/>
          <p:cNvGrpSpPr/>
          <p:nvPr/>
        </p:nvGrpSpPr>
        <p:grpSpPr>
          <a:xfrm>
            <a:off x="107504" y="2852936"/>
            <a:ext cx="3111774" cy="864096"/>
            <a:chOff x="107504" y="2852936"/>
            <a:chExt cx="3111774" cy="864096"/>
          </a:xfrm>
        </p:grpSpPr>
        <p:pic>
          <p:nvPicPr>
            <p:cNvPr id="134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504" y="2852936"/>
              <a:ext cx="311177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4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20" y="3284984"/>
              <a:ext cx="284519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179512" y="4077072"/>
            <a:ext cx="5570346" cy="864096"/>
            <a:chOff x="179512" y="4077072"/>
            <a:chExt cx="5570346" cy="864096"/>
          </a:xfrm>
        </p:grpSpPr>
        <p:graphicFrame>
          <p:nvGraphicFramePr>
            <p:cNvPr id="144386" name="Object 17"/>
            <p:cNvGraphicFramePr>
              <a:graphicFrameLocks noChangeAspect="1"/>
            </p:cNvGraphicFramePr>
            <p:nvPr/>
          </p:nvGraphicFramePr>
          <p:xfrm>
            <a:off x="3347864" y="4077072"/>
            <a:ext cx="2401994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18" name="Equation" r:id="rId6" imgW="952200" imgH="342720" progId="Equation.3">
                    <p:embed/>
                  </p:oleObj>
                </mc:Choice>
                <mc:Fallback>
                  <p:oleObj name="Equation" r:id="rId6" imgW="952200" imgH="342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077072"/>
                          <a:ext cx="2401994" cy="8640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79512" y="4077072"/>
              <a:ext cx="117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Therefore,</a:t>
              </a:r>
              <a:endParaRPr lang="en-GB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9512" y="5157192"/>
            <a:ext cx="7851589" cy="1080120"/>
            <a:chOff x="179512" y="5157192"/>
            <a:chExt cx="7851589" cy="1080120"/>
          </a:xfrm>
        </p:grpSpPr>
        <p:graphicFrame>
          <p:nvGraphicFramePr>
            <p:cNvPr id="144387" name="Object 10"/>
            <p:cNvGraphicFramePr>
              <a:graphicFrameLocks noChangeAspect="1"/>
            </p:cNvGraphicFramePr>
            <p:nvPr/>
          </p:nvGraphicFramePr>
          <p:xfrm>
            <a:off x="1403648" y="5805264"/>
            <a:ext cx="6627453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19" name="Equation" r:id="rId8" imgW="2920680" imgH="190440" progId="Equation.3">
                    <p:embed/>
                  </p:oleObj>
                </mc:Choice>
                <mc:Fallback>
                  <p:oleObj name="Equation" r:id="rId8" imgW="2920680" imgH="190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5805264"/>
                          <a:ext cx="6627453" cy="43204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79512" y="5157192"/>
              <a:ext cx="320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There are three feedback loops</a:t>
              </a:r>
              <a:endParaRPr lang="en-GB" b="1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7C2E70-614A-47A8-81D2-F5CAE058F3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008" y="1401688"/>
            <a:ext cx="8892480" cy="49076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Alternative method to block diagram representation, developed by </a:t>
            </a:r>
            <a:r>
              <a:rPr lang="en-US" sz="2800" dirty="0" smtClean="0">
                <a:solidFill>
                  <a:schemeClr val="folHlink"/>
                </a:solidFill>
              </a:rPr>
              <a:t>Samuel Jefferson Mason.</a:t>
            </a:r>
          </a:p>
          <a:p>
            <a:pPr algn="just" eaLnBrk="1" hangingPunct="1">
              <a:lnSpc>
                <a:spcPct val="8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Advantage: the availability of a flow graph gain formula, also called Mason’s gain formula.</a:t>
            </a:r>
          </a:p>
          <a:p>
            <a:pPr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A signal-flow graph consists of a network in which nodes are connected by directed branches.</a:t>
            </a:r>
          </a:p>
          <a:p>
            <a:pPr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It depicts the flow of signals from one point of a system to another and gives the relationships among the signals.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40966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Example#1</a:t>
            </a:r>
            <a:r>
              <a:rPr lang="en-GB" sz="2200" dirty="0" smtClean="0"/>
              <a:t>: Apply Mason’s Rule to calculate the transfer function of the system represented by following Signal Flow Graph</a:t>
            </a:r>
            <a:endParaRPr lang="en-GB" sz="220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6534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51520" y="3244914"/>
            <a:ext cx="6471538" cy="1119029"/>
            <a:chOff x="251520" y="3244914"/>
            <a:chExt cx="6471538" cy="1119029"/>
          </a:xfrm>
        </p:grpSpPr>
        <p:sp>
          <p:nvSpPr>
            <p:cNvPr id="9" name="Rectangle 8"/>
            <p:cNvSpPr/>
            <p:nvPr/>
          </p:nvSpPr>
          <p:spPr>
            <a:xfrm>
              <a:off x="2141804" y="3933056"/>
              <a:ext cx="458125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 smtClean="0"/>
                <a:t>∆ = 1- (sum of all individual loop gains)</a:t>
              </a:r>
              <a:endParaRPr lang="en-GB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520" y="3244914"/>
              <a:ext cx="47770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 smtClean="0"/>
                <a:t>There are no non-touching loops, therefore</a:t>
              </a:r>
              <a:endParaRPr lang="en-GB" sz="2000" b="1" dirty="0"/>
            </a:p>
          </p:txBody>
        </p:sp>
      </p:grpSp>
      <p:graphicFrame>
        <p:nvGraphicFramePr>
          <p:cNvPr id="134145" name="Object 12"/>
          <p:cNvGraphicFramePr>
            <a:graphicFrameLocks noChangeAspect="1"/>
          </p:cNvGraphicFramePr>
          <p:nvPr/>
        </p:nvGraphicFramePr>
        <p:xfrm>
          <a:off x="2195736" y="4642749"/>
          <a:ext cx="2638400" cy="44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Equation" r:id="rId4" imgW="1130040" imgH="190440" progId="Equation.3">
                  <p:embed/>
                </p:oleObj>
              </mc:Choice>
              <mc:Fallback>
                <p:oleObj name="Equation" r:id="rId4" imgW="113004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42749"/>
                        <a:ext cx="2638400" cy="44243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195736" y="5363939"/>
          <a:ext cx="5424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8" name="Equation" r:id="rId6" imgW="2323800" imgH="190440" progId="Equation.3">
                  <p:embed/>
                </p:oleObj>
              </mc:Choice>
              <mc:Fallback>
                <p:oleObj name="Equation" r:id="rId6" imgW="23238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63939"/>
                        <a:ext cx="5424487" cy="441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40966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Example#1</a:t>
            </a:r>
            <a:r>
              <a:rPr lang="en-GB" sz="2200" dirty="0" smtClean="0"/>
              <a:t>: Apply Mason’s Rule to calculate the transfer function of the system represented by following Signal Flow Graph</a:t>
            </a:r>
            <a:endParaRPr lang="en-GB" sz="220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534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251520" y="3140968"/>
            <a:ext cx="6918776" cy="1281313"/>
            <a:chOff x="251520" y="3140968"/>
            <a:chExt cx="6918776" cy="1281313"/>
          </a:xfrm>
        </p:grpSpPr>
        <p:sp>
          <p:nvSpPr>
            <p:cNvPr id="9" name="Rectangle 8"/>
            <p:cNvSpPr/>
            <p:nvPr/>
          </p:nvSpPr>
          <p:spPr>
            <a:xfrm>
              <a:off x="2141804" y="3645024"/>
              <a:ext cx="502849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 smtClean="0"/>
                <a:t>∆</a:t>
              </a:r>
              <a:r>
                <a:rPr lang="en-GB" sz="2200" baseline="-25000" dirty="0" smtClean="0"/>
                <a:t>1</a:t>
              </a:r>
              <a:r>
                <a:rPr lang="en-GB" sz="2200" dirty="0" smtClean="0"/>
                <a:t> = 1- (sum of all individual loop gains)+...</a:t>
              </a:r>
              <a:endParaRPr lang="en-GB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520" y="3140968"/>
              <a:ext cx="2574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Eliminate forward path-1</a:t>
              </a:r>
              <a:endParaRPr lang="en-GB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8529" y="3991394"/>
              <a:ext cx="84991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 smtClean="0"/>
                <a:t>∆</a:t>
              </a:r>
              <a:r>
                <a:rPr lang="en-GB" sz="2200" baseline="-25000" dirty="0" smtClean="0"/>
                <a:t>1</a:t>
              </a:r>
              <a:r>
                <a:rPr lang="en-GB" sz="2200" dirty="0" smtClean="0"/>
                <a:t> = 1</a:t>
              </a:r>
              <a:endParaRPr lang="en-GB" sz="2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3528" y="5013176"/>
            <a:ext cx="6918776" cy="1281313"/>
            <a:chOff x="251520" y="3140968"/>
            <a:chExt cx="6918776" cy="1281313"/>
          </a:xfrm>
        </p:grpSpPr>
        <p:sp>
          <p:nvSpPr>
            <p:cNvPr id="15" name="Rectangle 14"/>
            <p:cNvSpPr/>
            <p:nvPr/>
          </p:nvSpPr>
          <p:spPr>
            <a:xfrm>
              <a:off x="2141804" y="3645024"/>
              <a:ext cx="502849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 smtClean="0"/>
                <a:t>∆</a:t>
              </a:r>
              <a:r>
                <a:rPr lang="en-GB" sz="2200" baseline="-25000" dirty="0" smtClean="0"/>
                <a:t>2</a:t>
              </a:r>
              <a:r>
                <a:rPr lang="en-GB" sz="2200" dirty="0" smtClean="0"/>
                <a:t> = 1- (sum of all individual loop gains)+...</a:t>
              </a:r>
              <a:endParaRPr lang="en-GB" sz="2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520" y="3140968"/>
              <a:ext cx="2574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Eliminate forward path-2</a:t>
              </a:r>
              <a:endParaRPr lang="en-GB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8529" y="3991394"/>
              <a:ext cx="84991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 smtClean="0"/>
                <a:t>∆</a:t>
              </a:r>
              <a:r>
                <a:rPr lang="en-GB" sz="2200" baseline="-25000" dirty="0" smtClean="0"/>
                <a:t>2</a:t>
              </a:r>
              <a:r>
                <a:rPr lang="en-GB" sz="2200" dirty="0" smtClean="0"/>
                <a:t> = 1</a:t>
              </a:r>
              <a:endParaRPr lang="en-GB" sz="2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/>
          </a:bodyPr>
          <a:lstStyle/>
          <a:p>
            <a:r>
              <a:rPr lang="en-GB" sz="3000" dirty="0" err="1" smtClean="0"/>
              <a:t>Example#1</a:t>
            </a:r>
            <a:r>
              <a:rPr lang="en-GB" sz="3000" dirty="0" smtClean="0"/>
              <a:t>: Continue</a:t>
            </a:r>
            <a:endParaRPr lang="en-GB" sz="3000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851551" cy="72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36912"/>
            <a:ext cx="4285631" cy="82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7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7704" y="846111"/>
            <a:ext cx="4752528" cy="2822825"/>
          </a:xfrm>
          <a:noFill/>
        </p:spPr>
      </p:pic>
      <p:sp>
        <p:nvSpPr>
          <p:cNvPr id="307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C7C1D-B6C1-4662-A022-B341BD5D677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305800" cy="924712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Example#2</a:t>
            </a:r>
            <a:r>
              <a:rPr lang="en-GB" sz="2400" dirty="0" smtClean="0"/>
              <a:t>: Apply Mason’s Rule to calculate the transfer function of the system represented by following Signal Flow Graph</a:t>
            </a:r>
            <a:endParaRPr lang="en-GB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5024" y="4749531"/>
            <a:ext cx="8153400" cy="863869"/>
            <a:chOff x="235024" y="4749531"/>
            <a:chExt cx="8153400" cy="863869"/>
          </a:xfrm>
        </p:grpSpPr>
        <p:graphicFrame>
          <p:nvGraphicFramePr>
            <p:cNvPr id="3076" name="Object 10"/>
            <p:cNvGraphicFramePr>
              <a:graphicFrameLocks noGrp="1" noChangeAspect="1"/>
            </p:cNvGraphicFramePr>
            <p:nvPr>
              <p:ph sz="quarter" idx="2"/>
            </p:nvPr>
          </p:nvGraphicFramePr>
          <p:xfrm>
            <a:off x="971550" y="5230813"/>
            <a:ext cx="617220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1" name="Equation" r:id="rId4" imgW="3073320" imgH="190440" progId="Equation.3">
                    <p:embed/>
                  </p:oleObj>
                </mc:Choice>
                <mc:Fallback>
                  <p:oleObj name="Equation" r:id="rId4" imgW="3073320" imgH="190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5230813"/>
                          <a:ext cx="6172200" cy="38258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5024" y="4749531"/>
              <a:ext cx="815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1" lang="en-US" sz="2000" b="1" dirty="0" smtClean="0"/>
                <a:t>2. Calculate </a:t>
              </a:r>
              <a:r>
                <a:rPr kumimoji="1" lang="en-US" sz="2000" b="1" dirty="0"/>
                <a:t>all loop </a:t>
              </a:r>
              <a:r>
                <a:rPr kumimoji="1" lang="en-US" sz="2000" b="1" dirty="0" smtClean="0"/>
                <a:t>gains.</a:t>
              </a:r>
              <a:endParaRPr kumimoji="1" lang="en-US" sz="2000" b="1" baseline="-25000" dirty="0">
                <a:solidFill>
                  <a:srgbClr val="3366CC"/>
                </a:solidFill>
              </a:endParaRP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1520" y="5725705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sz="2000" b="1" dirty="0" smtClean="0"/>
              <a:t>3. Consider two non-touching loops.</a:t>
            </a:r>
            <a:endParaRPr kumimoji="1" lang="en-US" sz="2000" b="1" dirty="0"/>
          </a:p>
          <a:p>
            <a:pPr marL="342900" indent="-342900"/>
            <a:r>
              <a:rPr kumimoji="1" lang="en-US" sz="2000" b="1" dirty="0"/>
              <a:t>	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1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3</a:t>
            </a:r>
            <a:r>
              <a:rPr kumimoji="1" lang="en-US" sz="2000" b="1" dirty="0" smtClean="0">
                <a:solidFill>
                  <a:srgbClr val="3366CC"/>
                </a:solidFill>
              </a:rPr>
              <a:t>      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1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4</a:t>
            </a:r>
            <a:r>
              <a:rPr kumimoji="1" lang="en-US" sz="2000" b="1" dirty="0" smtClean="0">
                <a:solidFill>
                  <a:srgbClr val="3366CC"/>
                </a:solidFill>
              </a:rPr>
              <a:t>  </a:t>
            </a:r>
          </a:p>
          <a:p>
            <a:pPr marL="342900" indent="-342900"/>
            <a:r>
              <a:rPr kumimoji="1" lang="en-US" sz="2000" b="1" dirty="0" smtClean="0">
                <a:solidFill>
                  <a:srgbClr val="3366CC"/>
                </a:solidFill>
              </a:rPr>
              <a:t>      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2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4</a:t>
            </a:r>
            <a:r>
              <a:rPr kumimoji="1" lang="en-US" sz="2000" b="1" baseline="-25000" dirty="0" smtClean="0">
                <a:solidFill>
                  <a:srgbClr val="3366CC"/>
                </a:solidFill>
              </a:rPr>
              <a:t> </a:t>
            </a:r>
            <a:r>
              <a:rPr kumimoji="1" lang="en-US" sz="2000" b="1" dirty="0" smtClean="0">
                <a:solidFill>
                  <a:srgbClr val="3366CC"/>
                </a:solidFill>
              </a:rPr>
              <a:t>	   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2</a:t>
            </a:r>
            <a:r>
              <a:rPr kumimoji="1" lang="en-US" sz="2000" b="1" dirty="0" err="1" smtClean="0">
                <a:solidFill>
                  <a:srgbClr val="3366CC"/>
                </a:solidFill>
              </a:rPr>
              <a:t>L</a:t>
            </a:r>
            <a:r>
              <a:rPr kumimoji="1" lang="en-US" sz="2000" b="1" baseline="-25000" dirty="0" err="1" smtClean="0">
                <a:solidFill>
                  <a:srgbClr val="3366CC"/>
                </a:solidFill>
              </a:rPr>
              <a:t>3</a:t>
            </a:r>
            <a:r>
              <a:rPr kumimoji="1" lang="en-US" sz="2000" b="1" baseline="-25000" dirty="0" smtClean="0">
                <a:solidFill>
                  <a:srgbClr val="3366CC"/>
                </a:solidFill>
              </a:rPr>
              <a:t> </a:t>
            </a:r>
            <a:endParaRPr kumimoji="1" lang="en-US" sz="2000" b="1" baseline="-25000" dirty="0">
              <a:solidFill>
                <a:srgbClr val="3366CC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1520" y="1764145"/>
            <a:ext cx="8153400" cy="2809432"/>
            <a:chOff x="251520" y="1764145"/>
            <a:chExt cx="8153400" cy="2809432"/>
          </a:xfrm>
        </p:grpSpPr>
        <p:grpSp>
          <p:nvGrpSpPr>
            <p:cNvPr id="11" name="Group 10"/>
            <p:cNvGrpSpPr/>
            <p:nvPr/>
          </p:nvGrpSpPr>
          <p:grpSpPr>
            <a:xfrm>
              <a:off x="251520" y="3688521"/>
              <a:ext cx="8153400" cy="885056"/>
              <a:chOff x="539552" y="3212976"/>
              <a:chExt cx="8153400" cy="885056"/>
            </a:xfrm>
          </p:grpSpPr>
          <p:graphicFrame>
            <p:nvGraphicFramePr>
              <p:cNvPr id="3075" name="Object 11"/>
              <p:cNvGraphicFramePr>
                <a:graphicFrameLocks noGrp="1" noChangeAspect="1"/>
              </p:cNvGraphicFramePr>
              <p:nvPr>
                <p:ph sz="quarter" idx="3"/>
              </p:nvPr>
            </p:nvGraphicFramePr>
            <p:xfrm>
              <a:off x="966788" y="3717032"/>
              <a:ext cx="662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32" name="Equation" r:id="rId6" imgW="3314520" imgH="190440" progId="Equation.3">
                      <p:embed/>
                    </p:oleObj>
                  </mc:Choice>
                  <mc:Fallback>
                    <p:oleObj name="Equation" r:id="rId6" imgW="3314520" imgH="1904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6788" y="3717032"/>
                            <a:ext cx="6629400" cy="38100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8" name="Rectangle 5"/>
              <p:cNvSpPr>
                <a:spLocks noChangeArrowheads="1"/>
              </p:cNvSpPr>
              <p:nvPr/>
            </p:nvSpPr>
            <p:spPr bwMode="auto">
              <a:xfrm>
                <a:off x="539552" y="3212976"/>
                <a:ext cx="8153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/>
                <a:r>
                  <a:rPr kumimoji="1" lang="en-US" sz="2000" b="1" dirty="0"/>
                  <a:t>1</a:t>
                </a:r>
                <a:r>
                  <a:rPr kumimoji="1" lang="en-US" sz="2000" b="1" dirty="0" smtClean="0"/>
                  <a:t>. Calculate </a:t>
                </a:r>
                <a:r>
                  <a:rPr kumimoji="1" lang="en-US" sz="2000" b="1" dirty="0"/>
                  <a:t>forward path </a:t>
                </a:r>
                <a:r>
                  <a:rPr kumimoji="1" lang="en-US" sz="2000" b="1" dirty="0" smtClean="0"/>
                  <a:t>gains for </a:t>
                </a:r>
                <a:r>
                  <a:rPr kumimoji="1" lang="en-US" sz="2000" b="1" dirty="0"/>
                  <a:t>each forward </a:t>
                </a:r>
                <a:r>
                  <a:rPr kumimoji="1" lang="en-US" sz="2000" b="1" dirty="0" smtClean="0"/>
                  <a:t>path</a:t>
                </a:r>
                <a:r>
                  <a:rPr kumimoji="1" lang="en-US" sz="2000" b="1" i="1" dirty="0" smtClean="0"/>
                  <a:t>.</a:t>
                </a:r>
                <a:endParaRPr kumimoji="1" lang="en-US" sz="2000" b="1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15491" y="1764145"/>
              <a:ext cx="3214254" cy="508000"/>
              <a:chOff x="2715491" y="1764145"/>
              <a:chExt cx="3214254" cy="50800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715491" y="1764145"/>
                <a:ext cx="3214254" cy="508000"/>
              </a:xfrm>
              <a:custGeom>
                <a:avLst/>
                <a:gdLst>
                  <a:gd name="connsiteX0" fmla="*/ 0 w 3214254"/>
                  <a:gd name="connsiteY0" fmla="*/ 508000 h 508000"/>
                  <a:gd name="connsiteX1" fmla="*/ 277091 w 3214254"/>
                  <a:gd name="connsiteY1" fmla="*/ 133928 h 508000"/>
                  <a:gd name="connsiteX2" fmla="*/ 748145 w 3214254"/>
                  <a:gd name="connsiteY2" fmla="*/ 50800 h 508000"/>
                  <a:gd name="connsiteX3" fmla="*/ 1773382 w 3214254"/>
                  <a:gd name="connsiteY3" fmla="*/ 78510 h 508000"/>
                  <a:gd name="connsiteX4" fmla="*/ 2549236 w 3214254"/>
                  <a:gd name="connsiteY4" fmla="*/ 23091 h 508000"/>
                  <a:gd name="connsiteX5" fmla="*/ 2867891 w 3214254"/>
                  <a:gd name="connsiteY5" fmla="*/ 64655 h 508000"/>
                  <a:gd name="connsiteX6" fmla="*/ 3214254 w 3214254"/>
                  <a:gd name="connsiteY6" fmla="*/ 411019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4254" h="508000">
                    <a:moveTo>
                      <a:pt x="0" y="508000"/>
                    </a:moveTo>
                    <a:cubicBezTo>
                      <a:pt x="76200" y="359064"/>
                      <a:pt x="152400" y="210128"/>
                      <a:pt x="277091" y="133928"/>
                    </a:cubicBezTo>
                    <a:cubicBezTo>
                      <a:pt x="401782" y="57728"/>
                      <a:pt x="498763" y="60036"/>
                      <a:pt x="748145" y="50800"/>
                    </a:cubicBezTo>
                    <a:cubicBezTo>
                      <a:pt x="997527" y="41564"/>
                      <a:pt x="1473200" y="83128"/>
                      <a:pt x="1773382" y="78510"/>
                    </a:cubicBezTo>
                    <a:cubicBezTo>
                      <a:pt x="2073564" y="73892"/>
                      <a:pt x="2366818" y="25400"/>
                      <a:pt x="2549236" y="23091"/>
                    </a:cubicBezTo>
                    <a:cubicBezTo>
                      <a:pt x="2731654" y="20782"/>
                      <a:pt x="2757055" y="0"/>
                      <a:pt x="2867891" y="64655"/>
                    </a:cubicBezTo>
                    <a:cubicBezTo>
                      <a:pt x="2978727" y="129310"/>
                      <a:pt x="3096490" y="270164"/>
                      <a:pt x="3214254" y="411019"/>
                    </a:cubicBezTo>
                  </a:path>
                </a:pathLst>
              </a:cu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83968" y="184482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GB" b="1" baseline="-25000" dirty="0" err="1" smtClean="0">
                    <a:solidFill>
                      <a:srgbClr val="FF0000"/>
                    </a:solidFill>
                  </a:rPr>
                  <a:t>1</a:t>
                </a:r>
                <a:endParaRPr lang="en-GB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784764" y="2313709"/>
              <a:ext cx="3144981" cy="477982"/>
              <a:chOff x="2784764" y="2313709"/>
              <a:chExt cx="3144981" cy="477982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2784764" y="2313709"/>
                <a:ext cx="3144981" cy="477982"/>
              </a:xfrm>
              <a:custGeom>
                <a:avLst/>
                <a:gdLst>
                  <a:gd name="connsiteX0" fmla="*/ 0 w 3144981"/>
                  <a:gd name="connsiteY0" fmla="*/ 0 h 477982"/>
                  <a:gd name="connsiteX1" fmla="*/ 332509 w 3144981"/>
                  <a:gd name="connsiteY1" fmla="*/ 360218 h 477982"/>
                  <a:gd name="connsiteX2" fmla="*/ 637309 w 3144981"/>
                  <a:gd name="connsiteY2" fmla="*/ 387927 h 477982"/>
                  <a:gd name="connsiteX3" fmla="*/ 1551709 w 3144981"/>
                  <a:gd name="connsiteY3" fmla="*/ 415636 h 477982"/>
                  <a:gd name="connsiteX4" fmla="*/ 2618509 w 3144981"/>
                  <a:gd name="connsiteY4" fmla="*/ 429491 h 477982"/>
                  <a:gd name="connsiteX5" fmla="*/ 3144981 w 3144981"/>
                  <a:gd name="connsiteY5" fmla="*/ 124691 h 477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4981" h="477982">
                    <a:moveTo>
                      <a:pt x="0" y="0"/>
                    </a:moveTo>
                    <a:cubicBezTo>
                      <a:pt x="113145" y="147782"/>
                      <a:pt x="226291" y="295564"/>
                      <a:pt x="332509" y="360218"/>
                    </a:cubicBezTo>
                    <a:cubicBezTo>
                      <a:pt x="438727" y="424872"/>
                      <a:pt x="434109" y="378691"/>
                      <a:pt x="637309" y="387927"/>
                    </a:cubicBezTo>
                    <a:cubicBezTo>
                      <a:pt x="840509" y="397163"/>
                      <a:pt x="1551709" y="415636"/>
                      <a:pt x="1551709" y="415636"/>
                    </a:cubicBezTo>
                    <a:cubicBezTo>
                      <a:pt x="1881909" y="422563"/>
                      <a:pt x="2352964" y="477982"/>
                      <a:pt x="2618509" y="429491"/>
                    </a:cubicBezTo>
                    <a:cubicBezTo>
                      <a:pt x="2884054" y="381000"/>
                      <a:pt x="3014517" y="252845"/>
                      <a:pt x="3144981" y="124691"/>
                    </a:cubicBezTo>
                  </a:path>
                </a:pathLst>
              </a:cu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83968" y="236729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 smtClean="0">
                    <a:solidFill>
                      <a:srgbClr val="00B0F0"/>
                    </a:solidFill>
                  </a:rPr>
                  <a:t>P</a:t>
                </a:r>
                <a:r>
                  <a:rPr lang="en-GB" b="1" baseline="-25000" dirty="0" err="1" smtClean="0">
                    <a:solidFill>
                      <a:srgbClr val="00B0F0"/>
                    </a:solidFill>
                  </a:rPr>
                  <a:t>2</a:t>
                </a:r>
                <a:endParaRPr lang="en-GB" b="1" baseline="-25000" dirty="0">
                  <a:solidFill>
                    <a:srgbClr val="00B0F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520" y="1491952"/>
            <a:ext cx="88924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AutoNum type="arabicPeriod" startAt="4"/>
            </a:pPr>
            <a:r>
              <a:rPr lang="en-US" sz="2600" dirty="0"/>
              <a:t>Consider </a:t>
            </a:r>
            <a:r>
              <a:rPr lang="en-US" sz="2600" dirty="0" smtClean="0"/>
              <a:t>three non-touching loops.</a:t>
            </a:r>
            <a:endParaRPr lang="en-US" sz="26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3366CC"/>
                </a:solidFill>
              </a:rPr>
              <a:t>None</a:t>
            </a:r>
            <a:r>
              <a:rPr lang="en-US" sz="2600" dirty="0" smtClean="0">
                <a:solidFill>
                  <a:srgbClr val="3366CC"/>
                </a:solidFill>
              </a:rPr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solidFill>
                <a:srgbClr val="3366CC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AutoNum type="arabicPeriod" startAt="5"/>
            </a:pPr>
            <a:r>
              <a:rPr lang="en-US" sz="2600" dirty="0"/>
              <a:t>Calculate </a:t>
            </a:r>
            <a:r>
              <a:rPr lang="el-GR" sz="2600" dirty="0">
                <a:cs typeface="Times New Roman" pitchFamily="18" charset="0"/>
              </a:rPr>
              <a:t>Δ</a:t>
            </a:r>
            <a:r>
              <a:rPr lang="en-US" sz="2600" dirty="0">
                <a:cs typeface="Times New Roman" pitchFamily="18" charset="0"/>
              </a:rPr>
              <a:t> from steps 2,3,4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AutoNum type="arabicPeriod" startAt="5"/>
            </a:pPr>
            <a:endParaRPr lang="en-US" sz="26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AutoNum type="arabicPeriod" startAt="5"/>
            </a:pPr>
            <a:endParaRPr lang="en-US" sz="26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AutoNum type="arabicPeriod" startAt="5"/>
            </a:pPr>
            <a:endParaRPr lang="en-US" sz="2400" dirty="0"/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346200" y="3686175"/>
          <a:ext cx="65357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6" name="Equation" r:id="rId3" imgW="2958840" imgH="190440" progId="Equation.3">
                  <p:embed/>
                </p:oleObj>
              </mc:Choice>
              <mc:Fallback>
                <p:oleObj name="Equation" r:id="rId3" imgW="295884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686175"/>
                        <a:ext cx="6535738" cy="4206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47A19-895E-46A6-ADE6-317AEC8DA5CD}" type="slidenum">
              <a:rPr lang="en-US" smtClean="0"/>
              <a:pPr/>
              <a:t>34</a:t>
            </a:fld>
            <a:endParaRPr lang="en-US" smtClean="0"/>
          </a:p>
        </p:txBody>
      </p:sp>
      <p:graphicFrame>
        <p:nvGraphicFramePr>
          <p:cNvPr id="133125" name="Object 12"/>
          <p:cNvGraphicFramePr>
            <a:graphicFrameLocks noChangeAspect="1"/>
          </p:cNvGraphicFramePr>
          <p:nvPr/>
        </p:nvGraphicFramePr>
        <p:xfrm>
          <a:off x="827584" y="4360838"/>
          <a:ext cx="8243389" cy="101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7" name="Equation" r:id="rId5" imgW="3200400" imgH="393480" progId="Equation.3">
                  <p:embed/>
                </p:oleObj>
              </mc:Choice>
              <mc:Fallback>
                <p:oleObj name="Equation" r:id="rId5" imgW="32004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0838"/>
                        <a:ext cx="8243389" cy="10123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305800" cy="924712"/>
          </a:xfrm>
        </p:spPr>
        <p:txBody>
          <a:bodyPr>
            <a:normAutofit/>
          </a:bodyPr>
          <a:lstStyle/>
          <a:p>
            <a:r>
              <a:rPr lang="en-GB" sz="4000" dirty="0" err="1" smtClean="0"/>
              <a:t>Example#2</a:t>
            </a:r>
            <a:r>
              <a:rPr lang="en-GB" sz="4000" dirty="0" smtClean="0"/>
              <a:t>: continue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  <a:noFill/>
        </p:spPr>
        <p:txBody>
          <a:bodyPr/>
          <a:lstStyle/>
          <a:p>
            <a:fld id="{0F347A19-895E-46A6-ADE6-317AEC8DA5C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-27384"/>
            <a:ext cx="8305800" cy="9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Example#2: continue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76056" y="1124744"/>
            <a:ext cx="3816424" cy="2266814"/>
          </a:xfrm>
          <a:prstGeom prst="rect">
            <a:avLst/>
          </a:prstGeom>
          <a:noFill/>
        </p:spPr>
      </p:pic>
      <p:grpSp>
        <p:nvGrpSpPr>
          <p:cNvPr id="2" name="Group 13"/>
          <p:cNvGrpSpPr/>
          <p:nvPr/>
        </p:nvGrpSpPr>
        <p:grpSpPr>
          <a:xfrm>
            <a:off x="179512" y="1135866"/>
            <a:ext cx="8466501" cy="1429899"/>
            <a:chOff x="179512" y="1135866"/>
            <a:chExt cx="8466501" cy="1429899"/>
          </a:xfrm>
        </p:grpSpPr>
        <p:sp>
          <p:nvSpPr>
            <p:cNvPr id="11" name="Rectangle 10"/>
            <p:cNvSpPr/>
            <p:nvPr/>
          </p:nvSpPr>
          <p:spPr>
            <a:xfrm>
              <a:off x="179512" y="1340768"/>
              <a:ext cx="2574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Eliminate forward path-1</a:t>
              </a:r>
              <a:endParaRPr lang="en-GB" b="1" dirty="0"/>
            </a:p>
          </p:txBody>
        </p:sp>
        <p:graphicFrame>
          <p:nvGraphicFramePr>
            <p:cNvPr id="146437" name="Object 5"/>
            <p:cNvGraphicFramePr>
              <a:graphicFrameLocks noChangeAspect="1"/>
            </p:cNvGraphicFramePr>
            <p:nvPr/>
          </p:nvGraphicFramePr>
          <p:xfrm>
            <a:off x="611560" y="1988840"/>
            <a:ext cx="2846164" cy="57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7" name="Equation" r:id="rId4" imgW="939600" imgH="190440" progId="Equation.3">
                    <p:embed/>
                  </p:oleObj>
                </mc:Choice>
                <mc:Fallback>
                  <p:oleObj name="Equation" r:id="rId4" imgW="939600" imgH="190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1988840"/>
                          <a:ext cx="2846164" cy="576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5405653" y="1135866"/>
              <a:ext cx="3240360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1912" y="3923764"/>
            <a:ext cx="8812088" cy="2584031"/>
            <a:chOff x="331912" y="3923764"/>
            <a:chExt cx="8812088" cy="2584031"/>
          </a:xfrm>
        </p:grpSpPr>
        <p:graphicFrame>
          <p:nvGraphicFramePr>
            <p:cNvPr id="4100" name="Object 14"/>
            <p:cNvGraphicFramePr>
              <a:graphicFrameLocks noChangeAspect="1"/>
            </p:cNvGraphicFramePr>
            <p:nvPr/>
          </p:nvGraphicFramePr>
          <p:xfrm>
            <a:off x="539552" y="4548039"/>
            <a:ext cx="232886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8" name="Equation" r:id="rId6" imgW="952200" imgH="190440" progId="Equation.3">
                    <p:embed/>
                  </p:oleObj>
                </mc:Choice>
                <mc:Fallback>
                  <p:oleObj name="Equation" r:id="rId6" imgW="952200" imgH="1904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4548039"/>
                          <a:ext cx="2328862" cy="46513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6"/>
            <p:cNvGrpSpPr/>
            <p:nvPr/>
          </p:nvGrpSpPr>
          <p:grpSpPr>
            <a:xfrm>
              <a:off x="5327576" y="4240981"/>
              <a:ext cx="3816424" cy="2266814"/>
              <a:chOff x="5327576" y="4149080"/>
              <a:chExt cx="3816424" cy="2266814"/>
            </a:xfrm>
          </p:grpSpPr>
          <p:pic>
            <p:nvPicPr>
              <p:cNvPr id="1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>
              <a:xfrm>
                <a:off x="5327576" y="4149080"/>
                <a:ext cx="3816424" cy="2266814"/>
              </a:xfrm>
              <a:prstGeom prst="rect">
                <a:avLst/>
              </a:prstGeom>
              <a:noFill/>
            </p:spPr>
          </p:pic>
          <p:sp>
            <p:nvSpPr>
              <p:cNvPr id="16" name="Oval 15"/>
              <p:cNvSpPr/>
              <p:nvPr/>
            </p:nvSpPr>
            <p:spPr>
              <a:xfrm>
                <a:off x="5668708" y="5043619"/>
                <a:ext cx="3240360" cy="1368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31912" y="3923764"/>
              <a:ext cx="2574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Eliminate forward path-2</a:t>
              </a:r>
              <a:endParaRPr lang="en-GB" b="1" dirty="0"/>
            </a:p>
          </p:txBody>
        </p:sp>
      </p:grp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611560" y="2708920"/>
          <a:ext cx="3672408" cy="54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9" name="Equation" r:id="rId8" imgW="1295280" imgH="190440" progId="Equation.3">
                  <p:embed/>
                </p:oleObj>
              </mc:Choice>
              <mc:Fallback>
                <p:oleObj name="Equation" r:id="rId8" imgW="12952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3672408" cy="541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5"/>
          <p:cNvGraphicFramePr>
            <a:graphicFrameLocks noChangeAspect="1"/>
          </p:cNvGraphicFramePr>
          <p:nvPr/>
        </p:nvGraphicFramePr>
        <p:xfrm>
          <a:off x="593725" y="5300663"/>
          <a:ext cx="3708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0" name="Equation" r:id="rId10" imgW="1307880" imgH="190440" progId="Equation.3">
                  <p:embed/>
                </p:oleObj>
              </mc:Choice>
              <mc:Fallback>
                <p:oleObj name="Equation" r:id="rId10" imgW="130788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300663"/>
                        <a:ext cx="3708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2627784" y="1340768"/>
          <a:ext cx="2900593" cy="94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9" name="Equation" r:id="rId3" imgW="1091880" imgH="355320" progId="Equation.3">
                  <p:embed/>
                </p:oleObj>
              </mc:Choice>
              <mc:Fallback>
                <p:oleObj name="Equation" r:id="rId3" imgW="109188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340768"/>
                        <a:ext cx="2900593" cy="9429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47A19-895E-46A6-ADE6-317AEC8DA5C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-27384"/>
            <a:ext cx="8305800" cy="9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Example#2: continue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6438" name="Object 17"/>
          <p:cNvGraphicFramePr>
            <a:graphicFrameLocks noChangeAspect="1"/>
          </p:cNvGraphicFramePr>
          <p:nvPr/>
        </p:nvGraphicFramePr>
        <p:xfrm>
          <a:off x="323528" y="3140968"/>
          <a:ext cx="8529960" cy="60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0" name="Equation" r:id="rId5" imgW="5346360" imgH="380880" progId="Equation.3">
                  <p:embed/>
                </p:oleObj>
              </mc:Choice>
              <mc:Fallback>
                <p:oleObj name="Equation" r:id="rId5" imgW="534636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0968"/>
                        <a:ext cx="8529960" cy="6049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Find the transfer function, C(s)/R(s), for the signal-flow graph in figure below.</a:t>
            </a:r>
          </a:p>
          <a:p>
            <a:pPr algn="just"/>
            <a:endParaRPr lang="en-GB" sz="2600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326161" cy="364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There is only one forward Path.</a:t>
            </a:r>
          </a:p>
          <a:p>
            <a:pPr algn="just"/>
            <a:endParaRPr lang="en-GB" sz="2600" dirty="0"/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44824"/>
            <a:ext cx="6840760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619672" y="2204302"/>
            <a:ext cx="5832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38029" y="5575300"/>
          <a:ext cx="4477987" cy="51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Equation" r:id="rId4" imgW="1752480" imgH="203040" progId="Equation.3">
                  <p:embed/>
                </p:oleObj>
              </mc:Choice>
              <mc:Fallback>
                <p:oleObj name="Equation" r:id="rId4" imgW="1752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29" y="5575300"/>
                        <a:ext cx="4477987" cy="517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There are four feedback loops.</a:t>
            </a:r>
          </a:p>
          <a:p>
            <a:pPr algn="just"/>
            <a:endParaRPr lang="en-GB" sz="2600" dirty="0"/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5724718" cy="29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 cstate="print"/>
          <a:srcRect r="839" b="6667"/>
          <a:stretch>
            <a:fillRect/>
          </a:stretch>
        </p:blipFill>
        <p:spPr bwMode="auto">
          <a:xfrm>
            <a:off x="179512" y="5301208"/>
            <a:ext cx="78488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578328"/>
          </a:xfrm>
        </p:spPr>
        <p:txBody>
          <a:bodyPr>
            <a:noAutofit/>
          </a:bodyPr>
          <a:lstStyle/>
          <a:p>
            <a:r>
              <a:rPr lang="en-GB" sz="3800" dirty="0" smtClean="0"/>
              <a:t>Fundamentals of Signal Flow Graphs</a:t>
            </a:r>
            <a:endParaRPr lang="en-GB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 smtClean="0"/>
              <a:t>Consider a simple equation below and draw its signal flow graph: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 				</a:t>
            </a:r>
            <a:endParaRPr lang="en-GB" sz="2400" i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 smtClean="0"/>
              <a:t>The signal flow graph of the equation is shown below;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itchFamily="34" charset="0"/>
              <a:buChar char="•"/>
            </a:pPr>
            <a:endParaRPr lang="en-GB" sz="24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GB" sz="2400" dirty="0"/>
          </a:p>
          <a:p>
            <a:pPr algn="just"/>
            <a:endParaRPr lang="en-GB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Every variable in a signal flow graph is designed by a </a:t>
            </a:r>
            <a:r>
              <a:rPr lang="en-GB" sz="2400" b="1" dirty="0" smtClean="0">
                <a:solidFill>
                  <a:srgbClr val="FF0000"/>
                </a:solidFill>
              </a:rPr>
              <a:t>Node</a:t>
            </a:r>
            <a:r>
              <a:rPr lang="en-GB" sz="2400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Every transmission function in a signal flow graph is designed by a </a:t>
            </a:r>
            <a:r>
              <a:rPr lang="en-GB" sz="2400" b="1" dirty="0" smtClean="0">
                <a:solidFill>
                  <a:srgbClr val="FF0000"/>
                </a:solidFill>
              </a:rPr>
              <a:t>Branch</a:t>
            </a:r>
            <a:r>
              <a:rPr lang="en-GB" sz="24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Branches are always </a:t>
            </a:r>
            <a:r>
              <a:rPr lang="en-GB" sz="2400" b="1" dirty="0"/>
              <a:t>unidirectional</a:t>
            </a:r>
            <a:r>
              <a:rPr lang="en-GB" sz="2400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The arrow in the branch denotes the </a:t>
            </a:r>
            <a:r>
              <a:rPr lang="en-GB" sz="2400" b="1" dirty="0"/>
              <a:t>direction</a:t>
            </a:r>
            <a:r>
              <a:rPr lang="en-GB" sz="2400" dirty="0"/>
              <a:t> of the signal flow</a:t>
            </a:r>
            <a:r>
              <a:rPr lang="en-GB" sz="2400" dirty="0" smtClean="0"/>
              <a:t>.</a:t>
            </a:r>
            <a:endParaRPr lang="en-GB" i="1" baseline="-25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07904" y="1700808"/>
          <a:ext cx="10801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8" name="Equation" r:id="rId3" imgW="380880" imgH="152280" progId="Equation.3">
                  <p:embed/>
                </p:oleObj>
              </mc:Choice>
              <mc:Fallback>
                <p:oleObj name="Equation" r:id="rId3" imgW="38088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00808"/>
                        <a:ext cx="108012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358529" y="3118186"/>
            <a:ext cx="4013671" cy="598846"/>
            <a:chOff x="1907704" y="2664622"/>
            <a:chExt cx="4013671" cy="598846"/>
          </a:xfrm>
        </p:grpSpPr>
        <p:sp>
          <p:nvSpPr>
            <p:cNvPr id="6" name="Oval 5"/>
            <p:cNvSpPr/>
            <p:nvPr/>
          </p:nvSpPr>
          <p:spPr>
            <a:xfrm>
              <a:off x="2267744" y="299695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508104" y="299695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29207" y="3030705"/>
              <a:ext cx="3189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755" name="Object 3"/>
            <p:cNvGraphicFramePr>
              <a:graphicFrameLocks noChangeAspect="1"/>
            </p:cNvGraphicFramePr>
            <p:nvPr/>
          </p:nvGraphicFramePr>
          <p:xfrm>
            <a:off x="1907704" y="2866791"/>
            <a:ext cx="3238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9" name="Equation" r:id="rId5" imgW="114120" imgH="126720" progId="Equation.3">
                    <p:embed/>
                  </p:oleObj>
                </mc:Choice>
                <mc:Fallback>
                  <p:oleObj name="Equation" r:id="rId5" imgW="114120" imgH="1267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2866791"/>
                          <a:ext cx="323850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Object 4"/>
            <p:cNvGraphicFramePr>
              <a:graphicFrameLocks noChangeAspect="1"/>
            </p:cNvGraphicFramePr>
            <p:nvPr/>
          </p:nvGraphicFramePr>
          <p:xfrm>
            <a:off x="5562600" y="2830080"/>
            <a:ext cx="3587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0" name="Equation" r:id="rId7" imgW="126720" imgH="152280" progId="Equation.3">
                    <p:embed/>
                  </p:oleObj>
                </mc:Choice>
                <mc:Fallback>
                  <p:oleObj name="Equation" r:id="rId7" imgW="1267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2830080"/>
                          <a:ext cx="358775" cy="433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>
              <a:off x="3095931" y="3027395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3766148" y="2664622"/>
            <a:ext cx="3238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1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148" y="2664622"/>
                          <a:ext cx="323850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Non-touching loops taken two at a time.</a:t>
            </a:r>
          </a:p>
          <a:p>
            <a:pPr algn="just"/>
            <a:endParaRPr lang="en-GB" sz="2600" dirty="0"/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5724718" cy="29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301208"/>
            <a:ext cx="61206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Non-touching loops taken three at a time.</a:t>
            </a:r>
          </a:p>
          <a:p>
            <a:pPr algn="just"/>
            <a:endParaRPr lang="en-GB" sz="2600" dirty="0"/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5724718" cy="29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661248"/>
            <a:ext cx="5651449" cy="49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GB" sz="3600" dirty="0" err="1" smtClean="0"/>
              <a:t>Example#3</a:t>
            </a:r>
            <a:endParaRPr lang="en-GB" sz="3600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6447295" cy="225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581128"/>
            <a:ext cx="2376264" cy="55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3995772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Eliminate forward path-1</a:t>
            </a:r>
            <a:endParaRPr lang="en-GB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282" y="3923074"/>
            <a:ext cx="5724718" cy="29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491880" y="3789040"/>
            <a:ext cx="565212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Example#4</a:t>
            </a:r>
            <a:r>
              <a:rPr lang="en-GB" sz="2400" dirty="0" smtClean="0"/>
              <a:t>: Apply Mason’s Rule to calculate the transfer function of the system represented by following Signal Flow Graph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1857" name="Object 2"/>
          <p:cNvGraphicFramePr>
            <a:graphicFrameLocks noChangeAspect="1"/>
          </p:cNvGraphicFramePr>
          <p:nvPr/>
        </p:nvGraphicFramePr>
        <p:xfrm>
          <a:off x="2123728" y="5157192"/>
          <a:ext cx="52197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4" imgW="1993680" imgH="507960" progId="Equation.3">
                  <p:embed/>
                </p:oleObj>
              </mc:Choice>
              <mc:Fallback>
                <p:oleObj name="Equation" r:id="rId4" imgW="19936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157192"/>
                        <a:ext cx="52197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365104"/>
            <a:ext cx="5407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There are three forward paths, therefore n=3.</a:t>
            </a:r>
            <a:endParaRPr lang="en-GB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Example#4</a:t>
            </a:r>
            <a:r>
              <a:rPr lang="en-GB" sz="2800" dirty="0" smtClean="0"/>
              <a:t>: Forward Paths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5" y="1700808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857389" y="2681955"/>
            <a:ext cx="7615305" cy="2187205"/>
            <a:chOff x="683568" y="2105891"/>
            <a:chExt cx="7615305" cy="2187205"/>
          </a:xfrm>
        </p:grpSpPr>
        <p:grpSp>
          <p:nvGrpSpPr>
            <p:cNvPr id="8" name="Group 13"/>
            <p:cNvGrpSpPr/>
            <p:nvPr/>
          </p:nvGrpSpPr>
          <p:grpSpPr>
            <a:xfrm>
              <a:off x="683568" y="2105891"/>
              <a:ext cx="7615305" cy="1745672"/>
              <a:chOff x="683568" y="2105891"/>
              <a:chExt cx="7615305" cy="174567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83568" y="2204864"/>
                <a:ext cx="10801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1773382" y="2105891"/>
                <a:ext cx="6525491" cy="1745672"/>
              </a:xfrm>
              <a:custGeom>
                <a:avLst/>
                <a:gdLst>
                  <a:gd name="connsiteX0" fmla="*/ 0 w 6525491"/>
                  <a:gd name="connsiteY0" fmla="*/ 110836 h 1745672"/>
                  <a:gd name="connsiteX1" fmla="*/ 332509 w 6525491"/>
                  <a:gd name="connsiteY1" fmla="*/ 706582 h 1745672"/>
                  <a:gd name="connsiteX2" fmla="*/ 1676400 w 6525491"/>
                  <a:gd name="connsiteY2" fmla="*/ 1510145 h 1745672"/>
                  <a:gd name="connsiteX3" fmla="*/ 3366654 w 6525491"/>
                  <a:gd name="connsiteY3" fmla="*/ 1634836 h 1745672"/>
                  <a:gd name="connsiteX4" fmla="*/ 5043054 w 6525491"/>
                  <a:gd name="connsiteY4" fmla="*/ 845127 h 1745672"/>
                  <a:gd name="connsiteX5" fmla="*/ 5527963 w 6525491"/>
                  <a:gd name="connsiteY5" fmla="*/ 124691 h 1745672"/>
                  <a:gd name="connsiteX6" fmla="*/ 5680363 w 6525491"/>
                  <a:gd name="connsiteY6" fmla="*/ 96982 h 1745672"/>
                  <a:gd name="connsiteX7" fmla="*/ 6525491 w 6525491"/>
                  <a:gd name="connsiteY7" fmla="*/ 124691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5491" h="1745672">
                    <a:moveTo>
                      <a:pt x="0" y="110836"/>
                    </a:moveTo>
                    <a:cubicBezTo>
                      <a:pt x="26554" y="292100"/>
                      <a:pt x="53109" y="473364"/>
                      <a:pt x="332509" y="706582"/>
                    </a:cubicBezTo>
                    <a:cubicBezTo>
                      <a:pt x="611909" y="939800"/>
                      <a:pt x="1170709" y="1355436"/>
                      <a:pt x="1676400" y="1510145"/>
                    </a:cubicBezTo>
                    <a:cubicBezTo>
                      <a:pt x="2182091" y="1664854"/>
                      <a:pt x="2805545" y="1745672"/>
                      <a:pt x="3366654" y="1634836"/>
                    </a:cubicBezTo>
                    <a:cubicBezTo>
                      <a:pt x="3927763" y="1524000"/>
                      <a:pt x="4682836" y="1096818"/>
                      <a:pt x="5043054" y="845127"/>
                    </a:cubicBezTo>
                    <a:cubicBezTo>
                      <a:pt x="5403272" y="593436"/>
                      <a:pt x="5421745" y="249382"/>
                      <a:pt x="5527963" y="124691"/>
                    </a:cubicBezTo>
                    <a:cubicBezTo>
                      <a:pt x="5634181" y="0"/>
                      <a:pt x="5514108" y="96982"/>
                      <a:pt x="5680363" y="96982"/>
                    </a:cubicBezTo>
                    <a:cubicBezTo>
                      <a:pt x="5846618" y="96982"/>
                      <a:pt x="6186054" y="110836"/>
                      <a:pt x="6525491" y="124691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995936" y="3861048"/>
            <a:ext cx="1094522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2" name="Equation" r:id="rId4" imgW="482400" imgH="190440" progId="Equation.3">
                    <p:embed/>
                  </p:oleObj>
                </mc:Choice>
                <mc:Fallback>
                  <p:oleObj name="Equation" r:id="rId4" imgW="482400" imgH="190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3861048"/>
                          <a:ext cx="1094522" cy="432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569357" y="2780928"/>
            <a:ext cx="7992888" cy="2015976"/>
            <a:chOff x="395536" y="2204864"/>
            <a:chExt cx="7992888" cy="201597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3568" y="2204864"/>
              <a:ext cx="7704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6" name="Object 3"/>
            <p:cNvGraphicFramePr>
              <a:graphicFrameLocks noChangeAspect="1"/>
            </p:cNvGraphicFramePr>
            <p:nvPr/>
          </p:nvGraphicFramePr>
          <p:xfrm>
            <a:off x="395536" y="3789040"/>
            <a:ext cx="26527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3" name="Equation" r:id="rId6" imgW="1168200" imgH="190440" progId="Equation.3">
                    <p:embed/>
                  </p:oleObj>
                </mc:Choice>
                <mc:Fallback>
                  <p:oleObj name="Equation" r:id="rId6" imgW="1168200" imgH="1904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789040"/>
                          <a:ext cx="26527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497349" y="1340768"/>
            <a:ext cx="8016908" cy="1472805"/>
            <a:chOff x="323528" y="764704"/>
            <a:chExt cx="8016908" cy="1472805"/>
          </a:xfrm>
        </p:grpSpPr>
        <p:grpSp>
          <p:nvGrpSpPr>
            <p:cNvPr id="11" name="Group 18"/>
            <p:cNvGrpSpPr/>
            <p:nvPr/>
          </p:nvGrpSpPr>
          <p:grpSpPr>
            <a:xfrm>
              <a:off x="667618" y="1413164"/>
              <a:ext cx="7672818" cy="824345"/>
              <a:chOff x="667618" y="1413164"/>
              <a:chExt cx="7672818" cy="82434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67618" y="2204864"/>
                <a:ext cx="1089814" cy="118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1745673" y="1413164"/>
                <a:ext cx="6594763" cy="824345"/>
              </a:xfrm>
              <a:custGeom>
                <a:avLst/>
                <a:gdLst>
                  <a:gd name="connsiteX0" fmla="*/ 0 w 6594763"/>
                  <a:gd name="connsiteY0" fmla="*/ 789709 h 824345"/>
                  <a:gd name="connsiteX1" fmla="*/ 207818 w 6594763"/>
                  <a:gd name="connsiteY1" fmla="*/ 374072 h 824345"/>
                  <a:gd name="connsiteX2" fmla="*/ 872836 w 6594763"/>
                  <a:gd name="connsiteY2" fmla="*/ 41563 h 824345"/>
                  <a:gd name="connsiteX3" fmla="*/ 1593272 w 6594763"/>
                  <a:gd name="connsiteY3" fmla="*/ 124691 h 824345"/>
                  <a:gd name="connsiteX4" fmla="*/ 2161309 w 6594763"/>
                  <a:gd name="connsiteY4" fmla="*/ 484909 h 824345"/>
                  <a:gd name="connsiteX5" fmla="*/ 2244436 w 6594763"/>
                  <a:gd name="connsiteY5" fmla="*/ 775854 h 824345"/>
                  <a:gd name="connsiteX6" fmla="*/ 2951018 w 6594763"/>
                  <a:gd name="connsiteY6" fmla="*/ 775854 h 824345"/>
                  <a:gd name="connsiteX7" fmla="*/ 6594763 w 6594763"/>
                  <a:gd name="connsiteY7" fmla="*/ 789709 h 82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4763" h="824345">
                    <a:moveTo>
                      <a:pt x="0" y="789709"/>
                    </a:moveTo>
                    <a:cubicBezTo>
                      <a:pt x="31172" y="644236"/>
                      <a:pt x="62345" y="498763"/>
                      <a:pt x="207818" y="374072"/>
                    </a:cubicBezTo>
                    <a:cubicBezTo>
                      <a:pt x="353291" y="249381"/>
                      <a:pt x="641927" y="83126"/>
                      <a:pt x="872836" y="41563"/>
                    </a:cubicBezTo>
                    <a:cubicBezTo>
                      <a:pt x="1103745" y="0"/>
                      <a:pt x="1378526" y="50800"/>
                      <a:pt x="1593272" y="124691"/>
                    </a:cubicBezTo>
                    <a:cubicBezTo>
                      <a:pt x="1808018" y="198582"/>
                      <a:pt x="2052782" y="376382"/>
                      <a:pt x="2161309" y="484909"/>
                    </a:cubicBezTo>
                    <a:cubicBezTo>
                      <a:pt x="2269836" y="593436"/>
                      <a:pt x="2112818" y="727363"/>
                      <a:pt x="2244436" y="775854"/>
                    </a:cubicBezTo>
                    <a:cubicBezTo>
                      <a:pt x="2376054" y="824345"/>
                      <a:pt x="2951018" y="775854"/>
                      <a:pt x="2951018" y="775854"/>
                    </a:cubicBezTo>
                    <a:lnTo>
                      <a:pt x="6594763" y="789709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125955" name="Object 3"/>
            <p:cNvGraphicFramePr>
              <a:graphicFrameLocks noChangeAspect="1"/>
            </p:cNvGraphicFramePr>
            <p:nvPr/>
          </p:nvGraphicFramePr>
          <p:xfrm>
            <a:off x="323528" y="764704"/>
            <a:ext cx="23066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4" name="Equation" r:id="rId8" imgW="1015920" imgH="190440" progId="Equation.3">
                    <p:embed/>
                  </p:oleObj>
                </mc:Choice>
                <mc:Fallback>
                  <p:oleObj name="Equation" r:id="rId8" imgW="1015920" imgH="190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764704"/>
                          <a:ext cx="23066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Example#4</a:t>
            </a:r>
            <a:r>
              <a:rPr lang="en-GB" sz="2800" dirty="0" smtClean="0"/>
              <a:t>: Loop Gains of the Feedback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93663" y="3717032"/>
          <a:ext cx="1470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" name="Equation" r:id="rId4" imgW="647640" imgH="190440" progId="Equation.3">
                  <p:embed/>
                </p:oleObj>
              </mc:Choice>
              <mc:Fallback>
                <p:oleObj name="Equation" r:id="rId4" imgW="64764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63" y="3717032"/>
                        <a:ext cx="1470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51520" y="4149080"/>
          <a:ext cx="1528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5" name="Equation" r:id="rId6" imgW="672840" imgH="190440" progId="Equation.3">
                  <p:embed/>
                </p:oleObj>
              </mc:Choice>
              <mc:Fallback>
                <p:oleObj name="Equation" r:id="rId6" imgW="67284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49080"/>
                        <a:ext cx="15287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251520" y="4653136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6" name="Equation" r:id="rId8" imgW="660240" imgH="190440" progId="Equation.3">
                  <p:embed/>
                </p:oleObj>
              </mc:Choice>
              <mc:Fallback>
                <p:oleObj name="Equation" r:id="rId8" imgW="66024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53136"/>
                        <a:ext cx="149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51520" y="5229200"/>
          <a:ext cx="1527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7" name="Equation" r:id="rId10" imgW="672840" imgH="190440" progId="Equation.3">
                  <p:embed/>
                </p:oleObj>
              </mc:Choice>
              <mc:Fallback>
                <p:oleObj name="Equation" r:id="rId10" imgW="67284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29200"/>
                        <a:ext cx="1527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116833" y="3861296"/>
          <a:ext cx="1527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8" name="Equation" r:id="rId12" imgW="672840" imgH="190440" progId="Equation.3">
                  <p:embed/>
                </p:oleObj>
              </mc:Choice>
              <mc:Fallback>
                <p:oleObj name="Equation" r:id="rId12" imgW="67284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833" y="3861296"/>
                        <a:ext cx="1527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088010" y="4365352"/>
          <a:ext cx="1123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9" name="Equation" r:id="rId14" imgW="495000" imgH="190440" progId="Equation.3">
                  <p:embed/>
                </p:oleObj>
              </mc:Choice>
              <mc:Fallback>
                <p:oleObj name="Equation" r:id="rId14" imgW="49500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010" y="4365352"/>
                        <a:ext cx="1123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3000052" y="4941416"/>
          <a:ext cx="193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0" name="Equation" r:id="rId16" imgW="850680" imgH="190440" progId="Equation.3">
                  <p:embed/>
                </p:oleObj>
              </mc:Choice>
              <mc:Fallback>
                <p:oleObj name="Equation" r:id="rId16" imgW="85068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052" y="4941416"/>
                        <a:ext cx="193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3059832" y="5517480"/>
          <a:ext cx="190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1" name="Equation" r:id="rId18" imgW="838080" imgH="190440" progId="Equation.3">
                  <p:embed/>
                </p:oleObj>
              </mc:Choice>
              <mc:Fallback>
                <p:oleObj name="Equation" r:id="rId18" imgW="83808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517480"/>
                        <a:ext cx="1903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5220072" y="4077072"/>
          <a:ext cx="270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2" name="Equation" r:id="rId20" imgW="1193760" imgH="190440" progId="Equation.3">
                  <p:embed/>
                </p:oleObj>
              </mc:Choice>
              <mc:Fallback>
                <p:oleObj name="Equation" r:id="rId20" imgW="1193760" imgH="1904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77072"/>
                        <a:ext cx="27098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5148064" y="4725144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3" name="Equation" r:id="rId22" imgW="1409400" imgH="190440" progId="Equation.3">
                  <p:embed/>
                </p:oleObj>
              </mc:Choice>
              <mc:Fallback>
                <p:oleObj name="Equation" r:id="rId22" imgW="140940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725144"/>
                        <a:ext cx="320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Example#4</a:t>
            </a:r>
            <a:r>
              <a:rPr lang="en-GB" sz="2800" dirty="0" smtClean="0"/>
              <a:t>: two non-touching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51520" y="3573016"/>
          <a:ext cx="604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68" name="Equation" r:id="rId4" imgW="266400" imgH="190440" progId="Equation.3">
                  <p:embed/>
                </p:oleObj>
              </mc:Choice>
              <mc:Fallback>
                <p:oleObj name="Equation" r:id="rId4" imgW="26640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3016"/>
                        <a:ext cx="604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2"/>
          <p:cNvGraphicFramePr>
            <a:graphicFrameLocks noChangeAspect="1"/>
          </p:cNvGraphicFramePr>
          <p:nvPr/>
        </p:nvGraphicFramePr>
        <p:xfrm>
          <a:off x="251520" y="4149080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69" name="Equation" r:id="rId6" imgW="279360" imgH="190440" progId="Equation.3">
                  <p:embed/>
                </p:oleObj>
              </mc:Choice>
              <mc:Fallback>
                <p:oleObj name="Equation" r:id="rId6" imgW="27936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49080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2"/>
          <p:cNvGraphicFramePr>
            <a:graphicFrameLocks noChangeAspect="1"/>
          </p:cNvGraphicFramePr>
          <p:nvPr/>
        </p:nvGraphicFramePr>
        <p:xfrm>
          <a:off x="265485" y="4653136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0" name="Equation" r:id="rId8" imgW="279360" imgH="190440" progId="Equation.3">
                  <p:embed/>
                </p:oleObj>
              </mc:Choice>
              <mc:Fallback>
                <p:oleObj name="Equation" r:id="rId8" imgW="279360" imgH="190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5" y="4653136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2"/>
          <p:cNvGraphicFramePr>
            <a:graphicFrameLocks noChangeAspect="1"/>
          </p:cNvGraphicFramePr>
          <p:nvPr/>
        </p:nvGraphicFramePr>
        <p:xfrm>
          <a:off x="251520" y="5157440"/>
          <a:ext cx="63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1" name="Equation" r:id="rId10" imgW="279360" imgH="190440" progId="Equation.3">
                  <p:embed/>
                </p:oleObj>
              </mc:Choice>
              <mc:Fallback>
                <p:oleObj name="Equation" r:id="rId10" imgW="279360" imgH="1904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57440"/>
                        <a:ext cx="633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2"/>
          <p:cNvGraphicFramePr>
            <a:graphicFrameLocks noChangeAspect="1"/>
          </p:cNvGraphicFramePr>
          <p:nvPr/>
        </p:nvGraphicFramePr>
        <p:xfrm>
          <a:off x="265485" y="5733504"/>
          <a:ext cx="604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2" name="Equation" r:id="rId12" imgW="266400" imgH="190440" progId="Equation.3">
                  <p:embed/>
                </p:oleObj>
              </mc:Choice>
              <mc:Fallback>
                <p:oleObj name="Equation" r:id="rId12" imgW="266400" imgH="1904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5" y="5733504"/>
                        <a:ext cx="604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2"/>
          <p:cNvGraphicFramePr>
            <a:graphicFrameLocks noChangeAspect="1"/>
          </p:cNvGraphicFramePr>
          <p:nvPr/>
        </p:nvGraphicFramePr>
        <p:xfrm>
          <a:off x="1735138" y="3500438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3" name="Equation" r:id="rId14" imgW="291960" imgH="190440" progId="Equation.3">
                  <p:embed/>
                </p:oleObj>
              </mc:Choice>
              <mc:Fallback>
                <p:oleObj name="Equation" r:id="rId14" imgW="291960" imgH="1904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500438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2"/>
          <p:cNvGraphicFramePr>
            <a:graphicFrameLocks noChangeAspect="1"/>
          </p:cNvGraphicFramePr>
          <p:nvPr/>
        </p:nvGraphicFramePr>
        <p:xfrm>
          <a:off x="1763688" y="4077072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4" name="Equation" r:id="rId16" imgW="291960" imgH="190440" progId="Equation.3">
                  <p:embed/>
                </p:oleObj>
              </mc:Choice>
              <mc:Fallback>
                <p:oleObj name="Equation" r:id="rId16" imgW="291960" imgH="1904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77072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2"/>
          <p:cNvGraphicFramePr>
            <a:graphicFrameLocks noChangeAspect="1"/>
          </p:cNvGraphicFramePr>
          <p:nvPr/>
        </p:nvGraphicFramePr>
        <p:xfrm>
          <a:off x="1835696" y="4581128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5" name="Equation" r:id="rId18" imgW="291960" imgH="190440" progId="Equation.3">
                  <p:embed/>
                </p:oleObj>
              </mc:Choice>
              <mc:Fallback>
                <p:oleObj name="Equation" r:id="rId18" imgW="291960" imgH="1904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81128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2"/>
          <p:cNvGraphicFramePr>
            <a:graphicFrameLocks noChangeAspect="1"/>
          </p:cNvGraphicFramePr>
          <p:nvPr/>
        </p:nvGraphicFramePr>
        <p:xfrm>
          <a:off x="1835696" y="5085184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6" name="Equation" r:id="rId20" imgW="291960" imgH="190440" progId="Equation.3">
                  <p:embed/>
                </p:oleObj>
              </mc:Choice>
              <mc:Fallback>
                <p:oleObj name="Equation" r:id="rId20" imgW="291960" imgH="1904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"/>
          <p:cNvGraphicFramePr>
            <a:graphicFrameLocks noChangeAspect="1"/>
          </p:cNvGraphicFramePr>
          <p:nvPr/>
        </p:nvGraphicFramePr>
        <p:xfrm>
          <a:off x="3073400" y="3500438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7" name="Equation" r:id="rId22" imgW="279360" imgH="190440" progId="Equation.3">
                  <p:embed/>
                </p:oleObj>
              </mc:Choice>
              <mc:Fallback>
                <p:oleObj name="Equation" r:id="rId22" imgW="279360" imgH="1904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500438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3044825" y="4005263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8" name="Equation" r:id="rId24" imgW="291960" imgH="190440" progId="Equation.3">
                  <p:embed/>
                </p:oleObj>
              </mc:Choice>
              <mc:Fallback>
                <p:oleObj name="Equation" r:id="rId24" imgW="291960" imgH="1904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005263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4197350" y="3573463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9" name="Equation" r:id="rId26" imgW="291960" imgH="190440" progId="Equation.3">
                  <p:embed/>
                </p:oleObj>
              </mc:Choice>
              <mc:Fallback>
                <p:oleObj name="Equation" r:id="rId26" imgW="291960" imgH="1904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573463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0" name="Object 24"/>
          <p:cNvGraphicFramePr>
            <a:graphicFrameLocks noChangeAspect="1"/>
          </p:cNvGraphicFramePr>
          <p:nvPr/>
        </p:nvGraphicFramePr>
        <p:xfrm>
          <a:off x="4139952" y="4077072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0" name="Equation" r:id="rId28" imgW="291960" imgH="190440" progId="Equation.3">
                  <p:embed/>
                </p:oleObj>
              </mc:Choice>
              <mc:Fallback>
                <p:oleObj name="Equation" r:id="rId28" imgW="291960" imgH="1904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77072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5436096" y="3573016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1" name="Equation" r:id="rId30" imgW="291960" imgH="190440" progId="Equation.3">
                  <p:embed/>
                </p:oleObj>
              </mc:Choice>
              <mc:Fallback>
                <p:oleObj name="Equation" r:id="rId30" imgW="291960" imgH="1904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573016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6804248" y="3573016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2" name="Equation" r:id="rId32" imgW="291960" imgH="190440" progId="Equation.3">
                  <p:embed/>
                </p:oleObj>
              </mc:Choice>
              <mc:Fallback>
                <p:oleObj name="Equation" r:id="rId32" imgW="291960" imgH="1904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573016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92471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Example#4</a:t>
            </a:r>
            <a:r>
              <a:rPr lang="en-GB" sz="2800" dirty="0" smtClean="0"/>
              <a:t>: Three non-touching loops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511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51520" y="3573016"/>
          <a:ext cx="604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2" name="Equation" r:id="rId4" imgW="266400" imgH="190440" progId="Equation.3">
                  <p:embed/>
                </p:oleObj>
              </mc:Choice>
              <mc:Fallback>
                <p:oleObj name="Equation" r:id="rId4" imgW="26640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3016"/>
                        <a:ext cx="604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2"/>
          <p:cNvGraphicFramePr>
            <a:graphicFrameLocks noChangeAspect="1"/>
          </p:cNvGraphicFramePr>
          <p:nvPr/>
        </p:nvGraphicFramePr>
        <p:xfrm>
          <a:off x="251520" y="4149080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3" name="Equation" r:id="rId6" imgW="279360" imgH="190440" progId="Equation.3">
                  <p:embed/>
                </p:oleObj>
              </mc:Choice>
              <mc:Fallback>
                <p:oleObj name="Equation" r:id="rId6" imgW="27936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49080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2"/>
          <p:cNvGraphicFramePr>
            <a:graphicFrameLocks noChangeAspect="1"/>
          </p:cNvGraphicFramePr>
          <p:nvPr/>
        </p:nvGraphicFramePr>
        <p:xfrm>
          <a:off x="265485" y="4653136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4" name="Equation" r:id="rId8" imgW="279360" imgH="190440" progId="Equation.3">
                  <p:embed/>
                </p:oleObj>
              </mc:Choice>
              <mc:Fallback>
                <p:oleObj name="Equation" r:id="rId8" imgW="279360" imgH="190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5" y="4653136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2"/>
          <p:cNvGraphicFramePr>
            <a:graphicFrameLocks noChangeAspect="1"/>
          </p:cNvGraphicFramePr>
          <p:nvPr/>
        </p:nvGraphicFramePr>
        <p:xfrm>
          <a:off x="251520" y="5157440"/>
          <a:ext cx="63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5" name="Equation" r:id="rId10" imgW="279360" imgH="190440" progId="Equation.3">
                  <p:embed/>
                </p:oleObj>
              </mc:Choice>
              <mc:Fallback>
                <p:oleObj name="Equation" r:id="rId10" imgW="27936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57440"/>
                        <a:ext cx="633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2"/>
          <p:cNvGraphicFramePr>
            <a:graphicFrameLocks noChangeAspect="1"/>
          </p:cNvGraphicFramePr>
          <p:nvPr/>
        </p:nvGraphicFramePr>
        <p:xfrm>
          <a:off x="265485" y="5733504"/>
          <a:ext cx="604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6" name="Equation" r:id="rId12" imgW="266400" imgH="190440" progId="Equation.3">
                  <p:embed/>
                </p:oleObj>
              </mc:Choice>
              <mc:Fallback>
                <p:oleObj name="Equation" r:id="rId12" imgW="26640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5" y="5733504"/>
                        <a:ext cx="604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2"/>
          <p:cNvGraphicFramePr>
            <a:graphicFrameLocks noChangeAspect="1"/>
          </p:cNvGraphicFramePr>
          <p:nvPr/>
        </p:nvGraphicFramePr>
        <p:xfrm>
          <a:off x="1735138" y="3500438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7" name="Equation" r:id="rId14" imgW="291960" imgH="190440" progId="Equation.3">
                  <p:embed/>
                </p:oleObj>
              </mc:Choice>
              <mc:Fallback>
                <p:oleObj name="Equation" r:id="rId14" imgW="29196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500438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2"/>
          <p:cNvGraphicFramePr>
            <a:graphicFrameLocks noChangeAspect="1"/>
          </p:cNvGraphicFramePr>
          <p:nvPr/>
        </p:nvGraphicFramePr>
        <p:xfrm>
          <a:off x="1763688" y="4077072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8" name="Equation" r:id="rId16" imgW="291960" imgH="190440" progId="Equation.3">
                  <p:embed/>
                </p:oleObj>
              </mc:Choice>
              <mc:Fallback>
                <p:oleObj name="Equation" r:id="rId16" imgW="29196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77072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2"/>
          <p:cNvGraphicFramePr>
            <a:graphicFrameLocks noChangeAspect="1"/>
          </p:cNvGraphicFramePr>
          <p:nvPr/>
        </p:nvGraphicFramePr>
        <p:xfrm>
          <a:off x="1835696" y="4581128"/>
          <a:ext cx="66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9" name="Equation" r:id="rId18" imgW="291960" imgH="190440" progId="Equation.3">
                  <p:embed/>
                </p:oleObj>
              </mc:Choice>
              <mc:Fallback>
                <p:oleObj name="Equation" r:id="rId18" imgW="291960" imgH="190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81128"/>
                        <a:ext cx="661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2"/>
          <p:cNvGraphicFramePr>
            <a:graphicFrameLocks noChangeAspect="1"/>
          </p:cNvGraphicFramePr>
          <p:nvPr/>
        </p:nvGraphicFramePr>
        <p:xfrm>
          <a:off x="1835696" y="5085184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0" name="Equation" r:id="rId20" imgW="291960" imgH="190440" progId="Equation.3">
                  <p:embed/>
                </p:oleObj>
              </mc:Choice>
              <mc:Fallback>
                <p:oleObj name="Equation" r:id="rId20" imgW="291960" imgH="190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"/>
          <p:cNvGraphicFramePr>
            <a:graphicFrameLocks noChangeAspect="1"/>
          </p:cNvGraphicFramePr>
          <p:nvPr/>
        </p:nvGraphicFramePr>
        <p:xfrm>
          <a:off x="3073400" y="3500438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1" name="Equation" r:id="rId22" imgW="279360" imgH="190440" progId="Equation.3">
                  <p:embed/>
                </p:oleObj>
              </mc:Choice>
              <mc:Fallback>
                <p:oleObj name="Equation" r:id="rId22" imgW="279360" imgH="190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500438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3044825" y="4005263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2" name="Equation" r:id="rId24" imgW="291960" imgH="190440" progId="Equation.3">
                  <p:embed/>
                </p:oleObj>
              </mc:Choice>
              <mc:Fallback>
                <p:oleObj name="Equation" r:id="rId24" imgW="29196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005263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4197350" y="3573463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3" name="Equation" r:id="rId26" imgW="291960" imgH="190440" progId="Equation.3">
                  <p:embed/>
                </p:oleObj>
              </mc:Choice>
              <mc:Fallback>
                <p:oleObj name="Equation" r:id="rId26" imgW="291960" imgH="1904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573463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0" name="Object 24"/>
          <p:cNvGraphicFramePr>
            <a:graphicFrameLocks noChangeAspect="1"/>
          </p:cNvGraphicFramePr>
          <p:nvPr/>
        </p:nvGraphicFramePr>
        <p:xfrm>
          <a:off x="4139952" y="4077072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4" name="Equation" r:id="rId28" imgW="291960" imgH="190440" progId="Equation.3">
                  <p:embed/>
                </p:oleObj>
              </mc:Choice>
              <mc:Fallback>
                <p:oleObj name="Equation" r:id="rId28" imgW="29196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77072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5436096" y="3573016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5" name="Equation" r:id="rId30" imgW="291960" imgH="190440" progId="Equation.3">
                  <p:embed/>
                </p:oleObj>
              </mc:Choice>
              <mc:Fallback>
                <p:oleObj name="Equation" r:id="rId30" imgW="291960" imgH="190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573016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6804248" y="3573016"/>
          <a:ext cx="661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6" name="Equation" r:id="rId32" imgW="291960" imgH="190440" progId="Equation.3">
                  <p:embed/>
                </p:oleObj>
              </mc:Choice>
              <mc:Fallback>
                <p:oleObj name="Equation" r:id="rId32" imgW="291960" imgH="190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573016"/>
                        <a:ext cx="661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2819400" y="4606925"/>
            <a:ext cx="990600" cy="487363"/>
            <a:chOff x="1392" y="3094"/>
            <a:chExt cx="624" cy="307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1538" y="3094"/>
              <a:ext cx="430" cy="30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1</a:t>
              </a:r>
            </a:p>
          </p:txBody>
        </p:sp>
        <p:sp>
          <p:nvSpPr>
            <p:cNvPr id="135224" name="Line 56"/>
            <p:cNvSpPr>
              <a:spLocks noChangeShapeType="1"/>
            </p:cNvSpPr>
            <p:nvPr/>
          </p:nvSpPr>
          <p:spPr bwMode="auto">
            <a:xfrm>
              <a:off x="1488" y="3360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35" name="Line 167"/>
            <p:cNvSpPr>
              <a:spLocks noChangeShapeType="1"/>
            </p:cNvSpPr>
            <p:nvPr/>
          </p:nvSpPr>
          <p:spPr bwMode="auto">
            <a:xfrm>
              <a:off x="1392" y="3360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6018213" y="4614863"/>
            <a:ext cx="762000" cy="436562"/>
            <a:chOff x="3408" y="3085"/>
            <a:chExt cx="480" cy="275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3456" y="3085"/>
              <a:ext cx="378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4</a:t>
              </a:r>
            </a:p>
          </p:txBody>
        </p:sp>
        <p:sp>
          <p:nvSpPr>
            <p:cNvPr id="135226" name="Line 58"/>
            <p:cNvSpPr>
              <a:spLocks noChangeShapeType="1"/>
            </p:cNvSpPr>
            <p:nvPr/>
          </p:nvSpPr>
          <p:spPr bwMode="auto">
            <a:xfrm>
              <a:off x="3456" y="3360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41" name="Line 173"/>
            <p:cNvSpPr>
              <a:spLocks noChangeShapeType="1"/>
            </p:cNvSpPr>
            <p:nvPr/>
          </p:nvSpPr>
          <p:spPr bwMode="auto">
            <a:xfrm>
              <a:off x="3408" y="33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5105400" y="4616450"/>
            <a:ext cx="762000" cy="450850"/>
            <a:chOff x="2832" y="3076"/>
            <a:chExt cx="480" cy="284"/>
          </a:xfrm>
        </p:grpSpPr>
        <p:sp>
          <p:nvSpPr>
            <p:cNvPr id="135209" name="Text Box 41"/>
            <p:cNvSpPr txBox="1">
              <a:spLocks noChangeArrowheads="1"/>
            </p:cNvSpPr>
            <p:nvPr/>
          </p:nvSpPr>
          <p:spPr bwMode="auto">
            <a:xfrm>
              <a:off x="2918" y="3076"/>
              <a:ext cx="394" cy="26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3</a:t>
              </a:r>
            </a:p>
          </p:txBody>
        </p: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2880" y="3360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39" name="Line 171"/>
            <p:cNvSpPr>
              <a:spLocks noChangeShapeType="1"/>
            </p:cNvSpPr>
            <p:nvPr/>
          </p:nvSpPr>
          <p:spPr bwMode="auto">
            <a:xfrm>
              <a:off x="2832" y="33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From Block Diagram to Signal-Flow </a:t>
            </a:r>
            <a:r>
              <a:rPr lang="en-US" altLang="zh-CN" sz="3200" b="1" dirty="0"/>
              <a:t>Graph </a:t>
            </a:r>
            <a:r>
              <a:rPr lang="en-US" altLang="zh-CN" sz="3200" b="1" dirty="0" smtClean="0"/>
              <a:t>Models</a:t>
            </a:r>
            <a:br>
              <a:rPr lang="en-US" altLang="zh-CN" sz="3200" b="1" dirty="0" smtClean="0"/>
            </a:br>
            <a:r>
              <a:rPr lang="en-US" altLang="zh-CN" sz="3200" b="1" dirty="0" err="1" smtClean="0"/>
              <a:t>Example#5</a:t>
            </a:r>
            <a:endParaRPr lang="en-US" altLang="zh-CN" sz="3200" b="1" dirty="0"/>
          </a:p>
        </p:txBody>
      </p: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685800" y="1219200"/>
            <a:ext cx="7620000" cy="2743200"/>
            <a:chOff x="432" y="864"/>
            <a:chExt cx="4800" cy="1728"/>
          </a:xfrm>
        </p:grpSpPr>
        <p:sp>
          <p:nvSpPr>
            <p:cNvPr id="135274" name="Rectangle 106"/>
            <p:cNvSpPr>
              <a:spLocks noChangeArrowheads="1"/>
            </p:cNvSpPr>
            <p:nvPr/>
          </p:nvSpPr>
          <p:spPr bwMode="auto">
            <a:xfrm>
              <a:off x="1864" y="1541"/>
              <a:ext cx="313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FF0000"/>
                  </a:solidFill>
                </a:rPr>
                <a:t>－</a:t>
              </a:r>
              <a:endParaRPr kumimoji="0" lang="zh-CN" altLang="en-US" sz="1800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135275" name="Rectangle 107"/>
            <p:cNvSpPr>
              <a:spLocks noChangeArrowheads="1"/>
            </p:cNvSpPr>
            <p:nvPr/>
          </p:nvSpPr>
          <p:spPr bwMode="auto">
            <a:xfrm>
              <a:off x="2860" y="1292"/>
              <a:ext cx="281" cy="3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FF0000"/>
                  </a:solidFill>
                  <a:ea typeface="黑体" pitchFamily="2" charset="-122"/>
                </a:rPr>
                <a:t>－</a:t>
              </a:r>
              <a:endParaRPr kumimoji="0" lang="zh-CN" altLang="en-US" sz="1800" b="1" baseline="-2500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135276" name="Rectangle 108"/>
            <p:cNvSpPr>
              <a:spLocks noChangeArrowheads="1"/>
            </p:cNvSpPr>
            <p:nvPr/>
          </p:nvSpPr>
          <p:spPr bwMode="auto">
            <a:xfrm>
              <a:off x="841" y="1632"/>
              <a:ext cx="378" cy="3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>
                  <a:solidFill>
                    <a:srgbClr val="FF3300"/>
                  </a:solidFill>
                  <a:ea typeface="黑体" pitchFamily="2" charset="-122"/>
                </a:rPr>
                <a:t>－</a:t>
              </a:r>
              <a:endParaRPr kumimoji="0" lang="zh-CN" altLang="en-US" sz="1800" b="1" baseline="-2500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135277" name="Text Box 109"/>
            <p:cNvSpPr txBox="1">
              <a:spLocks noChangeArrowheads="1"/>
            </p:cNvSpPr>
            <p:nvPr/>
          </p:nvSpPr>
          <p:spPr bwMode="auto">
            <a:xfrm>
              <a:off x="4729" y="1248"/>
              <a:ext cx="503" cy="30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5278" name="Text Box 110"/>
            <p:cNvSpPr txBox="1">
              <a:spLocks noChangeArrowheads="1"/>
            </p:cNvSpPr>
            <p:nvPr/>
          </p:nvSpPr>
          <p:spPr bwMode="auto">
            <a:xfrm>
              <a:off x="432" y="1255"/>
              <a:ext cx="503" cy="30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5279" name="AutoShape 111"/>
            <p:cNvSpPr>
              <a:spLocks noChangeArrowheads="1"/>
            </p:cNvSpPr>
            <p:nvPr/>
          </p:nvSpPr>
          <p:spPr bwMode="auto">
            <a:xfrm>
              <a:off x="831" y="1515"/>
              <a:ext cx="118" cy="121"/>
            </a:xfrm>
            <a:prstGeom prst="flowChartSummingJunction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0" name="AutoShape 112"/>
            <p:cNvSpPr>
              <a:spLocks noChangeArrowheads="1"/>
            </p:cNvSpPr>
            <p:nvPr/>
          </p:nvSpPr>
          <p:spPr bwMode="auto">
            <a:xfrm>
              <a:off x="1816" y="1515"/>
              <a:ext cx="119" cy="121"/>
            </a:xfrm>
            <a:prstGeom prst="flowChartSummingJunction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1" name="AutoShape 113"/>
            <p:cNvSpPr>
              <a:spLocks noChangeArrowheads="1"/>
            </p:cNvSpPr>
            <p:nvPr/>
          </p:nvSpPr>
          <p:spPr bwMode="auto">
            <a:xfrm>
              <a:off x="2854" y="1515"/>
              <a:ext cx="119" cy="121"/>
            </a:xfrm>
            <a:prstGeom prst="flowChartSummingJunction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2" name="Line 114"/>
            <p:cNvSpPr>
              <a:spLocks noChangeShapeType="1"/>
            </p:cNvSpPr>
            <p:nvPr/>
          </p:nvSpPr>
          <p:spPr bwMode="auto">
            <a:xfrm>
              <a:off x="503" y="1571"/>
              <a:ext cx="33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3" name="Line 115"/>
            <p:cNvSpPr>
              <a:spLocks noChangeShapeType="1"/>
            </p:cNvSpPr>
            <p:nvPr/>
          </p:nvSpPr>
          <p:spPr bwMode="auto">
            <a:xfrm>
              <a:off x="935" y="1569"/>
              <a:ext cx="2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4" name="Line 116"/>
            <p:cNvSpPr>
              <a:spLocks noChangeShapeType="1"/>
            </p:cNvSpPr>
            <p:nvPr/>
          </p:nvSpPr>
          <p:spPr bwMode="auto">
            <a:xfrm>
              <a:off x="1584" y="1572"/>
              <a:ext cx="2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5" name="Line 117"/>
            <p:cNvSpPr>
              <a:spLocks noChangeShapeType="1"/>
            </p:cNvSpPr>
            <p:nvPr/>
          </p:nvSpPr>
          <p:spPr bwMode="auto">
            <a:xfrm>
              <a:off x="1942" y="1560"/>
              <a:ext cx="2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6" name="Line 118"/>
            <p:cNvSpPr>
              <a:spLocks noChangeShapeType="1"/>
            </p:cNvSpPr>
            <p:nvPr/>
          </p:nvSpPr>
          <p:spPr bwMode="auto">
            <a:xfrm>
              <a:off x="2571" y="1568"/>
              <a:ext cx="2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7" name="Line 119"/>
            <p:cNvSpPr>
              <a:spLocks noChangeShapeType="1"/>
            </p:cNvSpPr>
            <p:nvPr/>
          </p:nvSpPr>
          <p:spPr bwMode="auto">
            <a:xfrm>
              <a:off x="2928" y="1536"/>
              <a:ext cx="3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8" name="Line 120"/>
            <p:cNvSpPr>
              <a:spLocks noChangeShapeType="1"/>
            </p:cNvSpPr>
            <p:nvPr/>
          </p:nvSpPr>
          <p:spPr bwMode="auto">
            <a:xfrm>
              <a:off x="3704" y="1560"/>
              <a:ext cx="37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89" name="Line 121"/>
            <p:cNvSpPr>
              <a:spLocks noChangeShapeType="1"/>
            </p:cNvSpPr>
            <p:nvPr/>
          </p:nvSpPr>
          <p:spPr bwMode="auto">
            <a:xfrm>
              <a:off x="4458" y="1564"/>
              <a:ext cx="5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0" name="Line 122"/>
            <p:cNvSpPr>
              <a:spLocks noChangeShapeType="1"/>
            </p:cNvSpPr>
            <p:nvPr/>
          </p:nvSpPr>
          <p:spPr bwMode="auto">
            <a:xfrm flipH="1">
              <a:off x="2907" y="1008"/>
              <a:ext cx="0" cy="4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1" name="Line 123"/>
            <p:cNvSpPr>
              <a:spLocks noChangeShapeType="1"/>
            </p:cNvSpPr>
            <p:nvPr/>
          </p:nvSpPr>
          <p:spPr bwMode="auto">
            <a:xfrm flipV="1">
              <a:off x="1869" y="1625"/>
              <a:ext cx="0" cy="3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2" name="Line 124"/>
            <p:cNvSpPr>
              <a:spLocks noChangeShapeType="1"/>
            </p:cNvSpPr>
            <p:nvPr/>
          </p:nvSpPr>
          <p:spPr bwMode="auto">
            <a:xfrm>
              <a:off x="1869" y="2015"/>
              <a:ext cx="79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3" name="Line 125"/>
            <p:cNvSpPr>
              <a:spLocks noChangeShapeType="1"/>
            </p:cNvSpPr>
            <p:nvPr/>
          </p:nvSpPr>
          <p:spPr bwMode="auto">
            <a:xfrm flipV="1">
              <a:off x="883" y="1637"/>
              <a:ext cx="0" cy="7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4" name="Line 126"/>
            <p:cNvSpPr>
              <a:spLocks noChangeShapeType="1"/>
            </p:cNvSpPr>
            <p:nvPr/>
          </p:nvSpPr>
          <p:spPr bwMode="auto">
            <a:xfrm flipH="1">
              <a:off x="2917" y="1013"/>
              <a:ext cx="79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5" name="Line 127"/>
            <p:cNvSpPr>
              <a:spLocks noChangeShapeType="1"/>
            </p:cNvSpPr>
            <p:nvPr/>
          </p:nvSpPr>
          <p:spPr bwMode="auto">
            <a:xfrm flipH="1" flipV="1">
              <a:off x="4081" y="1017"/>
              <a:ext cx="6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6" name="Line 128"/>
            <p:cNvSpPr>
              <a:spLocks noChangeShapeType="1"/>
            </p:cNvSpPr>
            <p:nvPr/>
          </p:nvSpPr>
          <p:spPr bwMode="auto">
            <a:xfrm>
              <a:off x="4700" y="1017"/>
              <a:ext cx="0" cy="5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7" name="Line 129"/>
            <p:cNvSpPr>
              <a:spLocks noChangeShapeType="1"/>
            </p:cNvSpPr>
            <p:nvPr/>
          </p:nvSpPr>
          <p:spPr bwMode="auto">
            <a:xfrm flipH="1">
              <a:off x="883" y="2433"/>
              <a:ext cx="18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8" name="Line 130"/>
            <p:cNvSpPr>
              <a:spLocks noChangeShapeType="1"/>
            </p:cNvSpPr>
            <p:nvPr/>
          </p:nvSpPr>
          <p:spPr bwMode="auto">
            <a:xfrm>
              <a:off x="3840" y="1560"/>
              <a:ext cx="0" cy="4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99" name="Line 131"/>
            <p:cNvSpPr>
              <a:spLocks noChangeShapeType="1"/>
            </p:cNvSpPr>
            <p:nvPr/>
          </p:nvSpPr>
          <p:spPr bwMode="auto">
            <a:xfrm flipH="1">
              <a:off x="3075" y="2031"/>
              <a:ext cx="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00" name="Line 132"/>
            <p:cNvSpPr>
              <a:spLocks noChangeShapeType="1"/>
            </p:cNvSpPr>
            <p:nvPr/>
          </p:nvSpPr>
          <p:spPr bwMode="auto">
            <a:xfrm flipH="1">
              <a:off x="3064" y="2451"/>
              <a:ext cx="16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01" name="Line 133"/>
            <p:cNvSpPr>
              <a:spLocks noChangeShapeType="1"/>
            </p:cNvSpPr>
            <p:nvPr/>
          </p:nvSpPr>
          <p:spPr bwMode="auto">
            <a:xfrm>
              <a:off x="4700" y="1560"/>
              <a:ext cx="0" cy="8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02" name="Line 134"/>
            <p:cNvSpPr>
              <a:spLocks noChangeShapeType="1"/>
            </p:cNvSpPr>
            <p:nvPr/>
          </p:nvSpPr>
          <p:spPr bwMode="auto">
            <a:xfrm flipH="1">
              <a:off x="3075" y="2032"/>
              <a:ext cx="50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03" name="Oval 135"/>
            <p:cNvSpPr>
              <a:spLocks noChangeArrowheads="1"/>
            </p:cNvSpPr>
            <p:nvPr/>
          </p:nvSpPr>
          <p:spPr bwMode="auto">
            <a:xfrm flipH="1">
              <a:off x="4651" y="1516"/>
              <a:ext cx="80" cy="8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04" name="Rectangle 136"/>
            <p:cNvSpPr>
              <a:spLocks noChangeArrowheads="1"/>
            </p:cNvSpPr>
            <p:nvPr/>
          </p:nvSpPr>
          <p:spPr bwMode="auto">
            <a:xfrm>
              <a:off x="1187" y="1407"/>
              <a:ext cx="378" cy="3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G</a:t>
              </a:r>
              <a:r>
                <a:rPr kumimoji="0" lang="en-US" altLang="zh-CN" sz="1800" b="1" baseline="-25000"/>
                <a:t>1</a:t>
              </a:r>
            </a:p>
          </p:txBody>
        </p:sp>
        <p:sp>
          <p:nvSpPr>
            <p:cNvPr id="135305" name="Rectangle 137"/>
            <p:cNvSpPr>
              <a:spLocks noChangeArrowheads="1"/>
            </p:cNvSpPr>
            <p:nvPr/>
          </p:nvSpPr>
          <p:spPr bwMode="auto">
            <a:xfrm>
              <a:off x="2202" y="1415"/>
              <a:ext cx="377" cy="30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G</a:t>
              </a:r>
              <a:r>
                <a:rPr kumimoji="0" lang="en-US" altLang="zh-CN" sz="1800" b="1" baseline="-25000"/>
                <a:t>2</a:t>
              </a:r>
            </a:p>
          </p:txBody>
        </p:sp>
        <p:sp>
          <p:nvSpPr>
            <p:cNvPr id="135306" name="Rectangle 138"/>
            <p:cNvSpPr>
              <a:spLocks noChangeArrowheads="1"/>
            </p:cNvSpPr>
            <p:nvPr/>
          </p:nvSpPr>
          <p:spPr bwMode="auto">
            <a:xfrm>
              <a:off x="2681" y="1864"/>
              <a:ext cx="377" cy="3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H</a:t>
              </a:r>
              <a:r>
                <a:rPr kumimoji="0" lang="en-US" altLang="zh-CN" sz="1800" b="1" baseline="-25000"/>
                <a:t>2</a:t>
              </a:r>
            </a:p>
          </p:txBody>
        </p:sp>
        <p:sp>
          <p:nvSpPr>
            <p:cNvPr id="135307" name="Rectangle 139"/>
            <p:cNvSpPr>
              <a:spLocks noChangeArrowheads="1"/>
            </p:cNvSpPr>
            <p:nvPr/>
          </p:nvSpPr>
          <p:spPr bwMode="auto">
            <a:xfrm>
              <a:off x="3687" y="864"/>
              <a:ext cx="377" cy="30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H</a:t>
              </a:r>
              <a:r>
                <a:rPr kumimoji="0" lang="en-US" altLang="zh-CN" sz="1800" b="1" baseline="-25000"/>
                <a:t>1</a:t>
              </a:r>
            </a:p>
          </p:txBody>
        </p:sp>
        <p:sp>
          <p:nvSpPr>
            <p:cNvPr id="135308" name="Rectangle 140"/>
            <p:cNvSpPr>
              <a:spLocks noChangeArrowheads="1"/>
            </p:cNvSpPr>
            <p:nvPr/>
          </p:nvSpPr>
          <p:spPr bwMode="auto">
            <a:xfrm>
              <a:off x="4090" y="1407"/>
              <a:ext cx="377" cy="3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G</a:t>
              </a:r>
              <a:r>
                <a:rPr kumimoji="0" lang="en-US" altLang="zh-CN" sz="1800" b="1" baseline="-25000"/>
                <a:t>4</a:t>
              </a:r>
            </a:p>
          </p:txBody>
        </p:sp>
        <p:sp>
          <p:nvSpPr>
            <p:cNvPr id="135309" name="Rectangle 141"/>
            <p:cNvSpPr>
              <a:spLocks noChangeArrowheads="1"/>
            </p:cNvSpPr>
            <p:nvPr/>
          </p:nvSpPr>
          <p:spPr bwMode="auto">
            <a:xfrm>
              <a:off x="3335" y="1407"/>
              <a:ext cx="377" cy="3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G</a:t>
              </a:r>
              <a:r>
                <a:rPr kumimoji="0" lang="en-US" altLang="zh-CN" sz="1800" b="1" baseline="-25000"/>
                <a:t>3</a:t>
              </a:r>
            </a:p>
          </p:txBody>
        </p:sp>
        <p:sp>
          <p:nvSpPr>
            <p:cNvPr id="135310" name="Rectangle 142"/>
            <p:cNvSpPr>
              <a:spLocks noChangeArrowheads="1"/>
            </p:cNvSpPr>
            <p:nvPr/>
          </p:nvSpPr>
          <p:spPr bwMode="auto">
            <a:xfrm>
              <a:off x="2681" y="2287"/>
              <a:ext cx="377" cy="30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H</a:t>
              </a:r>
              <a:r>
                <a:rPr kumimoji="0" lang="en-US" altLang="zh-CN" sz="1800" b="1" baseline="-25000"/>
                <a:t>3</a:t>
              </a:r>
            </a:p>
          </p:txBody>
        </p:sp>
        <p:sp>
          <p:nvSpPr>
            <p:cNvPr id="135314" name="Text Box 146"/>
            <p:cNvSpPr txBox="1">
              <a:spLocks noChangeArrowheads="1"/>
            </p:cNvSpPr>
            <p:nvPr/>
          </p:nvSpPr>
          <p:spPr bwMode="auto">
            <a:xfrm>
              <a:off x="861" y="1296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  <p:sp>
          <p:nvSpPr>
            <p:cNvPr id="135315" name="Text Box 147"/>
            <p:cNvSpPr txBox="1">
              <a:spLocks noChangeArrowheads="1"/>
            </p:cNvSpPr>
            <p:nvPr/>
          </p:nvSpPr>
          <p:spPr bwMode="auto">
            <a:xfrm>
              <a:off x="1920" y="1275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5316" name="Text Box 148"/>
            <p:cNvSpPr txBox="1">
              <a:spLocks noChangeArrowheads="1"/>
            </p:cNvSpPr>
            <p:nvPr/>
          </p:nvSpPr>
          <p:spPr bwMode="auto">
            <a:xfrm>
              <a:off x="3024" y="154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5317" name="Text Box 149"/>
            <p:cNvSpPr txBox="1">
              <a:spLocks noChangeArrowheads="1"/>
            </p:cNvSpPr>
            <p:nvPr/>
          </p:nvSpPr>
          <p:spPr bwMode="auto">
            <a:xfrm>
              <a:off x="3696" y="1296"/>
              <a:ext cx="3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1219200" y="4572000"/>
            <a:ext cx="762000" cy="541338"/>
            <a:chOff x="384" y="3072"/>
            <a:chExt cx="480" cy="341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384" y="3072"/>
              <a:ext cx="480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5216" name="Oval 48"/>
            <p:cNvSpPr>
              <a:spLocks noChangeArrowheads="1"/>
            </p:cNvSpPr>
            <p:nvPr/>
          </p:nvSpPr>
          <p:spPr bwMode="auto">
            <a:xfrm>
              <a:off x="589" y="3342"/>
              <a:ext cx="90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63"/>
          <p:cNvGrpSpPr>
            <a:grpSpLocks/>
          </p:cNvGrpSpPr>
          <p:nvPr/>
        </p:nvGrpSpPr>
        <p:grpSpPr bwMode="auto">
          <a:xfrm>
            <a:off x="6629400" y="4572000"/>
            <a:ext cx="685800" cy="541338"/>
            <a:chOff x="3792" y="3072"/>
            <a:chExt cx="432" cy="341"/>
          </a:xfrm>
        </p:grpSpPr>
        <p:sp>
          <p:nvSpPr>
            <p:cNvPr id="135213" name="Text Box 45"/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5221" name="Oval 53"/>
            <p:cNvSpPr>
              <a:spLocks noChangeArrowheads="1"/>
            </p:cNvSpPr>
            <p:nvPr/>
          </p:nvSpPr>
          <p:spPr bwMode="auto">
            <a:xfrm>
              <a:off x="3893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77"/>
          <p:cNvGrpSpPr>
            <a:grpSpLocks/>
          </p:cNvGrpSpPr>
          <p:nvPr/>
        </p:nvGrpSpPr>
        <p:grpSpPr bwMode="auto">
          <a:xfrm>
            <a:off x="3810000" y="5105400"/>
            <a:ext cx="2147888" cy="735013"/>
            <a:chOff x="2013" y="3413"/>
            <a:chExt cx="1353" cy="463"/>
          </a:xfrm>
        </p:grpSpPr>
        <p:sp>
          <p:nvSpPr>
            <p:cNvPr id="135206" name="Text Box 38"/>
            <p:cNvSpPr txBox="1">
              <a:spLocks noChangeArrowheads="1"/>
            </p:cNvSpPr>
            <p:nvPr/>
          </p:nvSpPr>
          <p:spPr bwMode="auto">
            <a:xfrm>
              <a:off x="2013" y="3610"/>
              <a:ext cx="627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2000" b="1"/>
                <a:t>－</a:t>
              </a:r>
              <a:r>
                <a:rPr kumimoji="0" lang="en-US" altLang="zh-CN" sz="2000" b="1"/>
                <a:t>H</a:t>
              </a:r>
              <a:r>
                <a:rPr kumimoji="0" lang="en-US" altLang="zh-CN" sz="2000" b="1" baseline="-25000"/>
                <a:t>2</a:t>
              </a:r>
            </a:p>
          </p:txBody>
        </p:sp>
        <p:sp>
          <p:nvSpPr>
            <p:cNvPr id="135230" name="Freeform 62"/>
            <p:cNvSpPr>
              <a:spLocks/>
            </p:cNvSpPr>
            <p:nvPr/>
          </p:nvSpPr>
          <p:spPr bwMode="auto">
            <a:xfrm>
              <a:off x="2074" y="3413"/>
              <a:ext cx="1292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0" y="572"/>
                </a:cxn>
                <a:cxn ang="0">
                  <a:pos x="1620" y="0"/>
                </a:cxn>
              </a:cxnLst>
              <a:rect l="0" t="0" r="r" b="b"/>
              <a:pathLst>
                <a:path w="1620" h="572">
                  <a:moveTo>
                    <a:pt x="0" y="0"/>
                  </a:moveTo>
                  <a:cubicBezTo>
                    <a:pt x="315" y="286"/>
                    <a:pt x="630" y="572"/>
                    <a:pt x="900" y="572"/>
                  </a:cubicBezTo>
                  <a:cubicBezTo>
                    <a:pt x="1170" y="572"/>
                    <a:pt x="1500" y="95"/>
                    <a:pt x="162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33" name="Line 65"/>
            <p:cNvSpPr>
              <a:spLocks noChangeShapeType="1"/>
            </p:cNvSpPr>
            <p:nvPr/>
          </p:nvSpPr>
          <p:spPr bwMode="auto">
            <a:xfrm rot="12420000">
              <a:off x="2385" y="3692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176"/>
          <p:cNvGrpSpPr>
            <a:grpSpLocks/>
          </p:cNvGrpSpPr>
          <p:nvPr/>
        </p:nvGrpSpPr>
        <p:grpSpPr bwMode="auto">
          <a:xfrm>
            <a:off x="5051425" y="4191000"/>
            <a:ext cx="1857375" cy="808038"/>
            <a:chOff x="2798" y="2832"/>
            <a:chExt cx="1170" cy="509"/>
          </a:xfrm>
        </p:grpSpPr>
        <p:grpSp>
          <p:nvGrpSpPr>
            <p:cNvPr id="10" name="Group 175"/>
            <p:cNvGrpSpPr>
              <a:grpSpLocks/>
            </p:cNvGrpSpPr>
            <p:nvPr/>
          </p:nvGrpSpPr>
          <p:grpSpPr bwMode="auto">
            <a:xfrm>
              <a:off x="2798" y="2883"/>
              <a:ext cx="1102" cy="458"/>
              <a:chOff x="2798" y="2883"/>
              <a:chExt cx="1102" cy="458"/>
            </a:xfrm>
          </p:grpSpPr>
          <p:sp>
            <p:nvSpPr>
              <p:cNvPr id="135229" name="Freeform 61"/>
              <p:cNvSpPr>
                <a:spLocks/>
              </p:cNvSpPr>
              <p:nvPr/>
            </p:nvSpPr>
            <p:spPr bwMode="auto">
              <a:xfrm>
                <a:off x="2798" y="2883"/>
                <a:ext cx="1102" cy="458"/>
              </a:xfrm>
              <a:custGeom>
                <a:avLst/>
                <a:gdLst/>
                <a:ahLst/>
                <a:cxnLst>
                  <a:cxn ang="0">
                    <a:pos x="0" y="572"/>
                  </a:cxn>
                  <a:cxn ang="0">
                    <a:pos x="720" y="0"/>
                  </a:cxn>
                  <a:cxn ang="0">
                    <a:pos x="1440" y="572"/>
                  </a:cxn>
                </a:cxnLst>
                <a:rect l="0" t="0" r="r" b="b"/>
                <a:pathLst>
                  <a:path w="1440" h="572">
                    <a:moveTo>
                      <a:pt x="0" y="572"/>
                    </a:moveTo>
                    <a:cubicBezTo>
                      <a:pt x="240" y="286"/>
                      <a:pt x="480" y="0"/>
                      <a:pt x="720" y="0"/>
                    </a:cubicBezTo>
                    <a:cubicBezTo>
                      <a:pt x="960" y="0"/>
                      <a:pt x="1320" y="477"/>
                      <a:pt x="1440" y="57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32" name="Line 64"/>
              <p:cNvSpPr>
                <a:spLocks noChangeShapeType="1"/>
              </p:cNvSpPr>
              <p:nvPr/>
            </p:nvSpPr>
            <p:spPr bwMode="auto">
              <a:xfrm rot="13320000">
                <a:off x="3438" y="3023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5312" name="Text Box 144"/>
            <p:cNvSpPr txBox="1">
              <a:spLocks noChangeArrowheads="1"/>
            </p:cNvSpPr>
            <p:nvPr/>
          </p:nvSpPr>
          <p:spPr bwMode="auto">
            <a:xfrm>
              <a:off x="3514" y="2832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－</a:t>
              </a:r>
              <a:r>
                <a:rPr lang="en-US" altLang="zh-CN" sz="2000" b="1"/>
                <a:t>H</a:t>
              </a:r>
              <a:r>
                <a:rPr lang="en-US" altLang="zh-CN" sz="2000" b="1" baseline="-25000"/>
                <a:t>1</a:t>
              </a:r>
            </a:p>
          </p:txBody>
        </p:sp>
      </p:grpSp>
      <p:grpSp>
        <p:nvGrpSpPr>
          <p:cNvPr id="11" name="Group 178"/>
          <p:cNvGrpSpPr>
            <a:grpSpLocks/>
          </p:cNvGrpSpPr>
          <p:nvPr/>
        </p:nvGrpSpPr>
        <p:grpSpPr bwMode="auto">
          <a:xfrm>
            <a:off x="2743200" y="5113338"/>
            <a:ext cx="4105275" cy="1270000"/>
            <a:chOff x="1344" y="3413"/>
            <a:chExt cx="2586" cy="800"/>
          </a:xfrm>
        </p:grpSpPr>
        <p:sp>
          <p:nvSpPr>
            <p:cNvPr id="135231" name="Freeform 63"/>
            <p:cNvSpPr>
              <a:spLocks/>
            </p:cNvSpPr>
            <p:nvPr/>
          </p:nvSpPr>
          <p:spPr bwMode="auto">
            <a:xfrm>
              <a:off x="1344" y="3413"/>
              <a:ext cx="2586" cy="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0" y="1287"/>
                </a:cxn>
                <a:cxn ang="0">
                  <a:pos x="3240" y="0"/>
                </a:cxn>
              </a:cxnLst>
              <a:rect l="0" t="0" r="r" b="b"/>
              <a:pathLst>
                <a:path w="3240" h="1287">
                  <a:moveTo>
                    <a:pt x="0" y="0"/>
                  </a:moveTo>
                  <a:cubicBezTo>
                    <a:pt x="540" y="643"/>
                    <a:pt x="1080" y="1287"/>
                    <a:pt x="1620" y="1287"/>
                  </a:cubicBezTo>
                  <a:cubicBezTo>
                    <a:pt x="2160" y="1287"/>
                    <a:pt x="2970" y="214"/>
                    <a:pt x="3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234" name="Line 66"/>
            <p:cNvSpPr>
              <a:spLocks noChangeShapeType="1"/>
            </p:cNvSpPr>
            <p:nvPr/>
          </p:nvSpPr>
          <p:spPr bwMode="auto">
            <a:xfrm rot="12420000">
              <a:off x="2085" y="4105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13" name="Text Box 145"/>
            <p:cNvSpPr txBox="1">
              <a:spLocks noChangeArrowheads="1"/>
            </p:cNvSpPr>
            <p:nvPr/>
          </p:nvSpPr>
          <p:spPr bwMode="auto">
            <a:xfrm>
              <a:off x="1536" y="3888"/>
              <a:ext cx="46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－</a:t>
              </a:r>
              <a:r>
                <a:rPr lang="en-US" altLang="zh-CN" sz="2000" b="1"/>
                <a:t>H</a:t>
              </a:r>
              <a:r>
                <a:rPr lang="en-US" altLang="zh-CN" b="1" baseline="-25000"/>
                <a:t>3</a:t>
              </a:r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>
            <a:off x="3619500" y="4592638"/>
            <a:ext cx="517525" cy="520700"/>
            <a:chOff x="1896" y="3085"/>
            <a:chExt cx="326" cy="328"/>
          </a:xfrm>
        </p:grpSpPr>
        <p:sp>
          <p:nvSpPr>
            <p:cNvPr id="135219" name="Oval 51"/>
            <p:cNvSpPr>
              <a:spLocks noChangeArrowheads="1"/>
            </p:cNvSpPr>
            <p:nvPr/>
          </p:nvSpPr>
          <p:spPr bwMode="auto">
            <a:xfrm>
              <a:off x="2025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18" name="Text Box 150"/>
            <p:cNvSpPr txBox="1">
              <a:spLocks noChangeArrowheads="1"/>
            </p:cNvSpPr>
            <p:nvPr/>
          </p:nvSpPr>
          <p:spPr bwMode="auto">
            <a:xfrm>
              <a:off x="1896" y="3085"/>
              <a:ext cx="3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13" name="Group 161"/>
          <p:cNvGrpSpPr>
            <a:grpSpLocks/>
          </p:cNvGrpSpPr>
          <p:nvPr/>
        </p:nvGrpSpPr>
        <p:grpSpPr bwMode="auto">
          <a:xfrm>
            <a:off x="4724400" y="4572000"/>
            <a:ext cx="517525" cy="541338"/>
            <a:chOff x="2592" y="3072"/>
            <a:chExt cx="326" cy="341"/>
          </a:xfrm>
        </p:grpSpPr>
        <p:sp>
          <p:nvSpPr>
            <p:cNvPr id="135220" name="Oval 52"/>
            <p:cNvSpPr>
              <a:spLocks noChangeArrowheads="1"/>
            </p:cNvSpPr>
            <p:nvPr/>
          </p:nvSpPr>
          <p:spPr bwMode="auto">
            <a:xfrm>
              <a:off x="2744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19" name="Text Box 151"/>
            <p:cNvSpPr txBox="1">
              <a:spLocks noChangeArrowheads="1"/>
            </p:cNvSpPr>
            <p:nvPr/>
          </p:nvSpPr>
          <p:spPr bwMode="auto">
            <a:xfrm>
              <a:off x="2592" y="3072"/>
              <a:ext cx="3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14" name="Group 162"/>
          <p:cNvGrpSpPr>
            <a:grpSpLocks/>
          </p:cNvGrpSpPr>
          <p:nvPr/>
        </p:nvGrpSpPr>
        <p:grpSpPr bwMode="auto">
          <a:xfrm>
            <a:off x="5702300" y="4572000"/>
            <a:ext cx="581025" cy="541338"/>
            <a:chOff x="3216" y="3072"/>
            <a:chExt cx="366" cy="341"/>
          </a:xfrm>
        </p:grpSpPr>
        <p:sp>
          <p:nvSpPr>
            <p:cNvPr id="135217" name="Oval 49"/>
            <p:cNvSpPr>
              <a:spLocks noChangeArrowheads="1"/>
            </p:cNvSpPr>
            <p:nvPr/>
          </p:nvSpPr>
          <p:spPr bwMode="auto">
            <a:xfrm>
              <a:off x="3319" y="3342"/>
              <a:ext cx="90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20" name="Text Box 152"/>
            <p:cNvSpPr txBox="1">
              <a:spLocks noChangeArrowheads="1"/>
            </p:cNvSpPr>
            <p:nvPr/>
          </p:nvSpPr>
          <p:spPr bwMode="auto">
            <a:xfrm>
              <a:off x="3216" y="3072"/>
              <a:ext cx="3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15" name="Group 159"/>
          <p:cNvGrpSpPr>
            <a:grpSpLocks/>
          </p:cNvGrpSpPr>
          <p:nvPr/>
        </p:nvGrpSpPr>
        <p:grpSpPr bwMode="auto">
          <a:xfrm>
            <a:off x="2373313" y="4606925"/>
            <a:ext cx="620712" cy="506413"/>
            <a:chOff x="1111" y="3094"/>
            <a:chExt cx="391" cy="319"/>
          </a:xfrm>
        </p:grpSpPr>
        <p:sp>
          <p:nvSpPr>
            <p:cNvPr id="135218" name="Oval 50"/>
            <p:cNvSpPr>
              <a:spLocks noChangeArrowheads="1"/>
            </p:cNvSpPr>
            <p:nvPr/>
          </p:nvSpPr>
          <p:spPr bwMode="auto">
            <a:xfrm>
              <a:off x="1307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21" name="Text Box 153"/>
            <p:cNvSpPr txBox="1">
              <a:spLocks noChangeArrowheads="1"/>
            </p:cNvSpPr>
            <p:nvPr/>
          </p:nvSpPr>
          <p:spPr bwMode="auto">
            <a:xfrm>
              <a:off x="1111" y="3094"/>
              <a:ext cx="39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</p:grpSp>
      <p:sp>
        <p:nvSpPr>
          <p:cNvPr id="135324" name="Line 156"/>
          <p:cNvSpPr>
            <a:spLocks noChangeShapeType="1"/>
          </p:cNvSpPr>
          <p:nvPr/>
        </p:nvSpPr>
        <p:spPr bwMode="auto">
          <a:xfrm>
            <a:off x="3962400" y="3810000"/>
            <a:ext cx="0" cy="68580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1676400" y="4572000"/>
            <a:ext cx="990600" cy="457200"/>
            <a:chOff x="672" y="3072"/>
            <a:chExt cx="624" cy="288"/>
          </a:xfrm>
        </p:grpSpPr>
        <p:sp>
          <p:nvSpPr>
            <p:cNvPr id="135212" name="Text Box 44"/>
            <p:cNvSpPr txBox="1">
              <a:spLocks noChangeArrowheads="1"/>
            </p:cNvSpPr>
            <p:nvPr/>
          </p:nvSpPr>
          <p:spPr bwMode="auto">
            <a:xfrm>
              <a:off x="864" y="3072"/>
              <a:ext cx="276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1</a:t>
              </a:r>
            </a:p>
          </p:txBody>
        </p:sp>
        <p:sp>
          <p:nvSpPr>
            <p:cNvPr id="135223" name="Line 55"/>
            <p:cNvSpPr>
              <a:spLocks noChangeShapeType="1"/>
            </p:cNvSpPr>
            <p:nvPr/>
          </p:nvSpPr>
          <p:spPr bwMode="auto">
            <a:xfrm>
              <a:off x="816" y="3360"/>
              <a:ext cx="28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33" name="Line 165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70"/>
          <p:cNvGrpSpPr>
            <a:grpSpLocks/>
          </p:cNvGrpSpPr>
          <p:nvPr/>
        </p:nvGrpSpPr>
        <p:grpSpPr bwMode="auto">
          <a:xfrm>
            <a:off x="3962400" y="4572000"/>
            <a:ext cx="990600" cy="457200"/>
            <a:chOff x="2112" y="3072"/>
            <a:chExt cx="624" cy="288"/>
          </a:xfrm>
        </p:grpSpPr>
        <p:sp>
          <p:nvSpPr>
            <p:cNvPr id="135210" name="Text Box 42"/>
            <p:cNvSpPr txBox="1">
              <a:spLocks noChangeArrowheads="1"/>
            </p:cNvSpPr>
            <p:nvPr/>
          </p:nvSpPr>
          <p:spPr bwMode="auto">
            <a:xfrm>
              <a:off x="2256" y="3072"/>
              <a:ext cx="373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2</a:t>
              </a:r>
            </a:p>
          </p:txBody>
        </p:sp>
        <p:sp>
          <p:nvSpPr>
            <p:cNvPr id="135225" name="Line 57"/>
            <p:cNvSpPr>
              <a:spLocks noChangeShapeType="1"/>
            </p:cNvSpPr>
            <p:nvPr/>
          </p:nvSpPr>
          <p:spPr bwMode="auto">
            <a:xfrm>
              <a:off x="2208" y="3360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337" name="Line 169"/>
            <p:cNvSpPr>
              <a:spLocks noChangeShapeType="1"/>
            </p:cNvSpPr>
            <p:nvPr/>
          </p:nvSpPr>
          <p:spPr bwMode="auto">
            <a:xfrm>
              <a:off x="2112" y="3360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 </a:t>
            </a:r>
          </a:p>
        </p:txBody>
      </p:sp>
      <p:graphicFrame>
        <p:nvGraphicFramePr>
          <p:cNvPr id="136233" name="Object 41"/>
          <p:cNvGraphicFramePr>
            <a:graphicFrameLocks noChangeAspect="1"/>
          </p:cNvGraphicFramePr>
          <p:nvPr/>
        </p:nvGraphicFramePr>
        <p:xfrm>
          <a:off x="1295400" y="3830638"/>
          <a:ext cx="6172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Equation" r:id="rId3" imgW="2844720" imgH="457200" progId="Equation.3">
                  <p:embed/>
                </p:oleObj>
              </mc:Choice>
              <mc:Fallback>
                <p:oleObj name="Equation" r:id="rId3" imgW="28447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0638"/>
                        <a:ext cx="61722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4" name="Object 42"/>
          <p:cNvGraphicFramePr>
            <a:graphicFrameLocks noChangeAspect="1"/>
          </p:cNvGraphicFramePr>
          <p:nvPr/>
        </p:nvGraphicFramePr>
        <p:xfrm>
          <a:off x="1143000" y="5334000"/>
          <a:ext cx="61817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5" imgW="3251160" imgH="431640" progId="Equation.3">
                  <p:embed/>
                </p:oleObj>
              </mc:Choice>
              <mc:Fallback>
                <p:oleObj name="Equation" r:id="rId5" imgW="32511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61817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5" name="Line 43"/>
          <p:cNvSpPr>
            <a:spLocks noChangeShapeType="1"/>
          </p:cNvSpPr>
          <p:nvPr/>
        </p:nvSpPr>
        <p:spPr bwMode="auto">
          <a:xfrm>
            <a:off x="3962400" y="3200400"/>
            <a:ext cx="0" cy="6096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6236" name="Line 44"/>
          <p:cNvSpPr>
            <a:spLocks noChangeShapeType="1"/>
          </p:cNvSpPr>
          <p:nvPr/>
        </p:nvSpPr>
        <p:spPr bwMode="auto">
          <a:xfrm>
            <a:off x="3962400" y="4800600"/>
            <a:ext cx="0" cy="5334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" y="838200"/>
            <a:ext cx="7543800" cy="2135188"/>
            <a:chOff x="384" y="2832"/>
            <a:chExt cx="4752" cy="1382"/>
          </a:xfrm>
        </p:grpSpPr>
        <p:sp>
          <p:nvSpPr>
            <p:cNvPr id="136238" name="Text Box 46"/>
            <p:cNvSpPr txBox="1">
              <a:spLocks noChangeArrowheads="1"/>
            </p:cNvSpPr>
            <p:nvPr/>
          </p:nvSpPr>
          <p:spPr bwMode="auto">
            <a:xfrm>
              <a:off x="384" y="3085"/>
              <a:ext cx="575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6239" name="Text Box 47"/>
            <p:cNvSpPr txBox="1">
              <a:spLocks noChangeArrowheads="1"/>
            </p:cNvSpPr>
            <p:nvPr/>
          </p:nvSpPr>
          <p:spPr bwMode="auto">
            <a:xfrm>
              <a:off x="2013" y="3610"/>
              <a:ext cx="718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2000" b="1"/>
                <a:t>－</a:t>
              </a:r>
              <a:r>
                <a:rPr kumimoji="0" lang="en-US" altLang="zh-CN" sz="2000" b="1"/>
                <a:t>H</a:t>
              </a:r>
              <a:r>
                <a:rPr kumimoji="0" lang="en-US" altLang="zh-CN" sz="2000" b="1" baseline="-25000"/>
                <a:t>2</a:t>
              </a:r>
            </a:p>
          </p:txBody>
        </p:sp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4203" y="3088"/>
              <a:ext cx="431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1</a:t>
              </a:r>
            </a:p>
          </p:txBody>
        </p:sp>
        <p:sp>
          <p:nvSpPr>
            <p:cNvPr id="136241" name="Text Box 49"/>
            <p:cNvSpPr txBox="1">
              <a:spLocks noChangeArrowheads="1"/>
            </p:cNvSpPr>
            <p:nvPr/>
          </p:nvSpPr>
          <p:spPr bwMode="auto">
            <a:xfrm>
              <a:off x="3414" y="3101"/>
              <a:ext cx="432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4</a:t>
              </a:r>
            </a:p>
          </p:txBody>
        </p:sp>
        <p:sp>
          <p:nvSpPr>
            <p:cNvPr id="136242" name="Text Box 50"/>
            <p:cNvSpPr txBox="1">
              <a:spLocks noChangeArrowheads="1"/>
            </p:cNvSpPr>
            <p:nvPr/>
          </p:nvSpPr>
          <p:spPr bwMode="auto">
            <a:xfrm>
              <a:off x="2918" y="3104"/>
              <a:ext cx="432" cy="26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3</a:t>
              </a:r>
            </a:p>
          </p:txBody>
        </p:sp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2219" y="3101"/>
              <a:ext cx="432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2</a:t>
              </a:r>
            </a:p>
          </p:txBody>
        </p:sp>
        <p:sp>
          <p:nvSpPr>
            <p:cNvPr id="136244" name="Text Box 52"/>
            <p:cNvSpPr txBox="1">
              <a:spLocks noChangeArrowheads="1"/>
            </p:cNvSpPr>
            <p:nvPr/>
          </p:nvSpPr>
          <p:spPr bwMode="auto">
            <a:xfrm>
              <a:off x="1538" y="3094"/>
              <a:ext cx="430" cy="30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G</a:t>
              </a:r>
              <a:r>
                <a:rPr kumimoji="0" lang="en-US" altLang="zh-CN" sz="2000" b="1" baseline="-25000"/>
                <a:t>1</a:t>
              </a:r>
            </a:p>
          </p:txBody>
        </p:sp>
        <p:sp>
          <p:nvSpPr>
            <p:cNvPr id="136245" name="Text Box 53"/>
            <p:cNvSpPr txBox="1">
              <a:spLocks noChangeArrowheads="1"/>
            </p:cNvSpPr>
            <p:nvPr/>
          </p:nvSpPr>
          <p:spPr bwMode="auto">
            <a:xfrm>
              <a:off x="866" y="3104"/>
              <a:ext cx="276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1</a:t>
              </a:r>
            </a:p>
          </p:txBody>
        </p:sp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4561" y="3088"/>
              <a:ext cx="575" cy="26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>
              <a:off x="637" y="3380"/>
              <a:ext cx="402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48" name="Oval 56"/>
            <p:cNvSpPr>
              <a:spLocks noChangeArrowheads="1"/>
            </p:cNvSpPr>
            <p:nvPr/>
          </p:nvSpPr>
          <p:spPr bwMode="auto">
            <a:xfrm>
              <a:off x="589" y="3342"/>
              <a:ext cx="90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49" name="Oval 57"/>
            <p:cNvSpPr>
              <a:spLocks noChangeArrowheads="1"/>
            </p:cNvSpPr>
            <p:nvPr/>
          </p:nvSpPr>
          <p:spPr bwMode="auto">
            <a:xfrm>
              <a:off x="3319" y="3342"/>
              <a:ext cx="90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0" name="Oval 58"/>
            <p:cNvSpPr>
              <a:spLocks noChangeArrowheads="1"/>
            </p:cNvSpPr>
            <p:nvPr/>
          </p:nvSpPr>
          <p:spPr bwMode="auto">
            <a:xfrm>
              <a:off x="1307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1" name="Oval 59"/>
            <p:cNvSpPr>
              <a:spLocks noChangeArrowheads="1"/>
            </p:cNvSpPr>
            <p:nvPr/>
          </p:nvSpPr>
          <p:spPr bwMode="auto">
            <a:xfrm>
              <a:off x="2025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2" name="Oval 60"/>
            <p:cNvSpPr>
              <a:spLocks noChangeArrowheads="1"/>
            </p:cNvSpPr>
            <p:nvPr/>
          </p:nvSpPr>
          <p:spPr bwMode="auto">
            <a:xfrm>
              <a:off x="2744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3" name="Oval 61"/>
            <p:cNvSpPr>
              <a:spLocks noChangeArrowheads="1"/>
            </p:cNvSpPr>
            <p:nvPr/>
          </p:nvSpPr>
          <p:spPr bwMode="auto">
            <a:xfrm>
              <a:off x="3893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4" name="Oval 62"/>
            <p:cNvSpPr>
              <a:spLocks noChangeArrowheads="1"/>
            </p:cNvSpPr>
            <p:nvPr/>
          </p:nvSpPr>
          <p:spPr bwMode="auto">
            <a:xfrm>
              <a:off x="4611" y="3342"/>
              <a:ext cx="91" cy="7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5" name="Line 63"/>
            <p:cNvSpPr>
              <a:spLocks noChangeShapeType="1"/>
            </p:cNvSpPr>
            <p:nvPr/>
          </p:nvSpPr>
          <p:spPr bwMode="auto">
            <a:xfrm>
              <a:off x="769" y="3380"/>
              <a:ext cx="28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6" name="Line 64"/>
            <p:cNvSpPr>
              <a:spLocks noChangeShapeType="1"/>
            </p:cNvSpPr>
            <p:nvPr/>
          </p:nvSpPr>
          <p:spPr bwMode="auto">
            <a:xfrm>
              <a:off x="1499" y="3387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7" name="Line 65"/>
            <p:cNvSpPr>
              <a:spLocks noChangeShapeType="1"/>
            </p:cNvSpPr>
            <p:nvPr/>
          </p:nvSpPr>
          <p:spPr bwMode="auto">
            <a:xfrm>
              <a:off x="2169" y="3387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8" name="Line 66"/>
            <p:cNvSpPr>
              <a:spLocks noChangeShapeType="1"/>
            </p:cNvSpPr>
            <p:nvPr/>
          </p:nvSpPr>
          <p:spPr bwMode="auto">
            <a:xfrm>
              <a:off x="3426" y="3387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59" name="Line 67"/>
            <p:cNvSpPr>
              <a:spLocks noChangeShapeType="1"/>
            </p:cNvSpPr>
            <p:nvPr/>
          </p:nvSpPr>
          <p:spPr bwMode="auto">
            <a:xfrm>
              <a:off x="2887" y="3387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0" name="Line 68"/>
            <p:cNvSpPr>
              <a:spLocks noChangeShapeType="1"/>
            </p:cNvSpPr>
            <p:nvPr/>
          </p:nvSpPr>
          <p:spPr bwMode="auto">
            <a:xfrm>
              <a:off x="4097" y="3387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1" name="Freeform 69"/>
            <p:cNvSpPr>
              <a:spLocks/>
            </p:cNvSpPr>
            <p:nvPr/>
          </p:nvSpPr>
          <p:spPr bwMode="auto">
            <a:xfrm>
              <a:off x="2798" y="2883"/>
              <a:ext cx="1102" cy="458"/>
            </a:xfrm>
            <a:custGeom>
              <a:avLst/>
              <a:gdLst/>
              <a:ahLst/>
              <a:cxnLst>
                <a:cxn ang="0">
                  <a:pos x="0" y="572"/>
                </a:cxn>
                <a:cxn ang="0">
                  <a:pos x="720" y="0"/>
                </a:cxn>
                <a:cxn ang="0">
                  <a:pos x="1440" y="572"/>
                </a:cxn>
              </a:cxnLst>
              <a:rect l="0" t="0" r="r" b="b"/>
              <a:pathLst>
                <a:path w="1440" h="572">
                  <a:moveTo>
                    <a:pt x="0" y="572"/>
                  </a:moveTo>
                  <a:cubicBezTo>
                    <a:pt x="240" y="286"/>
                    <a:pt x="480" y="0"/>
                    <a:pt x="720" y="0"/>
                  </a:cubicBezTo>
                  <a:cubicBezTo>
                    <a:pt x="960" y="0"/>
                    <a:pt x="1320" y="477"/>
                    <a:pt x="1440" y="57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2" name="Freeform 70"/>
            <p:cNvSpPr>
              <a:spLocks/>
            </p:cNvSpPr>
            <p:nvPr/>
          </p:nvSpPr>
          <p:spPr bwMode="auto">
            <a:xfrm>
              <a:off x="2074" y="3413"/>
              <a:ext cx="1292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0" y="572"/>
                </a:cxn>
                <a:cxn ang="0">
                  <a:pos x="1620" y="0"/>
                </a:cxn>
              </a:cxnLst>
              <a:rect l="0" t="0" r="r" b="b"/>
              <a:pathLst>
                <a:path w="1620" h="572">
                  <a:moveTo>
                    <a:pt x="0" y="0"/>
                  </a:moveTo>
                  <a:cubicBezTo>
                    <a:pt x="315" y="286"/>
                    <a:pt x="630" y="572"/>
                    <a:pt x="900" y="572"/>
                  </a:cubicBezTo>
                  <a:cubicBezTo>
                    <a:pt x="1170" y="572"/>
                    <a:pt x="1500" y="95"/>
                    <a:pt x="162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3" name="Freeform 71"/>
            <p:cNvSpPr>
              <a:spLocks/>
            </p:cNvSpPr>
            <p:nvPr/>
          </p:nvSpPr>
          <p:spPr bwMode="auto">
            <a:xfrm>
              <a:off x="1344" y="3413"/>
              <a:ext cx="2586" cy="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0" y="1287"/>
                </a:cxn>
                <a:cxn ang="0">
                  <a:pos x="3240" y="0"/>
                </a:cxn>
              </a:cxnLst>
              <a:rect l="0" t="0" r="r" b="b"/>
              <a:pathLst>
                <a:path w="3240" h="1287">
                  <a:moveTo>
                    <a:pt x="0" y="0"/>
                  </a:moveTo>
                  <a:cubicBezTo>
                    <a:pt x="540" y="643"/>
                    <a:pt x="1080" y="1287"/>
                    <a:pt x="1620" y="1287"/>
                  </a:cubicBezTo>
                  <a:cubicBezTo>
                    <a:pt x="2160" y="1287"/>
                    <a:pt x="2970" y="214"/>
                    <a:pt x="3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4" name="Line 72"/>
            <p:cNvSpPr>
              <a:spLocks noChangeShapeType="1"/>
            </p:cNvSpPr>
            <p:nvPr/>
          </p:nvSpPr>
          <p:spPr bwMode="auto">
            <a:xfrm rot="13320000">
              <a:off x="3438" y="3023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5" name="Line 73"/>
            <p:cNvSpPr>
              <a:spLocks noChangeShapeType="1"/>
            </p:cNvSpPr>
            <p:nvPr/>
          </p:nvSpPr>
          <p:spPr bwMode="auto">
            <a:xfrm rot="12420000">
              <a:off x="2385" y="3692"/>
              <a:ext cx="2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6" name="Line 74"/>
            <p:cNvSpPr>
              <a:spLocks noChangeShapeType="1"/>
            </p:cNvSpPr>
            <p:nvPr/>
          </p:nvSpPr>
          <p:spPr bwMode="auto">
            <a:xfrm rot="12420000">
              <a:off x="2085" y="4105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267" name="Text Box 75"/>
            <p:cNvSpPr txBox="1">
              <a:spLocks noChangeArrowheads="1"/>
            </p:cNvSpPr>
            <p:nvPr/>
          </p:nvSpPr>
          <p:spPr bwMode="auto">
            <a:xfrm>
              <a:off x="3514" y="2832"/>
              <a:ext cx="4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－</a:t>
              </a:r>
              <a:r>
                <a:rPr lang="en-US" altLang="zh-CN" sz="2000" b="1"/>
                <a:t>H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36268" name="Text Box 76"/>
            <p:cNvSpPr txBox="1">
              <a:spLocks noChangeArrowheads="1"/>
            </p:cNvSpPr>
            <p:nvPr/>
          </p:nvSpPr>
          <p:spPr bwMode="auto">
            <a:xfrm>
              <a:off x="1531" y="3957"/>
              <a:ext cx="4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－</a:t>
              </a:r>
              <a:r>
                <a:rPr lang="en-US" altLang="zh-CN" sz="2000" b="1"/>
                <a:t>H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136269" name="Text Box 77"/>
            <p:cNvSpPr txBox="1">
              <a:spLocks noChangeArrowheads="1"/>
            </p:cNvSpPr>
            <p:nvPr/>
          </p:nvSpPr>
          <p:spPr bwMode="auto">
            <a:xfrm>
              <a:off x="1896" y="3085"/>
              <a:ext cx="32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6270" name="Text Box 78"/>
            <p:cNvSpPr txBox="1">
              <a:spLocks noChangeArrowheads="1"/>
            </p:cNvSpPr>
            <p:nvPr/>
          </p:nvSpPr>
          <p:spPr bwMode="auto">
            <a:xfrm>
              <a:off x="2592" y="3072"/>
              <a:ext cx="32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6271" name="Text Box 79"/>
            <p:cNvSpPr txBox="1">
              <a:spLocks noChangeArrowheads="1"/>
            </p:cNvSpPr>
            <p:nvPr/>
          </p:nvSpPr>
          <p:spPr bwMode="auto">
            <a:xfrm>
              <a:off x="3831" y="3088"/>
              <a:ext cx="36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136272" name="Text Box 80"/>
            <p:cNvSpPr txBox="1">
              <a:spLocks noChangeArrowheads="1"/>
            </p:cNvSpPr>
            <p:nvPr/>
          </p:nvSpPr>
          <p:spPr bwMode="auto">
            <a:xfrm>
              <a:off x="1111" y="3094"/>
              <a:ext cx="39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From Block Diagram to Signal-Flow </a:t>
            </a:r>
            <a:r>
              <a:rPr lang="en-US" altLang="zh-CN" sz="3200" b="1" dirty="0"/>
              <a:t>Graph </a:t>
            </a:r>
            <a:r>
              <a:rPr lang="en-US" altLang="zh-CN" sz="3200" b="1" dirty="0" smtClean="0"/>
              <a:t>Models</a:t>
            </a:r>
            <a:br>
              <a:rPr lang="en-US" altLang="zh-CN" sz="3200" b="1" dirty="0" smtClean="0"/>
            </a:br>
            <a:r>
              <a:rPr lang="en-US" altLang="zh-CN" sz="3200" b="1" dirty="0" err="1" smtClean="0"/>
              <a:t>Example#5</a:t>
            </a:r>
            <a:endParaRPr lang="en-US" altLang="zh-CN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5" grpId="0" animBg="1"/>
      <p:bldP spid="136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356992"/>
            <a:ext cx="5239120" cy="24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925016" y="260648"/>
            <a:ext cx="73914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 b="1" dirty="0">
                <a:cs typeface="Arial" pitchFamily="34" charset="0"/>
              </a:rPr>
              <a:t>Signal-Flow Graph Models</a:t>
            </a:r>
            <a:endParaRPr lang="en-US" sz="3600" dirty="0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412776"/>
            <a:ext cx="424827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838200" y="1103313"/>
            <a:ext cx="6934200" cy="2401887"/>
            <a:chOff x="528" y="695"/>
            <a:chExt cx="4368" cy="1609"/>
          </a:xfrm>
        </p:grpSpPr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528" y="1372"/>
              <a:ext cx="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974" y="1310"/>
              <a:ext cx="167" cy="136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254" y="949"/>
              <a:ext cx="167" cy="13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2254" y="1680"/>
              <a:ext cx="167" cy="136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26" name="Line 10"/>
            <p:cNvSpPr>
              <a:spLocks noChangeShapeType="1"/>
            </p:cNvSpPr>
            <p:nvPr/>
          </p:nvSpPr>
          <p:spPr bwMode="auto">
            <a:xfrm>
              <a:off x="1141" y="1372"/>
              <a:ext cx="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>
              <a:off x="1753" y="1011"/>
              <a:ext cx="0" cy="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>
              <a:off x="1753" y="1011"/>
              <a:ext cx="5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2421" y="1011"/>
              <a:ext cx="3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1753" y="1734"/>
              <a:ext cx="5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2421" y="1734"/>
              <a:ext cx="3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2756" y="830"/>
              <a:ext cx="668" cy="3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G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2756" y="1581"/>
              <a:ext cx="668" cy="3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G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3424" y="1011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3424" y="1734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6" name="AutoShape 20"/>
            <p:cNvSpPr>
              <a:spLocks noChangeArrowheads="1"/>
            </p:cNvSpPr>
            <p:nvPr/>
          </p:nvSpPr>
          <p:spPr bwMode="auto">
            <a:xfrm>
              <a:off x="3894" y="1290"/>
              <a:ext cx="167" cy="136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37" name="Line 21"/>
            <p:cNvSpPr>
              <a:spLocks noChangeShapeType="1"/>
            </p:cNvSpPr>
            <p:nvPr/>
          </p:nvSpPr>
          <p:spPr bwMode="auto">
            <a:xfrm>
              <a:off x="3981" y="1011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 flipV="1">
              <a:off x="3981" y="14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39" name="Line 23"/>
            <p:cNvSpPr>
              <a:spLocks noChangeShapeType="1"/>
            </p:cNvSpPr>
            <p:nvPr/>
          </p:nvSpPr>
          <p:spPr bwMode="auto">
            <a:xfrm>
              <a:off x="4061" y="1355"/>
              <a:ext cx="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0" name="Line 24"/>
            <p:cNvSpPr>
              <a:spLocks noChangeShapeType="1"/>
            </p:cNvSpPr>
            <p:nvPr/>
          </p:nvSpPr>
          <p:spPr bwMode="auto">
            <a:xfrm>
              <a:off x="3696" y="1488"/>
              <a:ext cx="0" cy="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1" name="Line 25"/>
            <p:cNvSpPr>
              <a:spLocks noChangeShapeType="1"/>
            </p:cNvSpPr>
            <p:nvPr/>
          </p:nvSpPr>
          <p:spPr bwMode="auto">
            <a:xfrm flipH="1">
              <a:off x="2320" y="2095"/>
              <a:ext cx="1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2" name="Line 26"/>
            <p:cNvSpPr>
              <a:spLocks noChangeShapeType="1"/>
            </p:cNvSpPr>
            <p:nvPr/>
          </p:nvSpPr>
          <p:spPr bwMode="auto">
            <a:xfrm flipV="1">
              <a:off x="2331" y="1824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3" name="Line 27"/>
            <p:cNvSpPr>
              <a:spLocks noChangeShapeType="1"/>
            </p:cNvSpPr>
            <p:nvPr/>
          </p:nvSpPr>
          <p:spPr bwMode="auto">
            <a:xfrm flipV="1">
              <a:off x="3702" y="695"/>
              <a:ext cx="0" cy="5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4" name="Line 28"/>
            <p:cNvSpPr>
              <a:spLocks noChangeShapeType="1"/>
            </p:cNvSpPr>
            <p:nvPr/>
          </p:nvSpPr>
          <p:spPr bwMode="auto">
            <a:xfrm flipH="1">
              <a:off x="2313" y="695"/>
              <a:ext cx="1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>
              <a:off x="2331" y="695"/>
              <a:ext cx="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V="1">
              <a:off x="2334" y="107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>
              <a:off x="2331" y="1463"/>
              <a:ext cx="0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>
              <a:off x="2341" y="1290"/>
              <a:ext cx="1366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49" name="Line 33"/>
            <p:cNvSpPr>
              <a:spLocks noChangeShapeType="1"/>
            </p:cNvSpPr>
            <p:nvPr/>
          </p:nvSpPr>
          <p:spPr bwMode="auto">
            <a:xfrm flipH="1">
              <a:off x="2331" y="1237"/>
              <a:ext cx="1365" cy="2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50" name="Oval 34"/>
            <p:cNvSpPr>
              <a:spLocks noChangeArrowheads="1"/>
            </p:cNvSpPr>
            <p:nvPr/>
          </p:nvSpPr>
          <p:spPr bwMode="auto">
            <a:xfrm>
              <a:off x="3681" y="966"/>
              <a:ext cx="56" cy="9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1" name="Oval 35"/>
            <p:cNvSpPr>
              <a:spLocks noChangeArrowheads="1"/>
            </p:cNvSpPr>
            <p:nvPr/>
          </p:nvSpPr>
          <p:spPr bwMode="auto">
            <a:xfrm>
              <a:off x="4402" y="1327"/>
              <a:ext cx="55" cy="9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2" name="Oval 36"/>
            <p:cNvSpPr>
              <a:spLocks noChangeArrowheads="1"/>
            </p:cNvSpPr>
            <p:nvPr/>
          </p:nvSpPr>
          <p:spPr bwMode="auto">
            <a:xfrm>
              <a:off x="1729" y="1327"/>
              <a:ext cx="55" cy="9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3" name="Oval 37"/>
            <p:cNvSpPr>
              <a:spLocks noChangeArrowheads="1"/>
            </p:cNvSpPr>
            <p:nvPr/>
          </p:nvSpPr>
          <p:spPr bwMode="auto">
            <a:xfrm>
              <a:off x="3681" y="1688"/>
              <a:ext cx="56" cy="9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4" name="Line 38"/>
            <p:cNvSpPr>
              <a:spLocks noChangeShapeType="1"/>
            </p:cNvSpPr>
            <p:nvPr/>
          </p:nvSpPr>
          <p:spPr bwMode="auto">
            <a:xfrm>
              <a:off x="4426" y="1355"/>
              <a:ext cx="0" cy="9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>
              <a:off x="1050" y="2301"/>
              <a:ext cx="33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 flipV="1">
              <a:off x="1050" y="1446"/>
              <a:ext cx="0" cy="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3977" y="1368"/>
              <a:ext cx="20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+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2268" y="1453"/>
              <a:ext cx="261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－</a:t>
              </a:r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2352" y="1056"/>
              <a:ext cx="2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+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2304" y="1777"/>
              <a:ext cx="23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600" b="1"/>
                <a:t>－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2279" y="705"/>
              <a:ext cx="24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－</a:t>
              </a:r>
            </a:p>
          </p:txBody>
        </p:sp>
        <p:sp>
          <p:nvSpPr>
            <p:cNvPr id="137262" name="Text Box 46"/>
            <p:cNvSpPr txBox="1">
              <a:spLocks noChangeArrowheads="1"/>
            </p:cNvSpPr>
            <p:nvPr/>
          </p:nvSpPr>
          <p:spPr bwMode="auto">
            <a:xfrm>
              <a:off x="1033" y="1417"/>
              <a:ext cx="24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－</a:t>
              </a:r>
            </a:p>
          </p:txBody>
        </p:sp>
        <p:sp>
          <p:nvSpPr>
            <p:cNvPr id="137263" name="Text Box 47"/>
            <p:cNvSpPr txBox="1">
              <a:spLocks noChangeArrowheads="1"/>
            </p:cNvSpPr>
            <p:nvPr/>
          </p:nvSpPr>
          <p:spPr bwMode="auto">
            <a:xfrm>
              <a:off x="3967" y="1083"/>
              <a:ext cx="20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+</a:t>
              </a:r>
            </a:p>
          </p:txBody>
        </p:sp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4259" y="1101"/>
              <a:ext cx="40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7265" name="Text Box 49"/>
            <p:cNvSpPr txBox="1">
              <a:spLocks noChangeArrowheads="1"/>
            </p:cNvSpPr>
            <p:nvPr/>
          </p:nvSpPr>
          <p:spPr bwMode="auto">
            <a:xfrm>
              <a:off x="528" y="1129"/>
              <a:ext cx="40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7266" name="Rectangle 50"/>
            <p:cNvSpPr>
              <a:spLocks noChangeArrowheads="1"/>
            </p:cNvSpPr>
            <p:nvPr/>
          </p:nvSpPr>
          <p:spPr bwMode="auto">
            <a:xfrm>
              <a:off x="1196" y="1146"/>
              <a:ext cx="55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  <p:sp>
          <p:nvSpPr>
            <p:cNvPr id="137267" name="Text Box 51"/>
            <p:cNvSpPr txBox="1">
              <a:spLocks noChangeArrowheads="1"/>
            </p:cNvSpPr>
            <p:nvPr/>
          </p:nvSpPr>
          <p:spPr bwMode="auto">
            <a:xfrm>
              <a:off x="3702" y="1734"/>
              <a:ext cx="2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7268" name="Text Box 52"/>
            <p:cNvSpPr txBox="1">
              <a:spLocks noChangeArrowheads="1"/>
            </p:cNvSpPr>
            <p:nvPr/>
          </p:nvSpPr>
          <p:spPr bwMode="auto">
            <a:xfrm>
              <a:off x="3702" y="785"/>
              <a:ext cx="2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7269" name="Text Box 53"/>
            <p:cNvSpPr txBox="1">
              <a:spLocks noChangeArrowheads="1"/>
            </p:cNvSpPr>
            <p:nvPr/>
          </p:nvSpPr>
          <p:spPr bwMode="auto">
            <a:xfrm>
              <a:off x="2442" y="768"/>
              <a:ext cx="2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7270" name="Text Box 54"/>
            <p:cNvSpPr txBox="1">
              <a:spLocks noChangeArrowheads="1"/>
            </p:cNvSpPr>
            <p:nvPr/>
          </p:nvSpPr>
          <p:spPr bwMode="auto">
            <a:xfrm>
              <a:off x="2456" y="1499"/>
              <a:ext cx="2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2016" y="808"/>
              <a:ext cx="27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600" b="1"/>
                <a:t>－</a:t>
              </a:r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1076325" y="4524375"/>
            <a:ext cx="1165225" cy="396875"/>
            <a:chOff x="645" y="2980"/>
            <a:chExt cx="690" cy="291"/>
          </a:xfrm>
        </p:grpSpPr>
        <p:sp>
          <p:nvSpPr>
            <p:cNvPr id="137290" name="Line 74"/>
            <p:cNvSpPr>
              <a:spLocks noChangeShapeType="1"/>
            </p:cNvSpPr>
            <p:nvPr/>
          </p:nvSpPr>
          <p:spPr bwMode="auto">
            <a:xfrm>
              <a:off x="645" y="3229"/>
              <a:ext cx="69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>
              <a:off x="852" y="3229"/>
              <a:ext cx="1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835" y="2980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4" name="Group 131"/>
          <p:cNvGrpSpPr>
            <a:grpSpLocks/>
          </p:cNvGrpSpPr>
          <p:nvPr/>
        </p:nvGrpSpPr>
        <p:grpSpPr bwMode="auto">
          <a:xfrm>
            <a:off x="2286000" y="4114800"/>
            <a:ext cx="1524000" cy="685800"/>
            <a:chOff x="1404" y="2778"/>
            <a:chExt cx="852" cy="425"/>
          </a:xfrm>
        </p:grpSpPr>
        <p:sp>
          <p:nvSpPr>
            <p:cNvPr id="137282" name="Line 66"/>
            <p:cNvSpPr>
              <a:spLocks noChangeShapeType="1"/>
            </p:cNvSpPr>
            <p:nvPr/>
          </p:nvSpPr>
          <p:spPr bwMode="auto">
            <a:xfrm flipV="1">
              <a:off x="1404" y="2976"/>
              <a:ext cx="852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V="1">
              <a:off x="1722" y="3030"/>
              <a:ext cx="276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2" name="Text Box 96"/>
            <p:cNvSpPr txBox="1">
              <a:spLocks noChangeArrowheads="1"/>
            </p:cNvSpPr>
            <p:nvPr/>
          </p:nvSpPr>
          <p:spPr bwMode="auto">
            <a:xfrm>
              <a:off x="1729" y="2778"/>
              <a:ext cx="383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2209800" y="4800600"/>
            <a:ext cx="1660525" cy="555625"/>
            <a:chOff x="1344" y="3160"/>
            <a:chExt cx="957" cy="387"/>
          </a:xfrm>
        </p:grpSpPr>
        <p:sp>
          <p:nvSpPr>
            <p:cNvPr id="137283" name="Line 67"/>
            <p:cNvSpPr>
              <a:spLocks noChangeShapeType="1"/>
            </p:cNvSpPr>
            <p:nvPr/>
          </p:nvSpPr>
          <p:spPr bwMode="auto">
            <a:xfrm>
              <a:off x="1344" y="3229"/>
              <a:ext cx="957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>
              <a:off x="1611" y="3320"/>
              <a:ext cx="276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1803" y="3160"/>
              <a:ext cx="18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3824288" y="3733800"/>
            <a:ext cx="2749550" cy="646113"/>
            <a:chOff x="2301" y="2442"/>
            <a:chExt cx="1602" cy="514"/>
          </a:xfrm>
        </p:grpSpPr>
        <p:sp>
          <p:nvSpPr>
            <p:cNvPr id="137279" name="Freeform 63"/>
            <p:cNvSpPr>
              <a:spLocks/>
            </p:cNvSpPr>
            <p:nvPr/>
          </p:nvSpPr>
          <p:spPr bwMode="auto">
            <a:xfrm>
              <a:off x="2301" y="2592"/>
              <a:ext cx="1588" cy="364"/>
            </a:xfrm>
            <a:custGeom>
              <a:avLst/>
              <a:gdLst/>
              <a:ahLst/>
              <a:cxnLst>
                <a:cxn ang="0">
                  <a:pos x="1104" y="336"/>
                </a:cxn>
                <a:cxn ang="0">
                  <a:pos x="672" y="0"/>
                </a:cxn>
                <a:cxn ang="0">
                  <a:pos x="0" y="336"/>
                </a:cxn>
              </a:cxnLst>
              <a:rect l="0" t="0" r="r" b="b"/>
              <a:pathLst>
                <a:path w="1104" h="336">
                  <a:moveTo>
                    <a:pt x="1104" y="336"/>
                  </a:moveTo>
                  <a:cubicBezTo>
                    <a:pt x="980" y="168"/>
                    <a:pt x="856" y="0"/>
                    <a:pt x="672" y="0"/>
                  </a:cubicBezTo>
                  <a:cubicBezTo>
                    <a:pt x="488" y="0"/>
                    <a:pt x="112" y="280"/>
                    <a:pt x="0" y="336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 rot="21300000" flipH="1" flipV="1">
              <a:off x="3549" y="2640"/>
              <a:ext cx="138" cy="1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6" name="Text Box 100"/>
            <p:cNvSpPr txBox="1">
              <a:spLocks noChangeArrowheads="1"/>
            </p:cNvSpPr>
            <p:nvPr/>
          </p:nvSpPr>
          <p:spPr bwMode="auto">
            <a:xfrm>
              <a:off x="3519" y="2442"/>
              <a:ext cx="38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3886200" y="4343400"/>
            <a:ext cx="2667000" cy="990600"/>
            <a:chOff x="2301" y="2905"/>
            <a:chExt cx="1587" cy="642"/>
          </a:xfrm>
        </p:grpSpPr>
        <p:sp>
          <p:nvSpPr>
            <p:cNvPr id="137288" name="Line 72"/>
            <p:cNvSpPr>
              <a:spLocks noChangeShapeType="1"/>
            </p:cNvSpPr>
            <p:nvPr/>
          </p:nvSpPr>
          <p:spPr bwMode="auto">
            <a:xfrm flipH="1">
              <a:off x="2301" y="2956"/>
              <a:ext cx="1587" cy="5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98" name="Line 82"/>
            <p:cNvSpPr>
              <a:spLocks noChangeShapeType="1"/>
            </p:cNvSpPr>
            <p:nvPr/>
          </p:nvSpPr>
          <p:spPr bwMode="auto">
            <a:xfrm rot="300000" flipH="1">
              <a:off x="3406" y="3055"/>
              <a:ext cx="207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3216" y="2905"/>
              <a:ext cx="38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2314575" y="4876800"/>
            <a:ext cx="5838825" cy="1500188"/>
            <a:chOff x="1776" y="1200"/>
            <a:chExt cx="3394" cy="1054"/>
          </a:xfrm>
        </p:grpSpPr>
        <p:sp>
          <p:nvSpPr>
            <p:cNvPr id="137292" name="Freeform 76"/>
            <p:cNvSpPr>
              <a:spLocks/>
            </p:cNvSpPr>
            <p:nvPr/>
          </p:nvSpPr>
          <p:spPr bwMode="auto">
            <a:xfrm>
              <a:off x="1776" y="1200"/>
              <a:ext cx="3394" cy="1054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1296" y="1056"/>
                </a:cxn>
                <a:cxn ang="0">
                  <a:pos x="0" y="48"/>
                </a:cxn>
              </a:cxnLst>
              <a:rect l="0" t="0" r="r" b="b"/>
              <a:pathLst>
                <a:path w="2400" h="1064">
                  <a:moveTo>
                    <a:pt x="2400" y="0"/>
                  </a:moveTo>
                  <a:cubicBezTo>
                    <a:pt x="2048" y="524"/>
                    <a:pt x="1696" y="1048"/>
                    <a:pt x="1296" y="1056"/>
                  </a:cubicBezTo>
                  <a:cubicBezTo>
                    <a:pt x="896" y="1064"/>
                    <a:pt x="216" y="216"/>
                    <a:pt x="0" y="4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9" name="Line 9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44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2544" y="1873"/>
              <a:ext cx="384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9" name="Group 142"/>
          <p:cNvGrpSpPr>
            <a:grpSpLocks/>
          </p:cNvGrpSpPr>
          <p:nvPr/>
        </p:nvGrpSpPr>
        <p:grpSpPr bwMode="auto">
          <a:xfrm>
            <a:off x="3886200" y="5410200"/>
            <a:ext cx="2673350" cy="752475"/>
            <a:chOff x="2301" y="3547"/>
            <a:chExt cx="1593" cy="501"/>
          </a:xfrm>
        </p:grpSpPr>
        <p:sp>
          <p:nvSpPr>
            <p:cNvPr id="137280" name="Freeform 64"/>
            <p:cNvSpPr>
              <a:spLocks/>
            </p:cNvSpPr>
            <p:nvPr/>
          </p:nvSpPr>
          <p:spPr bwMode="auto">
            <a:xfrm>
              <a:off x="2301" y="3547"/>
              <a:ext cx="1588" cy="364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624" y="336"/>
                </a:cxn>
                <a:cxn ang="0">
                  <a:pos x="0" y="0"/>
                </a:cxn>
              </a:cxnLst>
              <a:rect l="0" t="0" r="r" b="b"/>
              <a:pathLst>
                <a:path w="1056" h="336">
                  <a:moveTo>
                    <a:pt x="1056" y="0"/>
                  </a:moveTo>
                  <a:cubicBezTo>
                    <a:pt x="928" y="168"/>
                    <a:pt x="800" y="336"/>
                    <a:pt x="624" y="336"/>
                  </a:cubicBezTo>
                  <a:cubicBezTo>
                    <a:pt x="448" y="336"/>
                    <a:pt x="104" y="56"/>
                    <a:pt x="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H="1">
              <a:off x="3518" y="3758"/>
              <a:ext cx="138" cy="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3510" y="3744"/>
              <a:ext cx="38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6550025" y="4246563"/>
            <a:ext cx="1527175" cy="565150"/>
            <a:chOff x="3888" y="2815"/>
            <a:chExt cx="898" cy="414"/>
          </a:xfrm>
        </p:grpSpPr>
        <p:sp>
          <p:nvSpPr>
            <p:cNvPr id="137284" name="Line 68"/>
            <p:cNvSpPr>
              <a:spLocks noChangeShapeType="1"/>
            </p:cNvSpPr>
            <p:nvPr/>
          </p:nvSpPr>
          <p:spPr bwMode="auto">
            <a:xfrm>
              <a:off x="3888" y="2956"/>
              <a:ext cx="898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>
              <a:off x="4096" y="3018"/>
              <a:ext cx="276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20" name="Text Box 104"/>
            <p:cNvSpPr txBox="1">
              <a:spLocks noChangeArrowheads="1"/>
            </p:cNvSpPr>
            <p:nvPr/>
          </p:nvSpPr>
          <p:spPr bwMode="auto">
            <a:xfrm>
              <a:off x="4234" y="2815"/>
              <a:ext cx="1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11" name="Group 140"/>
          <p:cNvGrpSpPr>
            <a:grpSpLocks/>
          </p:cNvGrpSpPr>
          <p:nvPr/>
        </p:nvGrpSpPr>
        <p:grpSpPr bwMode="auto">
          <a:xfrm>
            <a:off x="6550025" y="4724400"/>
            <a:ext cx="1450975" cy="623888"/>
            <a:chOff x="3889" y="3133"/>
            <a:chExt cx="897" cy="414"/>
          </a:xfrm>
        </p:grpSpPr>
        <p:sp>
          <p:nvSpPr>
            <p:cNvPr id="137285" name="Line 69"/>
            <p:cNvSpPr>
              <a:spLocks noChangeShapeType="1"/>
            </p:cNvSpPr>
            <p:nvPr/>
          </p:nvSpPr>
          <p:spPr bwMode="auto">
            <a:xfrm flipV="1">
              <a:off x="3889" y="3229"/>
              <a:ext cx="897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1" name="Line 85"/>
            <p:cNvSpPr>
              <a:spLocks noChangeShapeType="1"/>
            </p:cNvSpPr>
            <p:nvPr/>
          </p:nvSpPr>
          <p:spPr bwMode="auto">
            <a:xfrm flipV="1">
              <a:off x="4165" y="3351"/>
              <a:ext cx="276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4221" y="3133"/>
              <a:ext cx="19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12" name="Group 135"/>
          <p:cNvGrpSpPr>
            <a:grpSpLocks/>
          </p:cNvGrpSpPr>
          <p:nvPr/>
        </p:nvGrpSpPr>
        <p:grpSpPr bwMode="auto">
          <a:xfrm>
            <a:off x="3875088" y="4032250"/>
            <a:ext cx="2681287" cy="419100"/>
            <a:chOff x="2304" y="2688"/>
            <a:chExt cx="1588" cy="307"/>
          </a:xfrm>
        </p:grpSpPr>
        <p:grpSp>
          <p:nvGrpSpPr>
            <p:cNvPr id="13" name="Group 133"/>
            <p:cNvGrpSpPr>
              <a:grpSpLocks/>
            </p:cNvGrpSpPr>
            <p:nvPr/>
          </p:nvGrpSpPr>
          <p:grpSpPr bwMode="auto">
            <a:xfrm flipV="1">
              <a:off x="2304" y="2948"/>
              <a:ext cx="1588" cy="47"/>
              <a:chOff x="2301" y="2956"/>
              <a:chExt cx="1588" cy="0"/>
            </a:xfrm>
          </p:grpSpPr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2301" y="2956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308" name="Line 92"/>
              <p:cNvSpPr>
                <a:spLocks noChangeShapeType="1"/>
              </p:cNvSpPr>
              <p:nvPr/>
            </p:nvSpPr>
            <p:spPr bwMode="auto">
              <a:xfrm>
                <a:off x="2928" y="29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3072" y="2688"/>
              <a:ext cx="2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14" name="Group 136"/>
          <p:cNvGrpSpPr>
            <a:grpSpLocks/>
          </p:cNvGrpSpPr>
          <p:nvPr/>
        </p:nvGrpSpPr>
        <p:grpSpPr bwMode="auto">
          <a:xfrm>
            <a:off x="3884613" y="5002213"/>
            <a:ext cx="2681287" cy="398462"/>
            <a:chOff x="2301" y="3269"/>
            <a:chExt cx="1588" cy="291"/>
          </a:xfrm>
        </p:grpSpPr>
        <p:sp>
          <p:nvSpPr>
            <p:cNvPr id="137286" name="Line 70"/>
            <p:cNvSpPr>
              <a:spLocks noChangeShapeType="1"/>
            </p:cNvSpPr>
            <p:nvPr/>
          </p:nvSpPr>
          <p:spPr bwMode="auto">
            <a:xfrm>
              <a:off x="2301" y="3547"/>
              <a:ext cx="15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>
              <a:off x="2832" y="3547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24" name="Text Box 108"/>
            <p:cNvSpPr txBox="1">
              <a:spLocks noChangeArrowheads="1"/>
            </p:cNvSpPr>
            <p:nvPr/>
          </p:nvSpPr>
          <p:spPr bwMode="auto">
            <a:xfrm>
              <a:off x="2977" y="3269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2</a:t>
              </a:r>
            </a:p>
          </p:txBody>
        </p:sp>
      </p:grpSp>
      <p:grpSp>
        <p:nvGrpSpPr>
          <p:cNvPr id="15" name="Group 137"/>
          <p:cNvGrpSpPr>
            <a:grpSpLocks/>
          </p:cNvGrpSpPr>
          <p:nvPr/>
        </p:nvGrpSpPr>
        <p:grpSpPr bwMode="auto">
          <a:xfrm>
            <a:off x="3886200" y="4419600"/>
            <a:ext cx="2667000" cy="914400"/>
            <a:chOff x="3120" y="2112"/>
            <a:chExt cx="1588" cy="591"/>
          </a:xfrm>
        </p:grpSpPr>
        <p:sp>
          <p:nvSpPr>
            <p:cNvPr id="137289" name="Line 73"/>
            <p:cNvSpPr>
              <a:spLocks noChangeShapeType="1"/>
            </p:cNvSpPr>
            <p:nvPr/>
          </p:nvSpPr>
          <p:spPr bwMode="auto">
            <a:xfrm flipH="1" flipV="1">
              <a:off x="3120" y="2112"/>
              <a:ext cx="1588" cy="5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299" name="Line 83"/>
            <p:cNvSpPr>
              <a:spLocks noChangeShapeType="1"/>
            </p:cNvSpPr>
            <p:nvPr/>
          </p:nvSpPr>
          <p:spPr bwMode="auto">
            <a:xfrm rot="21480000" flipH="1" flipV="1">
              <a:off x="4320" y="2544"/>
              <a:ext cx="207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4319" y="2352"/>
              <a:ext cx="18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762000" y="4441825"/>
            <a:ext cx="635000" cy="463550"/>
            <a:chOff x="459" y="2931"/>
            <a:chExt cx="377" cy="339"/>
          </a:xfrm>
        </p:grpSpPr>
        <p:sp>
          <p:nvSpPr>
            <p:cNvPr id="137272" name="Oval 56"/>
            <p:cNvSpPr>
              <a:spLocks noChangeArrowheads="1"/>
            </p:cNvSpPr>
            <p:nvPr/>
          </p:nvSpPr>
          <p:spPr bwMode="auto">
            <a:xfrm>
              <a:off x="576" y="3183"/>
              <a:ext cx="131" cy="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28" name="Text Box 112"/>
            <p:cNvSpPr txBox="1">
              <a:spLocks noChangeArrowheads="1"/>
            </p:cNvSpPr>
            <p:nvPr/>
          </p:nvSpPr>
          <p:spPr bwMode="auto">
            <a:xfrm>
              <a:off x="459" y="2931"/>
              <a:ext cx="3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</p:grpSp>
      <p:grpSp>
        <p:nvGrpSpPr>
          <p:cNvPr id="17" name="Group 124"/>
          <p:cNvGrpSpPr>
            <a:grpSpLocks/>
          </p:cNvGrpSpPr>
          <p:nvPr/>
        </p:nvGrpSpPr>
        <p:grpSpPr bwMode="auto">
          <a:xfrm>
            <a:off x="1933575" y="4437063"/>
            <a:ext cx="620713" cy="468312"/>
            <a:chOff x="1153" y="2928"/>
            <a:chExt cx="369" cy="342"/>
          </a:xfrm>
        </p:grpSpPr>
        <p:sp>
          <p:nvSpPr>
            <p:cNvPr id="137273" name="Oval 57"/>
            <p:cNvSpPr>
              <a:spLocks noChangeArrowheads="1"/>
            </p:cNvSpPr>
            <p:nvPr/>
          </p:nvSpPr>
          <p:spPr bwMode="auto">
            <a:xfrm>
              <a:off x="1266" y="3183"/>
              <a:ext cx="131" cy="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153" y="2928"/>
              <a:ext cx="36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7759700" y="4411663"/>
            <a:ext cx="635000" cy="487362"/>
            <a:chOff x="4605" y="2913"/>
            <a:chExt cx="376" cy="357"/>
          </a:xfrm>
        </p:grpSpPr>
        <p:sp>
          <p:nvSpPr>
            <p:cNvPr id="137277" name="Oval 61"/>
            <p:cNvSpPr>
              <a:spLocks noChangeArrowheads="1"/>
            </p:cNvSpPr>
            <p:nvPr/>
          </p:nvSpPr>
          <p:spPr bwMode="auto">
            <a:xfrm>
              <a:off x="4717" y="3183"/>
              <a:ext cx="131" cy="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4605" y="2913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</p:grpSp>
      <p:grpSp>
        <p:nvGrpSpPr>
          <p:cNvPr id="19" name="Group 125"/>
          <p:cNvGrpSpPr>
            <a:grpSpLocks/>
          </p:cNvGrpSpPr>
          <p:nvPr/>
        </p:nvGrpSpPr>
        <p:grpSpPr bwMode="auto">
          <a:xfrm>
            <a:off x="3632200" y="3951288"/>
            <a:ext cx="479425" cy="488950"/>
            <a:chOff x="2160" y="2640"/>
            <a:chExt cx="284" cy="357"/>
          </a:xfrm>
        </p:grpSpPr>
        <p:sp>
          <p:nvSpPr>
            <p:cNvPr id="137274" name="Oval 58"/>
            <p:cNvSpPr>
              <a:spLocks noChangeArrowheads="1"/>
            </p:cNvSpPr>
            <p:nvPr/>
          </p:nvSpPr>
          <p:spPr bwMode="auto">
            <a:xfrm>
              <a:off x="2232" y="2910"/>
              <a:ext cx="131" cy="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160" y="2640"/>
              <a:ext cx="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20" name="Group 126"/>
          <p:cNvGrpSpPr>
            <a:grpSpLocks/>
          </p:cNvGrpSpPr>
          <p:nvPr/>
        </p:nvGrpSpPr>
        <p:grpSpPr bwMode="auto">
          <a:xfrm>
            <a:off x="3632200" y="4921250"/>
            <a:ext cx="479425" cy="509588"/>
            <a:chOff x="2160" y="3216"/>
            <a:chExt cx="284" cy="372"/>
          </a:xfrm>
        </p:grpSpPr>
        <p:sp>
          <p:nvSpPr>
            <p:cNvPr id="137275" name="Oval 59"/>
            <p:cNvSpPr>
              <a:spLocks noChangeArrowheads="1"/>
            </p:cNvSpPr>
            <p:nvPr/>
          </p:nvSpPr>
          <p:spPr bwMode="auto">
            <a:xfrm>
              <a:off x="2232" y="3502"/>
              <a:ext cx="131" cy="8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2160" y="3216"/>
              <a:ext cx="284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21" name="Group 128"/>
          <p:cNvGrpSpPr>
            <a:grpSpLocks/>
          </p:cNvGrpSpPr>
          <p:nvPr/>
        </p:nvGrpSpPr>
        <p:grpSpPr bwMode="auto">
          <a:xfrm>
            <a:off x="6337300" y="4891088"/>
            <a:ext cx="479425" cy="533400"/>
            <a:chOff x="3762" y="3198"/>
            <a:chExt cx="284" cy="390"/>
          </a:xfrm>
        </p:grpSpPr>
        <p:sp>
          <p:nvSpPr>
            <p:cNvPr id="137278" name="Oval 62"/>
            <p:cNvSpPr>
              <a:spLocks noChangeArrowheads="1"/>
            </p:cNvSpPr>
            <p:nvPr/>
          </p:nvSpPr>
          <p:spPr bwMode="auto">
            <a:xfrm>
              <a:off x="3820" y="3502"/>
              <a:ext cx="131" cy="8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3762" y="3198"/>
              <a:ext cx="28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22" name="Group 127"/>
          <p:cNvGrpSpPr>
            <a:grpSpLocks/>
          </p:cNvGrpSpPr>
          <p:nvPr/>
        </p:nvGrpSpPr>
        <p:grpSpPr bwMode="auto">
          <a:xfrm>
            <a:off x="6386513" y="3951288"/>
            <a:ext cx="479425" cy="488950"/>
            <a:chOff x="3792" y="2640"/>
            <a:chExt cx="284" cy="357"/>
          </a:xfrm>
        </p:grpSpPr>
        <p:sp>
          <p:nvSpPr>
            <p:cNvPr id="137276" name="Oval 60"/>
            <p:cNvSpPr>
              <a:spLocks noChangeArrowheads="1"/>
            </p:cNvSpPr>
            <p:nvPr/>
          </p:nvSpPr>
          <p:spPr bwMode="auto">
            <a:xfrm>
              <a:off x="3820" y="2910"/>
              <a:ext cx="131" cy="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3792" y="2640"/>
              <a:ext cx="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137337" name="Line 121"/>
          <p:cNvSpPr>
            <a:spLocks noChangeShapeType="1"/>
          </p:cNvSpPr>
          <p:nvPr/>
        </p:nvSpPr>
        <p:spPr bwMode="auto">
          <a:xfrm>
            <a:off x="4495800" y="3581400"/>
            <a:ext cx="0" cy="4572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7" name="Title 12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50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GB" sz="3200" dirty="0" err="1" smtClean="0"/>
              <a:t>Example#6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838200"/>
            <a:ext cx="6958013" cy="2514600"/>
            <a:chOff x="459" y="2442"/>
            <a:chExt cx="4562" cy="17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2592"/>
              <a:ext cx="4272" cy="1645"/>
              <a:chOff x="576" y="2496"/>
              <a:chExt cx="4272" cy="1736"/>
            </a:xfrm>
          </p:grpSpPr>
          <p:sp>
            <p:nvSpPr>
              <p:cNvPr id="138246" name="Line 6"/>
              <p:cNvSpPr>
                <a:spLocks noChangeShapeType="1"/>
              </p:cNvSpPr>
              <p:nvPr/>
            </p:nvSpPr>
            <p:spPr bwMode="auto">
              <a:xfrm>
                <a:off x="645" y="3168"/>
                <a:ext cx="69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47" name="Line 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957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48" name="Freeform 8"/>
              <p:cNvSpPr>
                <a:spLocks/>
              </p:cNvSpPr>
              <p:nvPr/>
            </p:nvSpPr>
            <p:spPr bwMode="auto">
              <a:xfrm>
                <a:off x="2301" y="3504"/>
                <a:ext cx="1588" cy="384"/>
              </a:xfrm>
              <a:custGeom>
                <a:avLst/>
                <a:gdLst/>
                <a:ahLst/>
                <a:cxnLst>
                  <a:cxn ang="0">
                    <a:pos x="1056" y="0"/>
                  </a:cxn>
                  <a:cxn ang="0">
                    <a:pos x="624" y="336"/>
                  </a:cxn>
                  <a:cxn ang="0">
                    <a:pos x="0" y="0"/>
                  </a:cxn>
                </a:cxnLst>
                <a:rect l="0" t="0" r="r" b="b"/>
                <a:pathLst>
                  <a:path w="1056" h="336">
                    <a:moveTo>
                      <a:pt x="1056" y="0"/>
                    </a:moveTo>
                    <a:cubicBezTo>
                      <a:pt x="928" y="168"/>
                      <a:pt x="800" y="336"/>
                      <a:pt x="624" y="336"/>
                    </a:cubicBezTo>
                    <a:cubicBezTo>
                      <a:pt x="448" y="336"/>
                      <a:pt x="104" y="56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49" name="Line 9"/>
              <p:cNvSpPr>
                <a:spLocks noChangeShapeType="1"/>
              </p:cNvSpPr>
              <p:nvPr/>
            </p:nvSpPr>
            <p:spPr bwMode="auto">
              <a:xfrm flipH="1" flipV="1">
                <a:off x="2301" y="2880"/>
                <a:ext cx="1588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>
                <a:off x="2301" y="3504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1" name="Line 11"/>
              <p:cNvSpPr>
                <a:spLocks noChangeShapeType="1"/>
              </p:cNvSpPr>
              <p:nvPr/>
            </p:nvSpPr>
            <p:spPr bwMode="auto">
              <a:xfrm>
                <a:off x="3888" y="2880"/>
                <a:ext cx="898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2" name="Line 12"/>
              <p:cNvSpPr>
                <a:spLocks noChangeShapeType="1"/>
              </p:cNvSpPr>
              <p:nvPr/>
            </p:nvSpPr>
            <p:spPr bwMode="auto">
              <a:xfrm flipV="1">
                <a:off x="3889" y="3168"/>
                <a:ext cx="897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3" name="Freeform 13"/>
              <p:cNvSpPr>
                <a:spLocks/>
              </p:cNvSpPr>
              <p:nvPr/>
            </p:nvSpPr>
            <p:spPr bwMode="auto">
              <a:xfrm>
                <a:off x="1392" y="3120"/>
                <a:ext cx="3394" cy="1112"/>
              </a:xfrm>
              <a:custGeom>
                <a:avLst/>
                <a:gdLst/>
                <a:ahLst/>
                <a:cxnLst>
                  <a:cxn ang="0">
                    <a:pos x="2400" y="0"/>
                  </a:cxn>
                  <a:cxn ang="0">
                    <a:pos x="1296" y="1056"/>
                  </a:cxn>
                  <a:cxn ang="0">
                    <a:pos x="0" y="48"/>
                  </a:cxn>
                </a:cxnLst>
                <a:rect l="0" t="0" r="r" b="b"/>
                <a:pathLst>
                  <a:path w="2400" h="1064">
                    <a:moveTo>
                      <a:pt x="2400" y="0"/>
                    </a:moveTo>
                    <a:cubicBezTo>
                      <a:pt x="2048" y="524"/>
                      <a:pt x="1696" y="1048"/>
                      <a:pt x="1296" y="1056"/>
                    </a:cubicBezTo>
                    <a:cubicBezTo>
                      <a:pt x="896" y="1064"/>
                      <a:pt x="216" y="216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4" name="Freeform 14"/>
              <p:cNvSpPr>
                <a:spLocks/>
              </p:cNvSpPr>
              <p:nvPr/>
            </p:nvSpPr>
            <p:spPr bwMode="auto">
              <a:xfrm>
                <a:off x="2301" y="2496"/>
                <a:ext cx="1588" cy="384"/>
              </a:xfrm>
              <a:custGeom>
                <a:avLst/>
                <a:gdLst/>
                <a:ahLst/>
                <a:cxnLst>
                  <a:cxn ang="0">
                    <a:pos x="1104" y="336"/>
                  </a:cxn>
                  <a:cxn ang="0">
                    <a:pos x="672" y="0"/>
                  </a:cxn>
                  <a:cxn ang="0">
                    <a:pos x="0" y="336"/>
                  </a:cxn>
                </a:cxnLst>
                <a:rect l="0" t="0" r="r" b="b"/>
                <a:pathLst>
                  <a:path w="1104" h="336">
                    <a:moveTo>
                      <a:pt x="1104" y="336"/>
                    </a:moveTo>
                    <a:cubicBezTo>
                      <a:pt x="980" y="168"/>
                      <a:pt x="856" y="0"/>
                      <a:pt x="672" y="0"/>
                    </a:cubicBezTo>
                    <a:cubicBezTo>
                      <a:pt x="488" y="0"/>
                      <a:pt x="112" y="280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5" name="Line 15"/>
              <p:cNvSpPr>
                <a:spLocks noChangeShapeType="1"/>
              </p:cNvSpPr>
              <p:nvPr/>
            </p:nvSpPr>
            <p:spPr bwMode="auto">
              <a:xfrm rot="21300000" flipH="1" flipV="1">
                <a:off x="3549" y="2547"/>
                <a:ext cx="138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6" name="Line 16"/>
              <p:cNvSpPr>
                <a:spLocks noChangeShapeType="1"/>
              </p:cNvSpPr>
              <p:nvPr/>
            </p:nvSpPr>
            <p:spPr bwMode="auto">
              <a:xfrm>
                <a:off x="2301" y="2880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7" name="Line 17"/>
              <p:cNvSpPr>
                <a:spLocks noChangeShapeType="1"/>
              </p:cNvSpPr>
              <p:nvPr/>
            </p:nvSpPr>
            <p:spPr bwMode="auto">
              <a:xfrm flipH="1">
                <a:off x="2301" y="2880"/>
                <a:ext cx="1587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58" name="Oval 18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59" name="Oval 19"/>
              <p:cNvSpPr>
                <a:spLocks noChangeArrowheads="1"/>
              </p:cNvSpPr>
              <p:nvPr/>
            </p:nvSpPr>
            <p:spPr bwMode="auto">
              <a:xfrm>
                <a:off x="1266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0" name="Oval 20"/>
              <p:cNvSpPr>
                <a:spLocks noChangeArrowheads="1"/>
              </p:cNvSpPr>
              <p:nvPr/>
            </p:nvSpPr>
            <p:spPr bwMode="auto">
              <a:xfrm>
                <a:off x="2232" y="2832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1" name="Oval 21"/>
              <p:cNvSpPr>
                <a:spLocks noChangeArrowheads="1"/>
              </p:cNvSpPr>
              <p:nvPr/>
            </p:nvSpPr>
            <p:spPr bwMode="auto">
              <a:xfrm>
                <a:off x="2232" y="3456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2" name="Oval 22"/>
              <p:cNvSpPr>
                <a:spLocks noChangeArrowheads="1"/>
              </p:cNvSpPr>
              <p:nvPr/>
            </p:nvSpPr>
            <p:spPr bwMode="auto">
              <a:xfrm>
                <a:off x="3820" y="2832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3" name="Oval 23"/>
              <p:cNvSpPr>
                <a:spLocks noChangeArrowheads="1"/>
              </p:cNvSpPr>
              <p:nvPr/>
            </p:nvSpPr>
            <p:spPr bwMode="auto">
              <a:xfrm>
                <a:off x="4717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4" name="Oval 24"/>
              <p:cNvSpPr>
                <a:spLocks noChangeArrowheads="1"/>
              </p:cNvSpPr>
              <p:nvPr/>
            </p:nvSpPr>
            <p:spPr bwMode="auto">
              <a:xfrm>
                <a:off x="3820" y="3456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265" name="Line 25"/>
              <p:cNvSpPr>
                <a:spLocks noChangeShapeType="1"/>
              </p:cNvSpPr>
              <p:nvPr/>
            </p:nvSpPr>
            <p:spPr bwMode="auto">
              <a:xfrm flipV="1">
                <a:off x="1404" y="2901"/>
                <a:ext cx="852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66" name="Line 26"/>
              <p:cNvSpPr>
                <a:spLocks noChangeShapeType="1"/>
              </p:cNvSpPr>
              <p:nvPr/>
            </p:nvSpPr>
            <p:spPr bwMode="auto">
              <a:xfrm>
                <a:off x="852" y="3168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67" name="Line 27"/>
              <p:cNvSpPr>
                <a:spLocks noChangeShapeType="1"/>
              </p:cNvSpPr>
              <p:nvPr/>
            </p:nvSpPr>
            <p:spPr bwMode="auto">
              <a:xfrm flipV="1">
                <a:off x="1722" y="2958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68" name="Line 28"/>
              <p:cNvSpPr>
                <a:spLocks noChangeShapeType="1"/>
              </p:cNvSpPr>
              <p:nvPr/>
            </p:nvSpPr>
            <p:spPr bwMode="auto">
              <a:xfrm>
                <a:off x="1611" y="3264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69" name="Line 29"/>
              <p:cNvSpPr>
                <a:spLocks noChangeShapeType="1"/>
              </p:cNvSpPr>
              <p:nvPr/>
            </p:nvSpPr>
            <p:spPr bwMode="auto">
              <a:xfrm rot="300000" flipH="1">
                <a:off x="3406" y="2985"/>
                <a:ext cx="207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0" name="Line 30"/>
              <p:cNvSpPr>
                <a:spLocks noChangeShapeType="1"/>
              </p:cNvSpPr>
              <p:nvPr/>
            </p:nvSpPr>
            <p:spPr bwMode="auto">
              <a:xfrm flipH="1" flipV="1">
                <a:off x="3406" y="3294"/>
                <a:ext cx="207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1" name="Line 31"/>
              <p:cNvSpPr>
                <a:spLocks noChangeShapeType="1"/>
              </p:cNvSpPr>
              <p:nvPr/>
            </p:nvSpPr>
            <p:spPr bwMode="auto">
              <a:xfrm>
                <a:off x="4096" y="2946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2" name="Line 32"/>
              <p:cNvSpPr>
                <a:spLocks noChangeShapeType="1"/>
              </p:cNvSpPr>
              <p:nvPr/>
            </p:nvSpPr>
            <p:spPr bwMode="auto">
              <a:xfrm flipV="1">
                <a:off x="4165" y="3297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3" name="Line 33"/>
              <p:cNvSpPr>
                <a:spLocks noChangeShapeType="1"/>
              </p:cNvSpPr>
              <p:nvPr/>
            </p:nvSpPr>
            <p:spPr bwMode="auto">
              <a:xfrm flipH="1">
                <a:off x="3518" y="3726"/>
                <a:ext cx="138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4" name="Line 34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5" name="Line 35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276" name="Line 36"/>
              <p:cNvSpPr>
                <a:spLocks noChangeShapeType="1"/>
              </p:cNvSpPr>
              <p:nvPr/>
            </p:nvSpPr>
            <p:spPr bwMode="auto">
              <a:xfrm flipH="1" flipV="1">
                <a:off x="2256" y="379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8277" name="Text Box 37"/>
            <p:cNvSpPr txBox="1">
              <a:spLocks noChangeArrowheads="1"/>
            </p:cNvSpPr>
            <p:nvPr/>
          </p:nvSpPr>
          <p:spPr bwMode="auto">
            <a:xfrm>
              <a:off x="834" y="2980"/>
              <a:ext cx="20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78" name="Text Box 38"/>
            <p:cNvSpPr txBox="1">
              <a:spLocks noChangeArrowheads="1"/>
            </p:cNvSpPr>
            <p:nvPr/>
          </p:nvSpPr>
          <p:spPr bwMode="auto">
            <a:xfrm>
              <a:off x="1728" y="2779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8279" name="Text Box 39"/>
            <p:cNvSpPr txBox="1">
              <a:spLocks noChangeArrowheads="1"/>
            </p:cNvSpPr>
            <p:nvPr/>
          </p:nvSpPr>
          <p:spPr bwMode="auto">
            <a:xfrm>
              <a:off x="1803" y="3160"/>
              <a:ext cx="20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80" name="Text Box 40"/>
            <p:cNvSpPr txBox="1">
              <a:spLocks noChangeArrowheads="1"/>
            </p:cNvSpPr>
            <p:nvPr/>
          </p:nvSpPr>
          <p:spPr bwMode="auto">
            <a:xfrm>
              <a:off x="3519" y="2442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8281" name="Text Box 41"/>
            <p:cNvSpPr txBox="1">
              <a:spLocks noChangeArrowheads="1"/>
            </p:cNvSpPr>
            <p:nvPr/>
          </p:nvSpPr>
          <p:spPr bwMode="auto">
            <a:xfrm>
              <a:off x="3216" y="290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8282" name="Text Box 42"/>
            <p:cNvSpPr txBox="1">
              <a:spLocks noChangeArrowheads="1"/>
            </p:cNvSpPr>
            <p:nvPr/>
          </p:nvSpPr>
          <p:spPr bwMode="auto">
            <a:xfrm>
              <a:off x="2064" y="3770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8283" name="Text Box 43"/>
            <p:cNvSpPr txBox="1">
              <a:spLocks noChangeArrowheads="1"/>
            </p:cNvSpPr>
            <p:nvPr/>
          </p:nvSpPr>
          <p:spPr bwMode="auto">
            <a:xfrm>
              <a:off x="3510" y="3744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8284" name="Text Box 44"/>
            <p:cNvSpPr txBox="1">
              <a:spLocks noChangeArrowheads="1"/>
            </p:cNvSpPr>
            <p:nvPr/>
          </p:nvSpPr>
          <p:spPr bwMode="auto">
            <a:xfrm>
              <a:off x="4236" y="2815"/>
              <a:ext cx="20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85" name="Text Box 45"/>
            <p:cNvSpPr txBox="1">
              <a:spLocks noChangeArrowheads="1"/>
            </p:cNvSpPr>
            <p:nvPr/>
          </p:nvSpPr>
          <p:spPr bwMode="auto">
            <a:xfrm>
              <a:off x="4224" y="3133"/>
              <a:ext cx="20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86" name="Text Box 46"/>
            <p:cNvSpPr txBox="1">
              <a:spLocks noChangeArrowheads="1"/>
            </p:cNvSpPr>
            <p:nvPr/>
          </p:nvSpPr>
          <p:spPr bwMode="auto">
            <a:xfrm>
              <a:off x="3024" y="2696"/>
              <a:ext cx="29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87" name="Text Box 47"/>
            <p:cNvSpPr txBox="1">
              <a:spLocks noChangeArrowheads="1"/>
            </p:cNvSpPr>
            <p:nvPr/>
          </p:nvSpPr>
          <p:spPr bwMode="auto">
            <a:xfrm>
              <a:off x="2976" y="3269"/>
              <a:ext cx="29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2</a:t>
              </a:r>
            </a:p>
          </p:txBody>
        </p:sp>
        <p:sp>
          <p:nvSpPr>
            <p:cNvPr id="138288" name="Text Box 48"/>
            <p:cNvSpPr txBox="1">
              <a:spLocks noChangeArrowheads="1"/>
            </p:cNvSpPr>
            <p:nvPr/>
          </p:nvSpPr>
          <p:spPr bwMode="auto">
            <a:xfrm>
              <a:off x="3465" y="3160"/>
              <a:ext cx="20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8289" name="Text Box 49"/>
            <p:cNvSpPr txBox="1">
              <a:spLocks noChangeArrowheads="1"/>
            </p:cNvSpPr>
            <p:nvPr/>
          </p:nvSpPr>
          <p:spPr bwMode="auto">
            <a:xfrm>
              <a:off x="459" y="2932"/>
              <a:ext cx="41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8290" name="Text Box 50"/>
            <p:cNvSpPr txBox="1">
              <a:spLocks noChangeArrowheads="1"/>
            </p:cNvSpPr>
            <p:nvPr/>
          </p:nvSpPr>
          <p:spPr bwMode="auto">
            <a:xfrm>
              <a:off x="1152" y="2928"/>
              <a:ext cx="40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  <p:sp>
          <p:nvSpPr>
            <p:cNvPr id="138291" name="Text Box 51"/>
            <p:cNvSpPr txBox="1">
              <a:spLocks noChangeArrowheads="1"/>
            </p:cNvSpPr>
            <p:nvPr/>
          </p:nvSpPr>
          <p:spPr bwMode="auto">
            <a:xfrm>
              <a:off x="4605" y="2913"/>
              <a:ext cx="416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8292" name="Text Box 52"/>
            <p:cNvSpPr txBox="1">
              <a:spLocks noChangeArrowheads="1"/>
            </p:cNvSpPr>
            <p:nvPr/>
          </p:nvSpPr>
          <p:spPr bwMode="auto">
            <a:xfrm>
              <a:off x="2160" y="2640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8293" name="Text Box 53"/>
            <p:cNvSpPr txBox="1">
              <a:spLocks noChangeArrowheads="1"/>
            </p:cNvSpPr>
            <p:nvPr/>
          </p:nvSpPr>
          <p:spPr bwMode="auto">
            <a:xfrm>
              <a:off x="2160" y="3216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294" name="Text Box 54"/>
            <p:cNvSpPr txBox="1">
              <a:spLocks noChangeArrowheads="1"/>
            </p:cNvSpPr>
            <p:nvPr/>
          </p:nvSpPr>
          <p:spPr bwMode="auto">
            <a:xfrm>
              <a:off x="3762" y="3198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8295" name="Text Box 55"/>
            <p:cNvSpPr txBox="1">
              <a:spLocks noChangeArrowheads="1"/>
            </p:cNvSpPr>
            <p:nvPr/>
          </p:nvSpPr>
          <p:spPr bwMode="auto">
            <a:xfrm>
              <a:off x="3791" y="2640"/>
              <a:ext cx="285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sp useBgFill="1">
        <p:nvSpPr>
          <p:cNvPr id="138313" name="Text Box 73"/>
          <p:cNvSpPr txBox="1">
            <a:spLocks noChangeArrowheads="1"/>
          </p:cNvSpPr>
          <p:nvPr/>
        </p:nvSpPr>
        <p:spPr bwMode="auto">
          <a:xfrm>
            <a:off x="1600200" y="3708400"/>
            <a:ext cx="146367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8305" name="Object 65"/>
          <p:cNvGraphicFramePr>
            <a:graphicFrameLocks noChangeAspect="1"/>
          </p:cNvGraphicFramePr>
          <p:nvPr/>
        </p:nvGraphicFramePr>
        <p:xfrm>
          <a:off x="609600" y="38608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4" name="Equation" r:id="rId3" imgW="774360" imgH="215640" progId="Equation.3">
                  <p:embed/>
                </p:oleObj>
              </mc:Choice>
              <mc:Fallback>
                <p:oleObj name="Equation" r:id="rId3" imgW="7743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60800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6" name="Object 66"/>
          <p:cNvGraphicFramePr>
            <a:graphicFrameLocks noChangeAspect="1"/>
          </p:cNvGraphicFramePr>
          <p:nvPr/>
        </p:nvGraphicFramePr>
        <p:xfrm>
          <a:off x="2286000" y="38608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5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608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7" name="Object 67"/>
          <p:cNvGraphicFramePr>
            <a:graphicFrameLocks noChangeAspect="1"/>
          </p:cNvGraphicFramePr>
          <p:nvPr/>
        </p:nvGraphicFramePr>
        <p:xfrm>
          <a:off x="4038600" y="3860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6" name="Equation" r:id="rId7" imgW="1180800" imgH="215640" progId="Equation.3">
                  <p:embed/>
                </p:oleObj>
              </mc:Choice>
              <mc:Fallback>
                <p:oleObj name="Equation" r:id="rId7" imgW="11808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60800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8" name="Object 68"/>
          <p:cNvGraphicFramePr>
            <a:graphicFrameLocks noChangeAspect="1"/>
          </p:cNvGraphicFramePr>
          <p:nvPr/>
        </p:nvGraphicFramePr>
        <p:xfrm>
          <a:off x="6400800" y="38608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7" name="Equation" r:id="rId9" imgW="1333440" imgH="215640" progId="Equation.3">
                  <p:embed/>
                </p:oleObj>
              </mc:Choice>
              <mc:Fallback>
                <p:oleObj name="Equation" r:id="rId9" imgW="13334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60800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9" name="Object 69"/>
          <p:cNvGraphicFramePr>
            <a:graphicFrameLocks noChangeAspect="1"/>
          </p:cNvGraphicFramePr>
          <p:nvPr/>
        </p:nvGraphicFramePr>
        <p:xfrm>
          <a:off x="609600" y="439420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8" name="Equation" r:id="rId11" imgW="2006280" imgH="215640" progId="Equation.3">
                  <p:embed/>
                </p:oleObj>
              </mc:Choice>
              <mc:Fallback>
                <p:oleObj name="Equation" r:id="rId11" imgW="20062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94200"/>
                        <a:ext cx="350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0" name="Object 70"/>
          <p:cNvGraphicFramePr>
            <a:graphicFrameLocks noChangeAspect="1"/>
          </p:cNvGraphicFramePr>
          <p:nvPr/>
        </p:nvGraphicFramePr>
        <p:xfrm>
          <a:off x="4267200" y="43942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9" name="Equation" r:id="rId13" imgW="1079280" imgH="215640" progId="Equation.3">
                  <p:embed/>
                </p:oleObj>
              </mc:Choice>
              <mc:Fallback>
                <p:oleObj name="Equation" r:id="rId13" imgW="10792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9420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1" name="Object 71"/>
          <p:cNvGraphicFramePr>
            <a:graphicFrameLocks noChangeAspect="1"/>
          </p:cNvGraphicFramePr>
          <p:nvPr/>
        </p:nvGraphicFramePr>
        <p:xfrm>
          <a:off x="6324600" y="4394200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0" name="Equation" r:id="rId15" imgW="1473120" imgH="215640" progId="Equation.3">
                  <p:embed/>
                </p:oleObj>
              </mc:Choice>
              <mc:Fallback>
                <p:oleObj name="Equation" r:id="rId15" imgW="1473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2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94200"/>
                        <a:ext cx="241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4" name="Object 74"/>
          <p:cNvGraphicFramePr>
            <a:graphicFrameLocks noChangeAspect="1"/>
          </p:cNvGraphicFramePr>
          <p:nvPr/>
        </p:nvGraphicFramePr>
        <p:xfrm>
          <a:off x="685800" y="5384800"/>
          <a:ext cx="2922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1" name="Equation" r:id="rId17" imgW="1536480" imgH="215640" progId="Equation.3">
                  <p:embed/>
                </p:oleObj>
              </mc:Choice>
              <mc:Fallback>
                <p:oleObj name="Equation" r:id="rId17" imgW="15364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84800"/>
                        <a:ext cx="29225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5" name="Object 75"/>
          <p:cNvGraphicFramePr>
            <a:graphicFrameLocks noChangeAspect="1"/>
          </p:cNvGraphicFramePr>
          <p:nvPr/>
        </p:nvGraphicFramePr>
        <p:xfrm>
          <a:off x="4114800" y="5384800"/>
          <a:ext cx="404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19" imgW="2095200" imgH="215640" progId="Equation.3">
                  <p:embed/>
                </p:oleObj>
              </mc:Choice>
              <mc:Fallback>
                <p:oleObj name="Equation" r:id="rId19" imgW="20952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84800"/>
                        <a:ext cx="4044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6" name="Object 76"/>
          <p:cNvGraphicFramePr>
            <a:graphicFrameLocks noChangeAspect="1"/>
          </p:cNvGraphicFramePr>
          <p:nvPr/>
        </p:nvGraphicFramePr>
        <p:xfrm>
          <a:off x="685800" y="5918200"/>
          <a:ext cx="3535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21" imgW="1828800" imgH="215640" progId="Equation.3">
                  <p:embed/>
                </p:oleObj>
              </mc:Choice>
              <mc:Fallback>
                <p:oleObj name="Equation" r:id="rId21" imgW="182880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18200"/>
                        <a:ext cx="35353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18" name="Text Box 78"/>
          <p:cNvSpPr txBox="1">
            <a:spLocks noChangeArrowheads="1"/>
          </p:cNvSpPr>
          <p:nvPr/>
        </p:nvSpPr>
        <p:spPr bwMode="auto">
          <a:xfrm>
            <a:off x="288925" y="3348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8319" name="Text Box 79"/>
          <p:cNvSpPr txBox="1">
            <a:spLocks noChangeArrowheads="1"/>
          </p:cNvSpPr>
          <p:nvPr/>
        </p:nvSpPr>
        <p:spPr bwMode="auto">
          <a:xfrm>
            <a:off x="304800" y="320040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9900"/>
                </a:solidFill>
              </a:rPr>
              <a:t>7 loops:</a:t>
            </a:r>
          </a:p>
        </p:txBody>
      </p:sp>
      <p:sp>
        <p:nvSpPr>
          <p:cNvPr id="138320" name="Text Box 80"/>
          <p:cNvSpPr txBox="1">
            <a:spLocks noChangeArrowheads="1"/>
          </p:cNvSpPr>
          <p:nvPr/>
        </p:nvSpPr>
        <p:spPr bwMode="auto">
          <a:xfrm>
            <a:off x="228600" y="4851400"/>
            <a:ext cx="4021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9900"/>
                </a:solidFill>
              </a:rPr>
              <a:t>3 ‘2 non-touching loops’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19" grpId="0" autoUpdateAnimBg="0"/>
      <p:bldP spid="1383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2000"/>
          </a:xfrm>
        </p:spPr>
        <p:txBody>
          <a:bodyPr/>
          <a:lstStyle/>
          <a:p>
            <a:r>
              <a:rPr lang="en-GB" sz="3200" dirty="0" err="1" smtClean="0"/>
              <a:t>Example#6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14400" y="990600"/>
            <a:ext cx="6797675" cy="2514600"/>
            <a:chOff x="459" y="2442"/>
            <a:chExt cx="4574" cy="1795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76" y="2592"/>
              <a:ext cx="4272" cy="1645"/>
              <a:chOff x="576" y="2496"/>
              <a:chExt cx="4272" cy="1736"/>
            </a:xfrm>
          </p:grpSpPr>
          <p:sp>
            <p:nvSpPr>
              <p:cNvPr id="139285" name="Line 21"/>
              <p:cNvSpPr>
                <a:spLocks noChangeShapeType="1"/>
              </p:cNvSpPr>
              <p:nvPr/>
            </p:nvSpPr>
            <p:spPr bwMode="auto">
              <a:xfrm>
                <a:off x="645" y="3168"/>
                <a:ext cx="69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86" name="Line 22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957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87" name="Freeform 23"/>
              <p:cNvSpPr>
                <a:spLocks/>
              </p:cNvSpPr>
              <p:nvPr/>
            </p:nvSpPr>
            <p:spPr bwMode="auto">
              <a:xfrm>
                <a:off x="2301" y="3504"/>
                <a:ext cx="1588" cy="384"/>
              </a:xfrm>
              <a:custGeom>
                <a:avLst/>
                <a:gdLst/>
                <a:ahLst/>
                <a:cxnLst>
                  <a:cxn ang="0">
                    <a:pos x="1056" y="0"/>
                  </a:cxn>
                  <a:cxn ang="0">
                    <a:pos x="624" y="336"/>
                  </a:cxn>
                  <a:cxn ang="0">
                    <a:pos x="0" y="0"/>
                  </a:cxn>
                </a:cxnLst>
                <a:rect l="0" t="0" r="r" b="b"/>
                <a:pathLst>
                  <a:path w="1056" h="336">
                    <a:moveTo>
                      <a:pt x="1056" y="0"/>
                    </a:moveTo>
                    <a:cubicBezTo>
                      <a:pt x="928" y="168"/>
                      <a:pt x="800" y="336"/>
                      <a:pt x="624" y="336"/>
                    </a:cubicBezTo>
                    <a:cubicBezTo>
                      <a:pt x="448" y="336"/>
                      <a:pt x="104" y="56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88" name="Line 24"/>
              <p:cNvSpPr>
                <a:spLocks noChangeShapeType="1"/>
              </p:cNvSpPr>
              <p:nvPr/>
            </p:nvSpPr>
            <p:spPr bwMode="auto">
              <a:xfrm flipH="1" flipV="1">
                <a:off x="2301" y="2880"/>
                <a:ext cx="1588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89" name="Line 25"/>
              <p:cNvSpPr>
                <a:spLocks noChangeShapeType="1"/>
              </p:cNvSpPr>
              <p:nvPr/>
            </p:nvSpPr>
            <p:spPr bwMode="auto">
              <a:xfrm>
                <a:off x="2301" y="3504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0" name="Line 26"/>
              <p:cNvSpPr>
                <a:spLocks noChangeShapeType="1"/>
              </p:cNvSpPr>
              <p:nvPr/>
            </p:nvSpPr>
            <p:spPr bwMode="auto">
              <a:xfrm>
                <a:off x="3888" y="2880"/>
                <a:ext cx="898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1" name="Line 27"/>
              <p:cNvSpPr>
                <a:spLocks noChangeShapeType="1"/>
              </p:cNvSpPr>
              <p:nvPr/>
            </p:nvSpPr>
            <p:spPr bwMode="auto">
              <a:xfrm flipV="1">
                <a:off x="3889" y="3168"/>
                <a:ext cx="897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2" name="Freeform 28"/>
              <p:cNvSpPr>
                <a:spLocks/>
              </p:cNvSpPr>
              <p:nvPr/>
            </p:nvSpPr>
            <p:spPr bwMode="auto">
              <a:xfrm>
                <a:off x="1392" y="3120"/>
                <a:ext cx="3394" cy="1112"/>
              </a:xfrm>
              <a:custGeom>
                <a:avLst/>
                <a:gdLst/>
                <a:ahLst/>
                <a:cxnLst>
                  <a:cxn ang="0">
                    <a:pos x="2400" y="0"/>
                  </a:cxn>
                  <a:cxn ang="0">
                    <a:pos x="1296" y="1056"/>
                  </a:cxn>
                  <a:cxn ang="0">
                    <a:pos x="0" y="48"/>
                  </a:cxn>
                </a:cxnLst>
                <a:rect l="0" t="0" r="r" b="b"/>
                <a:pathLst>
                  <a:path w="2400" h="1064">
                    <a:moveTo>
                      <a:pt x="2400" y="0"/>
                    </a:moveTo>
                    <a:cubicBezTo>
                      <a:pt x="2048" y="524"/>
                      <a:pt x="1696" y="1048"/>
                      <a:pt x="1296" y="1056"/>
                    </a:cubicBezTo>
                    <a:cubicBezTo>
                      <a:pt x="896" y="1064"/>
                      <a:pt x="216" y="216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3" name="Freeform 29"/>
              <p:cNvSpPr>
                <a:spLocks/>
              </p:cNvSpPr>
              <p:nvPr/>
            </p:nvSpPr>
            <p:spPr bwMode="auto">
              <a:xfrm>
                <a:off x="2301" y="2496"/>
                <a:ext cx="1588" cy="384"/>
              </a:xfrm>
              <a:custGeom>
                <a:avLst/>
                <a:gdLst/>
                <a:ahLst/>
                <a:cxnLst>
                  <a:cxn ang="0">
                    <a:pos x="1104" y="336"/>
                  </a:cxn>
                  <a:cxn ang="0">
                    <a:pos x="672" y="0"/>
                  </a:cxn>
                  <a:cxn ang="0">
                    <a:pos x="0" y="336"/>
                  </a:cxn>
                </a:cxnLst>
                <a:rect l="0" t="0" r="r" b="b"/>
                <a:pathLst>
                  <a:path w="1104" h="336">
                    <a:moveTo>
                      <a:pt x="1104" y="336"/>
                    </a:moveTo>
                    <a:cubicBezTo>
                      <a:pt x="980" y="168"/>
                      <a:pt x="856" y="0"/>
                      <a:pt x="672" y="0"/>
                    </a:cubicBezTo>
                    <a:cubicBezTo>
                      <a:pt x="488" y="0"/>
                      <a:pt x="112" y="280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4" name="Line 30"/>
              <p:cNvSpPr>
                <a:spLocks noChangeShapeType="1"/>
              </p:cNvSpPr>
              <p:nvPr/>
            </p:nvSpPr>
            <p:spPr bwMode="auto">
              <a:xfrm rot="21300000" flipH="1" flipV="1">
                <a:off x="3549" y="2547"/>
                <a:ext cx="138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5" name="Line 31"/>
              <p:cNvSpPr>
                <a:spLocks noChangeShapeType="1"/>
              </p:cNvSpPr>
              <p:nvPr/>
            </p:nvSpPr>
            <p:spPr bwMode="auto">
              <a:xfrm>
                <a:off x="2301" y="2880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6" name="Line 32"/>
              <p:cNvSpPr>
                <a:spLocks noChangeShapeType="1"/>
              </p:cNvSpPr>
              <p:nvPr/>
            </p:nvSpPr>
            <p:spPr bwMode="auto">
              <a:xfrm flipH="1">
                <a:off x="2301" y="2880"/>
                <a:ext cx="1587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297" name="Oval 33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98" name="Oval 34"/>
              <p:cNvSpPr>
                <a:spLocks noChangeArrowheads="1"/>
              </p:cNvSpPr>
              <p:nvPr/>
            </p:nvSpPr>
            <p:spPr bwMode="auto">
              <a:xfrm>
                <a:off x="1266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99" name="Oval 35"/>
              <p:cNvSpPr>
                <a:spLocks noChangeArrowheads="1"/>
              </p:cNvSpPr>
              <p:nvPr/>
            </p:nvSpPr>
            <p:spPr bwMode="auto">
              <a:xfrm>
                <a:off x="2232" y="2832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300" name="Oval 36"/>
              <p:cNvSpPr>
                <a:spLocks noChangeArrowheads="1"/>
              </p:cNvSpPr>
              <p:nvPr/>
            </p:nvSpPr>
            <p:spPr bwMode="auto">
              <a:xfrm>
                <a:off x="2232" y="3456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301" name="Oval 37"/>
              <p:cNvSpPr>
                <a:spLocks noChangeArrowheads="1"/>
              </p:cNvSpPr>
              <p:nvPr/>
            </p:nvSpPr>
            <p:spPr bwMode="auto">
              <a:xfrm>
                <a:off x="3820" y="2832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302" name="Oval 38"/>
              <p:cNvSpPr>
                <a:spLocks noChangeArrowheads="1"/>
              </p:cNvSpPr>
              <p:nvPr/>
            </p:nvSpPr>
            <p:spPr bwMode="auto">
              <a:xfrm>
                <a:off x="4717" y="3120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303" name="Oval 39"/>
              <p:cNvSpPr>
                <a:spLocks noChangeArrowheads="1"/>
              </p:cNvSpPr>
              <p:nvPr/>
            </p:nvSpPr>
            <p:spPr bwMode="auto">
              <a:xfrm>
                <a:off x="3820" y="3456"/>
                <a:ext cx="131" cy="9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304" name="Line 40"/>
              <p:cNvSpPr>
                <a:spLocks noChangeShapeType="1"/>
              </p:cNvSpPr>
              <p:nvPr/>
            </p:nvSpPr>
            <p:spPr bwMode="auto">
              <a:xfrm flipV="1">
                <a:off x="1404" y="2901"/>
                <a:ext cx="852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05" name="Line 41"/>
              <p:cNvSpPr>
                <a:spLocks noChangeShapeType="1"/>
              </p:cNvSpPr>
              <p:nvPr/>
            </p:nvSpPr>
            <p:spPr bwMode="auto">
              <a:xfrm>
                <a:off x="852" y="3168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06" name="Line 42"/>
              <p:cNvSpPr>
                <a:spLocks noChangeShapeType="1"/>
              </p:cNvSpPr>
              <p:nvPr/>
            </p:nvSpPr>
            <p:spPr bwMode="auto">
              <a:xfrm flipV="1">
                <a:off x="1722" y="2958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07" name="Line 43"/>
              <p:cNvSpPr>
                <a:spLocks noChangeShapeType="1"/>
              </p:cNvSpPr>
              <p:nvPr/>
            </p:nvSpPr>
            <p:spPr bwMode="auto">
              <a:xfrm>
                <a:off x="1611" y="3264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08" name="Line 44"/>
              <p:cNvSpPr>
                <a:spLocks noChangeShapeType="1"/>
              </p:cNvSpPr>
              <p:nvPr/>
            </p:nvSpPr>
            <p:spPr bwMode="auto">
              <a:xfrm rot="300000" flipH="1">
                <a:off x="3406" y="2985"/>
                <a:ext cx="207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09" name="Line 45"/>
              <p:cNvSpPr>
                <a:spLocks noChangeShapeType="1"/>
              </p:cNvSpPr>
              <p:nvPr/>
            </p:nvSpPr>
            <p:spPr bwMode="auto">
              <a:xfrm flipH="1" flipV="1">
                <a:off x="3406" y="3294"/>
                <a:ext cx="207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0" name="Line 46"/>
              <p:cNvSpPr>
                <a:spLocks noChangeShapeType="1"/>
              </p:cNvSpPr>
              <p:nvPr/>
            </p:nvSpPr>
            <p:spPr bwMode="auto">
              <a:xfrm>
                <a:off x="4096" y="2946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1" name="Line 47"/>
              <p:cNvSpPr>
                <a:spLocks noChangeShapeType="1"/>
              </p:cNvSpPr>
              <p:nvPr/>
            </p:nvSpPr>
            <p:spPr bwMode="auto">
              <a:xfrm flipV="1">
                <a:off x="4165" y="3297"/>
                <a:ext cx="27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2" name="Line 48"/>
              <p:cNvSpPr>
                <a:spLocks noChangeShapeType="1"/>
              </p:cNvSpPr>
              <p:nvPr/>
            </p:nvSpPr>
            <p:spPr bwMode="auto">
              <a:xfrm flipH="1">
                <a:off x="3518" y="3726"/>
                <a:ext cx="138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3" name="Line 49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4" name="Line 50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315" name="Line 51"/>
              <p:cNvSpPr>
                <a:spLocks noChangeShapeType="1"/>
              </p:cNvSpPr>
              <p:nvPr/>
            </p:nvSpPr>
            <p:spPr bwMode="auto">
              <a:xfrm flipH="1" flipV="1">
                <a:off x="2256" y="379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9316" name="Text Box 52"/>
            <p:cNvSpPr txBox="1">
              <a:spLocks noChangeArrowheads="1"/>
            </p:cNvSpPr>
            <p:nvPr/>
          </p:nvSpPr>
          <p:spPr bwMode="auto">
            <a:xfrm>
              <a:off x="834" y="2980"/>
              <a:ext cx="20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17" name="Text Box 53"/>
            <p:cNvSpPr txBox="1">
              <a:spLocks noChangeArrowheads="1"/>
            </p:cNvSpPr>
            <p:nvPr/>
          </p:nvSpPr>
          <p:spPr bwMode="auto">
            <a:xfrm>
              <a:off x="1728" y="2779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9318" name="Text Box 54"/>
            <p:cNvSpPr txBox="1">
              <a:spLocks noChangeArrowheads="1"/>
            </p:cNvSpPr>
            <p:nvPr/>
          </p:nvSpPr>
          <p:spPr bwMode="auto">
            <a:xfrm>
              <a:off x="1803" y="3160"/>
              <a:ext cx="20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19" name="Text Box 55"/>
            <p:cNvSpPr txBox="1">
              <a:spLocks noChangeArrowheads="1"/>
            </p:cNvSpPr>
            <p:nvPr/>
          </p:nvSpPr>
          <p:spPr bwMode="auto">
            <a:xfrm>
              <a:off x="3519" y="2442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9320" name="Text Box 56"/>
            <p:cNvSpPr txBox="1">
              <a:spLocks noChangeArrowheads="1"/>
            </p:cNvSpPr>
            <p:nvPr/>
          </p:nvSpPr>
          <p:spPr bwMode="auto">
            <a:xfrm>
              <a:off x="3216" y="290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9321" name="Text Box 57"/>
            <p:cNvSpPr txBox="1">
              <a:spLocks noChangeArrowheads="1"/>
            </p:cNvSpPr>
            <p:nvPr/>
          </p:nvSpPr>
          <p:spPr bwMode="auto">
            <a:xfrm>
              <a:off x="2064" y="3770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9322" name="Text Box 58"/>
            <p:cNvSpPr txBox="1">
              <a:spLocks noChangeArrowheads="1"/>
            </p:cNvSpPr>
            <p:nvPr/>
          </p:nvSpPr>
          <p:spPr bwMode="auto">
            <a:xfrm>
              <a:off x="3510" y="3744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990000"/>
                  </a:solidFill>
                </a:rPr>
                <a:t>-</a:t>
              </a:r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39323" name="Text Box 59"/>
            <p:cNvSpPr txBox="1">
              <a:spLocks noChangeArrowheads="1"/>
            </p:cNvSpPr>
            <p:nvPr/>
          </p:nvSpPr>
          <p:spPr bwMode="auto">
            <a:xfrm>
              <a:off x="4236" y="2815"/>
              <a:ext cx="20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24" name="Text Box 60"/>
            <p:cNvSpPr txBox="1">
              <a:spLocks noChangeArrowheads="1"/>
            </p:cNvSpPr>
            <p:nvPr/>
          </p:nvSpPr>
          <p:spPr bwMode="auto">
            <a:xfrm>
              <a:off x="4224" y="3133"/>
              <a:ext cx="210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25" name="Text Box 61"/>
            <p:cNvSpPr txBox="1">
              <a:spLocks noChangeArrowheads="1"/>
            </p:cNvSpPr>
            <p:nvPr/>
          </p:nvSpPr>
          <p:spPr bwMode="auto">
            <a:xfrm>
              <a:off x="3024" y="2696"/>
              <a:ext cx="29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26" name="Text Box 62"/>
            <p:cNvSpPr txBox="1">
              <a:spLocks noChangeArrowheads="1"/>
            </p:cNvSpPr>
            <p:nvPr/>
          </p:nvSpPr>
          <p:spPr bwMode="auto">
            <a:xfrm>
              <a:off x="2976" y="3269"/>
              <a:ext cx="29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G</a:t>
              </a:r>
              <a:r>
                <a:rPr lang="en-US" altLang="zh-CN" sz="2000" b="1" baseline="-25000">
                  <a:solidFill>
                    <a:srgbClr val="990000"/>
                  </a:solidFill>
                </a:rPr>
                <a:t>2</a:t>
              </a:r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3465" y="3160"/>
              <a:ext cx="20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139328" name="Text Box 64"/>
            <p:cNvSpPr txBox="1">
              <a:spLocks noChangeArrowheads="1"/>
            </p:cNvSpPr>
            <p:nvPr/>
          </p:nvSpPr>
          <p:spPr bwMode="auto">
            <a:xfrm>
              <a:off x="459" y="2932"/>
              <a:ext cx="42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R(s)</a:t>
              </a:r>
            </a:p>
          </p:txBody>
        </p:sp>
        <p:sp>
          <p:nvSpPr>
            <p:cNvPr id="139329" name="Text Box 65"/>
            <p:cNvSpPr txBox="1">
              <a:spLocks noChangeArrowheads="1"/>
            </p:cNvSpPr>
            <p:nvPr/>
          </p:nvSpPr>
          <p:spPr bwMode="auto">
            <a:xfrm>
              <a:off x="1152" y="2928"/>
              <a:ext cx="41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E(s)</a:t>
              </a:r>
            </a:p>
          </p:txBody>
        </p:sp>
        <p:sp>
          <p:nvSpPr>
            <p:cNvPr id="139330" name="Text Box 66"/>
            <p:cNvSpPr txBox="1">
              <a:spLocks noChangeArrowheads="1"/>
            </p:cNvSpPr>
            <p:nvPr/>
          </p:nvSpPr>
          <p:spPr bwMode="auto">
            <a:xfrm>
              <a:off x="4605" y="2913"/>
              <a:ext cx="42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C(s)</a:t>
              </a:r>
            </a:p>
          </p:txBody>
        </p:sp>
        <p:sp>
          <p:nvSpPr>
            <p:cNvPr id="139331" name="Text Box 67"/>
            <p:cNvSpPr txBox="1">
              <a:spLocks noChangeArrowheads="1"/>
            </p:cNvSpPr>
            <p:nvPr/>
          </p:nvSpPr>
          <p:spPr bwMode="auto">
            <a:xfrm>
              <a:off x="2160" y="2640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39332" name="Text Box 68"/>
            <p:cNvSpPr txBox="1">
              <a:spLocks noChangeArrowheads="1"/>
            </p:cNvSpPr>
            <p:nvPr/>
          </p:nvSpPr>
          <p:spPr bwMode="auto">
            <a:xfrm>
              <a:off x="2160" y="3216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9333" name="Text Box 69"/>
            <p:cNvSpPr txBox="1">
              <a:spLocks noChangeArrowheads="1"/>
            </p:cNvSpPr>
            <p:nvPr/>
          </p:nvSpPr>
          <p:spPr bwMode="auto">
            <a:xfrm>
              <a:off x="3762" y="3198"/>
              <a:ext cx="2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39334" name="Text Box 70"/>
            <p:cNvSpPr txBox="1">
              <a:spLocks noChangeArrowheads="1"/>
            </p:cNvSpPr>
            <p:nvPr/>
          </p:nvSpPr>
          <p:spPr bwMode="auto">
            <a:xfrm>
              <a:off x="3791" y="2640"/>
              <a:ext cx="285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Y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graphicFrame>
        <p:nvGraphicFramePr>
          <p:cNvPr id="139335" name="Object 71"/>
          <p:cNvGraphicFramePr>
            <a:graphicFrameLocks noChangeAspect="1"/>
          </p:cNvGraphicFramePr>
          <p:nvPr/>
        </p:nvGraphicFramePr>
        <p:xfrm>
          <a:off x="2971800" y="3781425"/>
          <a:ext cx="3276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3" imgW="1333440" imgH="215640" progId="Equation.3">
                  <p:embed/>
                </p:oleObj>
              </mc:Choice>
              <mc:Fallback>
                <p:oleObj name="Equation" r:id="rId3" imgW="1333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81425"/>
                        <a:ext cx="3276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36" name="Text Box 72"/>
          <p:cNvSpPr txBox="1">
            <a:spLocks noChangeArrowheads="1"/>
          </p:cNvSpPr>
          <p:nvPr/>
        </p:nvSpPr>
        <p:spPr bwMode="auto">
          <a:xfrm>
            <a:off x="1524000" y="3810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Then:</a:t>
            </a:r>
          </a:p>
        </p:txBody>
      </p:sp>
      <p:sp>
        <p:nvSpPr>
          <p:cNvPr id="139337" name="Text Box 73"/>
          <p:cNvSpPr txBox="1">
            <a:spLocks noChangeArrowheads="1"/>
          </p:cNvSpPr>
          <p:nvPr/>
        </p:nvSpPr>
        <p:spPr bwMode="auto">
          <a:xfrm>
            <a:off x="228600" y="4495800"/>
            <a:ext cx="2344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4 forward paths:</a:t>
            </a:r>
            <a:r>
              <a:rPr lang="en-US" altLang="zh-CN"/>
              <a:t> </a:t>
            </a:r>
          </a:p>
        </p:txBody>
      </p:sp>
      <p:graphicFrame>
        <p:nvGraphicFramePr>
          <p:cNvPr id="139338" name="Object 74"/>
          <p:cNvGraphicFramePr>
            <a:graphicFrameLocks noChangeAspect="1"/>
          </p:cNvGraphicFramePr>
          <p:nvPr/>
        </p:nvGraphicFramePr>
        <p:xfrm>
          <a:off x="3048000" y="4572000"/>
          <a:ext cx="4233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5" imgW="2108160" imgH="215640" progId="Equation.3">
                  <p:embed/>
                </p:oleObj>
              </mc:Choice>
              <mc:Fallback>
                <p:oleObj name="Equation" r:id="rId5" imgW="21081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42338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9" name="Object 75"/>
          <p:cNvGraphicFramePr>
            <a:graphicFrameLocks noChangeAspect="1"/>
          </p:cNvGraphicFramePr>
          <p:nvPr/>
        </p:nvGraphicFramePr>
        <p:xfrm>
          <a:off x="1752600" y="5029200"/>
          <a:ext cx="48847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0" name="Equation" r:id="rId7" imgW="2450880" imgH="215640" progId="Equation.3">
                  <p:embed/>
                </p:oleObj>
              </mc:Choice>
              <mc:Fallback>
                <p:oleObj name="Equation" r:id="rId7" imgW="2450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48847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0" name="Object 76"/>
          <p:cNvGraphicFramePr>
            <a:graphicFrameLocks noChangeAspect="1"/>
          </p:cNvGraphicFramePr>
          <p:nvPr/>
        </p:nvGraphicFramePr>
        <p:xfrm>
          <a:off x="3048000" y="5486400"/>
          <a:ext cx="4546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name="Equation" r:id="rId9" imgW="1803240" imgH="228600" progId="Equation.3">
                  <p:embed/>
                </p:oleObj>
              </mc:Choice>
              <mc:Fallback>
                <p:oleObj name="Equation" r:id="rId9" imgW="18032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45466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1" name="Object 77"/>
          <p:cNvGraphicFramePr>
            <a:graphicFrameLocks noChangeAspect="1"/>
          </p:cNvGraphicFramePr>
          <p:nvPr/>
        </p:nvGraphicFramePr>
        <p:xfrm>
          <a:off x="2133600" y="6019800"/>
          <a:ext cx="4621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2" name="Equation" r:id="rId11" imgW="1904760" imgH="215640" progId="Equation.3">
                  <p:embed/>
                </p:oleObj>
              </mc:Choice>
              <mc:Fallback>
                <p:oleObj name="Equation" r:id="rId11" imgW="19047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19800"/>
                        <a:ext cx="4621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6" grpId="0" autoUpdateAnimBg="0"/>
      <p:bldP spid="13933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762000"/>
          </a:xfrm>
        </p:spPr>
        <p:txBody>
          <a:bodyPr/>
          <a:lstStyle/>
          <a:p>
            <a:r>
              <a:rPr lang="en-GB" sz="3200" dirty="0" err="1" smtClean="0"/>
              <a:t>Example#6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15240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We have</a:t>
            </a:r>
            <a:endParaRPr lang="en-US" altLang="zh-CN" b="1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312988" y="1792288"/>
          <a:ext cx="400050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3" imgW="1409400" imgH="723600" progId="Equation.3">
                  <p:embed/>
                </p:oleObj>
              </mc:Choice>
              <mc:Fallback>
                <p:oleObj name="Equation" r:id="rId3" imgW="14094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1792288"/>
                        <a:ext cx="4000500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62" y="764704"/>
            <a:ext cx="6286206" cy="19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578328"/>
          </a:xfrm>
        </p:spPr>
        <p:txBody>
          <a:bodyPr>
            <a:noAutofit/>
          </a:bodyPr>
          <a:lstStyle/>
          <a:p>
            <a:r>
              <a:rPr lang="en-GB" sz="2000" b="1" dirty="0" smtClean="0"/>
              <a:t>Example-7:</a:t>
            </a:r>
            <a:r>
              <a:rPr lang="en-GB" sz="2000" dirty="0" smtClean="0"/>
              <a:t> Determine the transfer function C/R for the block diagram below by signal flow graph techniques.</a:t>
            </a:r>
            <a:endParaRPr lang="en-GB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6432538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46" y="5938986"/>
            <a:ext cx="4972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3140968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 signal flow graph of the above block diagram is shown below.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3553852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There are two forward paths. The path gains are</a:t>
            </a:r>
            <a:endParaRPr lang="en-GB" sz="1400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1800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914" y="420134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 three feedback loop gains are</a:t>
            </a:r>
            <a:endParaRPr lang="en-GB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7544" y="4509120"/>
            <a:ext cx="3312368" cy="219075"/>
            <a:chOff x="467544" y="4938117"/>
            <a:chExt cx="3312368" cy="219075"/>
          </a:xfrm>
        </p:grpSpPr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938117"/>
              <a:ext cx="211455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237" y="4947642"/>
              <a:ext cx="12096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486916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No loops are non-touching, hence </a:t>
            </a:r>
            <a:endParaRPr lang="en-GB" sz="1400" dirty="0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" y="5157192"/>
            <a:ext cx="17811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60932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Since no loops touch the nodes of P2, therefore </a:t>
            </a:r>
            <a:endParaRPr lang="en-GB" sz="1400" dirty="0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69" y="6381328"/>
            <a:ext cx="571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549806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Because the loops touch the nodes of P1, hence </a:t>
            </a:r>
            <a:endParaRPr lang="en-GB" sz="1400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31" y="5758780"/>
            <a:ext cx="4667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67944" y="544522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Hence the control ratio T = C/R is</a:t>
            </a:r>
            <a:endParaRPr lang="en-GB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81"/>
            <a:ext cx="8305800" cy="434312"/>
          </a:xfrm>
        </p:spPr>
        <p:txBody>
          <a:bodyPr>
            <a:normAutofit/>
          </a:bodyPr>
          <a:lstStyle/>
          <a:p>
            <a:r>
              <a:rPr lang="en-GB" sz="2200" b="1" dirty="0" smtClean="0"/>
              <a:t>Example-6</a:t>
            </a:r>
            <a:r>
              <a:rPr lang="en-GB" sz="2200" dirty="0" smtClean="0"/>
              <a:t>: Find the control ratio C/R for the system given below.  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429851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7" y="2996952"/>
            <a:ext cx="63531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077072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 two forward path gains are</a:t>
            </a:r>
            <a:endParaRPr lang="en-GB" sz="1400" dirty="0"/>
          </a:p>
        </p:txBody>
      </p:sp>
      <p:grpSp>
        <p:nvGrpSpPr>
          <p:cNvPr id="3" name="Group 5"/>
          <p:cNvGrpSpPr/>
          <p:nvPr/>
        </p:nvGrpSpPr>
        <p:grpSpPr>
          <a:xfrm>
            <a:off x="467544" y="4365104"/>
            <a:ext cx="2331318" cy="238125"/>
            <a:chOff x="467544" y="4365104"/>
            <a:chExt cx="2331318" cy="2381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365104"/>
              <a:ext cx="14382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365104"/>
              <a:ext cx="8191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07504" y="3140968"/>
            <a:ext cx="385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 signal flow graph is shown in the figure.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472514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 five feedback loop gains are</a:t>
            </a:r>
            <a:endParaRPr lang="en-GB" sz="1400" dirty="0"/>
          </a:p>
        </p:txBody>
      </p:sp>
      <p:grpSp>
        <p:nvGrpSpPr>
          <p:cNvPr id="4" name="Group 6"/>
          <p:cNvGrpSpPr/>
          <p:nvPr/>
        </p:nvGrpSpPr>
        <p:grpSpPr>
          <a:xfrm>
            <a:off x="467544" y="5013176"/>
            <a:ext cx="3790950" cy="545207"/>
            <a:chOff x="467544" y="5260057"/>
            <a:chExt cx="3790950" cy="545207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260057"/>
              <a:ext cx="37909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2"/>
            <p:cNvGrpSpPr/>
            <p:nvPr/>
          </p:nvGrpSpPr>
          <p:grpSpPr>
            <a:xfrm>
              <a:off x="467544" y="5567139"/>
              <a:ext cx="2520280" cy="238125"/>
              <a:chOff x="467544" y="5495131"/>
              <a:chExt cx="2520280" cy="238125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5504656"/>
                <a:ext cx="962025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2399" y="5495131"/>
                <a:ext cx="1495425" cy="238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" name="Group 3"/>
          <p:cNvGrpSpPr/>
          <p:nvPr/>
        </p:nvGrpSpPr>
        <p:grpSpPr>
          <a:xfrm>
            <a:off x="4708552" y="5466556"/>
            <a:ext cx="4183928" cy="554732"/>
            <a:chOff x="467544" y="5970612"/>
            <a:chExt cx="4183928" cy="554732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970612"/>
              <a:ext cx="29718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47" y="6296744"/>
              <a:ext cx="40481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16" y="6165304"/>
            <a:ext cx="5638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7504" y="630932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Hence the control ratio T </a:t>
            </a:r>
            <a:r>
              <a:rPr lang="en-GB" sz="1400" dirty="0"/>
              <a:t>=</a:t>
            </a:r>
            <a:r>
              <a:rPr lang="en-GB" sz="1400" dirty="0" smtClean="0"/>
              <a:t>  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22390" y="5157192"/>
            <a:ext cx="3561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There are no non-touching loops, hence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5" y="5661248"/>
            <a:ext cx="385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All feedback loops touches the two forward paths, hence</a:t>
            </a:r>
            <a:endParaRPr lang="en-GB" sz="1400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9620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Design </a:t>
            </a:r>
            <a:r>
              <a:rPr lang="en-GB" sz="3800" dirty="0" err="1" smtClean="0"/>
              <a:t>Example#1</a:t>
            </a:r>
            <a:endParaRPr lang="en-GB" sz="3800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052736"/>
            <a:ext cx="4276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300038" y="3213100"/>
            <a:ext cx="3335337" cy="1450975"/>
            <a:chOff x="300038" y="3213100"/>
            <a:chExt cx="3335337" cy="145097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00038" y="3213100"/>
            <a:ext cx="3335337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1" name="Equation" r:id="rId4" imgW="1320480" imgH="355320" progId="Equation.3">
                    <p:embed/>
                  </p:oleObj>
                </mc:Choice>
                <mc:Fallback>
                  <p:oleObj name="Equation" r:id="rId4" imgW="1320480" imgH="355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8" y="3213100"/>
                          <a:ext cx="3335337" cy="898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88" name="Object 4"/>
            <p:cNvGraphicFramePr>
              <a:graphicFrameLocks noChangeAspect="1"/>
            </p:cNvGraphicFramePr>
            <p:nvPr/>
          </p:nvGraphicFramePr>
          <p:xfrm>
            <a:off x="404813" y="4149725"/>
            <a:ext cx="202088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2" name="Equation" r:id="rId6" imgW="799920" imgH="203040" progId="Equation.3">
                    <p:embed/>
                  </p:oleObj>
                </mc:Choice>
                <mc:Fallback>
                  <p:oleObj name="Equation" r:id="rId6" imgW="79992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13" y="4149725"/>
                          <a:ext cx="2020887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3779912" y="3573016"/>
            <a:ext cx="4640188" cy="1080120"/>
            <a:chOff x="3779912" y="3573016"/>
            <a:chExt cx="4640188" cy="1080120"/>
          </a:xfrm>
        </p:grpSpPr>
        <p:graphicFrame>
          <p:nvGraphicFramePr>
            <p:cNvPr id="169989" name="Object 5"/>
            <p:cNvGraphicFramePr>
              <a:graphicFrameLocks noChangeAspect="1"/>
            </p:cNvGraphicFramePr>
            <p:nvPr/>
          </p:nvGraphicFramePr>
          <p:xfrm>
            <a:off x="4956175" y="3860800"/>
            <a:ext cx="346392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3" name="Equation" r:id="rId8" imgW="1371600" imgH="203040" progId="Equation.3">
                    <p:embed/>
                  </p:oleObj>
                </mc:Choice>
                <mc:Fallback>
                  <p:oleObj name="Equation" r:id="rId8" imgW="13716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175" y="3860800"/>
                          <a:ext cx="3463925" cy="51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ight Brace 9"/>
            <p:cNvSpPr/>
            <p:nvPr/>
          </p:nvSpPr>
          <p:spPr>
            <a:xfrm>
              <a:off x="3779912" y="3573016"/>
              <a:ext cx="216024" cy="10801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67944" y="3988476"/>
              <a:ext cx="72008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5512" y="5775672"/>
            <a:ext cx="4744760" cy="605656"/>
            <a:chOff x="1259632" y="5877272"/>
            <a:chExt cx="4744760" cy="605656"/>
          </a:xfrm>
        </p:grpSpPr>
        <p:sp>
          <p:nvSpPr>
            <p:cNvPr id="12" name="Oval 11"/>
            <p:cNvSpPr/>
            <p:nvPr/>
          </p:nvSpPr>
          <p:spPr>
            <a:xfrm>
              <a:off x="1475656" y="58772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3635896" y="58772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5724128" y="58772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69990" name="Object 6"/>
            <p:cNvGraphicFramePr>
              <a:graphicFrameLocks noChangeAspect="1"/>
            </p:cNvGraphicFramePr>
            <p:nvPr/>
          </p:nvGraphicFramePr>
          <p:xfrm>
            <a:off x="1259632" y="6093296"/>
            <a:ext cx="537989" cy="359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4" name="Equation" r:id="rId10" imgW="304560" imgH="203040" progId="Equation.3">
                    <p:embed/>
                  </p:oleObj>
                </mc:Choice>
                <mc:Fallback>
                  <p:oleObj name="Equation" r:id="rId10" imgW="30456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6093296"/>
                          <a:ext cx="537989" cy="359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1" name="Object 7"/>
            <p:cNvGraphicFramePr>
              <a:graphicFrameLocks noChangeAspect="1"/>
            </p:cNvGraphicFramePr>
            <p:nvPr/>
          </p:nvGraphicFramePr>
          <p:xfrm>
            <a:off x="3539351" y="6165304"/>
            <a:ext cx="456585" cy="317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5" name="Equation" r:id="rId12" imgW="291960" imgH="203040" progId="Equation.3">
                    <p:embed/>
                  </p:oleObj>
                </mc:Choice>
                <mc:Fallback>
                  <p:oleObj name="Equation" r:id="rId12" imgW="2919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351" y="6165304"/>
                          <a:ext cx="456585" cy="317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2" name="Object 8"/>
            <p:cNvGraphicFramePr>
              <a:graphicFrameLocks noChangeAspect="1"/>
            </p:cNvGraphicFramePr>
            <p:nvPr/>
          </p:nvGraphicFramePr>
          <p:xfrm>
            <a:off x="5508104" y="6093296"/>
            <a:ext cx="496288" cy="317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6" name="Equation" r:id="rId14" imgW="317160" imgH="203040" progId="Equation.3">
                    <p:embed/>
                  </p:oleObj>
                </mc:Choice>
                <mc:Fallback>
                  <p:oleObj name="Equation" r:id="rId14" imgW="31716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093296"/>
                          <a:ext cx="496288" cy="317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Straight Connector 23"/>
          <p:cNvCxnSpPr/>
          <p:nvPr/>
        </p:nvCxnSpPr>
        <p:spPr>
          <a:xfrm>
            <a:off x="2549689" y="5850413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9504" y="584956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459163" y="5517232"/>
          <a:ext cx="3143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7" name="Equation" r:id="rId16" imgW="177480" imgH="152280" progId="Equation.3">
                  <p:embed/>
                </p:oleObj>
              </mc:Choice>
              <mc:Fallback>
                <p:oleObj name="Equation" r:id="rId16" imgW="177480" imgH="152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517232"/>
                        <a:ext cx="314325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702161" y="5530850"/>
            <a:ext cx="2160240" cy="322296"/>
            <a:chOff x="4702161" y="5530850"/>
            <a:chExt cx="2160240" cy="32229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702161" y="5853146"/>
              <a:ext cx="2160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361976" y="5852295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5645150" y="5530850"/>
            <a:ext cx="246063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8" name="Equation" r:id="rId18" imgW="139680" imgH="139680" progId="Equation.3">
                    <p:embed/>
                  </p:oleObj>
                </mc:Choice>
                <mc:Fallback>
                  <p:oleObj name="Equation" r:id="rId18" imgW="139680" imgH="1396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150" y="5530850"/>
                          <a:ext cx="246063" cy="246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4685573" y="4868863"/>
            <a:ext cx="2160240" cy="1612183"/>
            <a:chOff x="4685573" y="4868863"/>
            <a:chExt cx="2160240" cy="1612183"/>
          </a:xfrm>
        </p:grpSpPr>
        <p:sp>
          <p:nvSpPr>
            <p:cNvPr id="32" name="Arc 31"/>
            <p:cNvSpPr/>
            <p:nvPr/>
          </p:nvSpPr>
          <p:spPr>
            <a:xfrm>
              <a:off x="4685573" y="5184902"/>
              <a:ext cx="2160240" cy="1296144"/>
            </a:xfrm>
            <a:prstGeom prst="arc">
              <a:avLst>
                <a:gd name="adj1" fmla="val 1077049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713006" y="5187635"/>
              <a:ext cx="1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9995" name="Object 11"/>
            <p:cNvGraphicFramePr>
              <a:graphicFrameLocks noChangeAspect="1"/>
            </p:cNvGraphicFramePr>
            <p:nvPr/>
          </p:nvGraphicFramePr>
          <p:xfrm>
            <a:off x="5584825" y="4868863"/>
            <a:ext cx="449263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9" name="Equation" r:id="rId20" imgW="253800" imgH="152280" progId="Equation.3">
                    <p:embed/>
                  </p:oleObj>
                </mc:Choice>
                <mc:Fallback>
                  <p:oleObj name="Equation" r:id="rId20" imgW="253800" imgH="1522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825" y="4868863"/>
                          <a:ext cx="449263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Design </a:t>
            </a:r>
            <a:r>
              <a:rPr lang="en-GB" sz="3800" dirty="0" err="1" smtClean="0"/>
              <a:t>Example#2</a:t>
            </a:r>
            <a:endParaRPr lang="en-GB" sz="3800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836712"/>
            <a:ext cx="60007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8310" y="3861048"/>
            <a:ext cx="48673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51520" y="4869160"/>
            <a:ext cx="7476831" cy="1906845"/>
            <a:chOff x="251520" y="4869160"/>
            <a:chExt cx="7476831" cy="1906845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20" y="4869160"/>
              <a:ext cx="7476831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691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3768" y="5373216"/>
              <a:ext cx="3888432" cy="1402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348431" y="2852936"/>
            <a:ext cx="8795569" cy="544512"/>
            <a:chOff x="348431" y="2852936"/>
            <a:chExt cx="8795569" cy="544512"/>
          </a:xfrm>
        </p:grpSpPr>
        <p:graphicFrame>
          <p:nvGraphicFramePr>
            <p:cNvPr id="171010" name="Object 2"/>
            <p:cNvGraphicFramePr>
              <a:graphicFrameLocks noChangeAspect="1"/>
            </p:cNvGraphicFramePr>
            <p:nvPr/>
          </p:nvGraphicFramePr>
          <p:xfrm>
            <a:off x="348431" y="2852936"/>
            <a:ext cx="3719513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42" name="Equation" r:id="rId7" imgW="1473120" imgH="215640" progId="Equation.3">
                    <p:embed/>
                  </p:oleObj>
                </mc:Choice>
                <mc:Fallback>
                  <p:oleObj name="Equation" r:id="rId7" imgW="147312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31" y="2852936"/>
                          <a:ext cx="3719513" cy="544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11" name="Object 3"/>
            <p:cNvGraphicFramePr>
              <a:graphicFrameLocks noChangeAspect="1"/>
            </p:cNvGraphicFramePr>
            <p:nvPr/>
          </p:nvGraphicFramePr>
          <p:xfrm>
            <a:off x="4462462" y="2852936"/>
            <a:ext cx="468153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43" name="Equation" r:id="rId9" imgW="1854000" imgH="215640" progId="Equation.3">
                    <p:embed/>
                  </p:oleObj>
                </mc:Choice>
                <mc:Fallback>
                  <p:oleObj name="Equation" r:id="rId9" imgW="185400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462" y="2852936"/>
                          <a:ext cx="4681538" cy="544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Design </a:t>
            </a:r>
            <a:r>
              <a:rPr lang="en-GB" sz="3800" dirty="0" err="1" smtClean="0"/>
              <a:t>Example#2</a:t>
            </a:r>
            <a:endParaRPr lang="en-GB" sz="3800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60007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84984"/>
            <a:ext cx="3888432" cy="140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38195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Design </a:t>
            </a:r>
            <a:r>
              <a:rPr lang="en-GB" sz="3800" dirty="0" err="1" smtClean="0"/>
              <a:t>Example#2</a:t>
            </a:r>
            <a:endParaRPr lang="en-GB" sz="3800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143" y="1052736"/>
            <a:ext cx="491492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 b="54866"/>
          <a:stretch>
            <a:fillRect/>
          </a:stretch>
        </p:blipFill>
        <p:spPr bwMode="auto">
          <a:xfrm>
            <a:off x="-36512" y="3068960"/>
            <a:ext cx="9214992" cy="6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5599" t="45134" r="15081"/>
          <a:stretch>
            <a:fillRect/>
          </a:stretch>
        </p:blipFill>
        <p:spPr bwMode="auto">
          <a:xfrm>
            <a:off x="595663" y="4509120"/>
            <a:ext cx="8008785" cy="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330277"/>
            <a:ext cx="40957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97024" y="116632"/>
            <a:ext cx="7391400" cy="52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 b="1" dirty="0">
                <a:cs typeface="Arial" pitchFamily="34" charset="0"/>
              </a:rPr>
              <a:t>Signal-Flow Graph Models</a:t>
            </a:r>
            <a:endParaRPr lang="en-US" sz="3600" dirty="0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08906"/>
            <a:ext cx="312420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536" y="980728"/>
            <a:ext cx="581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 smtClean="0">
                <a:solidFill>
                  <a:srgbClr val="C00000"/>
                </a:solidFill>
              </a:rPr>
              <a:t>r</a:t>
            </a:r>
            <a:r>
              <a:rPr lang="en-GB" sz="2400" i="1" baseline="-25000" dirty="0" err="1" smtClean="0">
                <a:solidFill>
                  <a:srgbClr val="C00000"/>
                </a:solidFill>
              </a:rPr>
              <a:t>1</a:t>
            </a:r>
            <a:r>
              <a:rPr lang="en-GB" sz="2400" i="1" dirty="0" smtClean="0">
                <a:solidFill>
                  <a:srgbClr val="C00000"/>
                </a:solidFill>
              </a:rPr>
              <a:t> and </a:t>
            </a:r>
            <a:r>
              <a:rPr lang="en-GB" sz="2400" i="1" dirty="0" err="1" smtClean="0">
                <a:solidFill>
                  <a:srgbClr val="C00000"/>
                </a:solidFill>
              </a:rPr>
              <a:t>r</a:t>
            </a:r>
            <a:r>
              <a:rPr lang="en-GB" sz="2400" i="1" baseline="-25000" dirty="0" err="1" smtClean="0">
                <a:solidFill>
                  <a:srgbClr val="C00000"/>
                </a:solidFill>
              </a:rPr>
              <a:t>2</a:t>
            </a:r>
            <a:r>
              <a:rPr lang="en-GB" sz="2400" dirty="0" smtClean="0"/>
              <a:t> are inputs and </a:t>
            </a:r>
            <a:r>
              <a:rPr lang="en-GB" sz="2400" i="1" dirty="0" err="1" smtClean="0">
                <a:solidFill>
                  <a:srgbClr val="FF0000"/>
                </a:solidFill>
              </a:rPr>
              <a:t>x</a:t>
            </a:r>
            <a:r>
              <a:rPr lang="en-GB" sz="2400" i="1" baseline="-25000" dirty="0" err="1" smtClean="0">
                <a:solidFill>
                  <a:srgbClr val="FF0000"/>
                </a:solidFill>
              </a:rPr>
              <a:t>1</a:t>
            </a:r>
            <a:r>
              <a:rPr lang="en-GB" sz="2400" dirty="0" smtClean="0"/>
              <a:t> and </a:t>
            </a:r>
            <a:r>
              <a:rPr lang="en-GB" sz="2400" i="1" dirty="0" err="1" smtClean="0">
                <a:solidFill>
                  <a:srgbClr val="C00000"/>
                </a:solidFill>
              </a:rPr>
              <a:t>x</a:t>
            </a:r>
            <a:r>
              <a:rPr lang="en-GB" sz="2400" i="1" baseline="-25000" dirty="0" err="1" smtClean="0">
                <a:solidFill>
                  <a:srgbClr val="C00000"/>
                </a:solidFill>
              </a:rPr>
              <a:t>2</a:t>
            </a:r>
            <a:r>
              <a:rPr lang="en-GB" sz="2400" dirty="0" smtClean="0"/>
              <a:t> are outputs 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Lectures-10-11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zh-CN" sz="3200" b="1" dirty="0" smtClean="0"/>
              <a:t>Signal-Flow </a:t>
            </a:r>
            <a:r>
              <a:rPr lang="en-US" altLang="zh-CN" sz="3200" b="1" dirty="0"/>
              <a:t>Graph Models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401638" y="2270745"/>
          <a:ext cx="285591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270745"/>
                        <a:ext cx="2855912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3962400" y="2223120"/>
            <a:ext cx="4486275" cy="2286000"/>
            <a:chOff x="3962400" y="2223120"/>
            <a:chExt cx="4486275" cy="2286000"/>
          </a:xfrm>
        </p:grpSpPr>
        <p:grpSp>
          <p:nvGrpSpPr>
            <p:cNvPr id="2" name="Group 56"/>
            <p:cNvGrpSpPr>
              <a:grpSpLocks/>
            </p:cNvGrpSpPr>
            <p:nvPr/>
          </p:nvGrpSpPr>
          <p:grpSpPr bwMode="auto">
            <a:xfrm>
              <a:off x="4605338" y="3637583"/>
              <a:ext cx="882650" cy="838200"/>
              <a:chOff x="2928" y="1872"/>
              <a:chExt cx="556" cy="528"/>
            </a:xfrm>
          </p:grpSpPr>
          <p:sp>
            <p:nvSpPr>
              <p:cNvPr id="130071" name="Oval 23"/>
              <p:cNvSpPr>
                <a:spLocks noChangeArrowheads="1"/>
              </p:cNvSpPr>
              <p:nvPr/>
            </p:nvSpPr>
            <p:spPr bwMode="auto">
              <a:xfrm>
                <a:off x="3125" y="1872"/>
                <a:ext cx="359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074" name="Line 26"/>
              <p:cNvSpPr>
                <a:spLocks noChangeShapeType="1"/>
              </p:cNvSpPr>
              <p:nvPr/>
            </p:nvSpPr>
            <p:spPr bwMode="auto">
              <a:xfrm rot="14700000">
                <a:off x="3057" y="225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089" name="Text Box 41"/>
              <p:cNvSpPr txBox="1">
                <a:spLocks noChangeArrowheads="1"/>
              </p:cNvSpPr>
              <p:nvPr/>
            </p:nvSpPr>
            <p:spPr bwMode="auto">
              <a:xfrm>
                <a:off x="2928" y="211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8010525" y="3032745"/>
              <a:ext cx="438150" cy="666750"/>
              <a:chOff x="5046" y="1470"/>
              <a:chExt cx="276" cy="420"/>
            </a:xfrm>
          </p:grpSpPr>
          <p:sp>
            <p:nvSpPr>
              <p:cNvPr id="130054" name="Oval 6"/>
              <p:cNvSpPr>
                <a:spLocks noChangeArrowheads="1"/>
              </p:cNvSpPr>
              <p:nvPr/>
            </p:nvSpPr>
            <p:spPr bwMode="auto">
              <a:xfrm flipH="1">
                <a:off x="5102" y="1746"/>
                <a:ext cx="13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078" name="Text Box 30"/>
              <p:cNvSpPr txBox="1">
                <a:spLocks noChangeArrowheads="1"/>
              </p:cNvSpPr>
              <p:nvPr/>
            </p:nvSpPr>
            <p:spPr bwMode="auto">
              <a:xfrm>
                <a:off x="5046" y="1470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7056438" y="3047033"/>
              <a:ext cx="438150" cy="652462"/>
              <a:chOff x="4445" y="1479"/>
              <a:chExt cx="276" cy="411"/>
            </a:xfrm>
          </p:grpSpPr>
          <p:sp>
            <p:nvSpPr>
              <p:cNvPr id="130055" name="Oval 7"/>
              <p:cNvSpPr>
                <a:spLocks noChangeArrowheads="1"/>
              </p:cNvSpPr>
              <p:nvPr/>
            </p:nvSpPr>
            <p:spPr bwMode="auto">
              <a:xfrm flipH="1">
                <a:off x="4473" y="1746"/>
                <a:ext cx="13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079" name="Text Box 31"/>
              <p:cNvSpPr txBox="1">
                <a:spLocks noChangeArrowheads="1"/>
              </p:cNvSpPr>
              <p:nvPr/>
            </p:nvSpPr>
            <p:spPr bwMode="auto">
              <a:xfrm>
                <a:off x="4445" y="1479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3</a:t>
                </a:r>
              </a:p>
            </p:txBody>
          </p:sp>
        </p:grpSp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6075363" y="3061320"/>
              <a:ext cx="438150" cy="638175"/>
              <a:chOff x="3827" y="1488"/>
              <a:chExt cx="276" cy="402"/>
            </a:xfrm>
          </p:grpSpPr>
          <p:sp>
            <p:nvSpPr>
              <p:cNvPr id="130080" name="Text Box 32"/>
              <p:cNvSpPr txBox="1">
                <a:spLocks noChangeArrowheads="1"/>
              </p:cNvSpPr>
              <p:nvPr/>
            </p:nvSpPr>
            <p:spPr bwMode="auto">
              <a:xfrm>
                <a:off x="3827" y="148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130057" name="Oval 9"/>
              <p:cNvSpPr>
                <a:spLocks noChangeArrowheads="1"/>
              </p:cNvSpPr>
              <p:nvPr/>
            </p:nvSpPr>
            <p:spPr bwMode="auto">
              <a:xfrm flipH="1">
                <a:off x="3844" y="1746"/>
                <a:ext cx="13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921250" y="3037508"/>
              <a:ext cx="438150" cy="661987"/>
              <a:chOff x="3100" y="1473"/>
              <a:chExt cx="276" cy="417"/>
            </a:xfrm>
          </p:grpSpPr>
          <p:sp>
            <p:nvSpPr>
              <p:cNvPr id="130056" name="Oval 8"/>
              <p:cNvSpPr>
                <a:spLocks noChangeArrowheads="1"/>
              </p:cNvSpPr>
              <p:nvPr/>
            </p:nvSpPr>
            <p:spPr bwMode="auto">
              <a:xfrm flipH="1">
                <a:off x="3215" y="1746"/>
                <a:ext cx="13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081" name="Text Box 33"/>
              <p:cNvSpPr txBox="1">
                <a:spLocks noChangeArrowheads="1"/>
              </p:cNvSpPr>
              <p:nvPr/>
            </p:nvSpPr>
            <p:spPr bwMode="auto">
              <a:xfrm>
                <a:off x="3100" y="147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3962400" y="2985120"/>
              <a:ext cx="438150" cy="714375"/>
              <a:chOff x="2496" y="1440"/>
              <a:chExt cx="276" cy="450"/>
            </a:xfrm>
          </p:grpSpPr>
          <p:sp>
            <p:nvSpPr>
              <p:cNvPr id="130053" name="Oval 5"/>
              <p:cNvSpPr>
                <a:spLocks noChangeArrowheads="1"/>
              </p:cNvSpPr>
              <p:nvPr/>
            </p:nvSpPr>
            <p:spPr bwMode="auto">
              <a:xfrm flipH="1">
                <a:off x="2586" y="1746"/>
                <a:ext cx="13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082" name="Text Box 34"/>
              <p:cNvSpPr txBox="1">
                <a:spLocks noChangeArrowheads="1"/>
              </p:cNvSpPr>
              <p:nvPr/>
            </p:nvSpPr>
            <p:spPr bwMode="auto">
              <a:xfrm>
                <a:off x="2496" y="1440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7315200" y="3137520"/>
              <a:ext cx="784225" cy="457200"/>
              <a:chOff x="4608" y="1536"/>
              <a:chExt cx="494" cy="288"/>
            </a:xfrm>
          </p:grpSpPr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4608" y="1824"/>
                <a:ext cx="494" cy="0"/>
                <a:chOff x="4608" y="1824"/>
                <a:chExt cx="494" cy="0"/>
              </a:xfrm>
            </p:grpSpPr>
            <p:sp>
              <p:nvSpPr>
                <p:cNvPr id="130059" name="Line 11"/>
                <p:cNvSpPr>
                  <a:spLocks noChangeShapeType="1"/>
                </p:cNvSpPr>
                <p:nvPr/>
              </p:nvSpPr>
              <p:spPr bwMode="auto">
                <a:xfrm>
                  <a:off x="4743" y="1824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067" name="Line 19"/>
                <p:cNvSpPr>
                  <a:spLocks noChangeShapeType="1"/>
                </p:cNvSpPr>
                <p:nvPr/>
              </p:nvSpPr>
              <p:spPr bwMode="auto">
                <a:xfrm>
                  <a:off x="4608" y="1824"/>
                  <a:ext cx="4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0083" name="Text Box 35"/>
              <p:cNvSpPr txBox="1">
                <a:spLocks noChangeArrowheads="1"/>
              </p:cNvSpPr>
              <p:nvPr/>
            </p:nvSpPr>
            <p:spPr bwMode="auto">
              <a:xfrm>
                <a:off x="4752" y="1536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h</a:t>
                </a:r>
              </a:p>
            </p:txBody>
          </p:sp>
        </p:grp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4243389" y="2223120"/>
              <a:ext cx="2924175" cy="1295400"/>
              <a:chOff x="2880" y="672"/>
              <a:chExt cx="1842" cy="816"/>
            </a:xfrm>
          </p:grpSpPr>
          <p:sp>
            <p:nvSpPr>
              <p:cNvPr id="130070" name="Freeform 22"/>
              <p:cNvSpPr>
                <a:spLocks/>
              </p:cNvSpPr>
              <p:nvPr/>
            </p:nvSpPr>
            <p:spPr bwMode="auto">
              <a:xfrm>
                <a:off x="2880" y="672"/>
                <a:ext cx="1842" cy="816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1008" y="0"/>
                  </a:cxn>
                  <a:cxn ang="0">
                    <a:pos x="1968" y="816"/>
                  </a:cxn>
                </a:cxnLst>
                <a:rect l="0" t="0" r="r" b="b"/>
                <a:pathLst>
                  <a:path w="1968" h="816">
                    <a:moveTo>
                      <a:pt x="0" y="816"/>
                    </a:moveTo>
                    <a:cubicBezTo>
                      <a:pt x="340" y="408"/>
                      <a:pt x="680" y="0"/>
                      <a:pt x="1008" y="0"/>
                    </a:cubicBezTo>
                    <a:cubicBezTo>
                      <a:pt x="1336" y="0"/>
                      <a:pt x="1808" y="680"/>
                      <a:pt x="1968" y="81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077" name="Line 29"/>
              <p:cNvSpPr>
                <a:spLocks noChangeShapeType="1"/>
              </p:cNvSpPr>
              <p:nvPr/>
            </p:nvSpPr>
            <p:spPr bwMode="auto">
              <a:xfrm rot="18600000">
                <a:off x="3237" y="981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084" name="Text Box 36"/>
              <p:cNvSpPr txBox="1">
                <a:spLocks noChangeArrowheads="1"/>
              </p:cNvSpPr>
              <p:nvPr/>
            </p:nvSpPr>
            <p:spPr bwMode="auto">
              <a:xfrm>
                <a:off x="3168" y="781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f</a:t>
                </a:r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6316663" y="3061320"/>
              <a:ext cx="784225" cy="533400"/>
              <a:chOff x="3979" y="1488"/>
              <a:chExt cx="494" cy="336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3979" y="1824"/>
                <a:ext cx="494" cy="0"/>
                <a:chOff x="3979" y="1824"/>
                <a:chExt cx="494" cy="0"/>
              </a:xfrm>
            </p:grpSpPr>
            <p:sp>
              <p:nvSpPr>
                <p:cNvPr id="130060" name="Line 12"/>
                <p:cNvSpPr>
                  <a:spLocks noChangeShapeType="1"/>
                </p:cNvSpPr>
                <p:nvPr/>
              </p:nvSpPr>
              <p:spPr bwMode="auto">
                <a:xfrm>
                  <a:off x="4114" y="1824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066" name="Line 18"/>
                <p:cNvSpPr>
                  <a:spLocks noChangeShapeType="1"/>
                </p:cNvSpPr>
                <p:nvPr/>
              </p:nvSpPr>
              <p:spPr bwMode="auto">
                <a:xfrm>
                  <a:off x="3979" y="1824"/>
                  <a:ext cx="4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0085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1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g</a:t>
                </a:r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6248400" y="3670920"/>
              <a:ext cx="998538" cy="838200"/>
              <a:chOff x="3936" y="2544"/>
              <a:chExt cx="629" cy="528"/>
            </a:xfrm>
          </p:grpSpPr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3936" y="2544"/>
                <a:ext cx="629" cy="432"/>
                <a:chOff x="3934" y="1872"/>
                <a:chExt cx="629" cy="432"/>
              </a:xfrm>
            </p:grpSpPr>
            <p:sp>
              <p:nvSpPr>
                <p:cNvPr id="130073" name="Freeform 25"/>
                <p:cNvSpPr>
                  <a:spLocks/>
                </p:cNvSpPr>
                <p:nvPr/>
              </p:nvSpPr>
              <p:spPr bwMode="auto">
                <a:xfrm>
                  <a:off x="3934" y="1872"/>
                  <a:ext cx="629" cy="4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432"/>
                    </a:cxn>
                    <a:cxn ang="0">
                      <a:pos x="672" y="0"/>
                    </a:cxn>
                  </a:cxnLst>
                  <a:rect l="0" t="0" r="r" b="b"/>
                  <a:pathLst>
                    <a:path w="672" h="432">
                      <a:moveTo>
                        <a:pt x="0" y="0"/>
                      </a:moveTo>
                      <a:cubicBezTo>
                        <a:pt x="88" y="216"/>
                        <a:pt x="176" y="432"/>
                        <a:pt x="288" y="432"/>
                      </a:cubicBezTo>
                      <a:cubicBezTo>
                        <a:pt x="400" y="432"/>
                        <a:pt x="600" y="72"/>
                        <a:pt x="672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076" name="Line 28"/>
                <p:cNvSpPr>
                  <a:spLocks noChangeShapeType="1"/>
                </p:cNvSpPr>
                <p:nvPr/>
              </p:nvSpPr>
              <p:spPr bwMode="auto">
                <a:xfrm rot="7560000">
                  <a:off x="4215" y="216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0086" name="Text Box 38"/>
              <p:cNvSpPr txBox="1">
                <a:spLocks noChangeArrowheads="1"/>
              </p:cNvSpPr>
              <p:nvPr/>
            </p:nvSpPr>
            <p:spPr bwMode="auto">
              <a:xfrm>
                <a:off x="4320" y="278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e</a:t>
                </a:r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5324475" y="3137520"/>
              <a:ext cx="784225" cy="458788"/>
              <a:chOff x="3359" y="1536"/>
              <a:chExt cx="494" cy="289"/>
            </a:xfrm>
          </p:grpSpPr>
          <p:sp>
            <p:nvSpPr>
              <p:cNvPr id="130087" name="Text Box 39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1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d</a:t>
                </a:r>
              </a:p>
            </p:txBody>
          </p:sp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3359" y="1825"/>
                <a:ext cx="494" cy="0"/>
                <a:chOff x="3350" y="1824"/>
                <a:chExt cx="494" cy="0"/>
              </a:xfrm>
            </p:grpSpPr>
            <p:sp>
              <p:nvSpPr>
                <p:cNvPr id="130061" name="Line 13"/>
                <p:cNvSpPr>
                  <a:spLocks noChangeShapeType="1"/>
                </p:cNvSpPr>
                <p:nvPr/>
              </p:nvSpPr>
              <p:spPr bwMode="auto">
                <a:xfrm>
                  <a:off x="3484" y="1824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065" name="Line 17"/>
                <p:cNvSpPr>
                  <a:spLocks noChangeShapeType="1"/>
                </p:cNvSpPr>
                <p:nvPr/>
              </p:nvSpPr>
              <p:spPr bwMode="auto">
                <a:xfrm>
                  <a:off x="3350" y="1824"/>
                  <a:ext cx="4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5181600" y="2735883"/>
              <a:ext cx="992188" cy="838200"/>
              <a:chOff x="3408" y="960"/>
              <a:chExt cx="625" cy="528"/>
            </a:xfrm>
          </p:grpSpPr>
          <p:sp>
            <p:nvSpPr>
              <p:cNvPr id="130072" name="Freeform 24"/>
              <p:cNvSpPr>
                <a:spLocks/>
              </p:cNvSpPr>
              <p:nvPr/>
            </p:nvSpPr>
            <p:spPr bwMode="auto">
              <a:xfrm>
                <a:off x="3449" y="1008"/>
                <a:ext cx="584" cy="480"/>
              </a:xfrm>
              <a:custGeom>
                <a:avLst/>
                <a:gdLst/>
                <a:ahLst/>
                <a:cxnLst>
                  <a:cxn ang="0">
                    <a:pos x="0" y="344"/>
                  </a:cxn>
                  <a:cxn ang="0">
                    <a:pos x="336" y="8"/>
                  </a:cxn>
                  <a:cxn ang="0">
                    <a:pos x="624" y="392"/>
                  </a:cxn>
                </a:cxnLst>
                <a:rect l="0" t="0" r="r" b="b"/>
                <a:pathLst>
                  <a:path w="624" h="392">
                    <a:moveTo>
                      <a:pt x="0" y="344"/>
                    </a:moveTo>
                    <a:cubicBezTo>
                      <a:pt x="116" y="172"/>
                      <a:pt x="232" y="0"/>
                      <a:pt x="336" y="8"/>
                    </a:cubicBezTo>
                    <a:cubicBezTo>
                      <a:pt x="440" y="16"/>
                      <a:pt x="576" y="328"/>
                      <a:pt x="624" y="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075" name="Line 27"/>
              <p:cNvSpPr>
                <a:spLocks noChangeShapeType="1"/>
              </p:cNvSpPr>
              <p:nvPr/>
            </p:nvSpPr>
            <p:spPr bwMode="auto">
              <a:xfrm rot="7500000">
                <a:off x="3456" y="116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088" name="Text Box 40"/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4319588" y="3137520"/>
              <a:ext cx="784225" cy="457200"/>
              <a:chOff x="2721" y="1536"/>
              <a:chExt cx="494" cy="288"/>
            </a:xfrm>
          </p:grpSpPr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2721" y="1824"/>
                <a:ext cx="494" cy="0"/>
                <a:chOff x="2721" y="1824"/>
                <a:chExt cx="494" cy="0"/>
              </a:xfrm>
            </p:grpSpPr>
            <p:sp>
              <p:nvSpPr>
                <p:cNvPr id="130058" name="Line 10"/>
                <p:cNvSpPr>
                  <a:spLocks noChangeShapeType="1"/>
                </p:cNvSpPr>
                <p:nvPr/>
              </p:nvSpPr>
              <p:spPr bwMode="auto">
                <a:xfrm>
                  <a:off x="2855" y="1824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0062" name="Line 14"/>
                <p:cNvSpPr>
                  <a:spLocks noChangeShapeType="1"/>
                </p:cNvSpPr>
                <p:nvPr/>
              </p:nvSpPr>
              <p:spPr bwMode="auto">
                <a:xfrm>
                  <a:off x="2721" y="1824"/>
                  <a:ext cx="4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0090" name="Text Box 42"/>
              <p:cNvSpPr txBox="1">
                <a:spLocks noChangeArrowheads="1"/>
              </p:cNvSpPr>
              <p:nvPr/>
            </p:nvSpPr>
            <p:spPr bwMode="auto">
              <a:xfrm>
                <a:off x="2855" y="1536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</p:grpSp>
      <p:sp>
        <p:nvSpPr>
          <p:cNvPr id="130118" name="AutoShape 70"/>
          <p:cNvSpPr>
            <a:spLocks noChangeArrowheads="1"/>
          </p:cNvSpPr>
          <p:nvPr/>
        </p:nvSpPr>
        <p:spPr bwMode="auto">
          <a:xfrm>
            <a:off x="2843808" y="3447281"/>
            <a:ext cx="685800" cy="485775"/>
          </a:xfrm>
          <a:prstGeom prst="notched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395536" y="1340768"/>
            <a:ext cx="350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rgbClr val="C00000"/>
                </a:solidFill>
              </a:rPr>
              <a:t>x</a:t>
            </a:r>
            <a:r>
              <a:rPr lang="en-GB" sz="2400" i="1" baseline="-25000" dirty="0" smtClean="0">
                <a:solidFill>
                  <a:srgbClr val="C00000"/>
                </a:solidFill>
              </a:rPr>
              <a:t>o</a:t>
            </a:r>
            <a:r>
              <a:rPr lang="en-GB" sz="2400" dirty="0" smtClean="0"/>
              <a:t> is input and </a:t>
            </a:r>
            <a:r>
              <a:rPr lang="en-GB" sz="2400" i="1" dirty="0" err="1" smtClean="0">
                <a:solidFill>
                  <a:srgbClr val="C00000"/>
                </a:solidFill>
              </a:rPr>
              <a:t>x</a:t>
            </a:r>
            <a:r>
              <a:rPr lang="en-GB" sz="2400" i="1" baseline="-25000" dirty="0" err="1" smtClean="0">
                <a:solidFill>
                  <a:srgbClr val="C00000"/>
                </a:solidFill>
              </a:rPr>
              <a:t>4</a:t>
            </a:r>
            <a:r>
              <a:rPr lang="en-GB" sz="2400" dirty="0" smtClean="0"/>
              <a:t> is output </a:t>
            </a:r>
            <a:endParaRPr lang="en-GB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86636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Construct the signal flow graph for the following set of simultaneous equations.</a:t>
            </a:r>
            <a:endParaRPr lang="en-GB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9085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184482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There are four variables in the equations (i.e., x</a:t>
            </a:r>
            <a:r>
              <a:rPr lang="en-GB" baseline="-25000" dirty="0" smtClean="0"/>
              <a:t>1</a:t>
            </a:r>
            <a:r>
              <a:rPr lang="en-GB" dirty="0" smtClean="0"/>
              <a:t>,x</a:t>
            </a:r>
            <a:r>
              <a:rPr lang="en-GB" baseline="-25000" dirty="0" smtClean="0"/>
              <a:t>2</a:t>
            </a:r>
            <a:r>
              <a:rPr lang="en-GB" dirty="0" smtClean="0"/>
              <a:t>,x</a:t>
            </a:r>
            <a:r>
              <a:rPr lang="en-GB" baseline="-25000" dirty="0" smtClean="0"/>
              <a:t>3</a:t>
            </a:r>
            <a:r>
              <a:rPr lang="en-GB" dirty="0" smtClean="0"/>
              <a:t>,and x</a:t>
            </a:r>
            <a:r>
              <a:rPr lang="en-GB" baseline="-25000" dirty="0" smtClean="0"/>
              <a:t>4</a:t>
            </a:r>
            <a:r>
              <a:rPr lang="en-GB" dirty="0" smtClean="0"/>
              <a:t>) therefore four nodes are required to construct the signal flow graph.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Arrange these four nodes from left to right and connect them with the associated branches. </a:t>
            </a:r>
            <a:endParaRPr lang="en-GB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94609"/>
            <a:ext cx="4095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19"/>
            <a:ext cx="5486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44522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Another way to arrange this graph is shown in the figure.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7" y="4941143"/>
            <a:ext cx="7705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564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Terminologies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8928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An </a:t>
            </a:r>
            <a:r>
              <a:rPr lang="en-GB" sz="2000" b="1" dirty="0" smtClean="0">
                <a:solidFill>
                  <a:schemeClr val="accent1"/>
                </a:solidFill>
              </a:rPr>
              <a:t>input node </a:t>
            </a:r>
            <a:r>
              <a:rPr lang="en-GB" sz="2000" dirty="0" smtClean="0"/>
              <a:t>or source contain only the outgoing branches. i.e., </a:t>
            </a:r>
            <a:r>
              <a:rPr lang="en-GB" sz="2000" b="1" i="1" dirty="0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  </a:t>
            </a:r>
            <a:endParaRPr lang="en-GB" sz="20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An </a:t>
            </a:r>
            <a:r>
              <a:rPr lang="en-GB" sz="2000" b="1" dirty="0" smtClean="0">
                <a:solidFill>
                  <a:schemeClr val="accent1"/>
                </a:solidFill>
              </a:rPr>
              <a:t>output node </a:t>
            </a:r>
            <a:r>
              <a:rPr lang="en-GB" sz="2000" dirty="0" smtClean="0"/>
              <a:t>or sink contain only the incoming branches. i.e., </a:t>
            </a:r>
            <a:r>
              <a:rPr lang="en-GB" sz="2000" b="1" i="1" dirty="0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4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chemeClr val="accent1"/>
                </a:solidFill>
              </a:rPr>
              <a:t>path</a:t>
            </a:r>
            <a:r>
              <a:rPr lang="en-GB" sz="2000" dirty="0" smtClean="0"/>
              <a:t> is a continuous, unidirectional succession of branches along which no node is passed more than ones. i.e., </a:t>
            </a:r>
          </a:p>
          <a:p>
            <a:pPr algn="just">
              <a:lnSpc>
                <a:spcPct val="150000"/>
              </a:lnSpc>
            </a:pPr>
            <a:r>
              <a:rPr lang="en-GB" sz="2000" b="1" i="1" dirty="0" smtClean="0"/>
              <a:t>			                           </a:t>
            </a:r>
            <a:endParaRPr lang="en-GB" sz="20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chemeClr val="accent1"/>
                </a:solidFill>
              </a:rPr>
              <a:t>forward path </a:t>
            </a:r>
            <a:r>
              <a:rPr lang="en-GB" sz="2000" dirty="0" smtClean="0"/>
              <a:t>is a path from the input node to the output node. i.e.,</a:t>
            </a:r>
          </a:p>
          <a:p>
            <a:pPr algn="just">
              <a:lnSpc>
                <a:spcPct val="150000"/>
              </a:lnSpc>
            </a:pPr>
            <a:r>
              <a:rPr lang="en-GB" sz="2000" b="1" i="1" dirty="0" smtClean="0">
                <a:solidFill>
                  <a:srgbClr val="FF0000"/>
                </a:solidFill>
              </a:rPr>
              <a:t>     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GB" sz="2000" b="1" i="1" dirty="0" smtClean="0">
                <a:solidFill>
                  <a:srgbClr val="FF0000"/>
                </a:solidFill>
              </a:rPr>
              <a:t> to 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b="1" i="1" dirty="0" smtClean="0">
                <a:solidFill>
                  <a:srgbClr val="FF0000"/>
                </a:solidFill>
              </a:rPr>
              <a:t> to 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3</a:t>
            </a:r>
            <a:r>
              <a:rPr lang="en-GB" sz="2000" b="1" i="1" dirty="0" smtClean="0">
                <a:solidFill>
                  <a:srgbClr val="FF0000"/>
                </a:solidFill>
              </a:rPr>
              <a:t> to </a:t>
            </a:r>
            <a:r>
              <a:rPr lang="en-GB" sz="2000" b="1" i="1" dirty="0" err="1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err="1" smtClean="0">
                <a:solidFill>
                  <a:srgbClr val="FF0000"/>
                </a:solidFill>
              </a:rPr>
              <a:t>4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, and </a:t>
            </a:r>
            <a:r>
              <a:rPr lang="en-GB" sz="2000" b="1" i="1" dirty="0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GB" sz="2000" b="1" i="1" dirty="0" smtClean="0">
                <a:solidFill>
                  <a:srgbClr val="FF0000"/>
                </a:solidFill>
              </a:rPr>
              <a:t> to 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b="1" i="1" dirty="0" smtClean="0">
                <a:solidFill>
                  <a:srgbClr val="FF0000"/>
                </a:solidFill>
              </a:rPr>
              <a:t> to </a:t>
            </a:r>
            <a:r>
              <a:rPr lang="en-GB" sz="2000" b="1" i="1" dirty="0" err="1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err="1" smtClean="0">
                <a:solidFill>
                  <a:srgbClr val="FF0000"/>
                </a:solidFill>
              </a:rPr>
              <a:t>4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, are forward paths.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chemeClr val="accent1"/>
                </a:solidFill>
              </a:rPr>
              <a:t>feedback path </a:t>
            </a:r>
            <a:r>
              <a:rPr lang="en-GB" sz="2000" dirty="0" smtClean="0"/>
              <a:t>or feedback loop is a path which originates and terminates on the same node. i.e.;   </a:t>
            </a:r>
            <a:r>
              <a:rPr lang="en-GB" sz="2000" b="1" i="1" dirty="0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b="1" i="1" dirty="0" smtClean="0">
                <a:solidFill>
                  <a:srgbClr val="FF0000"/>
                </a:solidFill>
              </a:rPr>
              <a:t> to 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3</a:t>
            </a:r>
            <a:r>
              <a:rPr lang="en-GB" sz="2000" b="1" i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and back to </a:t>
            </a:r>
            <a:r>
              <a:rPr lang="en-GB" sz="2000" b="1" i="1" dirty="0" smtClean="0">
                <a:solidFill>
                  <a:srgbClr val="FF0000"/>
                </a:solidFill>
              </a:rPr>
              <a:t>X</a:t>
            </a:r>
            <a:r>
              <a:rPr lang="en-GB" sz="20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b="1" i="1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is a feedback path.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7544" y="2722775"/>
            <a:ext cx="7762056" cy="3234680"/>
            <a:chOff x="467544" y="2708920"/>
            <a:chExt cx="7762056" cy="3234680"/>
          </a:xfrm>
        </p:grpSpPr>
        <p:sp>
          <p:nvSpPr>
            <p:cNvPr id="6" name="Freeform 5"/>
            <p:cNvSpPr/>
            <p:nvPr/>
          </p:nvSpPr>
          <p:spPr>
            <a:xfrm>
              <a:off x="914400" y="5929745"/>
              <a:ext cx="7315200" cy="13855"/>
            </a:xfrm>
            <a:custGeom>
              <a:avLst/>
              <a:gdLst>
                <a:gd name="connsiteX0" fmla="*/ 0 w 7315200"/>
                <a:gd name="connsiteY0" fmla="*/ 0 h 13855"/>
                <a:gd name="connsiteX1" fmla="*/ 2452255 w 7315200"/>
                <a:gd name="connsiteY1" fmla="*/ 13855 h 13855"/>
                <a:gd name="connsiteX2" fmla="*/ 4862945 w 7315200"/>
                <a:gd name="connsiteY2" fmla="*/ 13855 h 13855"/>
                <a:gd name="connsiteX3" fmla="*/ 7315200 w 7315200"/>
                <a:gd name="connsiteY3" fmla="*/ 13855 h 1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0" h="13855">
                  <a:moveTo>
                    <a:pt x="0" y="0"/>
                  </a:moveTo>
                  <a:lnTo>
                    <a:pt x="2452255" y="13855"/>
                  </a:lnTo>
                  <a:lnTo>
                    <a:pt x="4862945" y="13855"/>
                  </a:lnTo>
                  <a:lnTo>
                    <a:pt x="7315200" y="13855"/>
                  </a:ln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544" y="2708920"/>
              <a:ext cx="2009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 smtClean="0">
                  <a:solidFill>
                    <a:srgbClr val="FF0000"/>
                  </a:solidFill>
                </a:rPr>
                <a:t>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1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2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3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4</a:t>
              </a:r>
              <a:r>
                <a:rPr lang="en-GB" b="1" i="1" baseline="-25000" dirty="0" smtClean="0">
                  <a:solidFill>
                    <a:srgbClr val="FF0000"/>
                  </a:solidFill>
                </a:rPr>
                <a:t> 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255" y="2719643"/>
            <a:ext cx="7329054" cy="3273935"/>
            <a:chOff x="928255" y="2708920"/>
            <a:chExt cx="7329054" cy="3273935"/>
          </a:xfrm>
        </p:grpSpPr>
        <p:sp>
          <p:nvSpPr>
            <p:cNvPr id="7" name="Freeform 6"/>
            <p:cNvSpPr/>
            <p:nvPr/>
          </p:nvSpPr>
          <p:spPr>
            <a:xfrm>
              <a:off x="928255" y="5165437"/>
              <a:ext cx="7329054" cy="817418"/>
            </a:xfrm>
            <a:custGeom>
              <a:avLst/>
              <a:gdLst>
                <a:gd name="connsiteX0" fmla="*/ 0 w 7329054"/>
                <a:gd name="connsiteY0" fmla="*/ 778163 h 817418"/>
                <a:gd name="connsiteX1" fmla="*/ 2216727 w 7329054"/>
                <a:gd name="connsiteY1" fmla="*/ 778163 h 817418"/>
                <a:gd name="connsiteX2" fmla="*/ 2410690 w 7329054"/>
                <a:gd name="connsiteY2" fmla="*/ 805872 h 817418"/>
                <a:gd name="connsiteX3" fmla="*/ 2521527 w 7329054"/>
                <a:gd name="connsiteY3" fmla="*/ 708890 h 817418"/>
                <a:gd name="connsiteX4" fmla="*/ 2895600 w 7329054"/>
                <a:gd name="connsiteY4" fmla="*/ 487218 h 817418"/>
                <a:gd name="connsiteX5" fmla="*/ 3782290 w 7329054"/>
                <a:gd name="connsiteY5" fmla="*/ 154708 h 817418"/>
                <a:gd name="connsiteX6" fmla="*/ 4558145 w 7329054"/>
                <a:gd name="connsiteY6" fmla="*/ 16163 h 817418"/>
                <a:gd name="connsiteX7" fmla="*/ 5583381 w 7329054"/>
                <a:gd name="connsiteY7" fmla="*/ 57727 h 817418"/>
                <a:gd name="connsiteX8" fmla="*/ 6192981 w 7329054"/>
                <a:gd name="connsiteY8" fmla="*/ 223981 h 817418"/>
                <a:gd name="connsiteX9" fmla="*/ 6885709 w 7329054"/>
                <a:gd name="connsiteY9" fmla="*/ 445654 h 817418"/>
                <a:gd name="connsiteX10" fmla="*/ 7329054 w 7329054"/>
                <a:gd name="connsiteY10" fmla="*/ 778163 h 817418"/>
                <a:gd name="connsiteX11" fmla="*/ 7329054 w 7329054"/>
                <a:gd name="connsiteY11" fmla="*/ 778163 h 81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29054" h="817418">
                  <a:moveTo>
                    <a:pt x="0" y="778163"/>
                  </a:moveTo>
                  <a:lnTo>
                    <a:pt x="2216727" y="778163"/>
                  </a:lnTo>
                  <a:cubicBezTo>
                    <a:pt x="2618509" y="782781"/>
                    <a:pt x="2359890" y="817418"/>
                    <a:pt x="2410690" y="805872"/>
                  </a:cubicBezTo>
                  <a:cubicBezTo>
                    <a:pt x="2461490" y="794326"/>
                    <a:pt x="2440709" y="761999"/>
                    <a:pt x="2521527" y="708890"/>
                  </a:cubicBezTo>
                  <a:cubicBezTo>
                    <a:pt x="2602345" y="655781"/>
                    <a:pt x="2685473" y="579582"/>
                    <a:pt x="2895600" y="487218"/>
                  </a:cubicBezTo>
                  <a:cubicBezTo>
                    <a:pt x="3105727" y="394854"/>
                    <a:pt x="3505199" y="233217"/>
                    <a:pt x="3782290" y="154708"/>
                  </a:cubicBezTo>
                  <a:cubicBezTo>
                    <a:pt x="4059381" y="76199"/>
                    <a:pt x="4257963" y="32326"/>
                    <a:pt x="4558145" y="16163"/>
                  </a:cubicBezTo>
                  <a:cubicBezTo>
                    <a:pt x="4858327" y="0"/>
                    <a:pt x="5310908" y="23091"/>
                    <a:pt x="5583381" y="57727"/>
                  </a:cubicBezTo>
                  <a:cubicBezTo>
                    <a:pt x="5855854" y="92363"/>
                    <a:pt x="5975926" y="159327"/>
                    <a:pt x="6192981" y="223981"/>
                  </a:cubicBezTo>
                  <a:cubicBezTo>
                    <a:pt x="6410036" y="288636"/>
                    <a:pt x="6696364" y="353290"/>
                    <a:pt x="6885709" y="445654"/>
                  </a:cubicBezTo>
                  <a:cubicBezTo>
                    <a:pt x="7075054" y="538018"/>
                    <a:pt x="7329054" y="778163"/>
                    <a:pt x="7329054" y="778163"/>
                  </a:cubicBezTo>
                  <a:lnTo>
                    <a:pt x="7329054" y="778163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1840" y="2708920"/>
              <a:ext cx="16111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smtClean="0"/>
                <a:t> 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1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2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4</a:t>
              </a:r>
              <a:r>
                <a:rPr lang="en-GB" b="1" i="1" baseline="-25000" dirty="0" smtClean="0">
                  <a:solidFill>
                    <a:srgbClr val="FF0000"/>
                  </a:solidFill>
                </a:rPr>
                <a:t> 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8945" y="2708920"/>
            <a:ext cx="4918364" cy="3248535"/>
            <a:chOff x="3338945" y="2708920"/>
            <a:chExt cx="4918364" cy="3248535"/>
          </a:xfrm>
        </p:grpSpPr>
        <p:sp>
          <p:nvSpPr>
            <p:cNvPr id="8" name="Freeform 7"/>
            <p:cNvSpPr/>
            <p:nvPr/>
          </p:nvSpPr>
          <p:spPr>
            <a:xfrm>
              <a:off x="3338945" y="5943600"/>
              <a:ext cx="4918364" cy="13855"/>
            </a:xfrm>
            <a:custGeom>
              <a:avLst/>
              <a:gdLst>
                <a:gd name="connsiteX0" fmla="*/ 0 w 4918364"/>
                <a:gd name="connsiteY0" fmla="*/ 0 h 13855"/>
                <a:gd name="connsiteX1" fmla="*/ 2452255 w 4918364"/>
                <a:gd name="connsiteY1" fmla="*/ 0 h 13855"/>
                <a:gd name="connsiteX2" fmla="*/ 4918364 w 4918364"/>
                <a:gd name="connsiteY2" fmla="*/ 13855 h 1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18364" h="13855">
                  <a:moveTo>
                    <a:pt x="0" y="0"/>
                  </a:moveTo>
                  <a:lnTo>
                    <a:pt x="2452255" y="0"/>
                  </a:lnTo>
                  <a:lnTo>
                    <a:pt x="4918364" y="13855"/>
                  </a:ln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2160" y="2708920"/>
              <a:ext cx="14460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2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3</a:t>
              </a:r>
              <a:r>
                <a:rPr lang="en-GB" b="1" i="1" dirty="0" smtClean="0">
                  <a:solidFill>
                    <a:srgbClr val="FF0000"/>
                  </a:solidFill>
                </a:rPr>
                <a:t> to </a:t>
              </a:r>
              <a:r>
                <a:rPr lang="en-GB" b="1" i="1" dirty="0" err="1" smtClean="0">
                  <a:solidFill>
                    <a:srgbClr val="FF0000"/>
                  </a:solidFill>
                </a:rPr>
                <a:t>X</a:t>
              </a:r>
              <a:r>
                <a:rPr lang="en-GB" b="1" i="1" baseline="-25000" dirty="0" err="1" smtClean="0">
                  <a:solidFill>
                    <a:srgbClr val="FF0000"/>
                  </a:solidFill>
                </a:rPr>
                <a:t>4</a:t>
              </a:r>
              <a:r>
                <a:rPr lang="en-GB" b="1" i="1" baseline="-25000" dirty="0" smtClean="0">
                  <a:solidFill>
                    <a:srgbClr val="FF0000"/>
                  </a:solidFill>
                </a:rPr>
                <a:t> </a:t>
              </a:r>
              <a:endParaRPr lang="en-GB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022600" y="5883564"/>
            <a:ext cx="3112654" cy="630382"/>
          </a:xfrm>
          <a:custGeom>
            <a:avLst/>
            <a:gdLst>
              <a:gd name="connsiteX0" fmla="*/ 330200 w 3112654"/>
              <a:gd name="connsiteY0" fmla="*/ 60036 h 630382"/>
              <a:gd name="connsiteX1" fmla="*/ 2713182 w 3112654"/>
              <a:gd name="connsiteY1" fmla="*/ 73891 h 630382"/>
              <a:gd name="connsiteX2" fmla="*/ 2727036 w 3112654"/>
              <a:gd name="connsiteY2" fmla="*/ 129309 h 630382"/>
              <a:gd name="connsiteX3" fmla="*/ 2588491 w 3112654"/>
              <a:gd name="connsiteY3" fmla="*/ 295563 h 630382"/>
              <a:gd name="connsiteX4" fmla="*/ 2186709 w 3112654"/>
              <a:gd name="connsiteY4" fmla="*/ 503381 h 630382"/>
              <a:gd name="connsiteX5" fmla="*/ 1687945 w 3112654"/>
              <a:gd name="connsiteY5" fmla="*/ 614218 h 630382"/>
              <a:gd name="connsiteX6" fmla="*/ 1203036 w 3112654"/>
              <a:gd name="connsiteY6" fmla="*/ 600363 h 630382"/>
              <a:gd name="connsiteX7" fmla="*/ 731982 w 3112654"/>
              <a:gd name="connsiteY7" fmla="*/ 434109 h 630382"/>
              <a:gd name="connsiteX8" fmla="*/ 330200 w 3112654"/>
              <a:gd name="connsiteY8" fmla="*/ 60036 h 6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654" h="630382">
                <a:moveTo>
                  <a:pt x="330200" y="60036"/>
                </a:moveTo>
                <a:cubicBezTo>
                  <a:pt x="660400" y="0"/>
                  <a:pt x="2313710" y="62346"/>
                  <a:pt x="2713182" y="73891"/>
                </a:cubicBezTo>
                <a:cubicBezTo>
                  <a:pt x="3112654" y="85436"/>
                  <a:pt x="2747818" y="92364"/>
                  <a:pt x="2727036" y="129309"/>
                </a:cubicBezTo>
                <a:cubicBezTo>
                  <a:pt x="2706254" y="166254"/>
                  <a:pt x="2678545" y="233218"/>
                  <a:pt x="2588491" y="295563"/>
                </a:cubicBezTo>
                <a:cubicBezTo>
                  <a:pt x="2498437" y="357908"/>
                  <a:pt x="2336800" y="450272"/>
                  <a:pt x="2186709" y="503381"/>
                </a:cubicBezTo>
                <a:cubicBezTo>
                  <a:pt x="2036618" y="556490"/>
                  <a:pt x="1851890" y="598054"/>
                  <a:pt x="1687945" y="614218"/>
                </a:cubicBezTo>
                <a:cubicBezTo>
                  <a:pt x="1524000" y="630382"/>
                  <a:pt x="1362363" y="630381"/>
                  <a:pt x="1203036" y="600363"/>
                </a:cubicBezTo>
                <a:cubicBezTo>
                  <a:pt x="1043709" y="570345"/>
                  <a:pt x="877455" y="519545"/>
                  <a:pt x="731982" y="434109"/>
                </a:cubicBezTo>
                <a:cubicBezTo>
                  <a:pt x="586509" y="348673"/>
                  <a:pt x="0" y="120072"/>
                  <a:pt x="330200" y="6003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927302" y="5168314"/>
            <a:ext cx="7329054" cy="817418"/>
          </a:xfrm>
          <a:custGeom>
            <a:avLst/>
            <a:gdLst>
              <a:gd name="connsiteX0" fmla="*/ 0 w 7329054"/>
              <a:gd name="connsiteY0" fmla="*/ 778163 h 817418"/>
              <a:gd name="connsiteX1" fmla="*/ 2216727 w 7329054"/>
              <a:gd name="connsiteY1" fmla="*/ 778163 h 817418"/>
              <a:gd name="connsiteX2" fmla="*/ 2410690 w 7329054"/>
              <a:gd name="connsiteY2" fmla="*/ 805872 h 817418"/>
              <a:gd name="connsiteX3" fmla="*/ 2521527 w 7329054"/>
              <a:gd name="connsiteY3" fmla="*/ 708890 h 817418"/>
              <a:gd name="connsiteX4" fmla="*/ 2895600 w 7329054"/>
              <a:gd name="connsiteY4" fmla="*/ 487218 h 817418"/>
              <a:gd name="connsiteX5" fmla="*/ 3782290 w 7329054"/>
              <a:gd name="connsiteY5" fmla="*/ 154708 h 817418"/>
              <a:gd name="connsiteX6" fmla="*/ 4558145 w 7329054"/>
              <a:gd name="connsiteY6" fmla="*/ 16163 h 817418"/>
              <a:gd name="connsiteX7" fmla="*/ 5583381 w 7329054"/>
              <a:gd name="connsiteY7" fmla="*/ 57727 h 817418"/>
              <a:gd name="connsiteX8" fmla="*/ 6192981 w 7329054"/>
              <a:gd name="connsiteY8" fmla="*/ 223981 h 817418"/>
              <a:gd name="connsiteX9" fmla="*/ 6885709 w 7329054"/>
              <a:gd name="connsiteY9" fmla="*/ 445654 h 817418"/>
              <a:gd name="connsiteX10" fmla="*/ 7329054 w 7329054"/>
              <a:gd name="connsiteY10" fmla="*/ 778163 h 817418"/>
              <a:gd name="connsiteX11" fmla="*/ 7329054 w 7329054"/>
              <a:gd name="connsiteY11" fmla="*/ 778163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29054" h="817418">
                <a:moveTo>
                  <a:pt x="0" y="778163"/>
                </a:moveTo>
                <a:lnTo>
                  <a:pt x="2216727" y="778163"/>
                </a:lnTo>
                <a:cubicBezTo>
                  <a:pt x="2618509" y="782781"/>
                  <a:pt x="2359890" y="817418"/>
                  <a:pt x="2410690" y="805872"/>
                </a:cubicBezTo>
                <a:cubicBezTo>
                  <a:pt x="2461490" y="794326"/>
                  <a:pt x="2440709" y="761999"/>
                  <a:pt x="2521527" y="708890"/>
                </a:cubicBezTo>
                <a:cubicBezTo>
                  <a:pt x="2602345" y="655781"/>
                  <a:pt x="2685473" y="579582"/>
                  <a:pt x="2895600" y="487218"/>
                </a:cubicBezTo>
                <a:cubicBezTo>
                  <a:pt x="3105727" y="394854"/>
                  <a:pt x="3505199" y="233217"/>
                  <a:pt x="3782290" y="154708"/>
                </a:cubicBezTo>
                <a:cubicBezTo>
                  <a:pt x="4059381" y="76199"/>
                  <a:pt x="4257963" y="32326"/>
                  <a:pt x="4558145" y="16163"/>
                </a:cubicBezTo>
                <a:cubicBezTo>
                  <a:pt x="4858327" y="0"/>
                  <a:pt x="5310908" y="23091"/>
                  <a:pt x="5583381" y="57727"/>
                </a:cubicBezTo>
                <a:cubicBezTo>
                  <a:pt x="5855854" y="92363"/>
                  <a:pt x="5975926" y="159327"/>
                  <a:pt x="6192981" y="223981"/>
                </a:cubicBezTo>
                <a:cubicBezTo>
                  <a:pt x="6410036" y="288636"/>
                  <a:pt x="6696364" y="353290"/>
                  <a:pt x="6885709" y="445654"/>
                </a:cubicBezTo>
                <a:cubicBezTo>
                  <a:pt x="7075054" y="538018"/>
                  <a:pt x="7329054" y="778163"/>
                  <a:pt x="7329054" y="778163"/>
                </a:cubicBezTo>
                <a:lnTo>
                  <a:pt x="7329054" y="778163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16" idx="0"/>
          </p:cNvCxnSpPr>
          <p:nvPr/>
        </p:nvCxnSpPr>
        <p:spPr>
          <a:xfrm>
            <a:off x="927302" y="5946477"/>
            <a:ext cx="73171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2847</TotalTime>
  <Words>1662</Words>
  <Application>Microsoft Office PowerPoint</Application>
  <PresentationFormat>On-screen Show (4:3)</PresentationFormat>
  <Paragraphs>416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Equation</vt:lpstr>
      <vt:lpstr>Control Systems (CS)</vt:lpstr>
      <vt:lpstr>Outline</vt:lpstr>
      <vt:lpstr>Introduction</vt:lpstr>
      <vt:lpstr>Fundamentals of Signal Flow Graphs</vt:lpstr>
      <vt:lpstr>PowerPoint Presentation</vt:lpstr>
      <vt:lpstr>PowerPoint Presentation</vt:lpstr>
      <vt:lpstr>Signal-Flow Graph Models</vt:lpstr>
      <vt:lpstr>Construct the signal flow graph for the following set of simultaneous equations.</vt:lpstr>
      <vt:lpstr>Terminologies</vt:lpstr>
      <vt:lpstr>Terminologies</vt:lpstr>
      <vt:lpstr>Consider the signal flow graph below and identify the following</vt:lpstr>
      <vt:lpstr>Consider the signal flow graph below and identify the following</vt:lpstr>
      <vt:lpstr>Consider the signal flow graph below and identify the following</vt:lpstr>
      <vt:lpstr>Consider the signal flow graph below and identify the following</vt:lpstr>
      <vt:lpstr>Consider the signal flow graph below and identify the following</vt:lpstr>
      <vt:lpstr>Input and output Nodes</vt:lpstr>
      <vt:lpstr>(c) Forward Paths</vt:lpstr>
      <vt:lpstr>(d)  Feedback Paths or Loops</vt:lpstr>
      <vt:lpstr>(d)  Feedback Paths or Loops</vt:lpstr>
      <vt:lpstr>(d)  Feedback Paths or Loops</vt:lpstr>
      <vt:lpstr>(d)  Feedback Paths or Loops</vt:lpstr>
      <vt:lpstr>(e)  Self Loop(s)</vt:lpstr>
      <vt:lpstr>(f)  Loop Gains of the Feedback Loops</vt:lpstr>
      <vt:lpstr>(g)  Path Gains of the Forward Paths</vt:lpstr>
      <vt:lpstr>Mason’s Rule (Mason, 1953)</vt:lpstr>
      <vt:lpstr>Mason’s Rule:</vt:lpstr>
      <vt:lpstr>Mason’s Rule:</vt:lpstr>
      <vt:lpstr>PowerPoint Presentation</vt:lpstr>
      <vt:lpstr>Example#1: Apply Mason’s Rule to calculate the transfer function of the system represented by following Signal Flow Graph</vt:lpstr>
      <vt:lpstr>Example#1: Apply Mason’s Rule to calculate the transfer function of the system represented by following Signal Flow Graph</vt:lpstr>
      <vt:lpstr>Example#1: Apply Mason’s Rule to calculate the transfer function of the system represented by following Signal Flow Graph</vt:lpstr>
      <vt:lpstr>Example#1: Continue</vt:lpstr>
      <vt:lpstr>Example#2: Apply Mason’s Rule to calculate the transfer function of the system represented by following Signal Flow Graph</vt:lpstr>
      <vt:lpstr>Example#2: continue</vt:lpstr>
      <vt:lpstr>PowerPoint Presentation</vt:lpstr>
      <vt:lpstr>PowerPoint Presentation</vt:lpstr>
      <vt:lpstr>Example#3</vt:lpstr>
      <vt:lpstr>Example#3</vt:lpstr>
      <vt:lpstr>Example#3</vt:lpstr>
      <vt:lpstr>Example#3</vt:lpstr>
      <vt:lpstr>Example#3</vt:lpstr>
      <vt:lpstr>Example#3</vt:lpstr>
      <vt:lpstr>Example#4: Apply Mason’s Rule to calculate the transfer function of the system represented by following Signal Flow Graph</vt:lpstr>
      <vt:lpstr>Example#4: Forward Paths</vt:lpstr>
      <vt:lpstr>Example#4: Loop Gains of the Feedback Loops</vt:lpstr>
      <vt:lpstr>Example#4: two non-touching loops</vt:lpstr>
      <vt:lpstr>Example#4: Three non-touching loops</vt:lpstr>
      <vt:lpstr>From Block Diagram to Signal-Flow Graph Models Example#5</vt:lpstr>
      <vt:lpstr>From Block Diagram to Signal-Flow Graph Models Example#5</vt:lpstr>
      <vt:lpstr>Example#6</vt:lpstr>
      <vt:lpstr>Example#6</vt:lpstr>
      <vt:lpstr>Example#6</vt:lpstr>
      <vt:lpstr>Example#6</vt:lpstr>
      <vt:lpstr>Example-7: Determine the transfer function C/R for the block diagram below by signal flow graph techniques.</vt:lpstr>
      <vt:lpstr>Example-6: Find the control ratio C/R for the system given below.  </vt:lpstr>
      <vt:lpstr>Design Example#1</vt:lpstr>
      <vt:lpstr>Design Example#2</vt:lpstr>
      <vt:lpstr>Design Example#2</vt:lpstr>
      <vt:lpstr>Design Example#2</vt:lpstr>
      <vt:lpstr>End of Lectures-10-11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Imtiaz Hussain</dc:creator>
  <cp:lastModifiedBy>Dr. Imtiaz</cp:lastModifiedBy>
  <cp:revision>492</cp:revision>
  <dcterms:created xsi:type="dcterms:W3CDTF">2012-07-01T09:15:58Z</dcterms:created>
  <dcterms:modified xsi:type="dcterms:W3CDTF">2015-08-07T05:40:17Z</dcterms:modified>
</cp:coreProperties>
</file>