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76" r:id="rId2"/>
    <p:sldId id="270" r:id="rId3"/>
    <p:sldId id="283" r:id="rId4"/>
    <p:sldId id="296" r:id="rId5"/>
    <p:sldId id="297" r:id="rId6"/>
    <p:sldId id="299" r:id="rId7"/>
    <p:sldId id="315" r:id="rId8"/>
    <p:sldId id="300" r:id="rId9"/>
    <p:sldId id="330" r:id="rId10"/>
    <p:sldId id="316" r:id="rId11"/>
    <p:sldId id="301" r:id="rId12"/>
    <p:sldId id="331" r:id="rId13"/>
    <p:sldId id="317" r:id="rId14"/>
    <p:sldId id="302" r:id="rId15"/>
    <p:sldId id="332" r:id="rId16"/>
    <p:sldId id="318" r:id="rId17"/>
    <p:sldId id="303" r:id="rId18"/>
    <p:sldId id="333" r:id="rId19"/>
    <p:sldId id="334" r:id="rId20"/>
    <p:sldId id="319" r:id="rId21"/>
    <p:sldId id="304" r:id="rId22"/>
    <p:sldId id="335" r:id="rId23"/>
    <p:sldId id="320" r:id="rId24"/>
    <p:sldId id="305" r:id="rId25"/>
    <p:sldId id="321" r:id="rId26"/>
    <p:sldId id="306" r:id="rId27"/>
    <p:sldId id="322" r:id="rId28"/>
    <p:sldId id="307" r:id="rId29"/>
    <p:sldId id="323" r:id="rId30"/>
    <p:sldId id="308" r:id="rId31"/>
    <p:sldId id="324" r:id="rId32"/>
    <p:sldId id="309" r:id="rId33"/>
    <p:sldId id="325" r:id="rId34"/>
    <p:sldId id="310" r:id="rId35"/>
    <p:sldId id="326" r:id="rId36"/>
    <p:sldId id="311" r:id="rId37"/>
    <p:sldId id="327" r:id="rId38"/>
    <p:sldId id="312" r:id="rId39"/>
    <p:sldId id="328" r:id="rId40"/>
    <p:sldId id="313" r:id="rId41"/>
    <p:sldId id="329" r:id="rId42"/>
    <p:sldId id="314" r:id="rId43"/>
  </p:sldIdLst>
  <p:sldSz cx="97028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986"/>
    <a:srgbClr val="FFFFFF"/>
    <a:srgbClr val="7A7B7E"/>
    <a:srgbClr val="00A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54" autoAdjust="0"/>
    <p:restoredTop sz="94660"/>
  </p:normalViewPr>
  <p:slideViewPr>
    <p:cSldViewPr>
      <p:cViewPr>
        <p:scale>
          <a:sx n="80" d="100"/>
          <a:sy n="80" d="100"/>
        </p:scale>
        <p:origin x="944" y="-524"/>
      </p:cViewPr>
      <p:guideLst>
        <p:guide orient="horz" pos="2160"/>
        <p:guide pos="305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93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6C0ADF4C-9074-41A4-B53E-4A08E53EFEAC}" type="datetimeFigureOut">
              <a:rPr lang="en-US" smtClean="0"/>
              <a:t>9/13/2022</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07E3F6E0-5DAC-4529-A565-BD75197247D0}" type="slidenum">
              <a:rPr lang="en-US" smtClean="0"/>
              <a:t>‹#›</a:t>
            </a:fld>
            <a:endParaRPr lang="en-US"/>
          </a:p>
        </p:txBody>
      </p:sp>
    </p:spTree>
    <p:extLst>
      <p:ext uri="{BB962C8B-B14F-4D97-AF65-F5344CB8AC3E}">
        <p14:creationId xmlns:p14="http://schemas.microsoft.com/office/powerpoint/2010/main" val="1795415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DA05918-EE35-4D14-8B51-F3ED55E70578}" type="datetimeFigureOut">
              <a:rPr lang="en-US" smtClean="0"/>
              <a:pPr/>
              <a:t>9/13/2022</a:t>
            </a:fld>
            <a:endParaRPr lang="en-US" dirty="0"/>
          </a:p>
        </p:txBody>
      </p:sp>
      <p:sp>
        <p:nvSpPr>
          <p:cNvPr id="4" name="Slide Image Placeholder 3"/>
          <p:cNvSpPr>
            <a:spLocks noGrp="1" noRot="1" noChangeAspect="1"/>
          </p:cNvSpPr>
          <p:nvPr>
            <p:ph type="sldImg" idx="2"/>
          </p:nvPr>
        </p:nvSpPr>
        <p:spPr>
          <a:xfrm>
            <a:off x="2752725" y="514350"/>
            <a:ext cx="363855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670546A-6681-41B9-9963-D75D72D7A6D7}" type="slidenum">
              <a:rPr lang="en-US" smtClean="0"/>
              <a:pPr/>
              <a:t>‹#›</a:t>
            </a:fld>
            <a:endParaRPr lang="en-US" dirty="0"/>
          </a:p>
        </p:txBody>
      </p:sp>
    </p:spTree>
    <p:extLst>
      <p:ext uri="{BB962C8B-B14F-4D97-AF65-F5344CB8AC3E}">
        <p14:creationId xmlns:p14="http://schemas.microsoft.com/office/powerpoint/2010/main" val="365672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358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695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8615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27522" y="-152400"/>
            <a:ext cx="9737764" cy="30436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a:solidFill>
                  <a:schemeClr val="bg1"/>
                </a:solidFill>
              </a:ln>
              <a:solidFill>
                <a:schemeClr val="bg1"/>
              </a:solidFill>
            </a:endParaRPr>
          </a:p>
        </p:txBody>
      </p:sp>
      <p:sp>
        <p:nvSpPr>
          <p:cNvPr id="5" name="Text Placeholder 11"/>
          <p:cNvSpPr>
            <a:spLocks noGrp="1"/>
          </p:cNvSpPr>
          <p:nvPr>
            <p:ph type="body" sz="quarter" idx="13" hasCustomPrompt="1"/>
          </p:nvPr>
        </p:nvSpPr>
        <p:spPr>
          <a:xfrm>
            <a:off x="513098" y="1428740"/>
            <a:ext cx="8606570" cy="500063"/>
          </a:xfrm>
          <a:prstGeom prst="rect">
            <a:avLst/>
          </a:prstGeom>
        </p:spPr>
        <p:txBody>
          <a:bodyPr/>
          <a:lstStyle>
            <a:lvl1pPr algn="r" rtl="1">
              <a:spcBef>
                <a:spcPts val="0"/>
              </a:spcBef>
              <a:defRPr sz="2400">
                <a:solidFill>
                  <a:srgbClr val="00ABBB"/>
                </a:solidFill>
              </a:defRPr>
            </a:lvl1pPr>
          </a:lstStyle>
          <a:p>
            <a:pPr algn="r" rtl="1"/>
            <a:r>
              <a:rPr lang="ar-SA" sz="2000" dirty="0">
                <a:solidFill>
                  <a:srgbClr val="00ABBB"/>
                </a:solidFill>
                <a:latin typeface="HelveticaNeueLT Arabic 55 Roman" pitchFamily="34" charset="-78"/>
                <a:cs typeface="HelveticaNeueLT Arabic 55 Roman" pitchFamily="34" charset="-78"/>
              </a:rPr>
              <a:t>مساحة للعنوان الفرعي</a:t>
            </a:r>
            <a:endParaRPr lang="en-US" sz="2000" dirty="0">
              <a:solidFill>
                <a:srgbClr val="00ABBB"/>
              </a:solidFill>
              <a:latin typeface="HelveticaNeueLT Arabic 55 Roman" pitchFamily="34" charset="-78"/>
              <a:cs typeface="HelveticaNeueLT Arabic 55 Roman" pitchFamily="34" charset="-78"/>
            </a:endParaRPr>
          </a:p>
        </p:txBody>
      </p:sp>
      <p:sp>
        <p:nvSpPr>
          <p:cNvPr id="6" name="Text Placeholder 15"/>
          <p:cNvSpPr>
            <a:spLocks noGrp="1"/>
          </p:cNvSpPr>
          <p:nvPr>
            <p:ph type="body" sz="quarter" idx="15" hasCustomPrompt="1"/>
          </p:nvPr>
        </p:nvSpPr>
        <p:spPr>
          <a:xfrm>
            <a:off x="513129" y="714376"/>
            <a:ext cx="8606571" cy="714361"/>
          </a:xfrm>
          <a:prstGeom prst="rect">
            <a:avLst/>
          </a:prstGeom>
        </p:spPr>
        <p:txBody>
          <a:bodyPr/>
          <a:lstStyle>
            <a:lvl1pPr>
              <a:lnSpc>
                <a:spcPct val="100000"/>
              </a:lnSpc>
              <a:spcBef>
                <a:spcPts val="0"/>
              </a:spcBef>
              <a:defRPr sz="3600">
                <a:solidFill>
                  <a:srgbClr val="3F2986"/>
                </a:solidFill>
              </a:defRPr>
            </a:lvl1pPr>
          </a:lstStyle>
          <a:p>
            <a:pPr lvl="0"/>
            <a:r>
              <a:rPr lang="ar-SA" dirty="0"/>
              <a:t>هذا هو العنوان الرئيسي</a:t>
            </a:r>
            <a:endParaRPr lang="en-US" dirty="0"/>
          </a:p>
        </p:txBody>
      </p:sp>
      <p:pic>
        <p:nvPicPr>
          <p:cNvPr id="7" name="Picture 6" descr="A picture containing text&#10;&#10;Description automatically generated">
            <a:extLst>
              <a:ext uri="{FF2B5EF4-FFF2-40B4-BE49-F238E27FC236}">
                <a16:creationId xmlns:a16="http://schemas.microsoft.com/office/drawing/2014/main" id="{1BC59FC9-2344-504C-9B55-F115C851AA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00" y="2955403"/>
            <a:ext cx="9737764" cy="3940323"/>
          </a:xfrm>
          <a:prstGeom prst="rect">
            <a:avLst/>
          </a:prstGeom>
        </p:spPr>
      </p:pic>
    </p:spTree>
    <p:extLst>
      <p:ext uri="{BB962C8B-B14F-4D97-AF65-F5344CB8AC3E}">
        <p14:creationId xmlns:p14="http://schemas.microsoft.com/office/powerpoint/2010/main" val="121992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275693527"/>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2376694225"/>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1542632970"/>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3983590839"/>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1249591685"/>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2718609746"/>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3150225857"/>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3981652825"/>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userDrawn="1">
  <p:cSld name="Title + 2 columns">
    <p:spTree>
      <p:nvGrpSpPr>
        <p:cNvPr id="1" name="Shape 39"/>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0" name="Google Shape;40;p6"/>
          <p:cNvSpPr/>
          <p:nvPr/>
        </p:nvSpPr>
        <p:spPr>
          <a:xfrm>
            <a:off x="7805922" y="6755100"/>
            <a:ext cx="948315" cy="102800"/>
          </a:xfrm>
          <a:prstGeom prst="rect">
            <a:avLst/>
          </a:prstGeom>
          <a:solidFill>
            <a:schemeClr val="accent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41" name="Google Shape;41;p6"/>
          <p:cNvSpPr/>
          <p:nvPr/>
        </p:nvSpPr>
        <p:spPr>
          <a:xfrm>
            <a:off x="8754498" y="6755100"/>
            <a:ext cx="948315" cy="102800"/>
          </a:xfrm>
          <a:prstGeom prst="rect">
            <a:avLst/>
          </a:prstGeom>
          <a:solidFill>
            <a:schemeClr val="accent3"/>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42" name="Google Shape;42;p6"/>
          <p:cNvSpPr/>
          <p:nvPr/>
        </p:nvSpPr>
        <p:spPr>
          <a:xfrm>
            <a:off x="0" y="6755100"/>
            <a:ext cx="948315" cy="102800"/>
          </a:xfrm>
          <a:prstGeom prst="rect">
            <a:avLst/>
          </a:prstGeom>
          <a:solidFill>
            <a:schemeClr val="accent2"/>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43" name="Google Shape;43;p6"/>
          <p:cNvSpPr/>
          <p:nvPr/>
        </p:nvSpPr>
        <p:spPr>
          <a:xfrm>
            <a:off x="948325" y="6755100"/>
            <a:ext cx="6857537" cy="102800"/>
          </a:xfrm>
          <a:prstGeom prst="rect">
            <a:avLst/>
          </a:prstGeom>
          <a:solidFill>
            <a:schemeClr val="accent1"/>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44" name="Google Shape;44;p6"/>
          <p:cNvSpPr txBox="1">
            <a:spLocks noGrp="1"/>
          </p:cNvSpPr>
          <p:nvPr>
            <p:ph type="title"/>
          </p:nvPr>
        </p:nvSpPr>
        <p:spPr>
          <a:xfrm>
            <a:off x="948235" y="643003"/>
            <a:ext cx="8078583" cy="753720"/>
          </a:xfrm>
          <a:prstGeom prst="rect">
            <a:avLst/>
          </a:prstGeom>
        </p:spPr>
        <p:txBody>
          <a:bodyPr spcFirstLastPara="1" wrap="square" lIns="91425" tIns="91425" rIns="91425" bIns="91425" anchor="b" anchorCtr="0">
            <a:noAutofit/>
          </a:bodyPr>
          <a:lstStyle>
            <a:lvl1pPr lvl="0" algn="r" rtl="1">
              <a:spcBef>
                <a:spcPts val="0"/>
              </a:spcBef>
              <a:spcAft>
                <a:spcPts val="0"/>
              </a:spcAft>
              <a:buSzPts val="3200"/>
              <a:buNone/>
              <a:defRPr>
                <a:latin typeface="+mj-lt"/>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45" name="Google Shape;45;p6"/>
          <p:cNvSpPr txBox="1">
            <a:spLocks noGrp="1"/>
          </p:cNvSpPr>
          <p:nvPr>
            <p:ph type="body" idx="1"/>
          </p:nvPr>
        </p:nvSpPr>
        <p:spPr>
          <a:xfrm>
            <a:off x="948235" y="1770345"/>
            <a:ext cx="8078583" cy="4275551"/>
          </a:xfrm>
          <a:prstGeom prst="rect">
            <a:avLst/>
          </a:prstGeom>
        </p:spPr>
        <p:txBody>
          <a:bodyPr spcFirstLastPara="1" wrap="square" lIns="91425" tIns="91425" rIns="91425" bIns="91425" anchor="t" anchorCtr="0">
            <a:noAutofit/>
          </a:bodyPr>
          <a:lstStyle>
            <a:lvl1pPr marL="485135" lvl="0" indent="-377327">
              <a:spcBef>
                <a:spcPts val="637"/>
              </a:spcBef>
              <a:spcAft>
                <a:spcPts val="0"/>
              </a:spcAft>
              <a:buSzPts val="2000"/>
              <a:buChar char="▷"/>
              <a:defRPr sz="2122"/>
            </a:lvl1pPr>
            <a:lvl2pPr marL="970270" lvl="1" indent="-377327">
              <a:spcBef>
                <a:spcPts val="0"/>
              </a:spcBef>
              <a:spcAft>
                <a:spcPts val="0"/>
              </a:spcAft>
              <a:buSzPts val="2000"/>
              <a:buChar char="○"/>
              <a:defRPr sz="2122"/>
            </a:lvl2pPr>
            <a:lvl3pPr marL="1455405" lvl="2" indent="-377327">
              <a:spcBef>
                <a:spcPts val="0"/>
              </a:spcBef>
              <a:spcAft>
                <a:spcPts val="0"/>
              </a:spcAft>
              <a:buSzPts val="2000"/>
              <a:buChar char="■"/>
              <a:defRPr sz="2122"/>
            </a:lvl3pPr>
            <a:lvl4pPr marL="1940540" lvl="3" indent="-377327">
              <a:spcBef>
                <a:spcPts val="0"/>
              </a:spcBef>
              <a:spcAft>
                <a:spcPts val="0"/>
              </a:spcAft>
              <a:buSzPts val="2000"/>
              <a:buChar char="●"/>
              <a:defRPr sz="2122"/>
            </a:lvl4pPr>
            <a:lvl5pPr marL="2425675" lvl="4" indent="-377327">
              <a:spcBef>
                <a:spcPts val="0"/>
              </a:spcBef>
              <a:spcAft>
                <a:spcPts val="0"/>
              </a:spcAft>
              <a:buSzPts val="2000"/>
              <a:buChar char="○"/>
              <a:defRPr sz="2122"/>
            </a:lvl5pPr>
            <a:lvl6pPr marL="2910810" lvl="5" indent="-377327">
              <a:spcBef>
                <a:spcPts val="0"/>
              </a:spcBef>
              <a:spcAft>
                <a:spcPts val="0"/>
              </a:spcAft>
              <a:buSzPts val="2000"/>
              <a:buChar char="■"/>
              <a:defRPr sz="2122"/>
            </a:lvl6pPr>
            <a:lvl7pPr marL="3395944" lvl="6" indent="-377327">
              <a:spcBef>
                <a:spcPts val="0"/>
              </a:spcBef>
              <a:spcAft>
                <a:spcPts val="0"/>
              </a:spcAft>
              <a:buSzPts val="2000"/>
              <a:buChar char="●"/>
              <a:defRPr sz="2122"/>
            </a:lvl7pPr>
            <a:lvl8pPr marL="3881079" lvl="7" indent="-377327">
              <a:spcBef>
                <a:spcPts val="0"/>
              </a:spcBef>
              <a:spcAft>
                <a:spcPts val="0"/>
              </a:spcAft>
              <a:buSzPts val="2000"/>
              <a:buChar char="○"/>
              <a:defRPr sz="2122"/>
            </a:lvl8pPr>
            <a:lvl9pPr marL="4366214" lvl="8" indent="-377327">
              <a:spcBef>
                <a:spcPts val="0"/>
              </a:spcBef>
              <a:spcAft>
                <a:spcPts val="0"/>
              </a:spcAft>
              <a:buSzPts val="2000"/>
              <a:buChar char="■"/>
              <a:defRPr sz="2122"/>
            </a:lvl9pPr>
          </a:lstStyle>
          <a:p>
            <a:endParaRPr dirty="0"/>
          </a:p>
        </p:txBody>
      </p:sp>
      <p:sp>
        <p:nvSpPr>
          <p:cNvPr id="47" name="Google Shape;47;p6"/>
          <p:cNvSpPr txBox="1">
            <a:spLocks noGrp="1"/>
          </p:cNvSpPr>
          <p:nvPr>
            <p:ph type="sldNum" idx="12"/>
          </p:nvPr>
        </p:nvSpPr>
        <p:spPr>
          <a:xfrm>
            <a:off x="8998832" y="6262577"/>
            <a:ext cx="582232"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
        <p:nvSpPr>
          <p:cNvPr id="11"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2"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1189603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361858681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عنوان ومحتوى">
    <p:spTree>
      <p:nvGrpSpPr>
        <p:cNvPr id="1" name=""/>
        <p:cNvGrpSpPr/>
        <p:nvPr/>
      </p:nvGrpSpPr>
      <p:grpSpPr>
        <a:xfrm>
          <a:off x="0" y="0"/>
          <a:ext cx="0" cy="0"/>
          <a:chOff x="0" y="0"/>
          <a:chExt cx="0" cy="0"/>
        </a:xfrm>
      </p:grpSpPr>
      <p:sp>
        <p:nvSpPr>
          <p:cNvPr id="3" name="Rectangle 2"/>
          <p:cNvSpPr/>
          <p:nvPr userDrawn="1"/>
        </p:nvSpPr>
        <p:spPr>
          <a:xfrm>
            <a:off x="660400" y="2895600"/>
            <a:ext cx="8534400" cy="882678"/>
          </a:xfrm>
          <a:prstGeom prst="rect">
            <a:avLst/>
          </a:prstGeom>
        </p:spPr>
        <p:txBody>
          <a:bodyPr wrap="square">
            <a:spAutoFit/>
          </a:bodyPr>
          <a:lstStyle/>
          <a:p>
            <a:pPr marL="0" marR="0" algn="ctr" rtl="1">
              <a:lnSpc>
                <a:spcPct val="107000"/>
              </a:lnSpc>
              <a:spcBef>
                <a:spcPts val="0"/>
              </a:spcBef>
              <a:spcAft>
                <a:spcPts val="800"/>
              </a:spcAft>
            </a:pPr>
            <a:r>
              <a:rPr lang="ar-SA" sz="4800" dirty="0">
                <a:ln>
                  <a:noFill/>
                </a:ln>
                <a:solidFill>
                  <a:srgbClr val="3F2986"/>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HelveticaNeueLT Arabic 75 Bold" panose="020B0804020202020204" pitchFamily="34" charset="-78"/>
              </a:rPr>
              <a:t>بسم الله الرحمن الرحيم </a:t>
            </a:r>
            <a:endParaRPr lang="en-US" sz="4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6941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4291245295"/>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114656731"/>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1295049810"/>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26269"/>
            <a:ext cx="9702800" cy="6916856"/>
          </a:xfrm>
          <a:prstGeom prst="rect">
            <a:avLst/>
          </a:prstGeom>
        </p:spPr>
      </p:pic>
      <p:sp>
        <p:nvSpPr>
          <p:cNvPr id="17" name="Google Shape;17;p3"/>
          <p:cNvSpPr txBox="1">
            <a:spLocks noGrp="1"/>
          </p:cNvSpPr>
          <p:nvPr>
            <p:ph type="ctrTitle"/>
          </p:nvPr>
        </p:nvSpPr>
        <p:spPr>
          <a:xfrm>
            <a:off x="727710" y="2111123"/>
            <a:ext cx="824738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5093">
                <a:solidFill>
                  <a:schemeClr val="lt1"/>
                </a:solidFill>
              </a:defRPr>
            </a:lvl1pPr>
            <a:lvl2pPr lvl="1" algn="ctr" rtl="0">
              <a:spcBef>
                <a:spcPts val="0"/>
              </a:spcBef>
              <a:spcAft>
                <a:spcPts val="0"/>
              </a:spcAft>
              <a:buClr>
                <a:schemeClr val="lt1"/>
              </a:buClr>
              <a:buSzPts val="4800"/>
              <a:buNone/>
              <a:defRPr sz="5093">
                <a:solidFill>
                  <a:schemeClr val="lt1"/>
                </a:solidFill>
              </a:defRPr>
            </a:lvl2pPr>
            <a:lvl3pPr lvl="2" algn="ctr" rtl="0">
              <a:spcBef>
                <a:spcPts val="0"/>
              </a:spcBef>
              <a:spcAft>
                <a:spcPts val="0"/>
              </a:spcAft>
              <a:buClr>
                <a:schemeClr val="lt1"/>
              </a:buClr>
              <a:buSzPts val="4800"/>
              <a:buNone/>
              <a:defRPr sz="5093">
                <a:solidFill>
                  <a:schemeClr val="lt1"/>
                </a:solidFill>
              </a:defRPr>
            </a:lvl3pPr>
            <a:lvl4pPr lvl="3" algn="ctr" rtl="0">
              <a:spcBef>
                <a:spcPts val="0"/>
              </a:spcBef>
              <a:spcAft>
                <a:spcPts val="0"/>
              </a:spcAft>
              <a:buClr>
                <a:schemeClr val="lt1"/>
              </a:buClr>
              <a:buSzPts val="4800"/>
              <a:buNone/>
              <a:defRPr sz="5093">
                <a:solidFill>
                  <a:schemeClr val="lt1"/>
                </a:solidFill>
              </a:defRPr>
            </a:lvl4pPr>
            <a:lvl5pPr lvl="4" algn="ctr" rtl="0">
              <a:spcBef>
                <a:spcPts val="0"/>
              </a:spcBef>
              <a:spcAft>
                <a:spcPts val="0"/>
              </a:spcAft>
              <a:buClr>
                <a:schemeClr val="lt1"/>
              </a:buClr>
              <a:buSzPts val="4800"/>
              <a:buNone/>
              <a:defRPr sz="5093">
                <a:solidFill>
                  <a:schemeClr val="lt1"/>
                </a:solidFill>
              </a:defRPr>
            </a:lvl5pPr>
            <a:lvl6pPr lvl="5" algn="ctr" rtl="0">
              <a:spcBef>
                <a:spcPts val="0"/>
              </a:spcBef>
              <a:spcAft>
                <a:spcPts val="0"/>
              </a:spcAft>
              <a:buClr>
                <a:schemeClr val="lt1"/>
              </a:buClr>
              <a:buSzPts val="4800"/>
              <a:buNone/>
              <a:defRPr sz="5093">
                <a:solidFill>
                  <a:schemeClr val="lt1"/>
                </a:solidFill>
              </a:defRPr>
            </a:lvl6pPr>
            <a:lvl7pPr lvl="6" algn="ctr" rtl="0">
              <a:spcBef>
                <a:spcPts val="0"/>
              </a:spcBef>
              <a:spcAft>
                <a:spcPts val="0"/>
              </a:spcAft>
              <a:buClr>
                <a:schemeClr val="lt1"/>
              </a:buClr>
              <a:buSzPts val="4800"/>
              <a:buNone/>
              <a:defRPr sz="5093">
                <a:solidFill>
                  <a:schemeClr val="lt1"/>
                </a:solidFill>
              </a:defRPr>
            </a:lvl7pPr>
            <a:lvl8pPr lvl="7" algn="ctr" rtl="0">
              <a:spcBef>
                <a:spcPts val="0"/>
              </a:spcBef>
              <a:spcAft>
                <a:spcPts val="0"/>
              </a:spcAft>
              <a:buClr>
                <a:schemeClr val="lt1"/>
              </a:buClr>
              <a:buSzPts val="4800"/>
              <a:buNone/>
              <a:defRPr sz="5093">
                <a:solidFill>
                  <a:schemeClr val="lt1"/>
                </a:solidFill>
              </a:defRPr>
            </a:lvl8pPr>
            <a:lvl9pPr lvl="8" algn="ctr" rtl="0">
              <a:spcBef>
                <a:spcPts val="0"/>
              </a:spcBef>
              <a:spcAft>
                <a:spcPts val="0"/>
              </a:spcAft>
              <a:buClr>
                <a:schemeClr val="lt1"/>
              </a:buClr>
              <a:buSzPts val="4800"/>
              <a:buNone/>
              <a:defRPr sz="5093">
                <a:solidFill>
                  <a:schemeClr val="lt1"/>
                </a:solidFill>
              </a:defRPr>
            </a:lvl9pPr>
          </a:lstStyle>
          <a:p>
            <a:endParaRPr/>
          </a:p>
        </p:txBody>
      </p:sp>
      <p:sp>
        <p:nvSpPr>
          <p:cNvPr id="18" name="Google Shape;18;p3"/>
          <p:cNvSpPr txBox="1">
            <a:spLocks noGrp="1"/>
          </p:cNvSpPr>
          <p:nvPr>
            <p:ph type="subTitle" idx="1"/>
          </p:nvPr>
        </p:nvSpPr>
        <p:spPr>
          <a:xfrm>
            <a:off x="727710" y="3786737"/>
            <a:ext cx="824738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547"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547" b="1">
                <a:solidFill>
                  <a:schemeClr val="lt1"/>
                </a:solidFill>
              </a:defRPr>
            </a:lvl4pPr>
            <a:lvl5pPr lvl="4" algn="ctr" rtl="0">
              <a:spcBef>
                <a:spcPts val="0"/>
              </a:spcBef>
              <a:spcAft>
                <a:spcPts val="0"/>
              </a:spcAft>
              <a:buClr>
                <a:schemeClr val="lt1"/>
              </a:buClr>
              <a:buSzPts val="2400"/>
              <a:buNone/>
              <a:defRPr sz="2547" b="1">
                <a:solidFill>
                  <a:schemeClr val="lt1"/>
                </a:solidFill>
              </a:defRPr>
            </a:lvl5pPr>
            <a:lvl6pPr lvl="5" algn="ctr" rtl="0">
              <a:spcBef>
                <a:spcPts val="0"/>
              </a:spcBef>
              <a:spcAft>
                <a:spcPts val="0"/>
              </a:spcAft>
              <a:buClr>
                <a:schemeClr val="lt1"/>
              </a:buClr>
              <a:buSzPts val="2400"/>
              <a:buNone/>
              <a:defRPr sz="2547" b="1">
                <a:solidFill>
                  <a:schemeClr val="lt1"/>
                </a:solidFill>
              </a:defRPr>
            </a:lvl6pPr>
            <a:lvl7pPr lvl="6" algn="ctr" rtl="0">
              <a:spcBef>
                <a:spcPts val="0"/>
              </a:spcBef>
              <a:spcAft>
                <a:spcPts val="0"/>
              </a:spcAft>
              <a:buClr>
                <a:schemeClr val="lt1"/>
              </a:buClr>
              <a:buSzPts val="2400"/>
              <a:buNone/>
              <a:defRPr sz="2547" b="1">
                <a:solidFill>
                  <a:schemeClr val="lt1"/>
                </a:solidFill>
              </a:defRPr>
            </a:lvl7pPr>
            <a:lvl8pPr lvl="7" algn="ctr" rtl="0">
              <a:spcBef>
                <a:spcPts val="0"/>
              </a:spcBef>
              <a:spcAft>
                <a:spcPts val="0"/>
              </a:spcAft>
              <a:buClr>
                <a:schemeClr val="lt1"/>
              </a:buClr>
              <a:buSzPts val="2400"/>
              <a:buNone/>
              <a:defRPr sz="2547" b="1">
                <a:solidFill>
                  <a:schemeClr val="lt1"/>
                </a:solidFill>
              </a:defRPr>
            </a:lvl8pPr>
            <a:lvl9pPr lvl="8" algn="ctr" rtl="0">
              <a:spcBef>
                <a:spcPts val="0"/>
              </a:spcBef>
              <a:spcAft>
                <a:spcPts val="0"/>
              </a:spcAft>
              <a:buClr>
                <a:schemeClr val="lt1"/>
              </a:buClr>
              <a:buSzPts val="2400"/>
              <a:buNone/>
              <a:defRPr sz="2547" b="1">
                <a:solidFill>
                  <a:schemeClr val="lt1"/>
                </a:solidFill>
              </a:defRPr>
            </a:lvl9pPr>
          </a:lstStyle>
          <a:p>
            <a:endParaRPr/>
          </a:p>
        </p:txBody>
      </p:sp>
      <p:sp>
        <p:nvSpPr>
          <p:cNvPr id="22" name="Google Shape;22;p3"/>
          <p:cNvSpPr txBox="1">
            <a:spLocks noGrp="1"/>
          </p:cNvSpPr>
          <p:nvPr>
            <p:ph type="sldNum" idx="12"/>
          </p:nvPr>
        </p:nvSpPr>
        <p:spPr>
          <a:xfrm>
            <a:off x="-133" y="6440375"/>
            <a:ext cx="97028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561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عنوان ومحتوى">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660400" y="871537"/>
            <a:ext cx="8676542" cy="500063"/>
          </a:xfrm>
          <a:prstGeom prst="rect">
            <a:avLst/>
          </a:prstGeom>
        </p:spPr>
        <p:txBody>
          <a:bodyPr/>
          <a:lstStyle>
            <a:lvl1pPr algn="r" rtl="1">
              <a:spcBef>
                <a:spcPts val="0"/>
              </a:spcBef>
              <a:defRPr sz="1600">
                <a:solidFill>
                  <a:srgbClr val="00ABBB"/>
                </a:solidFill>
              </a:defRPr>
            </a:lvl1pPr>
          </a:lstStyle>
          <a:p>
            <a:pPr algn="r" rtl="1"/>
            <a:r>
              <a:rPr lang="ar-SA" sz="2000" dirty="0">
                <a:solidFill>
                  <a:srgbClr val="00ABBB"/>
                </a:solidFill>
                <a:latin typeface="HelveticaNeueLT Arabic 55 Roman" pitchFamily="34" charset="-78"/>
                <a:cs typeface="HelveticaNeueLT Arabic 55 Roman" pitchFamily="34" charset="-78"/>
              </a:rPr>
              <a:t>عنوان فرعي </a:t>
            </a:r>
            <a:endParaRPr lang="en-US" sz="2000" dirty="0">
              <a:solidFill>
                <a:srgbClr val="00ABBB"/>
              </a:solidFill>
              <a:latin typeface="HelveticaNeueLT Arabic 55 Roman" pitchFamily="34" charset="-78"/>
              <a:cs typeface="HelveticaNeueLT Arabic 55 Roman" pitchFamily="34" charset="-78"/>
            </a:endParaRPr>
          </a:p>
        </p:txBody>
      </p:sp>
      <p:sp>
        <p:nvSpPr>
          <p:cNvPr id="14" name="Text Placeholder 13"/>
          <p:cNvSpPr>
            <a:spLocks noGrp="1"/>
          </p:cNvSpPr>
          <p:nvPr>
            <p:ph type="body" sz="quarter" idx="14" hasCustomPrompt="1"/>
          </p:nvPr>
        </p:nvSpPr>
        <p:spPr>
          <a:xfrm>
            <a:off x="594458" y="1676400"/>
            <a:ext cx="8676542" cy="4181492"/>
          </a:xfrm>
          <a:prstGeom prst="rect">
            <a:avLst/>
          </a:prstGeom>
        </p:spPr>
        <p:txBody>
          <a:bodyPr/>
          <a:lstStyle>
            <a:lvl1pPr marL="0" indent="0" algn="just">
              <a:spcBef>
                <a:spcPts val="200"/>
              </a:spcBef>
              <a:buFont typeface="Arial" pitchFamily="34" charset="0"/>
              <a:buNone/>
              <a:defRPr>
                <a:solidFill>
                  <a:srgbClr val="7A7B7E"/>
                </a:solidFill>
              </a:defRPr>
            </a:lvl1pPr>
          </a:lstStyle>
          <a:p>
            <a:pPr lvl="0"/>
            <a:r>
              <a:rPr lang="ar-SA" dirty="0"/>
              <a:t>بقسوة كنقطة أنجلو-فرنسية غزو </a:t>
            </a:r>
            <a:r>
              <a:rPr lang="ar-SA" dirty="0" err="1"/>
              <a:t>و</a:t>
            </a:r>
            <a:r>
              <a:rPr lang="ar-SA" dirty="0"/>
              <a:t>. مما أي الشتاء، </a:t>
            </a:r>
            <a:r>
              <a:rPr lang="ar-SA" dirty="0" err="1"/>
              <a:t>المانيا</a:t>
            </a:r>
            <a:r>
              <a:rPr lang="ar-SA" dirty="0"/>
              <a:t>, 30 جسيمة الدول </a:t>
            </a:r>
            <a:r>
              <a:rPr lang="ar-SA" dirty="0" err="1"/>
              <a:t>إستمات</a:t>
            </a:r>
            <a:r>
              <a:rPr lang="ar-SA" dirty="0"/>
              <a:t> لكل. كلّ في حقول أعلنت. حدة أي ألماني تكاليف بالتوقيع. من سقط وقامت تشيكوسلوفاكيا, </a:t>
            </a:r>
            <a:r>
              <a:rPr lang="ar-SA" dirty="0" err="1"/>
              <a:t>به</a:t>
            </a:r>
            <a:r>
              <a:rPr lang="ar-SA" dirty="0"/>
              <a:t>، فكانت بقيادة ارتكبها </a:t>
            </a:r>
            <a:r>
              <a:rPr lang="ar-SA" dirty="0" err="1"/>
              <a:t>و</a:t>
            </a:r>
            <a:r>
              <a:rPr lang="ar-SA" dirty="0"/>
              <a:t>. الجبهة بالحرب على </a:t>
            </a:r>
            <a:r>
              <a:rPr lang="ar-SA" dirty="0" err="1"/>
              <a:t>و</a:t>
            </a:r>
            <a:r>
              <a:rPr lang="ar-SA" dirty="0"/>
              <a:t>, ببعض </a:t>
            </a:r>
            <a:r>
              <a:rPr lang="ar-SA" dirty="0" err="1"/>
              <a:t>واُسدل</a:t>
            </a:r>
            <a:r>
              <a:rPr lang="ar-SA" dirty="0"/>
              <a:t> ذات في, فمرّ وتتحمّل أم أسر. العدّ الحكومة عل وصل, لان من هناك الربيع،. كان </a:t>
            </a:r>
            <a:r>
              <a:rPr lang="ar-SA" dirty="0" err="1"/>
              <a:t>بـ</a:t>
            </a:r>
            <a:r>
              <a:rPr lang="ar-SA" dirty="0"/>
              <a:t> كنقطة النفط وإعلان, قِبل انتهت واستسلم مع قبل.</a:t>
            </a:r>
          </a:p>
          <a:p>
            <a:pPr lvl="0"/>
            <a:endParaRPr lang="ar-SA" dirty="0"/>
          </a:p>
          <a:p>
            <a:pPr lvl="0"/>
            <a:r>
              <a:rPr lang="ar-SA" dirty="0"/>
              <a:t>ربع الحرب حادثة يرتبط من. 2004 استعملت أضف مع, قام رئيس وتردي مقاومة من. عن طرفاً أسابيع مما, إذ يبق قِبل النمسا والنازي, كل شيء </a:t>
            </a:r>
            <a:r>
              <a:rPr lang="ar-SA" dirty="0" err="1"/>
              <a:t>الامم</a:t>
            </a:r>
            <a:r>
              <a:rPr lang="ar-SA" dirty="0"/>
              <a:t> الأولية والألمانية،. تم بين اللازمة الأرضية الكونجرس, </a:t>
            </a:r>
            <a:r>
              <a:rPr lang="ar-SA" dirty="0" err="1"/>
              <a:t>و</a:t>
            </a:r>
            <a:r>
              <a:rPr lang="ar-SA" dirty="0"/>
              <a:t> المحور ابتدعها لمّ. في على طوكيو المحيط التقليدي, قام لم لكون الوراء. لها مشارف منتصف وهزيمة هو. قد </a:t>
            </a:r>
            <a:r>
              <a:rPr lang="ar-SA" dirty="0" err="1"/>
              <a:t>اعلان</a:t>
            </a:r>
            <a:r>
              <a:rPr lang="ar-SA" dirty="0"/>
              <a:t> الشمال الشتوية عام.</a:t>
            </a:r>
            <a:endParaRPr lang="en-US" dirty="0"/>
          </a:p>
        </p:txBody>
      </p:sp>
      <p:sp>
        <p:nvSpPr>
          <p:cNvPr id="16" name="Text Placeholder 15"/>
          <p:cNvSpPr>
            <a:spLocks noGrp="1"/>
          </p:cNvSpPr>
          <p:nvPr>
            <p:ph type="body" sz="quarter" idx="15" hasCustomPrompt="1"/>
          </p:nvPr>
        </p:nvSpPr>
        <p:spPr>
          <a:xfrm>
            <a:off x="660401" y="428639"/>
            <a:ext cx="8686800" cy="714361"/>
          </a:xfrm>
          <a:prstGeom prst="rect">
            <a:avLst/>
          </a:prstGeom>
        </p:spPr>
        <p:txBody>
          <a:bodyPr/>
          <a:lstStyle>
            <a:lvl1pPr>
              <a:lnSpc>
                <a:spcPct val="100000"/>
              </a:lnSpc>
              <a:spcBef>
                <a:spcPts val="0"/>
              </a:spcBef>
              <a:defRPr sz="2800">
                <a:solidFill>
                  <a:srgbClr val="3F2986"/>
                </a:solidFill>
              </a:defRPr>
            </a:lvl1pPr>
          </a:lstStyle>
          <a:p>
            <a:pPr lvl="0"/>
            <a:r>
              <a:rPr lang="ar-SA" dirty="0"/>
              <a:t>عنوان رئيسي</a:t>
            </a:r>
            <a:endParaRPr lang="en-US" dirty="0"/>
          </a:p>
        </p:txBody>
      </p:sp>
    </p:spTree>
    <p:extLst>
      <p:ext uri="{BB962C8B-B14F-4D97-AF65-F5344CB8AC3E}">
        <p14:creationId xmlns:p14="http://schemas.microsoft.com/office/powerpoint/2010/main" val="218017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Table Placeholder 12"/>
          <p:cNvSpPr>
            <a:spLocks noGrp="1"/>
          </p:cNvSpPr>
          <p:nvPr>
            <p:ph type="tbl" sz="quarter" idx="16"/>
          </p:nvPr>
        </p:nvSpPr>
        <p:spPr>
          <a:xfrm>
            <a:off x="4699000" y="2133600"/>
            <a:ext cx="4629150" cy="3816350"/>
          </a:xfrm>
          <a:prstGeom prst="rect">
            <a:avLst/>
          </a:prstGeom>
          <a:noFill/>
          <a:ln>
            <a:solidFill>
              <a:schemeClr val="accent3">
                <a:lumMod val="60000"/>
                <a:lumOff val="40000"/>
              </a:schemeClr>
            </a:solidFill>
          </a:ln>
        </p:spPr>
        <p:txBody>
          <a:bodyPr/>
          <a:lstStyle/>
          <a:p>
            <a:r>
              <a:rPr lang="en-US"/>
              <a:t>Click icon to add table</a:t>
            </a:r>
            <a:endParaRPr lang="ar-SA" dirty="0"/>
          </a:p>
        </p:txBody>
      </p:sp>
      <p:sp>
        <p:nvSpPr>
          <p:cNvPr id="15" name="Chart Placeholder 14"/>
          <p:cNvSpPr>
            <a:spLocks noGrp="1"/>
          </p:cNvSpPr>
          <p:nvPr>
            <p:ph type="chart" sz="quarter" idx="17"/>
          </p:nvPr>
        </p:nvSpPr>
        <p:spPr>
          <a:xfrm>
            <a:off x="715963" y="2133600"/>
            <a:ext cx="3906837" cy="3816350"/>
          </a:xfrm>
          <a:prstGeom prst="rect">
            <a:avLst/>
          </a:prstGeom>
          <a:noFill/>
          <a:ln>
            <a:solidFill>
              <a:schemeClr val="accent3">
                <a:lumMod val="60000"/>
                <a:lumOff val="40000"/>
              </a:schemeClr>
            </a:solidFill>
          </a:ln>
        </p:spPr>
        <p:txBody>
          <a:bodyPr/>
          <a:lstStyle/>
          <a:p>
            <a:r>
              <a:rPr lang="en-US"/>
              <a:t>Click icon to add chart</a:t>
            </a:r>
            <a:endParaRPr lang="ar-SA" dirty="0"/>
          </a:p>
        </p:txBody>
      </p:sp>
      <p:sp>
        <p:nvSpPr>
          <p:cNvPr id="6" name="Text Placeholder 11"/>
          <p:cNvSpPr>
            <a:spLocks noGrp="1"/>
          </p:cNvSpPr>
          <p:nvPr>
            <p:ph type="body" sz="quarter" idx="13" hasCustomPrompt="1"/>
          </p:nvPr>
        </p:nvSpPr>
        <p:spPr>
          <a:xfrm>
            <a:off x="660400" y="871537"/>
            <a:ext cx="8676542" cy="500063"/>
          </a:xfrm>
          <a:prstGeom prst="rect">
            <a:avLst/>
          </a:prstGeom>
        </p:spPr>
        <p:txBody>
          <a:bodyPr/>
          <a:lstStyle>
            <a:lvl1pPr algn="r" rtl="1">
              <a:spcBef>
                <a:spcPts val="0"/>
              </a:spcBef>
              <a:defRPr sz="1600">
                <a:solidFill>
                  <a:srgbClr val="00ABBB"/>
                </a:solidFill>
              </a:defRPr>
            </a:lvl1pPr>
          </a:lstStyle>
          <a:p>
            <a:pPr algn="r" rtl="1"/>
            <a:r>
              <a:rPr lang="ar-SA" sz="2000" dirty="0">
                <a:solidFill>
                  <a:srgbClr val="00ABBB"/>
                </a:solidFill>
                <a:latin typeface="HelveticaNeueLT Arabic 55 Roman" pitchFamily="34" charset="-78"/>
                <a:cs typeface="HelveticaNeueLT Arabic 55 Roman" pitchFamily="34" charset="-78"/>
              </a:rPr>
              <a:t>عنوان فرعي </a:t>
            </a:r>
            <a:endParaRPr lang="en-US" sz="2000" dirty="0">
              <a:solidFill>
                <a:srgbClr val="00ABBB"/>
              </a:solidFill>
              <a:latin typeface="HelveticaNeueLT Arabic 55 Roman" pitchFamily="34" charset="-78"/>
              <a:cs typeface="HelveticaNeueLT Arabic 55 Roman" pitchFamily="34" charset="-78"/>
            </a:endParaRPr>
          </a:p>
        </p:txBody>
      </p:sp>
      <p:sp>
        <p:nvSpPr>
          <p:cNvPr id="7" name="Text Placeholder 15"/>
          <p:cNvSpPr>
            <a:spLocks noGrp="1"/>
          </p:cNvSpPr>
          <p:nvPr>
            <p:ph type="body" sz="quarter" idx="15" hasCustomPrompt="1"/>
          </p:nvPr>
        </p:nvSpPr>
        <p:spPr>
          <a:xfrm>
            <a:off x="660401" y="428639"/>
            <a:ext cx="8686800" cy="714361"/>
          </a:xfrm>
          <a:prstGeom prst="rect">
            <a:avLst/>
          </a:prstGeom>
        </p:spPr>
        <p:txBody>
          <a:bodyPr/>
          <a:lstStyle>
            <a:lvl1pPr>
              <a:lnSpc>
                <a:spcPct val="100000"/>
              </a:lnSpc>
              <a:spcBef>
                <a:spcPts val="0"/>
              </a:spcBef>
              <a:defRPr sz="2800">
                <a:solidFill>
                  <a:srgbClr val="3F2986"/>
                </a:solidFill>
              </a:defRPr>
            </a:lvl1pPr>
          </a:lstStyle>
          <a:p>
            <a:pPr lvl="0"/>
            <a:r>
              <a:rPr lang="ar-SA" dirty="0"/>
              <a:t>عنوان رئيسي</a:t>
            </a:r>
            <a:endParaRPr lang="en-US" dirty="0"/>
          </a:p>
        </p:txBody>
      </p:sp>
    </p:spTree>
    <p:extLst>
      <p:ext uri="{BB962C8B-B14F-4D97-AF65-F5344CB8AC3E}">
        <p14:creationId xmlns:p14="http://schemas.microsoft.com/office/powerpoint/2010/main" val="413790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محتويين">
    <p:spTree>
      <p:nvGrpSpPr>
        <p:cNvPr id="1" name=""/>
        <p:cNvGrpSpPr/>
        <p:nvPr/>
      </p:nvGrpSpPr>
      <p:grpSpPr>
        <a:xfrm>
          <a:off x="0" y="0"/>
          <a:ext cx="0" cy="0"/>
          <a:chOff x="0" y="0"/>
          <a:chExt cx="0" cy="0"/>
        </a:xfrm>
      </p:grpSpPr>
      <p:sp>
        <p:nvSpPr>
          <p:cNvPr id="32" name="Picture Placeholder 31"/>
          <p:cNvSpPr>
            <a:spLocks noGrp="1"/>
          </p:cNvSpPr>
          <p:nvPr>
            <p:ph type="pic" sz="quarter" idx="16"/>
          </p:nvPr>
        </p:nvSpPr>
        <p:spPr>
          <a:xfrm>
            <a:off x="4128492" y="2071678"/>
            <a:ext cx="5218708" cy="3420000"/>
          </a:xfrm>
          <a:prstGeom prst="rect">
            <a:avLst/>
          </a:prstGeom>
        </p:spPr>
        <p:txBody>
          <a:bodyPr/>
          <a:lstStyle/>
          <a:p>
            <a:r>
              <a:rPr lang="en-US"/>
              <a:t>Click icon to add picture</a:t>
            </a:r>
            <a:endParaRPr lang="en-US" dirty="0"/>
          </a:p>
        </p:txBody>
      </p:sp>
      <p:sp>
        <p:nvSpPr>
          <p:cNvPr id="34" name="Text Placeholder 33"/>
          <p:cNvSpPr>
            <a:spLocks noGrp="1"/>
          </p:cNvSpPr>
          <p:nvPr>
            <p:ph type="body" sz="quarter" idx="17" hasCustomPrompt="1"/>
          </p:nvPr>
        </p:nvSpPr>
        <p:spPr>
          <a:xfrm>
            <a:off x="660775" y="3929067"/>
            <a:ext cx="3428625" cy="1571636"/>
          </a:xfrm>
          <a:prstGeom prst="rect">
            <a:avLst/>
          </a:prstGeom>
        </p:spPr>
        <p:txBody>
          <a:bodyPr/>
          <a:lstStyle>
            <a:lvl1pPr marL="0" indent="-342900" algn="r" defTabSz="914400" rtl="1" eaLnBrk="1" latinLnBrk="0" hangingPunct="1">
              <a:lnSpc>
                <a:spcPts val="1900"/>
              </a:lnSpc>
              <a:spcBef>
                <a:spcPts val="0"/>
              </a:spcBef>
              <a:buFontTx/>
              <a:buNone/>
              <a:defRPr lang="en-US" sz="1200" kern="1200" dirty="0">
                <a:solidFill>
                  <a:srgbClr val="7A7B7E"/>
                </a:solidFill>
                <a:latin typeface="HelveticaNeueLT Arabic 55 Roman" pitchFamily="34" charset="-78"/>
                <a:ea typeface="+mn-ea"/>
                <a:cs typeface="HelveticaNeueLT Arabic 55 Roman" pitchFamily="34" charset="-78"/>
              </a:defRPr>
            </a:lvl1pPr>
          </a:lstStyle>
          <a:p>
            <a:pPr lvl="0"/>
            <a:r>
              <a:rPr lang="ar-SA" dirty="0"/>
              <a:t>بقسوة كنقطة أنجلو-فرنسية غزو </a:t>
            </a:r>
            <a:r>
              <a:rPr lang="ar-SA" dirty="0" err="1"/>
              <a:t>و</a:t>
            </a:r>
            <a:r>
              <a:rPr lang="ar-SA" dirty="0"/>
              <a:t>. مما أي الشتاء، </a:t>
            </a:r>
            <a:r>
              <a:rPr lang="ar-SA" dirty="0" err="1"/>
              <a:t>المانيا</a:t>
            </a:r>
            <a:r>
              <a:rPr lang="ar-SA" dirty="0"/>
              <a:t>, 30 جسيمة الدول </a:t>
            </a:r>
            <a:r>
              <a:rPr lang="ar-SA" dirty="0" err="1"/>
              <a:t>إستمات</a:t>
            </a:r>
            <a:r>
              <a:rPr lang="ar-SA" dirty="0"/>
              <a:t> لكل. كلّ في حقول أعلنت. حدة أي ألماني تكاليف بالتوقيع. من سقط وقامت تشيكوسلوفاكيا, </a:t>
            </a:r>
            <a:r>
              <a:rPr lang="ar-SA" dirty="0" err="1"/>
              <a:t>به</a:t>
            </a:r>
            <a:r>
              <a:rPr lang="ar-SA" dirty="0"/>
              <a:t>، فكانت بقيادة ارتكبها </a:t>
            </a:r>
            <a:r>
              <a:rPr lang="ar-SA" dirty="0" err="1"/>
              <a:t>و</a:t>
            </a:r>
            <a:r>
              <a:rPr lang="ar-SA" dirty="0"/>
              <a:t>. الجبهة بالحرب على.</a:t>
            </a:r>
            <a:endParaRPr lang="en-US" dirty="0"/>
          </a:p>
        </p:txBody>
      </p:sp>
      <p:sp>
        <p:nvSpPr>
          <p:cNvPr id="6" name="Text Placeholder 11"/>
          <p:cNvSpPr>
            <a:spLocks noGrp="1"/>
          </p:cNvSpPr>
          <p:nvPr>
            <p:ph type="body" sz="quarter" idx="13" hasCustomPrompt="1"/>
          </p:nvPr>
        </p:nvSpPr>
        <p:spPr>
          <a:xfrm>
            <a:off x="660400" y="871537"/>
            <a:ext cx="8676542" cy="500063"/>
          </a:xfrm>
          <a:prstGeom prst="rect">
            <a:avLst/>
          </a:prstGeom>
        </p:spPr>
        <p:txBody>
          <a:bodyPr/>
          <a:lstStyle>
            <a:lvl1pPr algn="r" rtl="1">
              <a:spcBef>
                <a:spcPts val="0"/>
              </a:spcBef>
              <a:defRPr sz="1600">
                <a:solidFill>
                  <a:srgbClr val="00ABBB"/>
                </a:solidFill>
              </a:defRPr>
            </a:lvl1pPr>
          </a:lstStyle>
          <a:p>
            <a:pPr algn="r" rtl="1"/>
            <a:r>
              <a:rPr lang="ar-SA" sz="2000" dirty="0">
                <a:solidFill>
                  <a:srgbClr val="00ABBB"/>
                </a:solidFill>
                <a:latin typeface="HelveticaNeueLT Arabic 55 Roman" pitchFamily="34" charset="-78"/>
                <a:cs typeface="HelveticaNeueLT Arabic 55 Roman" pitchFamily="34" charset="-78"/>
              </a:rPr>
              <a:t>عنوان فرعي </a:t>
            </a:r>
            <a:endParaRPr lang="en-US" sz="2000" dirty="0">
              <a:solidFill>
                <a:srgbClr val="00ABBB"/>
              </a:solidFill>
              <a:latin typeface="HelveticaNeueLT Arabic 55 Roman" pitchFamily="34" charset="-78"/>
              <a:cs typeface="HelveticaNeueLT Arabic 55 Roman" pitchFamily="34" charset="-78"/>
            </a:endParaRPr>
          </a:p>
        </p:txBody>
      </p:sp>
      <p:sp>
        <p:nvSpPr>
          <p:cNvPr id="7" name="Text Placeholder 15"/>
          <p:cNvSpPr>
            <a:spLocks noGrp="1"/>
          </p:cNvSpPr>
          <p:nvPr>
            <p:ph type="body" sz="quarter" idx="15" hasCustomPrompt="1"/>
          </p:nvPr>
        </p:nvSpPr>
        <p:spPr>
          <a:xfrm>
            <a:off x="660401" y="428639"/>
            <a:ext cx="8686800" cy="714361"/>
          </a:xfrm>
          <a:prstGeom prst="rect">
            <a:avLst/>
          </a:prstGeom>
        </p:spPr>
        <p:txBody>
          <a:bodyPr/>
          <a:lstStyle>
            <a:lvl1pPr>
              <a:lnSpc>
                <a:spcPct val="100000"/>
              </a:lnSpc>
              <a:spcBef>
                <a:spcPts val="0"/>
              </a:spcBef>
              <a:defRPr sz="2800">
                <a:solidFill>
                  <a:srgbClr val="3F2986"/>
                </a:solidFill>
              </a:defRPr>
            </a:lvl1pPr>
          </a:lstStyle>
          <a:p>
            <a:pPr lvl="0"/>
            <a:r>
              <a:rPr lang="ar-SA" dirty="0"/>
              <a:t>عنوان رئيسي</a:t>
            </a:r>
            <a:endParaRPr lang="en-US" dirty="0"/>
          </a:p>
        </p:txBody>
      </p:sp>
    </p:spTree>
    <p:extLst>
      <p:ext uri="{BB962C8B-B14F-4D97-AF65-F5344CB8AC3E}">
        <p14:creationId xmlns:p14="http://schemas.microsoft.com/office/powerpoint/2010/main" val="67941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512" y="1535113"/>
            <a:ext cx="4287088" cy="639762"/>
          </a:xfrm>
          <a:prstGeom prst="rect">
            <a:avLst/>
          </a:prstGeom>
        </p:spPr>
        <p:txBody>
          <a:bodyPr anchor="b"/>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40512" y="2174875"/>
            <a:ext cx="4287088" cy="3951288"/>
          </a:xfrm>
          <a:prstGeom prst="rect">
            <a:avLst/>
          </a:prstGeom>
        </p:spPr>
        <p:txBody>
          <a:bodyPr/>
          <a:lstStyle>
            <a:lvl1pPr>
              <a:defRPr sz="2000" b="0"/>
            </a:lvl1pPr>
            <a:lvl2pPr>
              <a:defRPr sz="1800" b="0"/>
            </a:lvl2pPr>
            <a:lvl3pPr>
              <a:defRPr sz="1600" b="0"/>
            </a:lvl3pPr>
            <a:lvl4pPr>
              <a:defRPr sz="1400" b="0"/>
            </a:lvl4pPr>
            <a:lvl5pPr marL="2114550" indent="-285750">
              <a:buFont typeface="Courier New" panose="02070309020205020404" pitchFamily="49" charset="0"/>
              <a:buChar char="o"/>
              <a:defRPr sz="1400" b="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58427" y="1535113"/>
            <a:ext cx="4288773" cy="639762"/>
          </a:xfrm>
          <a:prstGeom prst="rect">
            <a:avLst/>
          </a:prstGeom>
        </p:spPr>
        <p:txBody>
          <a:bodyPr anchor="b"/>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58427" y="2182299"/>
            <a:ext cx="4288773" cy="3951288"/>
          </a:xfrm>
          <a:prstGeom prst="rect">
            <a:avLst/>
          </a:prstGeom>
        </p:spPr>
        <p:txBody>
          <a:bodyPr/>
          <a:lstStyle>
            <a:lvl1pPr>
              <a:defRPr sz="2000" b="0"/>
            </a:lvl1pPr>
            <a:lvl2pPr>
              <a:defRPr sz="1800" b="0"/>
            </a:lvl2pPr>
            <a:lvl3pPr>
              <a:defRPr sz="1600" b="0"/>
            </a:lvl3pPr>
            <a:lvl4pPr>
              <a:defRPr sz="1400" b="0"/>
            </a:lvl4pPr>
            <a:lvl5pPr marL="2114550" indent="-285750">
              <a:buFont typeface="Courier New" panose="02070309020205020404" pitchFamily="49" charset="0"/>
              <a:buChar char="o"/>
              <a:defRPr sz="1400" b="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3" hasCustomPrompt="1"/>
          </p:nvPr>
        </p:nvSpPr>
        <p:spPr>
          <a:xfrm>
            <a:off x="660400" y="871537"/>
            <a:ext cx="8676542" cy="500063"/>
          </a:xfrm>
          <a:prstGeom prst="rect">
            <a:avLst/>
          </a:prstGeom>
        </p:spPr>
        <p:txBody>
          <a:bodyPr/>
          <a:lstStyle>
            <a:lvl1pPr algn="r" rtl="1">
              <a:spcBef>
                <a:spcPts val="0"/>
              </a:spcBef>
              <a:defRPr sz="1600">
                <a:solidFill>
                  <a:srgbClr val="00ABBB"/>
                </a:solidFill>
              </a:defRPr>
            </a:lvl1pPr>
          </a:lstStyle>
          <a:p>
            <a:pPr algn="r" rtl="1"/>
            <a:r>
              <a:rPr lang="ar-SA" sz="2000" dirty="0">
                <a:solidFill>
                  <a:srgbClr val="00ABBB"/>
                </a:solidFill>
                <a:latin typeface="HelveticaNeueLT Arabic 55 Roman" pitchFamily="34" charset="-78"/>
                <a:cs typeface="HelveticaNeueLT Arabic 55 Roman" pitchFamily="34" charset="-78"/>
              </a:rPr>
              <a:t>عنوان فرعي </a:t>
            </a:r>
            <a:endParaRPr lang="en-US" sz="2000" dirty="0">
              <a:solidFill>
                <a:srgbClr val="00ABBB"/>
              </a:solidFill>
              <a:latin typeface="HelveticaNeueLT Arabic 55 Roman" pitchFamily="34" charset="-78"/>
              <a:cs typeface="HelveticaNeueLT Arabic 55 Roman" pitchFamily="34" charset="-78"/>
            </a:endParaRPr>
          </a:p>
        </p:txBody>
      </p:sp>
      <p:sp>
        <p:nvSpPr>
          <p:cNvPr id="8" name="Text Placeholder 15"/>
          <p:cNvSpPr>
            <a:spLocks noGrp="1"/>
          </p:cNvSpPr>
          <p:nvPr>
            <p:ph type="body" sz="quarter" idx="15" hasCustomPrompt="1"/>
          </p:nvPr>
        </p:nvSpPr>
        <p:spPr>
          <a:xfrm>
            <a:off x="660401" y="428640"/>
            <a:ext cx="8686800" cy="639762"/>
          </a:xfrm>
          <a:prstGeom prst="rect">
            <a:avLst/>
          </a:prstGeom>
        </p:spPr>
        <p:txBody>
          <a:bodyPr/>
          <a:lstStyle>
            <a:lvl1pPr>
              <a:lnSpc>
                <a:spcPct val="100000"/>
              </a:lnSpc>
              <a:spcBef>
                <a:spcPts val="0"/>
              </a:spcBef>
              <a:defRPr sz="2800">
                <a:solidFill>
                  <a:srgbClr val="3F2986"/>
                </a:solidFill>
              </a:defRPr>
            </a:lvl1pPr>
          </a:lstStyle>
          <a:p>
            <a:pPr lvl="0"/>
            <a:r>
              <a:rPr lang="ar-SA" dirty="0"/>
              <a:t>عنوان رئيسي</a:t>
            </a:r>
            <a:endParaRPr lang="en-US" dirty="0"/>
          </a:p>
        </p:txBody>
      </p:sp>
    </p:spTree>
    <p:extLst>
      <p:ext uri="{BB962C8B-B14F-4D97-AF65-F5344CB8AC3E}">
        <p14:creationId xmlns:p14="http://schemas.microsoft.com/office/powerpoint/2010/main" val="116814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901816" y="4800600"/>
            <a:ext cx="5821680" cy="566738"/>
          </a:xfrm>
          <a:prstGeom prst="rect">
            <a:avLst/>
          </a:prstGeom>
        </p:spPr>
        <p:txBody>
          <a:bodyPr anchor="b"/>
          <a:lstStyle>
            <a:lvl1pPr algn="r">
              <a:defRPr sz="2000" b="0">
                <a:latin typeface="HelveticaNeueLT Arabic 75 Bold" panose="020B0804020202020204" pitchFamily="34" charset="-78"/>
                <a:cs typeface="HelveticaNeueLT Arabic 75 Bold" panose="020B0804020202020204" pitchFamily="34" charset="-78"/>
              </a:defRPr>
            </a:lvl1pPr>
          </a:lstStyle>
          <a:p>
            <a:r>
              <a:rPr lang="en-US"/>
              <a:t>Click to edit Master title style</a:t>
            </a:r>
            <a:endParaRPr lang="en-US" dirty="0"/>
          </a:p>
        </p:txBody>
      </p:sp>
      <p:sp>
        <p:nvSpPr>
          <p:cNvPr id="3" name="Picture Placeholder 2"/>
          <p:cNvSpPr>
            <a:spLocks noGrp="1"/>
          </p:cNvSpPr>
          <p:nvPr>
            <p:ph type="pic" idx="1"/>
          </p:nvPr>
        </p:nvSpPr>
        <p:spPr>
          <a:xfrm>
            <a:off x="1901816" y="612775"/>
            <a:ext cx="5821680" cy="4114800"/>
          </a:xfrm>
          <a:prstGeom prst="rect">
            <a:avLst/>
          </a:prstGeo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01816" y="5367338"/>
            <a:ext cx="582168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1167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3" descr="Amana PPT-title-03.jpg"/>
          <p:cNvPicPr>
            <a:picLocks noChangeAspect="1"/>
          </p:cNvPicPr>
          <p:nvPr userDrawn="1"/>
        </p:nvPicPr>
        <p:blipFill rotWithShape="1">
          <a:blip r:embed="rId2"/>
          <a:srcRect t="63650"/>
          <a:stretch/>
        </p:blipFill>
        <p:spPr>
          <a:xfrm>
            <a:off x="0" y="4365104"/>
            <a:ext cx="9702800" cy="2492896"/>
          </a:xfrm>
          <a:prstGeom prst="rect">
            <a:avLst/>
          </a:prstGeom>
        </p:spPr>
      </p:pic>
      <p:sp>
        <p:nvSpPr>
          <p:cNvPr id="5" name="Rectangle 4"/>
          <p:cNvSpPr/>
          <p:nvPr userDrawn="1"/>
        </p:nvSpPr>
        <p:spPr>
          <a:xfrm>
            <a:off x="6867624" y="4581128"/>
            <a:ext cx="2616422" cy="584775"/>
          </a:xfrm>
          <a:prstGeom prst="rect">
            <a:avLst/>
          </a:prstGeom>
        </p:spPr>
        <p:txBody>
          <a:bodyPr wrap="none">
            <a:spAutoFit/>
          </a:bodyPr>
          <a:lstStyle/>
          <a:p>
            <a:pPr lvl="0"/>
            <a:r>
              <a:rPr lang="ar-SA" sz="3200" dirty="0">
                <a:solidFill>
                  <a:schemeClr val="bg1"/>
                </a:solidFill>
                <a:latin typeface="HelveticaNeueLT Arabic 75 Bold" panose="020B0804020202020204" pitchFamily="34" charset="-78"/>
                <a:cs typeface="HelveticaNeueLT Arabic 75 Bold" panose="020B0804020202020204" pitchFamily="34" charset="-78"/>
              </a:rPr>
              <a:t>نعمل لغدٍ أجمل</a:t>
            </a:r>
            <a:endParaRPr lang="en-US" sz="3200" dirty="0">
              <a:solidFill>
                <a:schemeClr val="bg1"/>
              </a:solidFill>
              <a:latin typeface="HelveticaNeueLT Arabic 75 Bold" panose="020B0804020202020204" pitchFamily="34" charset="-78"/>
              <a:cs typeface="HelveticaNeueLT Arabic 75 Bold" panose="020B0804020202020204" pitchFamily="34" charset="-78"/>
            </a:endParaRP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b="21244"/>
          <a:stretch/>
        </p:blipFill>
        <p:spPr>
          <a:xfrm>
            <a:off x="0" y="-27499"/>
            <a:ext cx="9702800" cy="4392604"/>
          </a:xfrm>
          <a:prstGeom prst="rect">
            <a:avLst/>
          </a:prstGeom>
        </p:spPr>
      </p:pic>
      <p:sp>
        <p:nvSpPr>
          <p:cNvPr id="7" name="Text Placeholder 15"/>
          <p:cNvSpPr>
            <a:spLocks noGrp="1"/>
          </p:cNvSpPr>
          <p:nvPr>
            <p:ph type="body" sz="quarter" idx="15" hasCustomPrompt="1"/>
          </p:nvPr>
        </p:nvSpPr>
        <p:spPr>
          <a:xfrm>
            <a:off x="3556000" y="5786459"/>
            <a:ext cx="5792300" cy="714361"/>
          </a:xfrm>
          <a:prstGeom prst="rect">
            <a:avLst/>
          </a:prstGeom>
        </p:spPr>
        <p:txBody>
          <a:bodyPr/>
          <a:lstStyle>
            <a:lvl1pPr>
              <a:lnSpc>
                <a:spcPct val="100000"/>
              </a:lnSpc>
              <a:spcBef>
                <a:spcPts val="0"/>
              </a:spcBef>
              <a:defRPr sz="3200">
                <a:solidFill>
                  <a:srgbClr val="3F2986"/>
                </a:solidFill>
              </a:defRPr>
            </a:lvl1pPr>
          </a:lstStyle>
          <a:p>
            <a:pPr lvl="0"/>
            <a:r>
              <a:rPr lang="ar-SA" dirty="0"/>
              <a:t>شكراً لكم</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21" y="6816"/>
            <a:ext cx="9703641" cy="6844369"/>
          </a:xfrm>
          <a:prstGeom prst="rect">
            <a:avLst/>
          </a:prstGeom>
        </p:spPr>
      </p:pic>
      <p:sp>
        <p:nvSpPr>
          <p:cNvPr id="4" name="Google Shape;24;p4"/>
          <p:cNvSpPr txBox="1">
            <a:spLocks noGrp="1"/>
          </p:cNvSpPr>
          <p:nvPr>
            <p:ph type="body" idx="1"/>
          </p:nvPr>
        </p:nvSpPr>
        <p:spPr>
          <a:xfrm>
            <a:off x="724387" y="1736403"/>
            <a:ext cx="8121111" cy="626840"/>
          </a:xfrm>
          <a:prstGeom prst="rect">
            <a:avLst/>
          </a:prstGeom>
        </p:spPr>
        <p:txBody>
          <a:bodyPr spcFirstLastPara="1" wrap="square" lIns="91425" tIns="91425" rIns="91425" bIns="91425" anchor="t" anchorCtr="0">
            <a:noAutofit/>
          </a:bodyPr>
          <a:lstStyle>
            <a:lvl1pPr marL="80856" lvl="0" indent="0" algn="r" rtl="1">
              <a:spcBef>
                <a:spcPts val="637"/>
              </a:spcBef>
              <a:spcAft>
                <a:spcPts val="0"/>
              </a:spcAft>
              <a:buSzPts val="2400"/>
              <a:buNone/>
              <a:defRPr i="1">
                <a:solidFill>
                  <a:srgbClr val="01AAC4"/>
                </a:solidFill>
              </a:defRPr>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5" name="Google Shape;25;p4"/>
          <p:cNvSpPr txBox="1"/>
          <p:nvPr userDrawn="1"/>
        </p:nvSpPr>
        <p:spPr>
          <a:xfrm>
            <a:off x="615151" y="572529"/>
            <a:ext cx="2076807" cy="871600"/>
          </a:xfrm>
          <a:prstGeom prst="rect">
            <a:avLst/>
          </a:prstGeom>
          <a:noFill/>
          <a:ln>
            <a:noFill/>
          </a:ln>
        </p:spPr>
        <p:txBody>
          <a:bodyPr spcFirstLastPara="1" wrap="square" lIns="97012" tIns="97012" rIns="97012" bIns="97012" anchor="t" anchorCtr="0">
            <a:noAutofit/>
          </a:bodyPr>
          <a:lstStyle/>
          <a:p>
            <a:pPr marL="0" lvl="0" indent="0" algn="ctr" rtl="0">
              <a:spcBef>
                <a:spcPts val="0"/>
              </a:spcBef>
              <a:spcAft>
                <a:spcPts val="0"/>
              </a:spcAft>
              <a:buNone/>
            </a:pPr>
            <a:r>
              <a:rPr lang="en" sz="10187" b="1" dirty="0">
                <a:solidFill>
                  <a:schemeClr val="accent6"/>
                </a:solidFill>
              </a:rPr>
              <a:t>“</a:t>
            </a:r>
            <a:endParaRPr sz="10187" b="1" dirty="0">
              <a:solidFill>
                <a:schemeClr val="accent6"/>
              </a:solidFill>
            </a:endParaRPr>
          </a:p>
        </p:txBody>
      </p:sp>
      <p:sp>
        <p:nvSpPr>
          <p:cNvPr id="10" name="Google Shape;30;p4"/>
          <p:cNvSpPr txBox="1">
            <a:spLocks/>
          </p:cNvSpPr>
          <p:nvPr userDrawn="1"/>
        </p:nvSpPr>
        <p:spPr>
          <a:xfrm>
            <a:off x="-133" y="6440375"/>
            <a:ext cx="9702800" cy="41800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z="1379" smtClean="0"/>
              <a:pPr/>
              <a:t>‹#›</a:t>
            </a:fld>
            <a:endParaRPr lang="en" sz="1379"/>
          </a:p>
        </p:txBody>
      </p:sp>
      <p:sp>
        <p:nvSpPr>
          <p:cNvPr id="12" name="Google Shape;24;p4"/>
          <p:cNvSpPr txBox="1">
            <a:spLocks noGrp="1"/>
          </p:cNvSpPr>
          <p:nvPr>
            <p:ph type="body" idx="13"/>
          </p:nvPr>
        </p:nvSpPr>
        <p:spPr>
          <a:xfrm>
            <a:off x="724387" y="2655517"/>
            <a:ext cx="8121112" cy="3699353"/>
          </a:xfrm>
          <a:prstGeom prst="rect">
            <a:avLst/>
          </a:prstGeom>
        </p:spPr>
        <p:txBody>
          <a:bodyPr spcFirstLastPara="1" wrap="square" lIns="91425" tIns="91425" rIns="91425" bIns="91425" anchor="t" anchorCtr="0">
            <a:noAutofit/>
          </a:bodyPr>
          <a:lstStyle>
            <a:lvl1pPr marL="485135" lvl="0" indent="-404279" algn="r" rtl="1">
              <a:spcBef>
                <a:spcPts val="637"/>
              </a:spcBef>
              <a:spcAft>
                <a:spcPts val="0"/>
              </a:spcAft>
              <a:buSzPts val="2400"/>
              <a:buChar char="▷"/>
              <a:defRPr i="1"/>
            </a:lvl1pPr>
            <a:lvl2pPr marL="970270" lvl="1" indent="-404279" algn="ctr" rtl="0">
              <a:spcBef>
                <a:spcPts val="0"/>
              </a:spcBef>
              <a:spcAft>
                <a:spcPts val="0"/>
              </a:spcAft>
              <a:buSzPts val="2400"/>
              <a:buChar char="○"/>
              <a:defRPr i="1"/>
            </a:lvl2pPr>
            <a:lvl3pPr marL="1455405" lvl="2" indent="-404279" algn="ctr" rtl="0">
              <a:spcBef>
                <a:spcPts val="0"/>
              </a:spcBef>
              <a:spcAft>
                <a:spcPts val="0"/>
              </a:spcAft>
              <a:buSzPts val="2400"/>
              <a:buChar char="■"/>
              <a:defRPr i="1"/>
            </a:lvl3pPr>
            <a:lvl4pPr marL="1940540" lvl="3" indent="-404279" algn="ctr" rtl="0">
              <a:spcBef>
                <a:spcPts val="0"/>
              </a:spcBef>
              <a:spcAft>
                <a:spcPts val="0"/>
              </a:spcAft>
              <a:buSzPts val="2400"/>
              <a:buChar char="●"/>
              <a:defRPr i="1"/>
            </a:lvl4pPr>
            <a:lvl5pPr marL="2425675" lvl="4" indent="-404279" algn="ctr" rtl="0">
              <a:spcBef>
                <a:spcPts val="0"/>
              </a:spcBef>
              <a:spcAft>
                <a:spcPts val="0"/>
              </a:spcAft>
              <a:buSzPts val="2400"/>
              <a:buChar char="○"/>
              <a:defRPr i="1"/>
            </a:lvl5pPr>
            <a:lvl6pPr marL="2910810" lvl="5" indent="-404279" algn="ctr" rtl="0">
              <a:spcBef>
                <a:spcPts val="0"/>
              </a:spcBef>
              <a:spcAft>
                <a:spcPts val="0"/>
              </a:spcAft>
              <a:buSzPts val="2400"/>
              <a:buChar char="■"/>
              <a:defRPr i="1"/>
            </a:lvl6pPr>
            <a:lvl7pPr marL="3395944" lvl="6" indent="-404279" algn="ctr" rtl="0">
              <a:spcBef>
                <a:spcPts val="0"/>
              </a:spcBef>
              <a:spcAft>
                <a:spcPts val="0"/>
              </a:spcAft>
              <a:buSzPts val="2400"/>
              <a:buChar char="●"/>
              <a:defRPr i="1"/>
            </a:lvl7pPr>
            <a:lvl8pPr marL="3881079" lvl="7" indent="-404279" algn="ctr" rtl="0">
              <a:spcBef>
                <a:spcPts val="0"/>
              </a:spcBef>
              <a:spcAft>
                <a:spcPts val="0"/>
              </a:spcAft>
              <a:buSzPts val="2400"/>
              <a:buChar char="○"/>
              <a:defRPr i="1"/>
            </a:lvl8pPr>
            <a:lvl9pPr marL="4366214" lvl="8" indent="-404279" algn="ctr">
              <a:spcBef>
                <a:spcPts val="0"/>
              </a:spcBef>
              <a:spcAft>
                <a:spcPts val="0"/>
              </a:spcAft>
              <a:buSzPts val="2400"/>
              <a:buChar char="■"/>
              <a:defRPr i="1"/>
            </a:lvl9pPr>
          </a:lstStyle>
          <a:p>
            <a:endParaRPr dirty="0"/>
          </a:p>
        </p:txBody>
      </p:sp>
      <p:sp>
        <p:nvSpPr>
          <p:cNvPr id="14" name="Title 13"/>
          <p:cNvSpPr>
            <a:spLocks noGrp="1"/>
          </p:cNvSpPr>
          <p:nvPr>
            <p:ph type="title"/>
          </p:nvPr>
        </p:nvSpPr>
        <p:spPr>
          <a:xfrm>
            <a:off x="461257" y="657795"/>
            <a:ext cx="8565562" cy="657381"/>
          </a:xfrm>
        </p:spPr>
        <p:txBody>
          <a:bodyPr/>
          <a:lstStyle>
            <a:lvl1pPr algn="r" rtl="1">
              <a:defRPr>
                <a:solidFill>
                  <a:srgbClr val="313284"/>
                </a:solidFill>
                <a:latin typeface="+mj-lt"/>
              </a:defRPr>
            </a:lvl1pPr>
          </a:lstStyle>
          <a:p>
            <a:r>
              <a:rPr lang="en-US" dirty="0"/>
              <a:t>Click to edit Master title style</a:t>
            </a:r>
          </a:p>
        </p:txBody>
      </p:sp>
      <p:sp>
        <p:nvSpPr>
          <p:cNvPr id="13" name="Google Shape;28;p4"/>
          <p:cNvSpPr/>
          <p:nvPr userDrawn="1"/>
        </p:nvSpPr>
        <p:spPr>
          <a:xfrm>
            <a:off x="2033600" y="1490373"/>
            <a:ext cx="4146950" cy="60959"/>
          </a:xfrm>
          <a:prstGeom prst="rect">
            <a:avLst/>
          </a:prstGeom>
          <a:solidFill>
            <a:srgbClr val="32308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
        <p:nvSpPr>
          <p:cNvPr id="15" name="Google Shape;29;p4"/>
          <p:cNvSpPr/>
          <p:nvPr userDrawn="1"/>
        </p:nvSpPr>
        <p:spPr>
          <a:xfrm>
            <a:off x="6180551" y="1490373"/>
            <a:ext cx="2846268" cy="60959"/>
          </a:xfrm>
          <a:prstGeom prst="rect">
            <a:avLst/>
          </a:prstGeom>
          <a:solidFill>
            <a:srgbClr val="01AAC4"/>
          </a:solidFill>
          <a:ln>
            <a:noFill/>
          </a:ln>
        </p:spPr>
        <p:txBody>
          <a:bodyPr spcFirstLastPara="1" wrap="square" lIns="97012" tIns="97012" rIns="97012" bIns="97012" anchor="ctr" anchorCtr="0">
            <a:noAutofit/>
          </a:bodyPr>
          <a:lstStyle/>
          <a:p>
            <a:pPr marL="0" lvl="0" indent="0" algn="l" rtl="0">
              <a:spcBef>
                <a:spcPts val="0"/>
              </a:spcBef>
              <a:spcAft>
                <a:spcPts val="0"/>
              </a:spcAft>
              <a:buNone/>
            </a:pPr>
            <a:endParaRPr sz="1910"/>
          </a:p>
        </p:txBody>
      </p:sp>
    </p:spTree>
    <p:extLst>
      <p:ext uri="{BB962C8B-B14F-4D97-AF65-F5344CB8AC3E}">
        <p14:creationId xmlns:p14="http://schemas.microsoft.com/office/powerpoint/2010/main" val="167344341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descr="amana_logo copy.jpg"/>
          <p:cNvPicPr>
            <a:picLocks noChangeAspect="1"/>
          </p:cNvPicPr>
          <p:nvPr userDrawn="1"/>
        </p:nvPicPr>
        <p:blipFill>
          <a:blip r:embed="rId25" cstate="print"/>
          <a:stretch>
            <a:fillRect/>
          </a:stretch>
        </p:blipFill>
        <p:spPr>
          <a:xfrm>
            <a:off x="203200" y="6096000"/>
            <a:ext cx="1027189" cy="685800"/>
          </a:xfrm>
          <a:prstGeom prst="rect">
            <a:avLst/>
          </a:prstGeom>
        </p:spPr>
      </p:pic>
      <p:cxnSp>
        <p:nvCxnSpPr>
          <p:cNvPr id="13" name="Straight Connector 12"/>
          <p:cNvCxnSpPr/>
          <p:nvPr userDrawn="1"/>
        </p:nvCxnSpPr>
        <p:spPr>
          <a:xfrm rot="10800000">
            <a:off x="1422742" y="6477000"/>
            <a:ext cx="7696987" cy="1588"/>
          </a:xfrm>
          <a:prstGeom prst="line">
            <a:avLst/>
          </a:prstGeom>
          <a:ln w="3175">
            <a:solidFill>
              <a:srgbClr val="7A7B7E"/>
            </a:solidFill>
          </a:ln>
        </p:spPr>
        <p:style>
          <a:lnRef idx="1">
            <a:schemeClr val="accent1"/>
          </a:lnRef>
          <a:fillRef idx="0">
            <a:schemeClr val="accent1"/>
          </a:fillRef>
          <a:effectRef idx="0">
            <a:schemeClr val="accent1"/>
          </a:effectRef>
          <a:fontRef idx="minor">
            <a:schemeClr val="tx1"/>
          </a:fontRef>
        </p:style>
      </p:cxnSp>
      <p:pic>
        <p:nvPicPr>
          <p:cNvPr id="4" name="Picture 3" descr="Shape&#10;&#10;Description automatically generated">
            <a:extLst>
              <a:ext uri="{FF2B5EF4-FFF2-40B4-BE49-F238E27FC236}">
                <a16:creationId xmlns:a16="http://schemas.microsoft.com/office/drawing/2014/main" id="{FA892DEE-3C55-484B-B1B7-2835B7CAD553}"/>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2996" y="-10633"/>
            <a:ext cx="2578395" cy="374644"/>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8" r:id="rId2"/>
    <p:sldLayoutId id="2147483684" r:id="rId3"/>
    <p:sldLayoutId id="2147483679" r:id="rId4"/>
    <p:sldLayoutId id="2147483680" r:id="rId5"/>
    <p:sldLayoutId id="2147483681" r:id="rId6"/>
    <p:sldLayoutId id="2147483682" r:id="rId7"/>
    <p:sldLayoutId id="2147483677"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Lst>
  <p:hf hdr="0" ftr="0"/>
  <p:txStyles>
    <p:titleStyle>
      <a:lvl1pPr algn="r" defTabSz="914400" rtl="1" eaLnBrk="1" latinLnBrk="0" hangingPunct="1">
        <a:spcBef>
          <a:spcPct val="0"/>
        </a:spcBef>
        <a:buNone/>
        <a:defRPr sz="3100" kern="1200">
          <a:solidFill>
            <a:srgbClr val="3F2986"/>
          </a:solidFill>
          <a:latin typeface="HelveticaNeueLT Arabic 55 Roman" pitchFamily="34" charset="-78"/>
          <a:ea typeface="+mj-ea"/>
          <a:cs typeface="HelveticaNeueLT Arabic 55 Roman" pitchFamily="34" charset="-78"/>
        </a:defRPr>
      </a:lvl1pPr>
    </p:titleStyle>
    <p:bodyStyle>
      <a:lvl1pPr marL="342900" indent="-342900" algn="r" defTabSz="914400" rtl="1" eaLnBrk="1" latinLnBrk="0" hangingPunct="1">
        <a:lnSpc>
          <a:spcPct val="150000"/>
        </a:lnSpc>
        <a:spcBef>
          <a:spcPct val="20000"/>
        </a:spcBef>
        <a:buFontTx/>
        <a:buNone/>
        <a:defRPr sz="1600" kern="1200">
          <a:solidFill>
            <a:srgbClr val="7A7B7E"/>
          </a:solidFill>
          <a:latin typeface="HelveticaNeueLT Arabic 55 Roman" pitchFamily="34" charset="-78"/>
          <a:ea typeface="+mn-ea"/>
          <a:cs typeface="HelveticaNeueLT Arabic 55 Roman" pitchFamily="34" charset="-78"/>
        </a:defRPr>
      </a:lvl1pPr>
      <a:lvl2pPr marL="742950" indent="-285750" algn="r" defTabSz="914400" rtl="1" eaLnBrk="1" latinLnBrk="0" hangingPunct="1">
        <a:spcBef>
          <a:spcPct val="20000"/>
        </a:spcBef>
        <a:buFont typeface="Arial" pitchFamily="34" charset="0"/>
        <a:buChar char="–"/>
        <a:defRPr sz="1600" kern="1200">
          <a:solidFill>
            <a:srgbClr val="7A7B7E"/>
          </a:solidFill>
          <a:latin typeface="HelveticaNeueLT Arabic 55 Roman" pitchFamily="34" charset="-78"/>
          <a:ea typeface="+mn-ea"/>
          <a:cs typeface="HelveticaNeueLT Arabic 55 Roman" pitchFamily="34" charset="-78"/>
        </a:defRPr>
      </a:lvl2pPr>
      <a:lvl3pPr marL="1143000" indent="-228600" algn="r" defTabSz="914400" rtl="1" eaLnBrk="1" latinLnBrk="0" hangingPunct="1">
        <a:spcBef>
          <a:spcPct val="20000"/>
        </a:spcBef>
        <a:buFont typeface="Arial" pitchFamily="34" charset="0"/>
        <a:buChar char="•"/>
        <a:defRPr sz="1600" kern="1200">
          <a:solidFill>
            <a:srgbClr val="7A7B7E"/>
          </a:solidFill>
          <a:latin typeface="HelveticaNeueLT Arabic 55 Roman" pitchFamily="34" charset="-78"/>
          <a:ea typeface="+mn-ea"/>
          <a:cs typeface="HelveticaNeueLT Arabic 55 Roman" pitchFamily="34" charset="-78"/>
        </a:defRPr>
      </a:lvl3pPr>
      <a:lvl4pPr marL="1600200" indent="-228600" algn="r" defTabSz="914400" rtl="1" eaLnBrk="1" latinLnBrk="0" hangingPunct="1">
        <a:spcBef>
          <a:spcPct val="20000"/>
        </a:spcBef>
        <a:buFont typeface="Arial" pitchFamily="34" charset="0"/>
        <a:buChar char="–"/>
        <a:defRPr sz="1600" kern="1200">
          <a:solidFill>
            <a:srgbClr val="7A7B7E"/>
          </a:solidFill>
          <a:latin typeface="HelveticaNeueLT Arabic 55 Roman" pitchFamily="34" charset="-78"/>
          <a:ea typeface="+mn-ea"/>
          <a:cs typeface="HelveticaNeueLT Arabic 55 Roman" pitchFamily="34" charset="-78"/>
        </a:defRPr>
      </a:lvl4pPr>
      <a:lvl5pPr marL="2057400" indent="-228600" algn="r" defTabSz="914400" rtl="1" eaLnBrk="1" latinLnBrk="0" hangingPunct="1">
        <a:spcBef>
          <a:spcPct val="20000"/>
        </a:spcBef>
        <a:buFont typeface="Arial" pitchFamily="34" charset="0"/>
        <a:buChar char="»"/>
        <a:defRPr sz="1600" kern="1200">
          <a:solidFill>
            <a:srgbClr val="7A7B7E"/>
          </a:solidFill>
          <a:latin typeface="HelveticaNeueLT Arabic 55 Roman" pitchFamily="34" charset="-78"/>
          <a:ea typeface="+mn-ea"/>
          <a:cs typeface="HelveticaNeueLT Arabic 55 Roman" pitchFamily="34" charset="-78"/>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ar-SA" dirty="0"/>
              <a:t>الإدارة العامة للأمن السيبراني </a:t>
            </a:r>
          </a:p>
        </p:txBody>
      </p:sp>
      <p:sp>
        <p:nvSpPr>
          <p:cNvPr id="3" name="Text Placeholder 2"/>
          <p:cNvSpPr>
            <a:spLocks noGrp="1"/>
          </p:cNvSpPr>
          <p:nvPr>
            <p:ph type="body" sz="quarter" idx="15"/>
          </p:nvPr>
        </p:nvSpPr>
        <p:spPr/>
        <p:txBody>
          <a:bodyPr/>
          <a:lstStyle/>
          <a:p>
            <a:r>
              <a:rPr lang="ar-SA" dirty="0"/>
              <a:t>جائزة الملك عبد العزيز للجودة</a:t>
            </a:r>
          </a:p>
        </p:txBody>
      </p:sp>
    </p:spTree>
    <p:extLst>
      <p:ext uri="{BB962C8B-B14F-4D97-AF65-F5344CB8AC3E}">
        <p14:creationId xmlns:p14="http://schemas.microsoft.com/office/powerpoint/2010/main" val="32202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70659" y="1190639"/>
            <a:ext cx="8676542" cy="500063"/>
          </a:xfrm>
        </p:spPr>
        <p:txBody>
          <a:bodyPr/>
          <a:lstStyle/>
          <a:p>
            <a:r>
              <a:rPr lang="ar-SA" dirty="0"/>
              <a:t>نظام الاستخبارات السيبرانية </a:t>
            </a:r>
            <a:r>
              <a:rPr lang="en-US" dirty="0"/>
              <a:t>(Threat Intelligence)</a:t>
            </a:r>
          </a:p>
          <a:p>
            <a:endParaRPr lang="en-US" sz="1486" i="0" dirty="0"/>
          </a:p>
        </p:txBody>
      </p:sp>
      <p:sp>
        <p:nvSpPr>
          <p:cNvPr id="6" name="Text Placeholder 5"/>
          <p:cNvSpPr>
            <a:spLocks noGrp="1"/>
          </p:cNvSpPr>
          <p:nvPr>
            <p:ph type="body" sz="quarter" idx="14"/>
          </p:nvPr>
        </p:nvSpPr>
        <p:spPr>
          <a:xfrm>
            <a:off x="659715" y="1767228"/>
            <a:ext cx="8676542" cy="4181492"/>
          </a:xfrm>
        </p:spPr>
        <p:txBody>
          <a:bodyPr/>
          <a:lstStyle/>
          <a:p>
            <a:pPr marL="465992" indent="-285750">
              <a:spcBef>
                <a:spcPts val="0"/>
              </a:spcBef>
              <a:spcAft>
                <a:spcPts val="849"/>
              </a:spcAft>
              <a:buFontTx/>
              <a:buChar char="-"/>
            </a:pPr>
            <a:r>
              <a:rPr lang="ar-SA" sz="1800" dirty="0">
                <a:solidFill>
                  <a:srgbClr val="FF0000"/>
                </a:solidFill>
              </a:rPr>
              <a:t>إجراءات عمل محددة </a:t>
            </a:r>
          </a:p>
          <a:p>
            <a:pPr marL="465992" indent="-285750">
              <a:spcBef>
                <a:spcPts val="0"/>
              </a:spcBef>
              <a:spcAft>
                <a:spcPts val="849"/>
              </a:spcAft>
              <a:buFontTx/>
              <a:buChar char="-"/>
            </a:pPr>
            <a:r>
              <a:rPr lang="ar-SA" sz="1800" dirty="0">
                <a:solidFill>
                  <a:srgbClr val="FF0000"/>
                </a:solidFill>
              </a:rPr>
              <a:t>أن يكون هذا النظام داعم ومكمل لاستراتيجية المنشأة.</a:t>
            </a:r>
          </a:p>
          <a:p>
            <a:endParaRPr lang="en-US" dirty="0"/>
          </a:p>
          <a:p>
            <a:endParaRPr lang="en-US" dirty="0"/>
          </a:p>
        </p:txBody>
      </p:sp>
      <p:sp>
        <p:nvSpPr>
          <p:cNvPr id="9" name="Text Placeholder 8"/>
          <p:cNvSpPr>
            <a:spLocks noGrp="1"/>
          </p:cNvSpPr>
          <p:nvPr>
            <p:ph type="body" sz="quarter" idx="15"/>
          </p:nvPr>
        </p:nvSpPr>
        <p:spPr/>
        <p:txBody>
          <a:bodyPr/>
          <a:lstStyle/>
          <a:p>
            <a:r>
              <a:rPr lang="ar-SA" dirty="0"/>
              <a:t>أنظمة الحماية في ادارة العمليات السيبرانية </a:t>
            </a:r>
          </a:p>
          <a:p>
            <a:endParaRPr lang="en-US" dirty="0"/>
          </a:p>
        </p:txBody>
      </p:sp>
      <p:sp>
        <p:nvSpPr>
          <p:cNvPr id="8" name="Oval 7"/>
          <p:cNvSpPr/>
          <p:nvPr/>
        </p:nvSpPr>
        <p:spPr>
          <a:xfrm>
            <a:off x="843915" y="4273866"/>
            <a:ext cx="1877281" cy="1674854"/>
          </a:xfrm>
          <a:prstGeom prst="ellipse">
            <a:avLst/>
          </a:prstGeom>
          <a:blipFill rotWithShape="1">
            <a:blip r:embed="rId2" cstate="print">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67882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ar-SA" dirty="0"/>
              <a:t>نظام الكشف و الاستجابة لتهديدات الأجهزة الطرفية</a:t>
            </a:r>
            <a:r>
              <a:rPr lang="en-US" dirty="0"/>
              <a:t> (EDR)</a:t>
            </a:r>
            <a:r>
              <a:rPr lang="en-US" sz="1400" dirty="0">
                <a:solidFill>
                  <a:schemeClr val="accent5">
                    <a:lumMod val="75000"/>
                  </a:schemeClr>
                </a:solidFill>
                <a:ea typeface="Calibri" panose="020F0502020204030204" pitchFamily="34" charset="0"/>
                <a:cs typeface="Arial" panose="020B0604020202020204" pitchFamily="34" charset="0"/>
              </a:rPr>
              <a:t> </a:t>
            </a:r>
            <a:endParaRPr lang="en-US" dirty="0"/>
          </a:p>
          <a:p>
            <a:endParaRPr lang="en-US" sz="1400" dirty="0"/>
          </a:p>
        </p:txBody>
      </p:sp>
      <p:sp>
        <p:nvSpPr>
          <p:cNvPr id="4" name="Text Placeholder 3"/>
          <p:cNvSpPr>
            <a:spLocks noGrp="1"/>
          </p:cNvSpPr>
          <p:nvPr>
            <p:ph type="body" sz="quarter" idx="14"/>
          </p:nvPr>
        </p:nvSpPr>
        <p:spPr>
          <a:xfrm>
            <a:off x="670659" y="1515501"/>
            <a:ext cx="8676542" cy="4181492"/>
          </a:xfrm>
        </p:spPr>
        <p:txBody>
          <a:bodyPr/>
          <a:lstStyle/>
          <a:p>
            <a:pPr>
              <a:lnSpc>
                <a:spcPct val="200000"/>
              </a:lnSpc>
              <a:spcBef>
                <a:spcPts val="0"/>
              </a:spcBef>
              <a:spcAft>
                <a:spcPts val="849"/>
              </a:spcAft>
            </a:pPr>
            <a:r>
              <a:rPr lang="ar-SA" dirty="0">
                <a:solidFill>
                  <a:srgbClr val="7030A0"/>
                </a:solidFill>
                <a:latin typeface="Calibri" panose="020F0502020204030204" pitchFamily="34" charset="0"/>
                <a:ea typeface="Calibri" panose="020F0502020204030204" pitchFamily="34" charset="0"/>
              </a:rPr>
              <a:t>الهدف من النظام: </a:t>
            </a:r>
            <a:r>
              <a:rPr lang="ar-SA" dirty="0">
                <a:solidFill>
                  <a:srgbClr val="002060"/>
                </a:solidFill>
                <a:ea typeface="Calibri" panose="020F0502020204030204" pitchFamily="34" charset="0"/>
              </a:rPr>
              <a:t>أداة للكشف والاستجابة على مستوى جميع الأجهزة الطرفية والخوادم لاكتشاف التهديدات المتكررة والبرامج الضارة واستباقية حدوثها مما يتيح لمتخصصي الأمن السيبراني:</a:t>
            </a:r>
            <a:endParaRPr lang="en-US" dirty="0">
              <a:solidFill>
                <a:srgbClr val="002060"/>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الاستجابة المبكرة للحوادث الأمنية ومعالجتها</a:t>
            </a:r>
            <a:r>
              <a:rPr lang="en-US" dirty="0">
                <a:solidFill>
                  <a:srgbClr val="339999"/>
                </a:solidFill>
                <a:ea typeface="Calibri" panose="020F0502020204030204" pitchFamily="34" charset="0"/>
              </a:rPr>
              <a:t>.</a:t>
            </a: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توفير نظرة شاملة على الحالة الأمنية للأجهزة والخوادم داخل الأمانة</a:t>
            </a:r>
            <a:r>
              <a:rPr lang="en-US" dirty="0">
                <a:solidFill>
                  <a:srgbClr val="339999"/>
                </a:solidFill>
                <a:ea typeface="Calibri" panose="020F0502020204030204" pitchFamily="34" charset="0"/>
              </a:rPr>
              <a:t>.</a:t>
            </a: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رفع كفاءة التحقيق الجنائي الرقمي من خلال توفير تسلسل زمني للأحداث</a:t>
            </a:r>
            <a:r>
              <a:rPr lang="en-US" dirty="0">
                <a:latin typeface="Calibri" panose="020F0502020204030204" pitchFamily="34" charset="0"/>
                <a:ea typeface="Calibri" panose="020F050202020403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p:txBody>
      </p:sp>
      <p:sp>
        <p:nvSpPr>
          <p:cNvPr id="7" name="Text Placeholder 6"/>
          <p:cNvSpPr>
            <a:spLocks noGrp="1"/>
          </p:cNvSpPr>
          <p:nvPr>
            <p:ph type="body" sz="quarter" idx="15"/>
          </p:nvPr>
        </p:nvSpPr>
        <p:spPr>
          <a:xfrm>
            <a:off x="670659" y="228600"/>
            <a:ext cx="8686800" cy="714361"/>
          </a:xfrm>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250" y="3632021"/>
            <a:ext cx="2064972" cy="2064972"/>
          </a:xfrm>
          <a:prstGeom prst="rect">
            <a:avLst/>
          </a:prstGeom>
        </p:spPr>
      </p:pic>
    </p:spTree>
    <p:extLst>
      <p:ext uri="{BB962C8B-B14F-4D97-AF65-F5344CB8AC3E}">
        <p14:creationId xmlns:p14="http://schemas.microsoft.com/office/powerpoint/2010/main" val="183664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ar-SA" dirty="0"/>
              <a:t>نظام الكشف و الاستجابة لتهديدات الأجهزة الطرفية</a:t>
            </a:r>
            <a:r>
              <a:rPr lang="en-US" dirty="0"/>
              <a:t> (EDR)</a:t>
            </a:r>
            <a:r>
              <a:rPr lang="en-US" sz="1400" dirty="0">
                <a:solidFill>
                  <a:schemeClr val="accent5">
                    <a:lumMod val="75000"/>
                  </a:schemeClr>
                </a:solidFill>
                <a:ea typeface="Calibri" panose="020F0502020204030204" pitchFamily="34" charset="0"/>
                <a:cs typeface="Arial" panose="020B0604020202020204" pitchFamily="34" charset="0"/>
              </a:rPr>
              <a:t> </a:t>
            </a:r>
            <a:endParaRPr lang="en-US" dirty="0"/>
          </a:p>
          <a:p>
            <a:endParaRPr lang="en-US" sz="1400" dirty="0"/>
          </a:p>
        </p:txBody>
      </p:sp>
      <p:sp>
        <p:nvSpPr>
          <p:cNvPr id="4" name="Text Placeholder 3"/>
          <p:cNvSpPr>
            <a:spLocks noGrp="1"/>
          </p:cNvSpPr>
          <p:nvPr>
            <p:ph type="body" sz="quarter" idx="14"/>
          </p:nvPr>
        </p:nvSpPr>
        <p:spPr>
          <a:xfrm>
            <a:off x="670659" y="1515501"/>
            <a:ext cx="8676542" cy="4181492"/>
          </a:xfrm>
        </p:spPr>
        <p:txBody>
          <a:bodyPr/>
          <a:lstStyle/>
          <a:p>
            <a:pPr algn="l"/>
            <a:r>
              <a:rPr lang="ar-SA" sz="1800" b="0" i="0" u="none" strike="noStrike" baseline="0" dirty="0">
                <a:latin typeface="AdobeArabic-Regular"/>
              </a:rPr>
              <a:t>.</a:t>
            </a:r>
          </a:p>
          <a:p>
            <a:r>
              <a:rPr lang="ar-SA" sz="1600" i="1" dirty="0"/>
              <a:t>هذا النظام يحقق معيار الهيئة الوطنية للأمن السيبراني قم 2-3-1-2</a:t>
            </a:r>
            <a:endParaRPr lang="ar-SA" sz="1600" b="0" i="1" u="none" strike="noStrike" baseline="0" dirty="0">
              <a:latin typeface="DINNextLTArabic-Light"/>
            </a:endParaRPr>
          </a:p>
          <a:p>
            <a:endParaRPr lang="en-US" dirty="0"/>
          </a:p>
          <a:p>
            <a:pPr algn="l"/>
            <a:endParaRPr lang="en-US" dirty="0"/>
          </a:p>
          <a:p>
            <a:endParaRPr lang="en-US" dirty="0"/>
          </a:p>
        </p:txBody>
      </p:sp>
      <p:sp>
        <p:nvSpPr>
          <p:cNvPr id="7" name="Text Placeholder 6"/>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250" y="3632021"/>
            <a:ext cx="2064972" cy="2064972"/>
          </a:xfrm>
          <a:prstGeom prst="rect">
            <a:avLst/>
          </a:prstGeom>
        </p:spPr>
      </p:pic>
      <p:sp>
        <p:nvSpPr>
          <p:cNvPr id="2" name="TextBox 1">
            <a:extLst>
              <a:ext uri="{FF2B5EF4-FFF2-40B4-BE49-F238E27FC236}">
                <a16:creationId xmlns:a16="http://schemas.microsoft.com/office/drawing/2014/main" id="{8F178DEE-7C96-A274-0C76-473D89FB7553}"/>
              </a:ext>
            </a:extLst>
          </p:cNvPr>
          <p:cNvSpPr txBox="1"/>
          <p:nvPr/>
        </p:nvSpPr>
        <p:spPr>
          <a:xfrm>
            <a:off x="2641600" y="2660388"/>
            <a:ext cx="5542501" cy="923330"/>
          </a:xfrm>
          <a:prstGeom prst="rect">
            <a:avLst/>
          </a:prstGeom>
          <a:noFill/>
          <a:ln w="12700">
            <a:solidFill>
              <a:schemeClr val="tx1"/>
            </a:solidFill>
          </a:ln>
        </p:spPr>
        <p:txBody>
          <a:bodyPr wrap="square" rtlCol="0">
            <a:spAutoFit/>
          </a:bodyPr>
          <a:lstStyle/>
          <a:p>
            <a:pPr algn="r" rtl="1"/>
            <a:r>
              <a:rPr lang="ar-SA" sz="1800" b="0" i="0" u="none" strike="noStrike" baseline="0" dirty="0">
                <a:latin typeface="AdobeArabic-Regular"/>
              </a:rPr>
              <a:t>حماية الخوادم الخاصة بالأنظمة الحساسة بتقنيات حماية الأجهزة الطرفية</a:t>
            </a:r>
          </a:p>
          <a:p>
            <a:pPr algn="r" rtl="1"/>
            <a:r>
              <a:rPr lang="en-GB" sz="1800" b="0" i="0" u="none" strike="noStrike" baseline="0" dirty="0">
                <a:latin typeface="AdobeArabic-Regular"/>
              </a:rPr>
              <a:t>End-point Protection</a:t>
            </a:r>
            <a:r>
              <a:rPr lang="ar-SA" sz="1800" b="0" i="0" u="none" strike="noStrike" baseline="0" dirty="0">
                <a:latin typeface="AdobeArabic-Regular"/>
              </a:rPr>
              <a:t> المعتمدة لدى الجهة.</a:t>
            </a:r>
          </a:p>
          <a:p>
            <a:pPr algn="r" rtl="1"/>
            <a:endParaRPr lang="en-GB" dirty="0"/>
          </a:p>
        </p:txBody>
      </p:sp>
    </p:spTree>
    <p:extLst>
      <p:ext uri="{BB962C8B-B14F-4D97-AF65-F5344CB8AC3E}">
        <p14:creationId xmlns:p14="http://schemas.microsoft.com/office/powerpoint/2010/main" val="359489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ar-SA" dirty="0"/>
              <a:t>نظام الكشف و الاستجابة لتهديدات الأجهزة الطرفية</a:t>
            </a:r>
            <a:r>
              <a:rPr lang="en-US" dirty="0"/>
              <a:t> (EDR)</a:t>
            </a:r>
            <a:r>
              <a:rPr lang="en-US" sz="1400" dirty="0">
                <a:solidFill>
                  <a:schemeClr val="accent5">
                    <a:lumMod val="75000"/>
                  </a:schemeClr>
                </a:solidFill>
                <a:ea typeface="Calibri" panose="020F0502020204030204" pitchFamily="34" charset="0"/>
                <a:cs typeface="Arial" panose="020B0604020202020204" pitchFamily="34" charset="0"/>
              </a:rPr>
              <a:t> </a:t>
            </a:r>
            <a:endParaRPr lang="en-US" dirty="0"/>
          </a:p>
          <a:p>
            <a:endParaRPr lang="en-US" sz="1400" dirty="0"/>
          </a:p>
        </p:txBody>
      </p:sp>
      <p:sp>
        <p:nvSpPr>
          <p:cNvPr id="4" name="Text Placeholder 3"/>
          <p:cNvSpPr>
            <a:spLocks noGrp="1"/>
          </p:cNvSpPr>
          <p:nvPr>
            <p:ph type="body" sz="quarter" idx="14"/>
          </p:nvPr>
        </p:nvSpPr>
        <p:spPr>
          <a:xfrm>
            <a:off x="670659" y="1515501"/>
            <a:ext cx="8676542" cy="4181492"/>
          </a:xfrm>
        </p:spPr>
        <p:txBody>
          <a:bodyPr/>
          <a:lstStyle/>
          <a:p>
            <a:pPr marL="465992" indent="-285750">
              <a:spcBef>
                <a:spcPts val="0"/>
              </a:spcBef>
              <a:spcAft>
                <a:spcPts val="849"/>
              </a:spcAft>
              <a:buFontTx/>
              <a:buChar char="-"/>
            </a:pPr>
            <a:r>
              <a:rPr lang="ar-SA" dirty="0">
                <a:solidFill>
                  <a:srgbClr val="FF0000"/>
                </a:solidFill>
              </a:rPr>
              <a:t>إجراءات عمل محددة </a:t>
            </a:r>
          </a:p>
          <a:p>
            <a:pPr marL="465992" indent="-285750">
              <a:spcBef>
                <a:spcPts val="0"/>
              </a:spcBef>
              <a:spcAft>
                <a:spcPts val="849"/>
              </a:spcAft>
              <a:buFontTx/>
              <a:buChar char="-"/>
            </a:pPr>
            <a:r>
              <a:rPr lang="ar-SA" dirty="0">
                <a:solidFill>
                  <a:srgbClr val="FF0000"/>
                </a:solidFill>
              </a:rPr>
              <a:t>أن يكون هذا النظام داعم ومكمل لاستراتيجية المنشأة.</a:t>
            </a:r>
          </a:p>
          <a:p>
            <a:endParaRPr lang="en-US" dirty="0"/>
          </a:p>
          <a:p>
            <a:endParaRPr lang="en-US" dirty="0"/>
          </a:p>
        </p:txBody>
      </p:sp>
      <p:sp>
        <p:nvSpPr>
          <p:cNvPr id="7" name="Text Placeholder 6"/>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250" y="3632021"/>
            <a:ext cx="2064972" cy="2064972"/>
          </a:xfrm>
          <a:prstGeom prst="rect">
            <a:avLst/>
          </a:prstGeom>
        </p:spPr>
      </p:pic>
    </p:spTree>
    <p:extLst>
      <p:ext uri="{BB962C8B-B14F-4D97-AF65-F5344CB8AC3E}">
        <p14:creationId xmlns:p14="http://schemas.microsoft.com/office/powerpoint/2010/main" val="114003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84200" y="1610912"/>
            <a:ext cx="8676542" cy="500063"/>
          </a:xfrm>
        </p:spPr>
        <p:txBody>
          <a:bodyPr/>
          <a:lstStyle/>
          <a:p>
            <a:pPr marL="181926" indent="0" algn="just">
              <a:lnSpc>
                <a:spcPct val="200000"/>
              </a:lnSpc>
              <a:spcAft>
                <a:spcPts val="849"/>
              </a:spcAft>
            </a:pPr>
            <a:r>
              <a:rPr lang="ar-SA" sz="1486" i="0" dirty="0">
                <a:solidFill>
                  <a:srgbClr val="002060"/>
                </a:solidFill>
                <a:latin typeface="+mj-lt"/>
                <a:ea typeface="Calibri" panose="020F0502020204030204" pitchFamily="34" charset="0"/>
              </a:rPr>
              <a:t>يوفر النظام نظرة شمولية على حركة و سلوك البيانات عبر الشبكة حيث يعتمد على الذكاء الاصطناعي لاكتشاف التحركات المشبوهه داخل </a:t>
            </a:r>
            <a:r>
              <a:rPr lang="ar-SA" sz="1486" dirty="0" err="1">
                <a:solidFill>
                  <a:srgbClr val="002060"/>
                </a:solidFill>
                <a:latin typeface="+mj-lt"/>
              </a:rPr>
              <a:t>الشبكه</a:t>
            </a:r>
            <a:r>
              <a:rPr lang="ar-SA" sz="1486" dirty="0">
                <a:solidFill>
                  <a:srgbClr val="002060"/>
                </a:solidFill>
                <a:latin typeface="+mj-lt"/>
              </a:rPr>
              <a:t> ثم الاستجابة لها أو تخفيفها، مفيدة أيضاً في التحقيق الجنائي الرقمي وتتبع آثار الهجمات وكذلك تتيح</a:t>
            </a:r>
            <a:r>
              <a:rPr lang="en-US" sz="1486" dirty="0">
                <a:solidFill>
                  <a:srgbClr val="002060"/>
                </a:solidFill>
                <a:latin typeface="+mj-lt"/>
              </a:rPr>
              <a:t> Visibility </a:t>
            </a:r>
            <a:r>
              <a:rPr lang="ar-SA" sz="1486" dirty="0">
                <a:solidFill>
                  <a:srgbClr val="002060"/>
                </a:solidFill>
                <a:latin typeface="+mj-lt"/>
              </a:rPr>
              <a:t>أكثر للجهات</a:t>
            </a:r>
            <a:endParaRPr lang="en-US" sz="1486" i="0" dirty="0">
              <a:solidFill>
                <a:srgbClr val="002060"/>
              </a:solidFill>
              <a:latin typeface="+mj-lt"/>
              <a:ea typeface="Calibri" panose="020F0502020204030204" pitchFamily="34" charset="0"/>
            </a:endParaRPr>
          </a:p>
          <a:p>
            <a:pPr marL="181926" indent="0">
              <a:lnSpc>
                <a:spcPct val="200000"/>
              </a:lnSpc>
              <a:spcBef>
                <a:spcPts val="0"/>
              </a:spcBef>
              <a:spcAft>
                <a:spcPts val="849"/>
              </a:spcAft>
              <a:buNone/>
            </a:pPr>
            <a:r>
              <a:rPr lang="ar-SA" sz="1486" i="0" dirty="0">
                <a:solidFill>
                  <a:srgbClr val="002060"/>
                </a:solidFill>
                <a:latin typeface="+mj-lt"/>
                <a:ea typeface="Calibri" panose="020F0502020204030204" pitchFamily="34" charset="0"/>
              </a:rPr>
              <a:t>وقد تم تنصيب أجهزة نظام الكشف و الاستجابة لتهديدات الشبكة على المحافظات التابعه لأمانة جده مما يجعلنا على اطلاع بمستوى الحماية لديهم ومراقبة التهديدات السيبرانية</a:t>
            </a:r>
            <a:r>
              <a:rPr lang="ar-SA" sz="1486" i="0" dirty="0">
                <a:latin typeface="+mj-lt"/>
                <a:ea typeface="Calibri" panose="020F0502020204030204" pitchFamily="34" charset="0"/>
              </a:rPr>
              <a:t>.</a:t>
            </a:r>
          </a:p>
          <a:p>
            <a:pPr marL="181926" indent="0">
              <a:lnSpc>
                <a:spcPct val="200000"/>
              </a:lnSpc>
              <a:spcBef>
                <a:spcPts val="0"/>
              </a:spcBef>
              <a:spcAft>
                <a:spcPts val="849"/>
              </a:spcAft>
              <a:buNone/>
            </a:pPr>
            <a:endParaRPr lang="ar-SA" sz="1486" dirty="0">
              <a:latin typeface="+mj-lt"/>
              <a:ea typeface="Calibri" panose="020F0502020204030204" pitchFamily="34" charset="0"/>
              <a:cs typeface="Arial" panose="020B0604020202020204" pitchFamily="34" charset="0"/>
            </a:endParaRPr>
          </a:p>
          <a:p>
            <a:endParaRPr lang="en-US" sz="1698" i="0" dirty="0"/>
          </a:p>
        </p:txBody>
      </p:sp>
      <p:sp>
        <p:nvSpPr>
          <p:cNvPr id="2" name="Text Placeholder 1"/>
          <p:cNvSpPr>
            <a:spLocks noGrp="1"/>
          </p:cNvSpPr>
          <p:nvPr>
            <p:ph type="body" idx="4294967295"/>
          </p:nvPr>
        </p:nvSpPr>
        <p:spPr>
          <a:xfrm>
            <a:off x="1041400" y="1008890"/>
            <a:ext cx="8121650" cy="498475"/>
          </a:xfrm>
          <a:prstGeom prst="rect">
            <a:avLst/>
          </a:prstGeom>
        </p:spPr>
        <p:txBody>
          <a:bodyPr/>
          <a:lstStyle/>
          <a:p>
            <a:r>
              <a:rPr lang="ar-SA" dirty="0">
                <a:solidFill>
                  <a:srgbClr val="00ABBB"/>
                </a:solidFill>
              </a:rPr>
              <a:t>نظام الكشف و الاستجابة لتهديدات الشبكة </a:t>
            </a:r>
            <a:r>
              <a:rPr lang="en-US" dirty="0">
                <a:solidFill>
                  <a:srgbClr val="00ABBB"/>
                </a:solidFill>
              </a:rPr>
              <a:t>(NDR)</a:t>
            </a:r>
          </a:p>
          <a:p>
            <a:endParaRPr lang="en-US" dirty="0"/>
          </a:p>
        </p:txBody>
      </p:sp>
      <p:sp>
        <p:nvSpPr>
          <p:cNvPr id="5" name="Rectangle 4"/>
          <p:cNvSpPr/>
          <p:nvPr/>
        </p:nvSpPr>
        <p:spPr>
          <a:xfrm>
            <a:off x="4297458" y="485670"/>
            <a:ext cx="5067413" cy="523220"/>
          </a:xfrm>
          <a:prstGeom prst="rect">
            <a:avLst/>
          </a:prstGeom>
        </p:spPr>
        <p:txBody>
          <a:bodyPr wrap="none">
            <a:spAutoFit/>
          </a:bodyPr>
          <a:lstStyle/>
          <a:p>
            <a:r>
              <a:rPr lang="ar-SA" sz="2800"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155" y="4211599"/>
            <a:ext cx="2920579" cy="1460289"/>
          </a:xfrm>
          <a:prstGeom prst="rect">
            <a:avLst/>
          </a:prstGeom>
        </p:spPr>
      </p:pic>
    </p:spTree>
    <p:extLst>
      <p:ext uri="{BB962C8B-B14F-4D97-AF65-F5344CB8AC3E}">
        <p14:creationId xmlns:p14="http://schemas.microsoft.com/office/powerpoint/2010/main" val="15857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86120" y="1551892"/>
            <a:ext cx="8676542" cy="500063"/>
          </a:xfrm>
        </p:spPr>
        <p:txBody>
          <a:bodyPr/>
          <a:lstStyle/>
          <a:p>
            <a:pPr marL="181926" indent="0" algn="just">
              <a:lnSpc>
                <a:spcPct val="200000"/>
              </a:lnSpc>
              <a:spcAft>
                <a:spcPts val="849"/>
              </a:spcAft>
            </a:pPr>
            <a:r>
              <a:rPr lang="ar-SA" sz="1486" i="0" dirty="0">
                <a:solidFill>
                  <a:srgbClr val="002060"/>
                </a:solidFill>
                <a:latin typeface="+mj-lt"/>
                <a:ea typeface="Calibri" panose="020F0502020204030204" pitchFamily="34" charset="0"/>
              </a:rPr>
              <a:t>؟؟</a:t>
            </a:r>
            <a:r>
              <a:rPr lang="ar-SA" sz="1486" i="0" dirty="0">
                <a:latin typeface="+mj-lt"/>
                <a:ea typeface="Calibri" panose="020F0502020204030204" pitchFamily="34" charset="0"/>
              </a:rPr>
              <a:t>.</a:t>
            </a:r>
          </a:p>
          <a:p>
            <a:pPr marL="181926" indent="0">
              <a:lnSpc>
                <a:spcPct val="200000"/>
              </a:lnSpc>
              <a:spcBef>
                <a:spcPts val="0"/>
              </a:spcBef>
              <a:spcAft>
                <a:spcPts val="849"/>
              </a:spcAft>
              <a:buNone/>
            </a:pPr>
            <a:endParaRPr lang="ar-SA" sz="1486" dirty="0">
              <a:latin typeface="+mj-lt"/>
              <a:ea typeface="Calibri" panose="020F0502020204030204" pitchFamily="34" charset="0"/>
              <a:cs typeface="Arial" panose="020B0604020202020204" pitchFamily="34" charset="0"/>
            </a:endParaRPr>
          </a:p>
          <a:p>
            <a:endParaRPr lang="en-US" sz="1698" i="0" dirty="0"/>
          </a:p>
        </p:txBody>
      </p:sp>
      <p:sp>
        <p:nvSpPr>
          <p:cNvPr id="2" name="Text Placeholder 1"/>
          <p:cNvSpPr>
            <a:spLocks noGrp="1"/>
          </p:cNvSpPr>
          <p:nvPr>
            <p:ph type="body" idx="4294967295"/>
          </p:nvPr>
        </p:nvSpPr>
        <p:spPr>
          <a:xfrm>
            <a:off x="1041400" y="1008890"/>
            <a:ext cx="8121650" cy="498475"/>
          </a:xfrm>
          <a:prstGeom prst="rect">
            <a:avLst/>
          </a:prstGeom>
        </p:spPr>
        <p:txBody>
          <a:bodyPr/>
          <a:lstStyle/>
          <a:p>
            <a:r>
              <a:rPr lang="ar-SA" dirty="0">
                <a:solidFill>
                  <a:srgbClr val="00ABBB"/>
                </a:solidFill>
              </a:rPr>
              <a:t>نظام الكشف و الاستجابة لتهديدات الشبكة </a:t>
            </a:r>
            <a:r>
              <a:rPr lang="en-US" dirty="0">
                <a:solidFill>
                  <a:srgbClr val="00ABBB"/>
                </a:solidFill>
              </a:rPr>
              <a:t>(NDR)</a:t>
            </a:r>
          </a:p>
          <a:p>
            <a:endParaRPr lang="en-US" dirty="0"/>
          </a:p>
        </p:txBody>
      </p:sp>
      <p:sp>
        <p:nvSpPr>
          <p:cNvPr id="5" name="Rectangle 4"/>
          <p:cNvSpPr/>
          <p:nvPr/>
        </p:nvSpPr>
        <p:spPr>
          <a:xfrm>
            <a:off x="4297458" y="485670"/>
            <a:ext cx="5067413" cy="523220"/>
          </a:xfrm>
          <a:prstGeom prst="rect">
            <a:avLst/>
          </a:prstGeom>
        </p:spPr>
        <p:txBody>
          <a:bodyPr wrap="none">
            <a:spAutoFit/>
          </a:bodyPr>
          <a:lstStyle/>
          <a:p>
            <a:r>
              <a:rPr lang="ar-SA" sz="2800"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155" y="4211599"/>
            <a:ext cx="2920579" cy="1460289"/>
          </a:xfrm>
          <a:prstGeom prst="rect">
            <a:avLst/>
          </a:prstGeom>
        </p:spPr>
      </p:pic>
    </p:spTree>
    <p:extLst>
      <p:ext uri="{BB962C8B-B14F-4D97-AF65-F5344CB8AC3E}">
        <p14:creationId xmlns:p14="http://schemas.microsoft.com/office/powerpoint/2010/main" val="405843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24399" y="1903605"/>
            <a:ext cx="8676542" cy="500063"/>
          </a:xfrm>
        </p:spPr>
        <p:txBody>
          <a:bodyPr/>
          <a:lstStyle/>
          <a:p>
            <a:pPr marL="465992" indent="-285750">
              <a:spcBef>
                <a:spcPts val="0"/>
              </a:spcBef>
              <a:spcAft>
                <a:spcPts val="849"/>
              </a:spcAft>
              <a:buFontTx/>
              <a:buChar char="-"/>
            </a:pPr>
            <a:r>
              <a:rPr lang="ar-SA" sz="1800" dirty="0">
                <a:solidFill>
                  <a:srgbClr val="FF0000"/>
                </a:solidFill>
              </a:rPr>
              <a:t>إجراءات عمل محددة </a:t>
            </a:r>
          </a:p>
          <a:p>
            <a:pPr marL="465992" indent="-285750">
              <a:spcBef>
                <a:spcPts val="0"/>
              </a:spcBef>
              <a:spcAft>
                <a:spcPts val="849"/>
              </a:spcAft>
              <a:buFontTx/>
              <a:buChar char="-"/>
            </a:pPr>
            <a:r>
              <a:rPr lang="ar-SA" sz="1800" dirty="0">
                <a:solidFill>
                  <a:srgbClr val="FF0000"/>
                </a:solidFill>
              </a:rPr>
              <a:t>أن يكون هذا النظام داعم ومكمل لاستراتيجية المنشأة.</a:t>
            </a:r>
          </a:p>
          <a:p>
            <a:endParaRPr lang="en-US" sz="1800" dirty="0"/>
          </a:p>
          <a:p>
            <a:endParaRPr lang="en-US" sz="1698" i="0" dirty="0"/>
          </a:p>
        </p:txBody>
      </p:sp>
      <p:sp>
        <p:nvSpPr>
          <p:cNvPr id="7" name="Text Placeholder 6"/>
          <p:cNvSpPr>
            <a:spLocks noGrp="1"/>
          </p:cNvSpPr>
          <p:nvPr>
            <p:ph type="body" sz="quarter" idx="15"/>
          </p:nvPr>
        </p:nvSpPr>
        <p:spPr/>
        <p:txBody>
          <a:bodyPr/>
          <a:lstStyle/>
          <a:p>
            <a:endParaRPr lang="en-US"/>
          </a:p>
        </p:txBody>
      </p:sp>
      <p:sp>
        <p:nvSpPr>
          <p:cNvPr id="2" name="Text Placeholder 1"/>
          <p:cNvSpPr>
            <a:spLocks noGrp="1"/>
          </p:cNvSpPr>
          <p:nvPr>
            <p:ph type="body" idx="4294967295"/>
          </p:nvPr>
        </p:nvSpPr>
        <p:spPr>
          <a:xfrm>
            <a:off x="1243221" y="1306542"/>
            <a:ext cx="8121650" cy="498475"/>
          </a:xfrm>
          <a:prstGeom prst="rect">
            <a:avLst/>
          </a:prstGeom>
        </p:spPr>
        <p:txBody>
          <a:bodyPr/>
          <a:lstStyle/>
          <a:p>
            <a:r>
              <a:rPr lang="ar-SA" sz="1910" i="0" dirty="0"/>
              <a:t>نظام الكشف و الاستجابة لتهديدات الشبكة </a:t>
            </a:r>
            <a:r>
              <a:rPr lang="en-US" sz="1910" i="0" dirty="0"/>
              <a:t>(NDR)</a:t>
            </a:r>
          </a:p>
          <a:p>
            <a:endParaRPr lang="en-US" dirty="0"/>
          </a:p>
        </p:txBody>
      </p:sp>
      <p:sp>
        <p:nvSpPr>
          <p:cNvPr id="5" name="Rectangle 4"/>
          <p:cNvSpPr/>
          <p:nvPr/>
        </p:nvSpPr>
        <p:spPr>
          <a:xfrm>
            <a:off x="3175000" y="113721"/>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155" y="4211599"/>
            <a:ext cx="2920579" cy="1460289"/>
          </a:xfrm>
          <a:prstGeom prst="rect">
            <a:avLst/>
          </a:prstGeom>
        </p:spPr>
      </p:pic>
    </p:spTree>
    <p:extLst>
      <p:ext uri="{BB962C8B-B14F-4D97-AF65-F5344CB8AC3E}">
        <p14:creationId xmlns:p14="http://schemas.microsoft.com/office/powerpoint/2010/main" val="281423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9930" y="1083309"/>
            <a:ext cx="8676542" cy="500063"/>
          </a:xfrm>
        </p:spPr>
        <p:txBody>
          <a:bodyPr/>
          <a:lstStyle/>
          <a:p>
            <a:pPr marL="80856" indent="0"/>
            <a:r>
              <a:rPr lang="ar-SA" dirty="0"/>
              <a:t>نظام حماية حجب الخدمة</a:t>
            </a:r>
            <a:r>
              <a:rPr lang="en-US" dirty="0"/>
              <a:t> Arbor</a:t>
            </a:r>
            <a:endParaRPr lang="en-US" sz="1486" i="0" dirty="0">
              <a:solidFill>
                <a:srgbClr val="339999"/>
              </a:solidFill>
              <a:ea typeface="Calibri" panose="020F0502020204030204" pitchFamily="34" charset="0"/>
            </a:endParaRPr>
          </a:p>
        </p:txBody>
      </p:sp>
      <p:sp>
        <p:nvSpPr>
          <p:cNvPr id="4" name="Text Placeholder 3"/>
          <p:cNvSpPr>
            <a:spLocks noGrp="1"/>
          </p:cNvSpPr>
          <p:nvPr>
            <p:ph type="body" sz="quarter" idx="14"/>
          </p:nvPr>
        </p:nvSpPr>
        <p:spPr>
          <a:xfrm>
            <a:off x="660401" y="1923529"/>
            <a:ext cx="8676542" cy="4181492"/>
          </a:xfrm>
        </p:spPr>
        <p:txBody>
          <a:bodyPr/>
          <a:lstStyle/>
          <a:p>
            <a:pPr marL="80856"/>
            <a:r>
              <a:rPr lang="ar-SA" dirty="0">
                <a:solidFill>
                  <a:srgbClr val="7030A0"/>
                </a:solidFill>
                <a:latin typeface="Calibri" panose="020F0502020204030204" pitchFamily="34" charset="0"/>
                <a:ea typeface="Calibri" panose="020F0502020204030204" pitchFamily="34" charset="0"/>
              </a:rPr>
              <a:t> الهدف من النظام:</a:t>
            </a:r>
            <a:r>
              <a:rPr lang="ar-SA" dirty="0"/>
              <a:t> </a:t>
            </a:r>
            <a:r>
              <a:rPr lang="ar-SA" dirty="0">
                <a:solidFill>
                  <a:srgbClr val="002060"/>
                </a:solidFill>
              </a:rPr>
              <a:t>التصدي</a:t>
            </a:r>
            <a:r>
              <a:rPr lang="ar-SA" dirty="0">
                <a:solidFill>
                  <a:srgbClr val="002060"/>
                </a:solidFill>
                <a:ea typeface="Calibri" panose="020F0502020204030204" pitchFamily="34" charset="0"/>
              </a:rPr>
              <a:t> لهجمات حجب الخدمة (</a:t>
            </a:r>
            <a:r>
              <a:rPr lang="en-US" dirty="0" err="1">
                <a:solidFill>
                  <a:srgbClr val="002060"/>
                </a:solidFill>
                <a:ea typeface="Calibri" panose="020F0502020204030204" pitchFamily="34" charset="0"/>
              </a:rPr>
              <a:t>DoS</a:t>
            </a:r>
            <a:r>
              <a:rPr lang="en-US" dirty="0">
                <a:solidFill>
                  <a:srgbClr val="002060"/>
                </a:solidFill>
                <a:ea typeface="Calibri" panose="020F0502020204030204" pitchFamily="34" charset="0"/>
              </a:rPr>
              <a:t>, </a:t>
            </a:r>
            <a:r>
              <a:rPr lang="en-US" dirty="0" err="1">
                <a:solidFill>
                  <a:srgbClr val="002060"/>
                </a:solidFill>
                <a:ea typeface="Calibri" panose="020F0502020204030204" pitchFamily="34" charset="0"/>
              </a:rPr>
              <a:t>DDoS</a:t>
            </a:r>
            <a:r>
              <a:rPr lang="ar-SA" dirty="0">
                <a:solidFill>
                  <a:srgbClr val="002060"/>
                </a:solidFill>
                <a:ea typeface="Calibri" panose="020F0502020204030204" pitchFamily="34" charset="0"/>
              </a:rPr>
              <a:t> ) نحو المواقع الالكترونيه بحيث يتم ارسال مئات الآلف من الطلبات التي تتجاوز طاقتها الاستيعابيه مما يؤدي تعطل الخوادم الحاضنة للمواقع و</a:t>
            </a:r>
            <a:r>
              <a:rPr lang="ar-SA" sz="1800" dirty="0">
                <a:effectLst/>
                <a:latin typeface="Calibri" panose="020F0502020204030204" pitchFamily="34" charset="0"/>
                <a:ea typeface="Calibri" panose="020F0502020204030204" pitchFamily="34" charset="0"/>
                <a:cs typeface="Arial" panose="020B0604020202020204" pitchFamily="34" charset="0"/>
              </a:rPr>
              <a:t> يمكن مراقبة وتحليل حركة مرور </a:t>
            </a:r>
            <a:r>
              <a:rPr lang="ar-SA" sz="1800" dirty="0" err="1">
                <a:effectLst/>
                <a:latin typeface="Calibri" panose="020F0502020204030204" pitchFamily="34" charset="0"/>
                <a:ea typeface="Calibri" panose="020F0502020204030204" pitchFamily="34" charset="0"/>
                <a:cs typeface="Arial" panose="020B0604020202020204" pitchFamily="34" charset="0"/>
              </a:rPr>
              <a:t>اليانات</a:t>
            </a:r>
            <a:r>
              <a:rPr lang="ar-SA" sz="1800" dirty="0">
                <a:effectLst/>
                <a:latin typeface="Calibri" panose="020F0502020204030204" pitchFamily="34" charset="0"/>
                <a:ea typeface="Calibri" panose="020F0502020204030204" pitchFamily="34" charset="0"/>
                <a:cs typeface="Arial" panose="020B0604020202020204" pitchFamily="34" charset="0"/>
              </a:rPr>
              <a:t> من خلاله مما يدعم </a:t>
            </a:r>
            <a:r>
              <a:rPr lang="ar-SA" sz="1800" dirty="0" err="1">
                <a:effectLst/>
                <a:latin typeface="Calibri" panose="020F0502020204030204" pitchFamily="34" charset="0"/>
                <a:ea typeface="Calibri" panose="020F0502020204030204" pitchFamily="34" charset="0"/>
                <a:cs typeface="Arial" panose="020B0604020202020204" pitchFamily="34" charset="0"/>
              </a:rPr>
              <a:t>توافرية</a:t>
            </a:r>
            <a:r>
              <a:rPr lang="ar-SA" sz="1800" dirty="0">
                <a:effectLst/>
                <a:latin typeface="Calibri" panose="020F0502020204030204" pitchFamily="34" charset="0"/>
                <a:ea typeface="Calibri" panose="020F0502020204030204" pitchFamily="34" charset="0"/>
                <a:cs typeface="Arial" panose="020B0604020202020204" pitchFamily="34" charset="0"/>
              </a:rPr>
              <a:t> واستمرارية نظام يوفر حماية للشبكة ضد هجمات حجب الخدمة حيث يمكن من مراقبة وتحليل حركة مرور </a:t>
            </a:r>
            <a:r>
              <a:rPr lang="ar-SA" sz="1800" dirty="0" err="1">
                <a:effectLst/>
                <a:latin typeface="Calibri" panose="020F0502020204030204" pitchFamily="34" charset="0"/>
                <a:ea typeface="Calibri" panose="020F0502020204030204" pitchFamily="34" charset="0"/>
                <a:cs typeface="Arial" panose="020B0604020202020204" pitchFamily="34" charset="0"/>
              </a:rPr>
              <a:t>اليانات</a:t>
            </a:r>
            <a:r>
              <a:rPr lang="ar-SA" sz="1800" dirty="0">
                <a:effectLst/>
                <a:latin typeface="Calibri" panose="020F0502020204030204" pitchFamily="34" charset="0"/>
                <a:ea typeface="Calibri" panose="020F0502020204030204" pitchFamily="34" charset="0"/>
                <a:cs typeface="Arial" panose="020B0604020202020204" pitchFamily="34" charset="0"/>
              </a:rPr>
              <a:t> مما يدعم </a:t>
            </a:r>
            <a:r>
              <a:rPr lang="ar-SA" sz="1800" dirty="0" err="1">
                <a:effectLst/>
                <a:latin typeface="Calibri" panose="020F0502020204030204" pitchFamily="34" charset="0"/>
                <a:ea typeface="Calibri" panose="020F0502020204030204" pitchFamily="34" charset="0"/>
                <a:cs typeface="Arial" panose="020B0604020202020204" pitchFamily="34" charset="0"/>
              </a:rPr>
              <a:t>توافرية</a:t>
            </a:r>
            <a:r>
              <a:rPr lang="ar-SA" sz="1800" dirty="0">
                <a:effectLst/>
                <a:latin typeface="Calibri" panose="020F0502020204030204" pitchFamily="34" charset="0"/>
                <a:ea typeface="Calibri" panose="020F0502020204030204" pitchFamily="34" charset="0"/>
                <a:cs typeface="Arial" panose="020B0604020202020204" pitchFamily="34" charset="0"/>
              </a:rPr>
              <a:t> الخدمات الخدمات</a:t>
            </a:r>
            <a:endParaRPr lang="en-US" dirty="0">
              <a:solidFill>
                <a:srgbClr val="002060"/>
              </a:solidFill>
              <a:ea typeface="Calibri" panose="020F0502020204030204" pitchFamily="34" charset="0"/>
            </a:endParaRPr>
          </a:p>
          <a:p>
            <a:pPr marL="80856"/>
            <a:endParaRPr lang="ar-SA" dirty="0">
              <a:solidFill>
                <a:srgbClr val="002060"/>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يدعم النظام الحديث خاصية ذكاء التهديد السيبراني لأكثر من ثلاثة ملايين مؤشر إختراق. </a:t>
            </a:r>
            <a:endParaRPr lang="en-US" dirty="0">
              <a:solidFill>
                <a:srgbClr val="339999"/>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يوفر النظام أدوات دقيقة لتحليل البيانات الأكثر تعقيدا في الشبكة. </a:t>
            </a:r>
            <a:endParaRPr lang="en-US" dirty="0">
              <a:solidFill>
                <a:srgbClr val="339999"/>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منع الأجهزة الداخلية المتصلة بالشبكة من الوصول المشبوة خارجياً.</a:t>
            </a:r>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1117600" y="178607"/>
            <a:ext cx="8120062" cy="500063"/>
          </a:xfrm>
          <a:prstGeom prst="rect">
            <a:avLst/>
          </a:prstGeom>
        </p:spPr>
        <p:txBody>
          <a:bodyPr/>
          <a:lstStyle/>
          <a:p>
            <a:br>
              <a:rPr lang="en-US" sz="1910" i="0" dirty="0"/>
            </a:br>
            <a:endParaRPr lang="en-US" sz="1910" i="0"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57" y="3644584"/>
            <a:ext cx="3232865" cy="2174066"/>
          </a:xfrm>
          <a:prstGeom prst="rect">
            <a:avLst/>
          </a:prstGeom>
        </p:spPr>
      </p:pic>
    </p:spTree>
    <p:extLst>
      <p:ext uri="{BB962C8B-B14F-4D97-AF65-F5344CB8AC3E}">
        <p14:creationId xmlns:p14="http://schemas.microsoft.com/office/powerpoint/2010/main" val="245769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9930" y="1083309"/>
            <a:ext cx="8676542" cy="500063"/>
          </a:xfrm>
        </p:spPr>
        <p:txBody>
          <a:bodyPr/>
          <a:lstStyle/>
          <a:p>
            <a:pPr marL="80856" indent="0"/>
            <a:r>
              <a:rPr lang="ar-SA" dirty="0"/>
              <a:t>نظام حماية حجب الخدمة</a:t>
            </a:r>
            <a:r>
              <a:rPr lang="en-US" dirty="0"/>
              <a:t> Arbor</a:t>
            </a:r>
            <a:endParaRPr lang="en-US" sz="1486" i="0" dirty="0">
              <a:solidFill>
                <a:srgbClr val="339999"/>
              </a:solidFill>
              <a:ea typeface="Calibri" panose="020F0502020204030204" pitchFamily="34" charset="0"/>
            </a:endParaRPr>
          </a:p>
        </p:txBody>
      </p:sp>
      <p:sp>
        <p:nvSpPr>
          <p:cNvPr id="4" name="Text Placeholder 3"/>
          <p:cNvSpPr>
            <a:spLocks noGrp="1"/>
          </p:cNvSpPr>
          <p:nvPr>
            <p:ph type="body" sz="quarter" idx="14"/>
          </p:nvPr>
        </p:nvSpPr>
        <p:spPr>
          <a:xfrm>
            <a:off x="660401" y="1923529"/>
            <a:ext cx="8676542" cy="4181492"/>
          </a:xfrm>
        </p:spPr>
        <p:txBody>
          <a:bodyPr/>
          <a:lstStyle/>
          <a:p>
            <a:pPr marL="80856"/>
            <a:r>
              <a:rPr lang="ar-SA" dirty="0">
                <a:solidFill>
                  <a:srgbClr val="7030A0"/>
                </a:solidFill>
                <a:latin typeface="Calibri" panose="020F0502020204030204" pitchFamily="34" charset="0"/>
                <a:ea typeface="Calibri" panose="020F0502020204030204" pitchFamily="34" charset="0"/>
              </a:rPr>
              <a:t> الهدف من النظام:</a:t>
            </a:r>
            <a:r>
              <a:rPr lang="ar-SA" dirty="0"/>
              <a:t> </a:t>
            </a:r>
            <a:r>
              <a:rPr lang="ar-SA" dirty="0">
                <a:solidFill>
                  <a:srgbClr val="002060"/>
                </a:solidFill>
              </a:rPr>
              <a:t>التصدي</a:t>
            </a:r>
            <a:r>
              <a:rPr lang="ar-SA" dirty="0">
                <a:solidFill>
                  <a:srgbClr val="002060"/>
                </a:solidFill>
                <a:ea typeface="Calibri" panose="020F0502020204030204" pitchFamily="34" charset="0"/>
              </a:rPr>
              <a:t> لهجمات حجب الخدمة (</a:t>
            </a:r>
            <a:r>
              <a:rPr lang="en-US" dirty="0" err="1">
                <a:solidFill>
                  <a:srgbClr val="002060"/>
                </a:solidFill>
                <a:ea typeface="Calibri" panose="020F0502020204030204" pitchFamily="34" charset="0"/>
              </a:rPr>
              <a:t>DoS</a:t>
            </a:r>
            <a:r>
              <a:rPr lang="en-US" dirty="0">
                <a:solidFill>
                  <a:srgbClr val="002060"/>
                </a:solidFill>
                <a:ea typeface="Calibri" panose="020F0502020204030204" pitchFamily="34" charset="0"/>
              </a:rPr>
              <a:t>, </a:t>
            </a:r>
            <a:r>
              <a:rPr lang="en-US" dirty="0" err="1">
                <a:solidFill>
                  <a:srgbClr val="002060"/>
                </a:solidFill>
                <a:ea typeface="Calibri" panose="020F0502020204030204" pitchFamily="34" charset="0"/>
              </a:rPr>
              <a:t>DDoS</a:t>
            </a:r>
            <a:r>
              <a:rPr lang="ar-SA" dirty="0">
                <a:solidFill>
                  <a:srgbClr val="002060"/>
                </a:solidFill>
                <a:ea typeface="Calibri" panose="020F0502020204030204" pitchFamily="34" charset="0"/>
              </a:rPr>
              <a:t> ) نحو المواقع الالكترونيه بحيث يتم ارسال مئات الآلف من الطلبات التي تتجاوز طاقتها الاستيعابيه مما يؤدي تعطل الخوادم الحاضنة للمواقع </a:t>
            </a:r>
            <a:r>
              <a:rPr lang="ar-SA" dirty="0">
                <a:solidFill>
                  <a:srgbClr val="002060"/>
                </a:solidFill>
              </a:rPr>
              <a:t>و يمكن مراقبة وتحليل حركة مرور البيانات من خلاله مما يدعم </a:t>
            </a:r>
            <a:r>
              <a:rPr lang="ar-SA" dirty="0" err="1">
                <a:solidFill>
                  <a:srgbClr val="002060"/>
                </a:solidFill>
              </a:rPr>
              <a:t>توافرية</a:t>
            </a:r>
            <a:r>
              <a:rPr lang="ar-SA" dirty="0">
                <a:solidFill>
                  <a:srgbClr val="002060"/>
                </a:solidFill>
              </a:rPr>
              <a:t> واستمرارية الخدمات</a:t>
            </a:r>
            <a:endParaRPr lang="en-US" dirty="0">
              <a:solidFill>
                <a:srgbClr val="002060"/>
              </a:solidFill>
            </a:endParaRPr>
          </a:p>
          <a:p>
            <a:pPr marL="80856"/>
            <a:endParaRPr lang="ar-SA" dirty="0">
              <a:solidFill>
                <a:srgbClr val="002060"/>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يدعم النظام الحديث خاصية ذكاء التهديد السيبراني لأكثر من ثلاثة ملايين مؤشر إختراق. </a:t>
            </a:r>
            <a:endParaRPr lang="en-US" dirty="0">
              <a:solidFill>
                <a:srgbClr val="339999"/>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يوفر النظام أدوات دقيقة لتحليل البيانات الأكثر تعقيدا في الشبكة. </a:t>
            </a:r>
            <a:endParaRPr lang="en-US" dirty="0">
              <a:solidFill>
                <a:srgbClr val="339999"/>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منع الأجهزة الداخلية المتصلة بالشبكة من الوصول المشبوة خارجياً.</a:t>
            </a:r>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1117600" y="178607"/>
            <a:ext cx="8120062" cy="500063"/>
          </a:xfrm>
          <a:prstGeom prst="rect">
            <a:avLst/>
          </a:prstGeom>
        </p:spPr>
        <p:txBody>
          <a:bodyPr/>
          <a:lstStyle/>
          <a:p>
            <a:br>
              <a:rPr lang="en-US" sz="1910" i="0" dirty="0"/>
            </a:br>
            <a:endParaRPr lang="en-US" sz="1910" i="0"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57" y="3644584"/>
            <a:ext cx="3232865" cy="2174066"/>
          </a:xfrm>
          <a:prstGeom prst="rect">
            <a:avLst/>
          </a:prstGeom>
        </p:spPr>
      </p:pic>
    </p:spTree>
    <p:extLst>
      <p:ext uri="{BB962C8B-B14F-4D97-AF65-F5344CB8AC3E}">
        <p14:creationId xmlns:p14="http://schemas.microsoft.com/office/powerpoint/2010/main" val="317901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9930" y="1083309"/>
            <a:ext cx="8676542" cy="500063"/>
          </a:xfrm>
        </p:spPr>
        <p:txBody>
          <a:bodyPr/>
          <a:lstStyle/>
          <a:p>
            <a:pPr marL="80856" indent="0"/>
            <a:r>
              <a:rPr lang="ar-SA" dirty="0"/>
              <a:t>نظام حماية حجب الخدمة</a:t>
            </a:r>
            <a:r>
              <a:rPr lang="en-US" dirty="0"/>
              <a:t> Arbor</a:t>
            </a:r>
            <a:endParaRPr lang="en-US" sz="1486" i="0" dirty="0">
              <a:solidFill>
                <a:srgbClr val="339999"/>
              </a:solidFill>
              <a:ea typeface="Calibri" panose="020F0502020204030204" pitchFamily="34" charset="0"/>
            </a:endParaRPr>
          </a:p>
        </p:txBody>
      </p:sp>
      <p:sp>
        <p:nvSpPr>
          <p:cNvPr id="4" name="Text Placeholder 3"/>
          <p:cNvSpPr>
            <a:spLocks noGrp="1"/>
          </p:cNvSpPr>
          <p:nvPr>
            <p:ph type="body" sz="quarter" idx="14"/>
          </p:nvPr>
        </p:nvSpPr>
        <p:spPr>
          <a:xfrm>
            <a:off x="660401" y="1923529"/>
            <a:ext cx="8676542" cy="4181492"/>
          </a:xfrm>
        </p:spPr>
        <p:txBody>
          <a:bodyPr/>
          <a:lstStyle/>
          <a:p>
            <a:pPr marL="80856"/>
            <a:r>
              <a:rPr lang="ar-SA" dirty="0">
                <a:solidFill>
                  <a:srgbClr val="7030A0"/>
                </a:solidFill>
                <a:latin typeface="Calibri" panose="020F0502020204030204" pitchFamily="34" charset="0"/>
                <a:ea typeface="Calibri" panose="020F0502020204030204" pitchFamily="34" charset="0"/>
              </a:rPr>
              <a:t> ؟؟؟؟؟؟؟؟؟؟؟</a:t>
            </a:r>
            <a:r>
              <a:rPr lang="ar-SA" dirty="0">
                <a:solidFill>
                  <a:srgbClr val="339999"/>
                </a:solidFill>
                <a:ea typeface="Calibri" panose="020F0502020204030204" pitchFamily="34" charset="0"/>
              </a:rPr>
              <a:t>.</a:t>
            </a:r>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1117600" y="178607"/>
            <a:ext cx="8120062" cy="500063"/>
          </a:xfrm>
          <a:prstGeom prst="rect">
            <a:avLst/>
          </a:prstGeom>
        </p:spPr>
        <p:txBody>
          <a:bodyPr/>
          <a:lstStyle/>
          <a:p>
            <a:br>
              <a:rPr lang="en-US" sz="1910" i="0" dirty="0"/>
            </a:br>
            <a:endParaRPr lang="en-US" sz="1910" i="0"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57" y="3644584"/>
            <a:ext cx="3232865" cy="2174066"/>
          </a:xfrm>
          <a:prstGeom prst="rect">
            <a:avLst/>
          </a:prstGeom>
        </p:spPr>
      </p:pic>
    </p:spTree>
    <p:extLst>
      <p:ext uri="{BB962C8B-B14F-4D97-AF65-F5344CB8AC3E}">
        <p14:creationId xmlns:p14="http://schemas.microsoft.com/office/powerpoint/2010/main" val="259527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9930" y="1083309"/>
            <a:ext cx="8676542" cy="500063"/>
          </a:xfrm>
        </p:spPr>
        <p:txBody>
          <a:bodyPr/>
          <a:lstStyle/>
          <a:p>
            <a:pPr marL="80856" indent="0"/>
            <a:r>
              <a:rPr lang="ar-SA" dirty="0"/>
              <a:t>نظام حماية حجب الخدمة</a:t>
            </a:r>
            <a:r>
              <a:rPr lang="en-US" dirty="0"/>
              <a:t> Arbor</a:t>
            </a:r>
            <a:endParaRPr lang="en-US" sz="1486" i="0" dirty="0">
              <a:solidFill>
                <a:srgbClr val="339999"/>
              </a:solidFill>
              <a:ea typeface="Calibri" panose="020F0502020204030204" pitchFamily="34" charset="0"/>
            </a:endParaRPr>
          </a:p>
        </p:txBody>
      </p:sp>
      <p:sp>
        <p:nvSpPr>
          <p:cNvPr id="4" name="Text Placeholder 3"/>
          <p:cNvSpPr>
            <a:spLocks noGrp="1"/>
          </p:cNvSpPr>
          <p:nvPr>
            <p:ph type="body" sz="quarter" idx="14"/>
          </p:nvPr>
        </p:nvSpPr>
        <p:spPr>
          <a:xfrm>
            <a:off x="660401" y="1923529"/>
            <a:ext cx="8676542" cy="4181492"/>
          </a:xfrm>
        </p:spPr>
        <p:txBody>
          <a:bodyPr/>
          <a:lstStyle/>
          <a:p>
            <a:pPr marL="465992" indent="-285750">
              <a:spcBef>
                <a:spcPts val="0"/>
              </a:spcBef>
              <a:spcAft>
                <a:spcPts val="849"/>
              </a:spcAft>
              <a:buFontTx/>
              <a:buChar char="-"/>
            </a:pPr>
            <a:r>
              <a:rPr lang="ar-SA" sz="1600" dirty="0">
                <a:solidFill>
                  <a:srgbClr val="FF0000"/>
                </a:solidFill>
              </a:rPr>
              <a:t>إجراءات عمل محددة </a:t>
            </a:r>
          </a:p>
          <a:p>
            <a:pPr marL="465992" indent="-285750">
              <a:spcBef>
                <a:spcPts val="0"/>
              </a:spcBef>
              <a:spcAft>
                <a:spcPts val="849"/>
              </a:spcAft>
              <a:buFontTx/>
              <a:buChar char="-"/>
            </a:pPr>
            <a:r>
              <a:rPr lang="ar-SA" sz="1600" dirty="0">
                <a:solidFill>
                  <a:srgbClr val="FF0000"/>
                </a:solidFill>
              </a:rPr>
              <a:t>أن يكون هذا النظام داعم ومكمل لاستراتيجية المنشأة.</a:t>
            </a:r>
          </a:p>
          <a:p>
            <a:pPr marL="80856"/>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1117600" y="178607"/>
            <a:ext cx="8120062" cy="500063"/>
          </a:xfrm>
          <a:prstGeom prst="rect">
            <a:avLst/>
          </a:prstGeom>
        </p:spPr>
        <p:txBody>
          <a:bodyPr/>
          <a:lstStyle/>
          <a:p>
            <a:br>
              <a:rPr lang="en-US" sz="1910" i="0" dirty="0"/>
            </a:br>
            <a:endParaRPr lang="en-US" sz="1910" i="0"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54" y="3600625"/>
            <a:ext cx="3232865" cy="2174066"/>
          </a:xfrm>
          <a:prstGeom prst="rect">
            <a:avLst/>
          </a:prstGeom>
        </p:spPr>
      </p:pic>
    </p:spTree>
    <p:extLst>
      <p:ext uri="{BB962C8B-B14F-4D97-AF65-F5344CB8AC3E}">
        <p14:creationId xmlns:p14="http://schemas.microsoft.com/office/powerpoint/2010/main" val="172607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ar-SA" dirty="0">
                <a:solidFill>
                  <a:srgbClr val="FF0000"/>
                </a:solidFill>
              </a:rPr>
              <a:t>أنظمة المسح الأمني</a:t>
            </a:r>
            <a:endParaRPr lang="en-US" dirty="0">
              <a:solidFill>
                <a:srgbClr val="FF0000"/>
              </a:solidFill>
            </a:endParaRPr>
          </a:p>
        </p:txBody>
      </p:sp>
      <p:sp>
        <p:nvSpPr>
          <p:cNvPr id="4" name="Text Placeholder 3"/>
          <p:cNvSpPr>
            <a:spLocks noGrp="1"/>
          </p:cNvSpPr>
          <p:nvPr>
            <p:ph type="body" sz="quarter" idx="14"/>
          </p:nvPr>
        </p:nvSpPr>
        <p:spPr>
          <a:xfrm>
            <a:off x="670659" y="1585898"/>
            <a:ext cx="8676542" cy="4181492"/>
          </a:xfrm>
        </p:spPr>
        <p:txBody>
          <a:bodyPr/>
          <a:lstStyle/>
          <a:p>
            <a:r>
              <a:rPr lang="ar-SA" dirty="0">
                <a:solidFill>
                  <a:srgbClr val="7030A0"/>
                </a:solidFill>
                <a:latin typeface="Calibri" panose="020F0502020204030204" pitchFamily="34" charset="0"/>
                <a:ea typeface="Calibri" panose="020F0502020204030204" pitchFamily="34" charset="0"/>
              </a:rPr>
              <a:t>نظام المسح الأمني لتطبيقات الأمانة </a:t>
            </a:r>
            <a:r>
              <a:rPr lang="en-US" dirty="0">
                <a:solidFill>
                  <a:srgbClr val="7030A0"/>
                </a:solidFill>
                <a:latin typeface="Calibri" panose="020F0502020204030204" pitchFamily="34" charset="0"/>
                <a:ea typeface="Calibri" panose="020F0502020204030204" pitchFamily="34" charset="0"/>
              </a:rPr>
              <a:t>(</a:t>
            </a:r>
            <a:r>
              <a:rPr lang="en-US" dirty="0" err="1">
                <a:solidFill>
                  <a:srgbClr val="7030A0"/>
                </a:solidFill>
                <a:latin typeface="Calibri" panose="020F0502020204030204" pitchFamily="34" charset="0"/>
                <a:ea typeface="Calibri" panose="020F0502020204030204" pitchFamily="34" charset="0"/>
              </a:rPr>
              <a:t>Acunetix</a:t>
            </a:r>
            <a:r>
              <a:rPr lang="en-US" dirty="0">
                <a:solidFill>
                  <a:srgbClr val="7030A0"/>
                </a:solidFill>
                <a:latin typeface="Calibri" panose="020F0502020204030204" pitchFamily="34" charset="0"/>
                <a:ea typeface="Calibri" panose="020F0502020204030204" pitchFamily="34" charset="0"/>
              </a:rPr>
              <a:t>)</a:t>
            </a:r>
            <a:r>
              <a:rPr lang="ar-SA" dirty="0">
                <a:solidFill>
                  <a:srgbClr val="7030A0"/>
                </a:solidFill>
                <a:latin typeface="Calibri" panose="020F0502020204030204" pitchFamily="34" charset="0"/>
                <a:ea typeface="Calibri" panose="020F0502020204030204" pitchFamily="34" charset="0"/>
              </a:rPr>
              <a:t>: </a:t>
            </a:r>
            <a:r>
              <a:rPr lang="ar-SA" dirty="0">
                <a:solidFill>
                  <a:srgbClr val="002060"/>
                </a:solidFill>
                <a:ea typeface="Calibri" panose="020F0502020204030204" pitchFamily="34" charset="0"/>
              </a:rPr>
              <a:t>معاينة الأكواد البرمجية لتطبيقات الأمانة لاكتشاف الثغرات وفحص المواقع بشكل دوري للتأكد من مستوى أمان التطبيقات وخلوها من اي ثغرة </a:t>
            </a:r>
            <a:r>
              <a:rPr lang="ar-SA" dirty="0">
                <a:solidFill>
                  <a:srgbClr val="002060"/>
                </a:solidFill>
              </a:rPr>
              <a:t>أمنية و ايضا يتم الإفادة بتقرير مفصل بنتائج الفحص</a:t>
            </a:r>
            <a:r>
              <a:rPr lang="en-US" dirty="0">
                <a:solidFill>
                  <a:srgbClr val="002060"/>
                </a:solidFill>
                <a:ea typeface="Calibri" panose="020F0502020204030204" pitchFamily="34" charset="0"/>
              </a:rPr>
              <a:t>.</a:t>
            </a:r>
            <a:endParaRPr lang="ar-SA" dirty="0">
              <a:solidFill>
                <a:srgbClr val="002060"/>
              </a:solidFill>
              <a:ea typeface="Calibri" panose="020F0502020204030204" pitchFamily="34" charset="0"/>
            </a:endParaRPr>
          </a:p>
          <a:p>
            <a:r>
              <a:rPr lang="ar-SA" dirty="0">
                <a:solidFill>
                  <a:srgbClr val="7030A0"/>
                </a:solidFill>
                <a:latin typeface="Calibri" panose="020F0502020204030204" pitchFamily="34" charset="0"/>
                <a:ea typeface="Calibri" panose="020F0502020204030204" pitchFamily="34" charset="0"/>
              </a:rPr>
              <a:t>نظام المسح الأمني للأجهزة والخوادم </a:t>
            </a:r>
            <a:r>
              <a:rPr lang="en-US" dirty="0">
                <a:solidFill>
                  <a:srgbClr val="7030A0"/>
                </a:solidFill>
                <a:latin typeface="Calibri" panose="020F0502020204030204" pitchFamily="34" charset="0"/>
                <a:ea typeface="Calibri" panose="020F0502020204030204" pitchFamily="34" charset="0"/>
              </a:rPr>
              <a:t>(Tenable)</a:t>
            </a:r>
            <a:r>
              <a:rPr lang="ar-SA" dirty="0">
                <a:solidFill>
                  <a:srgbClr val="7030A0"/>
                </a:solidFill>
                <a:latin typeface="Calibri" panose="020F0502020204030204" pitchFamily="34" charset="0"/>
                <a:ea typeface="Calibri" panose="020F0502020204030204" pitchFamily="34" charset="0"/>
              </a:rPr>
              <a:t>: </a:t>
            </a:r>
            <a:r>
              <a:rPr lang="ar-SA" dirty="0">
                <a:solidFill>
                  <a:srgbClr val="002060"/>
                </a:solidFill>
                <a:ea typeface="Calibri" panose="020F0502020204030204" pitchFamily="34" charset="0"/>
              </a:rPr>
              <a:t>يقوم بفحص كل الأجهزة المتصلة بالشبكة للكشف عن الثغرات الموجودة و اعداد التقارير و انشاء احصائيات و مؤشرات للثغرات</a:t>
            </a:r>
            <a:r>
              <a:rPr lang="en-US" dirty="0">
                <a:solidFill>
                  <a:srgbClr val="002060"/>
                </a:solidFill>
                <a:ea typeface="Calibri" panose="020F0502020204030204" pitchFamily="34" charset="0"/>
              </a:rPr>
              <a:t>.</a:t>
            </a:r>
            <a:r>
              <a:rPr lang="ar-SA" dirty="0">
                <a:solidFill>
                  <a:srgbClr val="002060"/>
                </a:solidFill>
                <a:ea typeface="Calibri" panose="020F0502020204030204" pitchFamily="34" charset="0"/>
              </a:rPr>
              <a:t> </a:t>
            </a:r>
            <a:endParaRPr lang="en-US" dirty="0">
              <a:solidFill>
                <a:srgbClr val="002060"/>
              </a:solidFill>
              <a:ea typeface="Calibri" panose="020F0502020204030204" pitchFamily="34" charset="0"/>
            </a:endParaRPr>
          </a:p>
          <a:p>
            <a:r>
              <a:rPr lang="ar-SA" dirty="0">
                <a:solidFill>
                  <a:srgbClr val="7030A0"/>
                </a:solidFill>
                <a:latin typeface="Calibri" panose="020F0502020204030204" pitchFamily="34" charset="0"/>
                <a:ea typeface="Calibri" panose="020F0502020204030204" pitchFamily="34" charset="0"/>
              </a:rPr>
              <a:t>نظام تحليل الملفات </a:t>
            </a:r>
            <a:r>
              <a:rPr lang="en-US" dirty="0">
                <a:solidFill>
                  <a:srgbClr val="7030A0"/>
                </a:solidFill>
                <a:latin typeface="Calibri" panose="020F0502020204030204" pitchFamily="34" charset="0"/>
                <a:ea typeface="Calibri" panose="020F0502020204030204" pitchFamily="34" charset="0"/>
              </a:rPr>
              <a:t>(ATD)</a:t>
            </a:r>
            <a:r>
              <a:rPr lang="ar-SA" dirty="0">
                <a:solidFill>
                  <a:srgbClr val="7030A0"/>
                </a:solidFill>
                <a:latin typeface="Calibri" panose="020F0502020204030204" pitchFamily="34" charset="0"/>
                <a:ea typeface="Calibri" panose="020F0502020204030204" pitchFamily="34" charset="0"/>
              </a:rPr>
              <a:t>: </a:t>
            </a:r>
            <a:r>
              <a:rPr lang="ar-SA" dirty="0">
                <a:solidFill>
                  <a:srgbClr val="002060"/>
                </a:solidFill>
                <a:ea typeface="Calibri" panose="020F0502020204030204" pitchFamily="34" charset="0"/>
              </a:rPr>
              <a:t>تشغيل الملفات والبرامج في بيئة افتراضيه للتأكد من سلامتها والتحقق من سلوكها.</a:t>
            </a:r>
            <a:endParaRPr lang="en-US" dirty="0">
              <a:solidFill>
                <a:srgbClr val="002060"/>
              </a:solidFill>
              <a:ea typeface="Calibri" panose="020F0502020204030204" pitchFamily="34" charset="0"/>
            </a:endParaRPr>
          </a:p>
          <a:p>
            <a:endParaRPr lang="en-US" dirty="0">
              <a:solidFill>
                <a:srgbClr val="7030A0"/>
              </a:solidFill>
              <a:latin typeface="Calibri" panose="020F0502020204030204" pitchFamily="34" charset="0"/>
              <a:ea typeface="Calibri" panose="020F0502020204030204" pitchFamily="34" charset="0"/>
            </a:endParaRPr>
          </a:p>
          <a:p>
            <a:pPr marL="80856"/>
            <a:endParaRPr lang="en-US" dirty="0">
              <a:solidFill>
                <a:srgbClr val="002060"/>
              </a:solidFill>
              <a:ea typeface="Calibri" panose="020F0502020204030204" pitchFamily="34" charset="0"/>
            </a:endParaRPr>
          </a:p>
          <a:p>
            <a:endParaRPr lang="en-US" dirty="0">
              <a:solidFill>
                <a:srgbClr val="7030A0"/>
              </a:solidFill>
              <a:latin typeface="Calibri" panose="020F0502020204030204" pitchFamily="34" charset="0"/>
              <a:ea typeface="Calibri" panose="020F0502020204030204" pitchFamily="34" charset="0"/>
            </a:endParaRPr>
          </a:p>
          <a:p>
            <a:endParaRPr lang="en-US" dirty="0"/>
          </a:p>
          <a:p>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78" y="4616619"/>
            <a:ext cx="2285817" cy="1028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079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ar-SA" dirty="0">
                <a:solidFill>
                  <a:srgbClr val="FF0000"/>
                </a:solidFill>
              </a:rPr>
              <a:t>أنظمة المسح الأمني</a:t>
            </a:r>
            <a:endParaRPr lang="en-US" dirty="0">
              <a:solidFill>
                <a:srgbClr val="FF0000"/>
              </a:solidFill>
            </a:endParaRPr>
          </a:p>
        </p:txBody>
      </p:sp>
      <p:sp>
        <p:nvSpPr>
          <p:cNvPr id="4" name="Text Placeholder 3"/>
          <p:cNvSpPr>
            <a:spLocks noGrp="1"/>
          </p:cNvSpPr>
          <p:nvPr>
            <p:ph type="body" sz="quarter" idx="14"/>
          </p:nvPr>
        </p:nvSpPr>
        <p:spPr>
          <a:xfrm>
            <a:off x="670659" y="1585898"/>
            <a:ext cx="8676542" cy="4181492"/>
          </a:xfrm>
        </p:spPr>
        <p:txBody>
          <a:bodyPr/>
          <a:lstStyle/>
          <a:p>
            <a:r>
              <a:rPr lang="ar-SA" dirty="0">
                <a:solidFill>
                  <a:srgbClr val="7030A0"/>
                </a:solidFill>
                <a:latin typeface="Calibri" panose="020F0502020204030204" pitchFamily="34" charset="0"/>
                <a:ea typeface="Calibri" panose="020F0502020204030204" pitchFamily="34" charset="0"/>
              </a:rPr>
              <a:t>؟؟؟؟؟؟؟؟؟؟؟؟؟؟؟؟؟؟؟</a:t>
            </a:r>
            <a:endParaRPr lang="en-US" dirty="0">
              <a:solidFill>
                <a:srgbClr val="7030A0"/>
              </a:solidFill>
              <a:latin typeface="Calibri" panose="020F0502020204030204" pitchFamily="34" charset="0"/>
              <a:ea typeface="Calibri" panose="020F0502020204030204" pitchFamily="34" charset="0"/>
            </a:endParaRPr>
          </a:p>
          <a:p>
            <a:pPr marL="80856"/>
            <a:endParaRPr lang="en-US" dirty="0">
              <a:solidFill>
                <a:srgbClr val="002060"/>
              </a:solidFill>
              <a:ea typeface="Calibri" panose="020F0502020204030204" pitchFamily="34" charset="0"/>
            </a:endParaRPr>
          </a:p>
          <a:p>
            <a:endParaRPr lang="en-US" dirty="0">
              <a:solidFill>
                <a:srgbClr val="7030A0"/>
              </a:solidFill>
              <a:latin typeface="Calibri" panose="020F0502020204030204" pitchFamily="34" charset="0"/>
              <a:ea typeface="Calibri" panose="020F0502020204030204" pitchFamily="34" charset="0"/>
            </a:endParaRPr>
          </a:p>
          <a:p>
            <a:endParaRPr lang="en-US" dirty="0"/>
          </a:p>
          <a:p>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78" y="4616619"/>
            <a:ext cx="2285817" cy="1028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279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ar-SA" dirty="0"/>
              <a:t>أنظمة المسح الأمني</a:t>
            </a:r>
            <a:endParaRPr lang="en-US" dirty="0"/>
          </a:p>
        </p:txBody>
      </p:sp>
      <p:sp>
        <p:nvSpPr>
          <p:cNvPr id="4" name="Text Placeholder 3"/>
          <p:cNvSpPr>
            <a:spLocks noGrp="1"/>
          </p:cNvSpPr>
          <p:nvPr>
            <p:ph type="body" sz="quarter" idx="14"/>
          </p:nvPr>
        </p:nvSpPr>
        <p:spPr>
          <a:xfrm>
            <a:off x="670659" y="1585898"/>
            <a:ext cx="8676542" cy="4181492"/>
          </a:xfrm>
        </p:spPr>
        <p:txBody>
          <a:bodyPr/>
          <a:lstStyle/>
          <a:p>
            <a:pPr marL="465992" indent="-285750">
              <a:spcBef>
                <a:spcPts val="0"/>
              </a:spcBef>
              <a:spcAft>
                <a:spcPts val="849"/>
              </a:spcAft>
              <a:buFontTx/>
              <a:buChar char="-"/>
            </a:pPr>
            <a:r>
              <a:rPr lang="ar-SA" sz="1600" dirty="0">
                <a:solidFill>
                  <a:srgbClr val="FF0000"/>
                </a:solidFill>
              </a:rPr>
              <a:t>إجراءات عمل محددة </a:t>
            </a:r>
          </a:p>
          <a:p>
            <a:pPr marL="465992" indent="-285750">
              <a:spcBef>
                <a:spcPts val="0"/>
              </a:spcBef>
              <a:spcAft>
                <a:spcPts val="849"/>
              </a:spcAft>
              <a:buFontTx/>
              <a:buChar char="-"/>
            </a:pPr>
            <a:r>
              <a:rPr lang="ar-SA" sz="1600" dirty="0">
                <a:solidFill>
                  <a:srgbClr val="FF0000"/>
                </a:solidFill>
              </a:rPr>
              <a:t>أن يكون هذا النظام داعم ومكمل لاستراتيجية المنشأة.</a:t>
            </a:r>
          </a:p>
          <a:p>
            <a:endParaRPr lang="en-US" dirty="0">
              <a:solidFill>
                <a:srgbClr val="7030A0"/>
              </a:solidFill>
              <a:latin typeface="Calibri" panose="020F0502020204030204" pitchFamily="34" charset="0"/>
              <a:ea typeface="Calibri" panose="020F0502020204030204" pitchFamily="34" charset="0"/>
            </a:endParaRPr>
          </a:p>
          <a:p>
            <a:pPr marL="80856"/>
            <a:endParaRPr lang="en-US" dirty="0">
              <a:solidFill>
                <a:srgbClr val="002060"/>
              </a:solidFill>
              <a:ea typeface="Calibri" panose="020F0502020204030204" pitchFamily="34" charset="0"/>
            </a:endParaRPr>
          </a:p>
          <a:p>
            <a:endParaRPr lang="en-US" dirty="0">
              <a:solidFill>
                <a:srgbClr val="7030A0"/>
              </a:solidFill>
              <a:latin typeface="Calibri" panose="020F0502020204030204" pitchFamily="34" charset="0"/>
              <a:ea typeface="Calibri" panose="020F0502020204030204" pitchFamily="34" charset="0"/>
            </a:endParaRPr>
          </a:p>
          <a:p>
            <a:endParaRPr lang="en-US" dirty="0"/>
          </a:p>
          <a:p>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78" y="4616619"/>
            <a:ext cx="2285817" cy="1028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7534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3"/>
          </p:nvPr>
        </p:nvSpPr>
        <p:spPr bwMode="auto">
          <a:xfrm>
            <a:off x="584200" y="1790481"/>
            <a:ext cx="8676542" cy="1927949"/>
          </a:xfrm>
          <a:prstGeom prst="rect">
            <a:avLst/>
          </a:prstGeom>
          <a:noFill/>
          <a:ln>
            <a:noFill/>
          </a:ln>
          <a:effectLst/>
        </p:spPr>
        <p:txBody>
          <a:bodyPr spcFirstLastPara="1" vert="horz" wrap="square" lIns="0" tIns="-10104" rIns="0" bIns="-10104" numCol="1" anchor="ctr" anchorCtr="0" compatLnSpc="1">
            <a:prstTxWarp prst="textNoShape">
              <a:avLst/>
            </a:prstTxWarp>
            <a:spAutoFit/>
          </a:bodyPr>
          <a:lstStyle/>
          <a:p>
            <a:pPr marL="0" marR="0" algn="r" rtl="1">
              <a:lnSpc>
                <a:spcPct val="107000"/>
              </a:lnSpc>
              <a:spcBef>
                <a:spcPts val="0"/>
              </a:spcBef>
              <a:spcAft>
                <a:spcPts val="0"/>
              </a:spcAft>
            </a:pPr>
            <a:r>
              <a:rPr lang="ar-SA" sz="1486" dirty="0">
                <a:solidFill>
                  <a:srgbClr val="7030A0"/>
                </a:solidFill>
                <a:latin typeface="Calibri" panose="020F0502020204030204" pitchFamily="34" charset="0"/>
              </a:rPr>
              <a:t>نظام يوفر حماية للشبكة من المواقع المشبوهة من خلال اكتشاف التهديدات و حظرها ويعمل على تحليل ومراقبة مرور البيانات ويمكن من الحظر او السماح وتعيين القيود لبعض المواقع الإلكترونية</a:t>
            </a:r>
            <a:endParaRPr lang="en-GB" sz="1486" dirty="0">
              <a:solidFill>
                <a:srgbClr val="7030A0"/>
              </a:solidFill>
              <a:latin typeface="Calibri" panose="020F0502020204030204" pitchFamily="34" charset="0"/>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eaLnBrk="0" fontAlgn="base" hangingPunct="0">
              <a:spcBef>
                <a:spcPct val="0"/>
              </a:spcBef>
              <a:spcAft>
                <a:spcPct val="0"/>
              </a:spcAft>
              <a:buSzTx/>
              <a:buNone/>
            </a:pPr>
            <a:r>
              <a:rPr lang="ar-SA" sz="1486" i="0" dirty="0">
                <a:solidFill>
                  <a:srgbClr val="002060"/>
                </a:solidFill>
                <a:ea typeface="Calibri" panose="020F0502020204030204" pitchFamily="34" charset="0"/>
              </a:rPr>
              <a:t> </a:t>
            </a:r>
            <a:r>
              <a:rPr lang="ar-SA" altLang="en-US" sz="1486" i="0" dirty="0">
                <a:solidFill>
                  <a:srgbClr val="7030A0"/>
                </a:solidFill>
                <a:latin typeface="Calibri" panose="020F0502020204030204" pitchFamily="34" charset="0"/>
                <a:ea typeface="Calibri" panose="020F0502020204030204" pitchFamily="34" charset="0"/>
              </a:rPr>
              <a:t> الهدف من النظام: </a:t>
            </a:r>
            <a:r>
              <a:rPr lang="ar-SA" sz="1486" i="0" dirty="0">
                <a:solidFill>
                  <a:srgbClr val="002060"/>
                </a:solidFill>
                <a:ea typeface="Calibri" panose="020F0502020204030204" pitchFamily="34" charset="0"/>
              </a:rPr>
              <a:t>نظام حماية من التهديدات عن طريق البريد الالكتروني</a:t>
            </a:r>
            <a:r>
              <a:rPr lang="en-US" sz="1486" i="0" dirty="0">
                <a:solidFill>
                  <a:srgbClr val="002060"/>
                </a:solidFill>
                <a:ea typeface="Calibri" panose="020F0502020204030204" pitchFamily="34" charset="0"/>
              </a:rPr>
              <a:t> </a:t>
            </a:r>
            <a:r>
              <a:rPr lang="ar-SA" sz="1486" i="0" dirty="0">
                <a:solidFill>
                  <a:srgbClr val="002060"/>
                </a:solidFill>
                <a:ea typeface="Calibri" panose="020F0502020204030204" pitchFamily="34" charset="0"/>
              </a:rPr>
              <a:t>حيث يتم فحص البريد الوارد </a:t>
            </a:r>
            <a:endParaRPr lang="en-US" sz="1486" i="0" dirty="0">
              <a:solidFill>
                <a:srgbClr val="002060"/>
              </a:solidFill>
              <a:ea typeface="Calibri" panose="020F0502020204030204" pitchFamily="34" charset="0"/>
            </a:endParaRPr>
          </a:p>
          <a:p>
            <a:pPr marL="0" indent="0" eaLnBrk="0" fontAlgn="base" hangingPunct="0">
              <a:spcBef>
                <a:spcPct val="0"/>
              </a:spcBef>
              <a:spcAft>
                <a:spcPct val="0"/>
              </a:spcAft>
              <a:buSzTx/>
              <a:buNone/>
            </a:pPr>
            <a:r>
              <a:rPr lang="ar-SA" sz="1486" i="0" dirty="0">
                <a:solidFill>
                  <a:srgbClr val="002060"/>
                </a:solidFill>
                <a:ea typeface="Calibri" panose="020F0502020204030204" pitchFamily="34" charset="0"/>
              </a:rPr>
              <a:t>قبل دخولة وتعيين وحجب الفايروسات</a:t>
            </a:r>
            <a:r>
              <a:rPr lang="en-US" sz="1486" i="0" dirty="0">
                <a:solidFill>
                  <a:srgbClr val="002060"/>
                </a:solidFill>
                <a:ea typeface="Calibri" panose="020F0502020204030204" pitchFamily="34" charset="0"/>
              </a:rPr>
              <a:t> </a:t>
            </a:r>
            <a:r>
              <a:rPr lang="ar-SA" sz="1486" i="0" dirty="0">
                <a:solidFill>
                  <a:srgbClr val="002060"/>
                </a:solidFill>
                <a:ea typeface="Calibri" panose="020F0502020204030204" pitchFamily="34" charset="0"/>
              </a:rPr>
              <a:t> و منع رسائل التصيد البريدي. </a:t>
            </a:r>
            <a:endParaRPr lang="en-US" altLang="en-US" sz="1486" i="0" dirty="0">
              <a:solidFill>
                <a:srgbClr val="002060"/>
              </a:solidFill>
              <a:ea typeface="Calibri" panose="020F0502020204030204" pitchFamily="34" charset="0"/>
            </a:endParaRPr>
          </a:p>
        </p:txBody>
      </p:sp>
      <p:sp>
        <p:nvSpPr>
          <p:cNvPr id="2" name="Text Placeholder 1"/>
          <p:cNvSpPr>
            <a:spLocks noGrp="1"/>
          </p:cNvSpPr>
          <p:nvPr>
            <p:ph type="body" idx="4294967295"/>
          </p:nvPr>
        </p:nvSpPr>
        <p:spPr>
          <a:xfrm>
            <a:off x="1367692" y="914400"/>
            <a:ext cx="8121650" cy="500062"/>
          </a:xfrm>
          <a:prstGeom prst="rect">
            <a:avLst/>
          </a:prstGeom>
        </p:spPr>
        <p:txBody>
          <a:bodyPr/>
          <a:lstStyle/>
          <a:p>
            <a:r>
              <a:rPr lang="ar-SA" sz="1910" dirty="0">
                <a:solidFill>
                  <a:srgbClr val="01AAC4"/>
                </a:solidFill>
                <a:latin typeface="Lato"/>
                <a:ea typeface="Lato"/>
                <a:sym typeface="Lato"/>
              </a:rPr>
              <a:t>نظام حماية تصفح الانترنت ( </a:t>
            </a:r>
            <a:r>
              <a:rPr lang="en-US" sz="1910" dirty="0">
                <a:solidFill>
                  <a:srgbClr val="01AAC4"/>
                </a:solidFill>
                <a:latin typeface="Lato"/>
                <a:ea typeface="Lato"/>
                <a:cs typeface="Lato"/>
                <a:sym typeface="Lato"/>
              </a:rPr>
              <a:t>Web Security Appliance</a:t>
            </a:r>
            <a:r>
              <a:rPr lang="ar-SA" sz="1910" dirty="0">
                <a:solidFill>
                  <a:srgbClr val="01AAC4"/>
                </a:solidFill>
                <a:latin typeface="Lato"/>
                <a:ea typeface="Lato"/>
                <a:sym typeface="Lato"/>
              </a:rPr>
              <a:t>)</a:t>
            </a:r>
            <a:endParaRPr lang="en-US" sz="1910" dirty="0">
              <a:solidFill>
                <a:srgbClr val="01AAC4"/>
              </a:solidFill>
              <a:latin typeface="Lato"/>
              <a:ea typeface="Lato"/>
              <a:cs typeface="Lato"/>
              <a:sym typeface="Lato"/>
            </a:endParaRPr>
          </a:p>
        </p:txBody>
      </p:sp>
      <p:sp>
        <p:nvSpPr>
          <p:cNvPr id="5" name="Rectangle 4"/>
          <p:cNvSpPr/>
          <p:nvPr/>
        </p:nvSpPr>
        <p:spPr>
          <a:xfrm>
            <a:off x="3666684" y="76200"/>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
        <p:nvSpPr>
          <p:cNvPr id="9" name="Text Placeholder 1"/>
          <p:cNvSpPr txBox="1">
            <a:spLocks/>
          </p:cNvSpPr>
          <p:nvPr/>
        </p:nvSpPr>
        <p:spPr>
          <a:xfrm>
            <a:off x="1271820" y="2505025"/>
            <a:ext cx="8121111" cy="49886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L="76200" marR="0" lvl="0" indent="0" algn="r" rtl="1">
              <a:lnSpc>
                <a:spcPct val="100000"/>
              </a:lnSpc>
              <a:spcBef>
                <a:spcPts val="600"/>
              </a:spcBef>
              <a:spcAft>
                <a:spcPts val="0"/>
              </a:spcAft>
              <a:buClr>
                <a:schemeClr val="accent6"/>
              </a:buClr>
              <a:buSzPts val="2400"/>
              <a:buFont typeface="Lato"/>
              <a:buNone/>
              <a:defRPr sz="2400" b="0" i="1" u="none" strike="noStrike" cap="none">
                <a:solidFill>
                  <a:srgbClr val="01AAC4"/>
                </a:solidFill>
                <a:latin typeface="Lato"/>
                <a:ea typeface="Lato"/>
                <a:cs typeface="Lato"/>
                <a:sym typeface="Lato"/>
              </a:defRPr>
            </a:lvl1pPr>
            <a:lvl2pPr marL="914400" marR="0" lvl="1"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2pPr>
            <a:lvl3pPr marL="1371600" marR="0" lvl="2"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3pPr>
            <a:lvl4pPr marL="1828800" marR="0" lvl="3"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4pPr>
            <a:lvl5pPr marL="2286000" marR="0" lvl="4"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5pPr>
            <a:lvl6pPr marL="2743200" marR="0" lvl="5"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6pPr>
            <a:lvl7pPr marL="3200400" marR="0" lvl="6"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7pPr>
            <a:lvl8pPr marL="3657600" marR="0" lvl="7"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8pPr>
            <a:lvl9pPr marL="4114800" marR="0" lvl="8"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9pPr>
          </a:lstStyle>
          <a:p>
            <a:r>
              <a:rPr lang="ar-SA" sz="1910" i="0" dirty="0"/>
              <a:t>نظام حماية البريد الإلكتروني ( </a:t>
            </a:r>
            <a:r>
              <a:rPr lang="en-US" sz="1910" i="0" dirty="0"/>
              <a:t>Email Security Appliance</a:t>
            </a:r>
            <a:r>
              <a:rPr lang="ar-SA" sz="1910" i="0" dirty="0"/>
              <a:t>)</a:t>
            </a:r>
            <a:endParaRPr lang="en-US" sz="1910" i="0" dirty="0"/>
          </a:p>
        </p:txBody>
      </p:sp>
    </p:spTree>
    <p:extLst>
      <p:ext uri="{BB962C8B-B14F-4D97-AF65-F5344CB8AC3E}">
        <p14:creationId xmlns:p14="http://schemas.microsoft.com/office/powerpoint/2010/main" val="2822123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3"/>
          </p:nvPr>
        </p:nvSpPr>
        <p:spPr bwMode="auto">
          <a:xfrm>
            <a:off x="716389" y="1442701"/>
            <a:ext cx="8676542" cy="2455657"/>
          </a:xfrm>
          <a:prstGeom prst="rect">
            <a:avLst/>
          </a:prstGeom>
          <a:noFill/>
          <a:ln>
            <a:noFill/>
          </a:ln>
          <a:effectLst/>
        </p:spPr>
        <p:txBody>
          <a:bodyPr spcFirstLastPara="1" vert="horz" wrap="square" lIns="0" tIns="-10104" rIns="0" bIns="-10104" numCol="1" anchor="ctr" anchorCtr="0" compatLnSpc="1">
            <a:prstTxWarp prst="textNoShape">
              <a:avLst/>
            </a:prstTxWarp>
            <a:spAutoFit/>
          </a:bodyPr>
          <a:lstStyle/>
          <a:p>
            <a:pPr marL="465992" indent="-285750">
              <a:spcBef>
                <a:spcPts val="0"/>
              </a:spcBef>
              <a:spcAft>
                <a:spcPts val="849"/>
              </a:spcAft>
              <a:buFontTx/>
              <a:buChar char="-"/>
            </a:pPr>
            <a:r>
              <a:rPr lang="ar-SA" sz="1600" dirty="0">
                <a:solidFill>
                  <a:srgbClr val="FF0000"/>
                </a:solidFill>
              </a:rPr>
              <a:t>إجراءات عمل محددة </a:t>
            </a:r>
          </a:p>
          <a:p>
            <a:pPr marL="465992" indent="-285750">
              <a:spcBef>
                <a:spcPts val="0"/>
              </a:spcBef>
              <a:spcAft>
                <a:spcPts val="849"/>
              </a:spcAft>
              <a:buFontTx/>
              <a:buChar char="-"/>
            </a:pPr>
            <a:r>
              <a:rPr lang="ar-SA" sz="1600" dirty="0">
                <a:solidFill>
                  <a:srgbClr val="FF0000"/>
                </a:solidFill>
              </a:rPr>
              <a:t>أن يكون هذا النظام داعم ومكمل لاستراتيجية المنشأة.</a:t>
            </a: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0" indent="0" defTabSz="970270" eaLnBrk="0" fontAlgn="base" hangingPunct="0">
              <a:spcBef>
                <a:spcPct val="0"/>
              </a:spcBef>
              <a:spcAft>
                <a:spcPct val="0"/>
              </a:spcAft>
              <a:buSzTx/>
              <a:buNone/>
            </a:pPr>
            <a:endParaRPr lang="en-US" altLang="en-US" sz="637" i="0" dirty="0">
              <a:solidFill>
                <a:schemeClr val="tx1"/>
              </a:solidFill>
            </a:endParaRPr>
          </a:p>
          <a:p>
            <a:pPr marL="465992" indent="-285750">
              <a:spcBef>
                <a:spcPts val="0"/>
              </a:spcBef>
              <a:spcAft>
                <a:spcPts val="849"/>
              </a:spcAft>
              <a:buFontTx/>
              <a:buChar char="-"/>
            </a:pPr>
            <a:r>
              <a:rPr lang="ar-SA" sz="1486" i="0" dirty="0">
                <a:solidFill>
                  <a:srgbClr val="002060"/>
                </a:solidFill>
                <a:ea typeface="Calibri" panose="020F0502020204030204" pitchFamily="34" charset="0"/>
              </a:rPr>
              <a:t> </a:t>
            </a:r>
            <a:r>
              <a:rPr lang="ar-SA" altLang="en-US" sz="1486" i="0" dirty="0">
                <a:solidFill>
                  <a:srgbClr val="7030A0"/>
                </a:solidFill>
                <a:latin typeface="Calibri" panose="020F0502020204030204" pitchFamily="34" charset="0"/>
                <a:ea typeface="Calibri" panose="020F0502020204030204" pitchFamily="34" charset="0"/>
              </a:rPr>
              <a:t> </a:t>
            </a:r>
            <a:r>
              <a:rPr lang="ar-SA" sz="1600" dirty="0">
                <a:solidFill>
                  <a:srgbClr val="FF0000"/>
                </a:solidFill>
              </a:rPr>
              <a:t>إجراءات عمل محددة </a:t>
            </a:r>
          </a:p>
          <a:p>
            <a:pPr marL="465992" indent="-285750">
              <a:spcBef>
                <a:spcPts val="0"/>
              </a:spcBef>
              <a:spcAft>
                <a:spcPts val="849"/>
              </a:spcAft>
              <a:buFontTx/>
              <a:buChar char="-"/>
            </a:pPr>
            <a:r>
              <a:rPr lang="ar-SA" sz="1600" dirty="0">
                <a:solidFill>
                  <a:srgbClr val="FF0000"/>
                </a:solidFill>
              </a:rPr>
              <a:t>أن يكون هذا النظام داعم ومكمل لاستراتيجية المنشأة.</a:t>
            </a:r>
          </a:p>
        </p:txBody>
      </p:sp>
      <p:sp>
        <p:nvSpPr>
          <p:cNvPr id="2" name="Text Placeholder 1"/>
          <p:cNvSpPr>
            <a:spLocks noGrp="1"/>
          </p:cNvSpPr>
          <p:nvPr>
            <p:ph type="body" idx="4294967295"/>
          </p:nvPr>
        </p:nvSpPr>
        <p:spPr>
          <a:xfrm>
            <a:off x="1367692" y="914400"/>
            <a:ext cx="8121650" cy="500062"/>
          </a:xfrm>
          <a:prstGeom prst="rect">
            <a:avLst/>
          </a:prstGeom>
        </p:spPr>
        <p:txBody>
          <a:bodyPr/>
          <a:lstStyle/>
          <a:p>
            <a:r>
              <a:rPr lang="ar-SA" sz="1910" i="0" dirty="0"/>
              <a:t>نظام حماية تصفح الانترنت ( </a:t>
            </a:r>
            <a:r>
              <a:rPr lang="en-US" sz="1910" i="0" dirty="0"/>
              <a:t>Web Security Appliance</a:t>
            </a:r>
            <a:r>
              <a:rPr lang="ar-SA" sz="1910" i="0" dirty="0"/>
              <a:t>)</a:t>
            </a:r>
            <a:endParaRPr lang="en-US" sz="1910" i="0" dirty="0"/>
          </a:p>
        </p:txBody>
      </p:sp>
      <p:sp>
        <p:nvSpPr>
          <p:cNvPr id="5" name="Rectangle 4"/>
          <p:cNvSpPr/>
          <p:nvPr/>
        </p:nvSpPr>
        <p:spPr>
          <a:xfrm>
            <a:off x="3666684" y="76200"/>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
        <p:nvSpPr>
          <p:cNvPr id="9" name="Text Placeholder 1"/>
          <p:cNvSpPr txBox="1">
            <a:spLocks/>
          </p:cNvSpPr>
          <p:nvPr/>
        </p:nvSpPr>
        <p:spPr>
          <a:xfrm>
            <a:off x="1271820" y="2640711"/>
            <a:ext cx="8121111" cy="49886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L="76200" marR="0" lvl="0" indent="0" algn="r" rtl="1">
              <a:lnSpc>
                <a:spcPct val="100000"/>
              </a:lnSpc>
              <a:spcBef>
                <a:spcPts val="600"/>
              </a:spcBef>
              <a:spcAft>
                <a:spcPts val="0"/>
              </a:spcAft>
              <a:buClr>
                <a:schemeClr val="accent6"/>
              </a:buClr>
              <a:buSzPts val="2400"/>
              <a:buFont typeface="Lato"/>
              <a:buNone/>
              <a:defRPr sz="2400" b="0" i="1" u="none" strike="noStrike" cap="none">
                <a:solidFill>
                  <a:srgbClr val="01AAC4"/>
                </a:solidFill>
                <a:latin typeface="Lato"/>
                <a:ea typeface="Lato"/>
                <a:cs typeface="Lato"/>
                <a:sym typeface="Lato"/>
              </a:defRPr>
            </a:lvl1pPr>
            <a:lvl2pPr marL="914400" marR="0" lvl="1"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2pPr>
            <a:lvl3pPr marL="1371600" marR="0" lvl="2"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3pPr>
            <a:lvl4pPr marL="1828800" marR="0" lvl="3"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4pPr>
            <a:lvl5pPr marL="2286000" marR="0" lvl="4"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5pPr>
            <a:lvl6pPr marL="2743200" marR="0" lvl="5"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6pPr>
            <a:lvl7pPr marL="3200400" marR="0" lvl="6"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7pPr>
            <a:lvl8pPr marL="3657600" marR="0" lvl="7"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8pPr>
            <a:lvl9pPr marL="4114800" marR="0" lvl="8"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9pPr>
          </a:lstStyle>
          <a:p>
            <a:r>
              <a:rPr lang="ar-SA" sz="1910" i="0" dirty="0"/>
              <a:t>نظام حماية البريد الإلكتروني ( </a:t>
            </a:r>
            <a:r>
              <a:rPr lang="en-US" sz="1910" i="0" dirty="0"/>
              <a:t>Email Security Appliance</a:t>
            </a:r>
            <a:r>
              <a:rPr lang="ar-SA" sz="1910" i="0" dirty="0"/>
              <a:t>)</a:t>
            </a:r>
            <a:endParaRPr lang="en-US" sz="1910" i="0" dirty="0"/>
          </a:p>
        </p:txBody>
      </p:sp>
    </p:spTree>
    <p:extLst>
      <p:ext uri="{BB962C8B-B14F-4D97-AF65-F5344CB8AC3E}">
        <p14:creationId xmlns:p14="http://schemas.microsoft.com/office/powerpoint/2010/main" val="2107863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40154" y="1538256"/>
            <a:ext cx="8676542" cy="500063"/>
          </a:xfrm>
        </p:spPr>
        <p:txBody>
          <a:bodyPr/>
          <a:lstStyle/>
          <a:p>
            <a:pPr marL="107806" indent="0" algn="just">
              <a:buNone/>
            </a:pPr>
            <a:endParaRPr lang="ar-SA" sz="743" i="0" dirty="0"/>
          </a:p>
          <a:p>
            <a:pPr marL="107806" indent="0" algn="just">
              <a:buNone/>
            </a:pPr>
            <a:r>
              <a:rPr lang="ar-SA" altLang="en-US" sz="1486" i="0" dirty="0">
                <a:solidFill>
                  <a:srgbClr val="7030A0"/>
                </a:solidFill>
                <a:latin typeface="Calibri" panose="020F0502020204030204" pitchFamily="34" charset="0"/>
                <a:ea typeface="Calibri" panose="020F0502020204030204" pitchFamily="34" charset="0"/>
              </a:rPr>
              <a:t>  الهدف من النظام: </a:t>
            </a:r>
            <a:r>
              <a:rPr lang="ar-SA" sz="1486" i="0" dirty="0">
                <a:solidFill>
                  <a:srgbClr val="002060"/>
                </a:solidFill>
                <a:ea typeface="Calibri" panose="020F0502020204030204" pitchFamily="34" charset="0"/>
              </a:rPr>
              <a:t>يهدف الى حماية تطبيقات الويب - خدمات أمانة جدة الخارجية – ضد هجمات الويب.</a:t>
            </a:r>
          </a:p>
          <a:p>
            <a:pPr marL="411015" indent="-303209" algn="just"/>
            <a:r>
              <a:rPr lang="ar-SA" sz="1486" i="0" dirty="0">
                <a:solidFill>
                  <a:srgbClr val="002060"/>
                </a:solidFill>
                <a:ea typeface="Calibri" panose="020F0502020204030204" pitchFamily="34" charset="0"/>
              </a:rPr>
              <a:t>    </a:t>
            </a:r>
            <a:r>
              <a:rPr lang="ar-SA" sz="1486" i="0" dirty="0">
                <a:solidFill>
                  <a:srgbClr val="339999"/>
                </a:solidFill>
                <a:ea typeface="Calibri" panose="020F0502020204030204" pitchFamily="34" charset="0"/>
              </a:rPr>
              <a:t>مع وجود </a:t>
            </a:r>
            <a:r>
              <a:rPr lang="en-US" sz="1486" i="0" dirty="0">
                <a:solidFill>
                  <a:srgbClr val="339999"/>
                </a:solidFill>
                <a:ea typeface="Calibri" panose="020F0502020204030204" pitchFamily="34" charset="0"/>
              </a:rPr>
              <a:t>WAF </a:t>
            </a:r>
            <a:r>
              <a:rPr lang="ar-SA" sz="1486" i="0" dirty="0">
                <a:solidFill>
                  <a:srgbClr val="339999"/>
                </a:solidFill>
                <a:ea typeface="Calibri" panose="020F0502020204030204" pitchFamily="34" charset="0"/>
              </a:rPr>
              <a:t> يمكننا منع مجموعة من الهجمات مثل حقن </a:t>
            </a:r>
            <a:r>
              <a:rPr lang="en-US" sz="1486" i="0" dirty="0">
                <a:solidFill>
                  <a:srgbClr val="339999"/>
                </a:solidFill>
                <a:ea typeface="Calibri" panose="020F0502020204030204" pitchFamily="34" charset="0"/>
              </a:rPr>
              <a:t>SQL</a:t>
            </a:r>
            <a:r>
              <a:rPr lang="ar-SA" sz="1486" i="0" dirty="0">
                <a:solidFill>
                  <a:srgbClr val="339999"/>
                </a:solidFill>
                <a:ea typeface="Calibri" panose="020F0502020204030204" pitchFamily="34" charset="0"/>
              </a:rPr>
              <a:t> أو </a:t>
            </a:r>
            <a:r>
              <a:rPr lang="en-US" sz="1486" i="0" dirty="0">
                <a:solidFill>
                  <a:srgbClr val="339999"/>
                </a:solidFill>
                <a:ea typeface="Calibri" panose="020F0502020204030204" pitchFamily="34" charset="0"/>
              </a:rPr>
              <a:t>XSS</a:t>
            </a:r>
            <a:r>
              <a:rPr lang="ar-SA" sz="1486" i="0" dirty="0">
                <a:solidFill>
                  <a:srgbClr val="339999"/>
                </a:solidFill>
                <a:ea typeface="Calibri" panose="020F0502020204030204" pitchFamily="34" charset="0"/>
              </a:rPr>
              <a:t> وغيرها والتي تهدف الى اختراق البيانات  والوصول الى معلومات حساسة.</a:t>
            </a:r>
          </a:p>
          <a:p>
            <a:pPr marL="411015" indent="-303209" algn="just"/>
            <a:r>
              <a:rPr lang="ar-SA" sz="1486" i="0" dirty="0">
                <a:solidFill>
                  <a:srgbClr val="339999"/>
                </a:solidFill>
                <a:ea typeface="Calibri" panose="020F0502020204030204" pitchFamily="34" charset="0"/>
              </a:rPr>
              <a:t>يحمي </a:t>
            </a:r>
            <a:r>
              <a:rPr lang="en-US" sz="1486" i="0" dirty="0">
                <a:solidFill>
                  <a:srgbClr val="339999"/>
                </a:solidFill>
                <a:ea typeface="Calibri" panose="020F0502020204030204" pitchFamily="34" charset="0"/>
              </a:rPr>
              <a:t>WAF</a:t>
            </a:r>
            <a:r>
              <a:rPr lang="ar-SA" sz="1486" i="0" dirty="0">
                <a:solidFill>
                  <a:srgbClr val="339999"/>
                </a:solidFill>
                <a:ea typeface="Calibri" panose="020F0502020204030204" pitchFamily="34" charset="0"/>
              </a:rPr>
              <a:t> تطبيقات الويب عن طريق مراقبة وحظر أي حركة مرور </a:t>
            </a:r>
            <a:r>
              <a:rPr lang="en-US" sz="1486" i="0" dirty="0">
                <a:solidFill>
                  <a:srgbClr val="339999"/>
                </a:solidFill>
                <a:ea typeface="Calibri" panose="020F0502020204030204" pitchFamily="34" charset="0"/>
              </a:rPr>
              <a:t>HTTP/S</a:t>
            </a:r>
            <a:r>
              <a:rPr lang="ar-SA" sz="1486" i="0" dirty="0">
                <a:solidFill>
                  <a:srgbClr val="339999"/>
                </a:solidFill>
                <a:ea typeface="Calibri" panose="020F0502020204030204" pitchFamily="34" charset="0"/>
              </a:rPr>
              <a:t> ضارة .</a:t>
            </a:r>
          </a:p>
          <a:p>
            <a:pPr marL="411015" indent="-303209" algn="just"/>
            <a:r>
              <a:rPr lang="ar-SA" sz="1486" i="0" dirty="0">
                <a:solidFill>
                  <a:srgbClr val="339999"/>
                </a:solidFill>
                <a:ea typeface="Calibri" panose="020F0502020204030204" pitchFamily="34" charset="0"/>
              </a:rPr>
              <a:t> يمنع تسريب أي بيانات غير مصرح بها. يتم ذلك عن طريق مجموعة من السياسات</a:t>
            </a:r>
          </a:p>
          <a:p>
            <a:pPr marL="107806" indent="0" algn="just">
              <a:buNone/>
            </a:pPr>
            <a:r>
              <a:rPr lang="ar-SA" sz="1486" i="0" dirty="0">
                <a:solidFill>
                  <a:srgbClr val="339999"/>
                </a:solidFill>
                <a:ea typeface="Calibri" panose="020F0502020204030204" pitchFamily="34" charset="0"/>
              </a:rPr>
              <a:t>        التي تساعد في تحديد حركة المرور الضارة وحركة المرور الآمنة . </a:t>
            </a:r>
          </a:p>
          <a:p>
            <a:pPr algn="just"/>
            <a:endParaRPr lang="en-US" dirty="0"/>
          </a:p>
        </p:txBody>
      </p:sp>
      <p:sp>
        <p:nvSpPr>
          <p:cNvPr id="7" name="Text Placeholder 6"/>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1117600" y="1039781"/>
            <a:ext cx="8121650" cy="498475"/>
          </a:xfrm>
          <a:prstGeom prst="rect">
            <a:avLst/>
          </a:prstGeom>
        </p:spPr>
        <p:txBody>
          <a:bodyPr/>
          <a:lstStyle/>
          <a:p>
            <a:r>
              <a:rPr lang="ar-SA" sz="1910" i="0" dirty="0">
                <a:sym typeface="Arial"/>
              </a:rPr>
              <a:t>نظام حماية التطبيقات </a:t>
            </a:r>
            <a:r>
              <a:rPr lang="en-US" sz="1910" i="0" dirty="0">
                <a:solidFill>
                  <a:srgbClr val="FF0000"/>
                </a:solidFill>
                <a:sym typeface="Arial"/>
              </a:rPr>
              <a:t>WAF</a:t>
            </a:r>
            <a:r>
              <a:rPr lang="ar-SA" sz="1910" i="0" dirty="0">
                <a:sym typeface="Arial"/>
              </a:rPr>
              <a:t> (</a:t>
            </a:r>
            <a:r>
              <a:rPr lang="en-US" sz="1910" i="0" dirty="0">
                <a:sym typeface="Arial"/>
              </a:rPr>
              <a:t>(F5</a:t>
            </a:r>
          </a:p>
          <a:p>
            <a:endParaRPr lang="en-US" dirty="0"/>
          </a:p>
        </p:txBody>
      </p:sp>
      <p:pic>
        <p:nvPicPr>
          <p:cNvPr id="6" name="Picture 5"/>
          <p:cNvPicPr>
            <a:picLocks noChangeAspect="1"/>
          </p:cNvPicPr>
          <p:nvPr/>
        </p:nvPicPr>
        <p:blipFill>
          <a:blip r:embed="rId2"/>
          <a:stretch>
            <a:fillRect/>
          </a:stretch>
        </p:blipFill>
        <p:spPr>
          <a:xfrm>
            <a:off x="840154" y="3867884"/>
            <a:ext cx="1490577" cy="14518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336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970472" y="1488458"/>
            <a:ext cx="8676542" cy="500063"/>
          </a:xfrm>
        </p:spPr>
        <p:txBody>
          <a:bodyPr/>
          <a:lstStyle/>
          <a:p>
            <a:pPr marL="465992" indent="-285750">
              <a:spcBef>
                <a:spcPts val="0"/>
              </a:spcBef>
              <a:spcAft>
                <a:spcPts val="849"/>
              </a:spcAft>
              <a:buFontTx/>
              <a:buChar char="-"/>
            </a:pPr>
            <a:r>
              <a:rPr lang="ar-SA" sz="800">
                <a:solidFill>
                  <a:srgbClr val="FF0000"/>
                </a:solidFill>
              </a:rPr>
              <a:t>إجراءات عمل محددة </a:t>
            </a:r>
          </a:p>
          <a:p>
            <a:pPr marL="465992" indent="-285750">
              <a:spcBef>
                <a:spcPts val="0"/>
              </a:spcBef>
              <a:spcAft>
                <a:spcPts val="849"/>
              </a:spcAft>
              <a:buFontTx/>
              <a:buChar char="-"/>
            </a:pPr>
            <a:r>
              <a:rPr lang="ar-SA" sz="800">
                <a:solidFill>
                  <a:srgbClr val="FF0000"/>
                </a:solidFill>
              </a:rPr>
              <a:t>أن يكون هذا النظام داعم ومكمل لاستراتيجية المنشأة.</a:t>
            </a:r>
            <a:endParaRPr lang="ar-SA" sz="800" dirty="0">
              <a:solidFill>
                <a:srgbClr val="FF0000"/>
              </a:solidFill>
            </a:endParaRPr>
          </a:p>
        </p:txBody>
      </p:sp>
      <p:sp>
        <p:nvSpPr>
          <p:cNvPr id="7" name="Text Placeholder 6"/>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1238582" y="945795"/>
            <a:ext cx="8121650" cy="498475"/>
          </a:xfrm>
          <a:prstGeom prst="rect">
            <a:avLst/>
          </a:prstGeom>
        </p:spPr>
        <p:txBody>
          <a:bodyPr/>
          <a:lstStyle/>
          <a:p>
            <a:r>
              <a:rPr lang="ar-SA" sz="1910" i="0" dirty="0">
                <a:sym typeface="Arial"/>
              </a:rPr>
              <a:t>نظام حماية التطبيقات </a:t>
            </a:r>
            <a:r>
              <a:rPr lang="en-US" sz="1910" i="0" dirty="0">
                <a:sym typeface="Arial"/>
              </a:rPr>
              <a:t>WAF</a:t>
            </a:r>
            <a:r>
              <a:rPr lang="ar-SA" sz="1910" i="0" dirty="0">
                <a:sym typeface="Arial"/>
              </a:rPr>
              <a:t> (</a:t>
            </a:r>
            <a:r>
              <a:rPr lang="en-US" sz="1910" i="0" dirty="0">
                <a:sym typeface="Arial"/>
              </a:rPr>
              <a:t>(F5</a:t>
            </a:r>
          </a:p>
          <a:p>
            <a:endParaRPr lang="en-US" dirty="0"/>
          </a:p>
        </p:txBody>
      </p:sp>
      <p:pic>
        <p:nvPicPr>
          <p:cNvPr id="6" name="Picture 5"/>
          <p:cNvPicPr>
            <a:picLocks noChangeAspect="1"/>
          </p:cNvPicPr>
          <p:nvPr/>
        </p:nvPicPr>
        <p:blipFill>
          <a:blip r:embed="rId2"/>
          <a:stretch>
            <a:fillRect/>
          </a:stretch>
        </p:blipFill>
        <p:spPr>
          <a:xfrm>
            <a:off x="970472" y="4036279"/>
            <a:ext cx="1490577" cy="14518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55655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80856" indent="0">
              <a:buNone/>
            </a:pPr>
            <a:endParaRPr lang="en-US" sz="1486" i="0" dirty="0">
              <a:solidFill>
                <a:srgbClr val="002060"/>
              </a:solidFill>
              <a:ea typeface="Calibri" panose="020F0502020204030204" pitchFamily="34" charset="0"/>
            </a:endParaRPr>
          </a:p>
        </p:txBody>
      </p:sp>
      <p:sp>
        <p:nvSpPr>
          <p:cNvPr id="4" name="Text Placeholder 3"/>
          <p:cNvSpPr>
            <a:spLocks noGrp="1"/>
          </p:cNvSpPr>
          <p:nvPr>
            <p:ph type="body" sz="quarter" idx="14"/>
          </p:nvPr>
        </p:nvSpPr>
        <p:spPr>
          <a:xfrm>
            <a:off x="672032" y="1618892"/>
            <a:ext cx="8676542" cy="4271994"/>
          </a:xfrm>
        </p:spPr>
        <p:txBody>
          <a:bodyPr/>
          <a:lstStyle/>
          <a:p>
            <a:pPr lvl="0"/>
            <a:r>
              <a:rPr lang="ar-SA" dirty="0">
                <a:solidFill>
                  <a:srgbClr val="002060"/>
                </a:solidFill>
                <a:ea typeface="Calibri" panose="020F0502020204030204" pitchFamily="34" charset="0"/>
              </a:rPr>
              <a:t>نظام لإدارة جميع أجهزة الحاسب الألي والخوادم المتصله على الشبكه</a:t>
            </a:r>
            <a:endParaRPr lang="en-US" dirty="0">
              <a:solidFill>
                <a:srgbClr val="002060"/>
              </a:solidFill>
              <a:ea typeface="Calibri" panose="020F0502020204030204" pitchFamily="34" charset="0"/>
            </a:endParaRPr>
          </a:p>
          <a:p>
            <a:pPr lvl="0"/>
            <a:r>
              <a:rPr lang="ar-SA" dirty="0">
                <a:solidFill>
                  <a:srgbClr val="002060"/>
                </a:solidFill>
                <a:ea typeface="Calibri" panose="020F0502020204030204" pitchFamily="34" charset="0"/>
              </a:rPr>
              <a:t>تحديد مشكلات الأمان والتهديدات وإدارتها والاستجابة لها</a:t>
            </a:r>
            <a:endParaRPr lang="en-US" dirty="0">
              <a:solidFill>
                <a:srgbClr val="002060"/>
              </a:solidFill>
              <a:ea typeface="Calibri" panose="020F0502020204030204" pitchFamily="34" charset="0"/>
            </a:endParaRPr>
          </a:p>
          <a:p>
            <a:r>
              <a:rPr lang="ar-SA" dirty="0">
                <a:solidFill>
                  <a:srgbClr val="002060"/>
                </a:solidFill>
                <a:ea typeface="Calibri" panose="020F0502020204030204" pitchFamily="34" charset="0"/>
              </a:rPr>
              <a:t>يعتبر الخادم الأساسي لجميع عمليات منتجات </a:t>
            </a:r>
            <a:r>
              <a:rPr lang="en-US" dirty="0">
                <a:solidFill>
                  <a:srgbClr val="002060"/>
                </a:solidFill>
                <a:ea typeface="Calibri" panose="020F0502020204030204" pitchFamily="34" charset="0"/>
              </a:rPr>
              <a:t>McAfee </a:t>
            </a:r>
            <a:r>
              <a:rPr lang="ar-SA" dirty="0">
                <a:solidFill>
                  <a:srgbClr val="002060"/>
                </a:solidFill>
                <a:ea typeface="Calibri" panose="020F0502020204030204" pitchFamily="34" charset="0"/>
              </a:rPr>
              <a:t> الأخرى ( تثبيت – تحديث</a:t>
            </a:r>
            <a:r>
              <a:rPr lang="en-US" dirty="0">
                <a:solidFill>
                  <a:srgbClr val="002060"/>
                </a:solidFill>
                <a:ea typeface="Calibri" panose="020F0502020204030204" pitchFamily="34" charset="0"/>
              </a:rPr>
              <a:t>-</a:t>
            </a:r>
            <a:r>
              <a:rPr lang="ar-SA" dirty="0">
                <a:solidFill>
                  <a:srgbClr val="002060"/>
                </a:solidFill>
                <a:ea typeface="Calibri" panose="020F0502020204030204" pitchFamily="34" charset="0"/>
              </a:rPr>
              <a:t> إضافة)</a:t>
            </a:r>
            <a:endParaRPr lang="en-US" dirty="0">
              <a:solidFill>
                <a:srgbClr val="002060"/>
              </a:solidFill>
              <a:ea typeface="Calibri" panose="020F0502020204030204" pitchFamily="34" charset="0"/>
            </a:endParaRPr>
          </a:p>
          <a:p>
            <a:pPr marL="80856"/>
            <a:r>
              <a:rPr lang="en-US" sz="2000" dirty="0">
                <a:solidFill>
                  <a:srgbClr val="01AAC4"/>
                </a:solidFill>
              </a:rPr>
              <a:t>McAfee Agent</a:t>
            </a:r>
          </a:p>
          <a:p>
            <a:pPr lvl="0"/>
            <a:r>
              <a:rPr lang="ar-SA" dirty="0">
                <a:solidFill>
                  <a:srgbClr val="002060"/>
                </a:solidFill>
                <a:ea typeface="Calibri" panose="020F0502020204030204" pitchFamily="34" charset="0"/>
              </a:rPr>
              <a:t>يعتبر الوسيط بين خادم </a:t>
            </a:r>
            <a:r>
              <a:rPr lang="en-US" dirty="0" err="1">
                <a:solidFill>
                  <a:srgbClr val="002060"/>
                </a:solidFill>
                <a:ea typeface="Calibri" panose="020F0502020204030204" pitchFamily="34" charset="0"/>
              </a:rPr>
              <a:t>ePO</a:t>
            </a:r>
            <a:r>
              <a:rPr lang="ar-SA" dirty="0">
                <a:solidFill>
                  <a:srgbClr val="002060"/>
                </a:solidFill>
                <a:ea typeface="Calibri" panose="020F0502020204030204" pitchFamily="34" charset="0"/>
              </a:rPr>
              <a:t> واجهزة المستخدمين</a:t>
            </a:r>
            <a:endParaRPr lang="en-US" dirty="0">
              <a:solidFill>
                <a:srgbClr val="002060"/>
              </a:solidFill>
              <a:ea typeface="Calibri" panose="020F0502020204030204" pitchFamily="34" charset="0"/>
            </a:endParaRPr>
          </a:p>
          <a:p>
            <a:pPr lvl="0"/>
            <a:r>
              <a:rPr lang="ar-SA" dirty="0">
                <a:solidFill>
                  <a:srgbClr val="002060"/>
                </a:solidFill>
                <a:ea typeface="Calibri" panose="020F0502020204030204" pitchFamily="34" charset="0"/>
              </a:rPr>
              <a:t>تنفيذ جميع السياسات والمهام على اجهزة المستخدمين</a:t>
            </a:r>
            <a:endParaRPr lang="en-US" dirty="0">
              <a:solidFill>
                <a:srgbClr val="002060"/>
              </a:solidFill>
              <a:ea typeface="Calibri" panose="020F0502020204030204" pitchFamily="34" charset="0"/>
            </a:endParaRPr>
          </a:p>
          <a:p>
            <a:r>
              <a:rPr lang="ar-SA" dirty="0">
                <a:solidFill>
                  <a:srgbClr val="002060"/>
                </a:solidFill>
                <a:ea typeface="Calibri" panose="020F0502020204030204" pitchFamily="34" charset="0"/>
              </a:rPr>
              <a:t>رفع السجلات وتوفير البيانات التي توضح حالة كل نظام</a:t>
            </a:r>
            <a:endParaRPr lang="en-US" dirty="0">
              <a:solidFill>
                <a:srgbClr val="002060"/>
              </a:solidFill>
              <a:ea typeface="Calibri" panose="020F0502020204030204" pitchFamily="34" charset="0"/>
            </a:endParaRPr>
          </a:p>
          <a:p>
            <a:pPr marL="80856"/>
            <a:endParaRPr lang="en-US" dirty="0">
              <a:solidFill>
                <a:srgbClr val="002060"/>
              </a:solidFill>
              <a:ea typeface="Calibri" panose="020F0502020204030204" pitchFamily="34" charset="0"/>
            </a:endParaRPr>
          </a:p>
          <a:p>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871904" y="1198562"/>
            <a:ext cx="8121650" cy="498475"/>
          </a:xfrm>
          <a:prstGeom prst="rect">
            <a:avLst/>
          </a:prstGeom>
        </p:spPr>
        <p:txBody>
          <a:bodyPr/>
          <a:lstStyle/>
          <a:p>
            <a:r>
              <a:rPr lang="ar-SA" sz="1910" i="0" dirty="0"/>
              <a:t>نظام حماية الأجهزة والخوادم (</a:t>
            </a:r>
            <a:r>
              <a:rPr lang="en-US" sz="1910" i="0" dirty="0" err="1"/>
              <a:t>ePO</a:t>
            </a:r>
            <a:r>
              <a:rPr lang="ar-SA" sz="1910" i="0" dirty="0"/>
              <a:t> ) </a:t>
            </a:r>
            <a:endParaRPr lang="en-US" sz="1910" i="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196" y="3864045"/>
            <a:ext cx="2996535" cy="1905405"/>
          </a:xfrm>
          <a:prstGeom prst="rect">
            <a:avLst/>
          </a:prstGeom>
        </p:spPr>
      </p:pic>
    </p:spTree>
    <p:extLst>
      <p:ext uri="{BB962C8B-B14F-4D97-AF65-F5344CB8AC3E}">
        <p14:creationId xmlns:p14="http://schemas.microsoft.com/office/powerpoint/2010/main" val="2781099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80856" indent="0">
              <a:buNone/>
            </a:pPr>
            <a:endParaRPr lang="en-US" sz="1486" i="0" dirty="0">
              <a:solidFill>
                <a:srgbClr val="002060"/>
              </a:solidFill>
              <a:ea typeface="Calibri" panose="020F0502020204030204" pitchFamily="34" charset="0"/>
            </a:endParaRPr>
          </a:p>
        </p:txBody>
      </p:sp>
      <p:sp>
        <p:nvSpPr>
          <p:cNvPr id="4" name="Text Placeholder 3"/>
          <p:cNvSpPr>
            <a:spLocks noGrp="1"/>
          </p:cNvSpPr>
          <p:nvPr>
            <p:ph type="body" sz="quarter" idx="14"/>
          </p:nvPr>
        </p:nvSpPr>
        <p:spPr>
          <a:xfrm>
            <a:off x="672032" y="1618892"/>
            <a:ext cx="8676542" cy="4271994"/>
          </a:xfrm>
        </p:spPr>
        <p:txBody>
          <a:bodyPr/>
          <a:lstStyle/>
          <a:p>
            <a:pPr marL="465992" indent="-285750">
              <a:spcBef>
                <a:spcPts val="0"/>
              </a:spcBef>
              <a:spcAft>
                <a:spcPts val="849"/>
              </a:spcAft>
              <a:buFontTx/>
              <a:buChar char="-"/>
            </a:pPr>
            <a:r>
              <a:rPr lang="ar-SA" sz="1600" dirty="0">
                <a:solidFill>
                  <a:srgbClr val="FF0000"/>
                </a:solidFill>
              </a:rPr>
              <a:t>إجراءات عمل محددة </a:t>
            </a:r>
          </a:p>
          <a:p>
            <a:pPr marL="465992" indent="-285750">
              <a:spcBef>
                <a:spcPts val="0"/>
              </a:spcBef>
              <a:spcAft>
                <a:spcPts val="849"/>
              </a:spcAft>
              <a:buFontTx/>
              <a:buChar char="-"/>
            </a:pPr>
            <a:r>
              <a:rPr lang="ar-SA" sz="1600" dirty="0">
                <a:solidFill>
                  <a:srgbClr val="FF0000"/>
                </a:solidFill>
              </a:rPr>
              <a:t>أن يكون هذا النظام داعم ومكمل لاستراتيجية المنشأة.</a:t>
            </a:r>
          </a:p>
          <a:p>
            <a:pPr marL="80856"/>
            <a:endParaRPr lang="en-US" dirty="0">
              <a:solidFill>
                <a:srgbClr val="002060"/>
              </a:solidFill>
              <a:ea typeface="Calibri" panose="020F0502020204030204" pitchFamily="34" charset="0"/>
            </a:endParaRPr>
          </a:p>
          <a:p>
            <a:endParaRPr lang="en-US"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a:p>
            <a:endParaRPr lang="en-US" dirty="0"/>
          </a:p>
        </p:txBody>
      </p:sp>
      <p:sp>
        <p:nvSpPr>
          <p:cNvPr id="2" name="Text Placeholder 1"/>
          <p:cNvSpPr>
            <a:spLocks noGrp="1"/>
          </p:cNvSpPr>
          <p:nvPr>
            <p:ph type="body" idx="4294967295"/>
          </p:nvPr>
        </p:nvSpPr>
        <p:spPr>
          <a:xfrm>
            <a:off x="871904" y="1198562"/>
            <a:ext cx="8121650" cy="498475"/>
          </a:xfrm>
          <a:prstGeom prst="rect">
            <a:avLst/>
          </a:prstGeom>
        </p:spPr>
        <p:txBody>
          <a:bodyPr/>
          <a:lstStyle/>
          <a:p>
            <a:r>
              <a:rPr lang="ar-SA" sz="1910" i="0" dirty="0"/>
              <a:t>نظام حماية الأجهزة والخوادم (</a:t>
            </a:r>
            <a:r>
              <a:rPr lang="en-US" sz="1910" i="0" dirty="0" err="1"/>
              <a:t>ePO</a:t>
            </a:r>
            <a:r>
              <a:rPr lang="ar-SA" sz="1910" i="0" dirty="0"/>
              <a:t> ) </a:t>
            </a:r>
            <a:endParaRPr lang="en-US" sz="1910" i="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196" y="3864045"/>
            <a:ext cx="2996535" cy="1905405"/>
          </a:xfrm>
          <a:prstGeom prst="rect">
            <a:avLst/>
          </a:prstGeom>
        </p:spPr>
      </p:pic>
    </p:spTree>
    <p:extLst>
      <p:ext uri="{BB962C8B-B14F-4D97-AF65-F5344CB8AC3E}">
        <p14:creationId xmlns:p14="http://schemas.microsoft.com/office/powerpoint/2010/main" val="41741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13129" y="3457561"/>
            <a:ext cx="8676542" cy="500063"/>
          </a:xfrm>
        </p:spPr>
        <p:txBody>
          <a:bodyPr/>
          <a:lstStyle/>
          <a:p>
            <a:pPr algn="ctr"/>
            <a:r>
              <a:rPr lang="ar-SA" dirty="0"/>
              <a:t>تبني أفضل الاستراتيجيات والأنظمة الفنية الفعالة من أجل المحافظة على حماية وأمن المعلومات والمعارف.</a:t>
            </a:r>
            <a:endParaRPr lang="en-US" dirty="0"/>
          </a:p>
        </p:txBody>
      </p:sp>
      <p:sp>
        <p:nvSpPr>
          <p:cNvPr id="4" name="Text Placeholder 3"/>
          <p:cNvSpPr>
            <a:spLocks noGrp="1"/>
          </p:cNvSpPr>
          <p:nvPr>
            <p:ph type="body" sz="quarter" idx="15"/>
          </p:nvPr>
        </p:nvSpPr>
        <p:spPr>
          <a:xfrm>
            <a:off x="502871" y="2743200"/>
            <a:ext cx="8686800" cy="714361"/>
          </a:xfrm>
        </p:spPr>
        <p:txBody>
          <a:bodyPr/>
          <a:lstStyle/>
          <a:p>
            <a:pPr algn="ctr"/>
            <a:r>
              <a:rPr lang="ar-SA" dirty="0"/>
              <a:t>المعيار الرابع: الشراكات والموارد</a:t>
            </a:r>
            <a:endParaRPr lang="en-US" dirty="0"/>
          </a:p>
        </p:txBody>
      </p:sp>
    </p:spTree>
    <p:extLst>
      <p:ext uri="{BB962C8B-B14F-4D97-AF65-F5344CB8AC3E}">
        <p14:creationId xmlns:p14="http://schemas.microsoft.com/office/powerpoint/2010/main" val="3960665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dirty="0"/>
          </a:p>
        </p:txBody>
      </p:sp>
      <p:sp>
        <p:nvSpPr>
          <p:cNvPr id="6" name="Text Placeholder 5"/>
          <p:cNvSpPr>
            <a:spLocks noGrp="1"/>
          </p:cNvSpPr>
          <p:nvPr>
            <p:ph type="body" idx="4294967295"/>
          </p:nvPr>
        </p:nvSpPr>
        <p:spPr>
          <a:xfrm>
            <a:off x="1268414" y="1831784"/>
            <a:ext cx="8078787" cy="3403600"/>
          </a:xfrm>
          <a:prstGeom prst="rect">
            <a:avLst/>
          </a:prstGeom>
        </p:spPr>
        <p:txBody>
          <a:bodyPr/>
          <a:lstStyle/>
          <a:p>
            <a:pPr marL="107808" indent="0">
              <a:buNone/>
            </a:pPr>
            <a:r>
              <a:rPr lang="ar-SA" sz="1910" dirty="0">
                <a:solidFill>
                  <a:srgbClr val="01AAC4"/>
                </a:solidFill>
              </a:rPr>
              <a:t>التحكم في التطبيقات</a:t>
            </a:r>
            <a:r>
              <a:rPr lang="en-US" sz="1910" dirty="0">
                <a:solidFill>
                  <a:srgbClr val="01AAC4"/>
                </a:solidFill>
              </a:rPr>
              <a:t>  McAfee Application Control </a:t>
            </a:r>
          </a:p>
          <a:p>
            <a:pPr lvl="0" algn="r" rtl="1">
              <a:lnSpc>
                <a:spcPct val="150000"/>
              </a:lnSpc>
            </a:pPr>
            <a:r>
              <a:rPr lang="ar-SA" sz="1486" dirty="0">
                <a:solidFill>
                  <a:srgbClr val="002060"/>
                </a:solidFill>
                <a:ea typeface="Calibri" panose="020F0502020204030204" pitchFamily="34" charset="0"/>
              </a:rPr>
              <a:t>الحماية من التطبيقات والبرمجيات الغير مرغوب فيها</a:t>
            </a:r>
            <a:endParaRPr lang="en-US" sz="1486" dirty="0">
              <a:solidFill>
                <a:srgbClr val="002060"/>
              </a:solidFill>
              <a:ea typeface="Calibri" panose="020F0502020204030204" pitchFamily="34" charset="0"/>
            </a:endParaRPr>
          </a:p>
          <a:p>
            <a:pPr algn="r" rtl="1">
              <a:lnSpc>
                <a:spcPct val="150000"/>
              </a:lnSpc>
            </a:pPr>
            <a:r>
              <a:rPr lang="ar-SA" sz="1486" dirty="0">
                <a:solidFill>
                  <a:srgbClr val="002060"/>
                </a:solidFill>
                <a:ea typeface="Calibri" panose="020F0502020204030204" pitchFamily="34" charset="0"/>
              </a:rPr>
              <a:t>السماح للتطبيقات وحظر التطبيقات المشتبه فيها او الغير معروفة.</a:t>
            </a:r>
            <a:endParaRPr lang="en-US" sz="1486" dirty="0">
              <a:solidFill>
                <a:srgbClr val="002060"/>
              </a:solidFill>
              <a:ea typeface="Calibri" panose="020F0502020204030204" pitchFamily="34" charset="0"/>
            </a:endParaRPr>
          </a:p>
          <a:p>
            <a:pPr marL="107808" indent="0">
              <a:buNone/>
            </a:pPr>
            <a:r>
              <a:rPr lang="ar-SA" sz="1910" dirty="0">
                <a:solidFill>
                  <a:srgbClr val="01AAC4"/>
                </a:solidFill>
              </a:rPr>
              <a:t>حماية الأجهزة من التهديدات</a:t>
            </a:r>
            <a:r>
              <a:rPr lang="en-US" sz="1910" dirty="0">
                <a:solidFill>
                  <a:srgbClr val="01AAC4"/>
                </a:solidFill>
              </a:rPr>
              <a:t> Endpoint Security Threat Prevention</a:t>
            </a:r>
          </a:p>
          <a:p>
            <a:pPr lvl="0" algn="r" rtl="1">
              <a:lnSpc>
                <a:spcPct val="150000"/>
              </a:lnSpc>
            </a:pPr>
            <a:r>
              <a:rPr lang="ar-SA" sz="1486" dirty="0">
                <a:solidFill>
                  <a:srgbClr val="002060"/>
                </a:solidFill>
                <a:ea typeface="Calibri" panose="020F0502020204030204" pitchFamily="34" charset="0"/>
              </a:rPr>
              <a:t>حماية الخوادم وأنظمة الكمبيوتر وأجهزة الكمبيوتر المحمولة من التهديدات المعروفة وغير المعروفة. تتضمن</a:t>
            </a:r>
            <a:r>
              <a:rPr lang="ar-SA" dirty="0"/>
              <a:t> </a:t>
            </a:r>
            <a:r>
              <a:rPr lang="ar-SA" sz="1486" dirty="0">
                <a:solidFill>
                  <a:srgbClr val="002060"/>
                </a:solidFill>
                <a:ea typeface="Calibri" panose="020F0502020204030204" pitchFamily="34" charset="0"/>
              </a:rPr>
              <a:t>هذه التهديدات البرامج الضارة والاتصالات المشبوهة ومواقع الويب غير الآمنة والملفات التي تم تنزيلها.</a:t>
            </a:r>
            <a:endParaRPr lang="en-US" sz="1486" dirty="0">
              <a:solidFill>
                <a:srgbClr val="002060"/>
              </a:solidFill>
              <a:ea typeface="Calibri" panose="020F0502020204030204" pitchFamily="34" charset="0"/>
            </a:endParaRPr>
          </a:p>
          <a:p>
            <a:pPr lvl="0" algn="r" rtl="1">
              <a:lnSpc>
                <a:spcPct val="150000"/>
              </a:lnSpc>
            </a:pPr>
            <a:r>
              <a:rPr lang="ar-SA" sz="1486" dirty="0">
                <a:solidFill>
                  <a:srgbClr val="002060"/>
                </a:solidFill>
                <a:ea typeface="Calibri" panose="020F0502020204030204" pitchFamily="34" charset="0"/>
              </a:rPr>
              <a:t>يفحص الملفات تلقائيًا عند الوصول إليها ، ويدير عمليات الفحص المستهدفة للبرامج الضارة على أنظمة العميل.</a:t>
            </a:r>
            <a:endParaRPr lang="en-US" sz="1486" dirty="0">
              <a:solidFill>
                <a:srgbClr val="002060"/>
              </a:solidFill>
              <a:ea typeface="Calibri" panose="020F0502020204030204" pitchFamily="34" charset="0"/>
            </a:endParaRPr>
          </a:p>
          <a:p>
            <a:pPr algn="r" rtl="1">
              <a:lnSpc>
                <a:spcPct val="150000"/>
              </a:lnSpc>
            </a:pPr>
            <a:endParaRPr lang="en-US" sz="1486" dirty="0">
              <a:solidFill>
                <a:srgbClr val="002060"/>
              </a:solidFill>
              <a:ea typeface="Calibri" panose="020F0502020204030204" pitchFamily="34" charset="0"/>
            </a:endParaRPr>
          </a:p>
          <a:p>
            <a:pPr marL="107808" indent="0">
              <a:buNone/>
            </a:pPr>
            <a:endParaRPr lang="en-US" sz="1486" dirty="0">
              <a:solidFill>
                <a:srgbClr val="002060"/>
              </a:solidFill>
              <a:ea typeface="Calibri" panose="020F0502020204030204" pitchFamily="34" charset="0"/>
            </a:endParaRPr>
          </a:p>
          <a:p>
            <a:pPr marL="107808" indent="0">
              <a:buNone/>
            </a:pPr>
            <a:endParaRPr lang="en-US" sz="1486" dirty="0">
              <a:solidFill>
                <a:srgbClr val="002060"/>
              </a:solidFill>
              <a:ea typeface="Calibri" panose="020F0502020204030204" pitchFamily="34" charset="0"/>
            </a:endParaRPr>
          </a:p>
          <a:p>
            <a:pPr marL="107808" indent="0">
              <a:buNone/>
            </a:pPr>
            <a:endParaRPr lang="en-US" sz="1486" dirty="0">
              <a:solidFill>
                <a:srgbClr val="002060"/>
              </a:solidFill>
              <a:ea typeface="Calibri" panose="020F0502020204030204" pitchFamily="34" charset="0"/>
            </a:endParaRPr>
          </a:p>
        </p:txBody>
      </p:sp>
      <p:sp>
        <p:nvSpPr>
          <p:cNvPr id="7" name="Rectangle 6"/>
          <p:cNvSpPr/>
          <p:nvPr/>
        </p:nvSpPr>
        <p:spPr>
          <a:xfrm>
            <a:off x="3274952" y="1197686"/>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4137374907"/>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dirty="0"/>
          </a:p>
        </p:txBody>
      </p:sp>
      <p:sp>
        <p:nvSpPr>
          <p:cNvPr id="6" name="Text Placeholder 5"/>
          <p:cNvSpPr>
            <a:spLocks noGrp="1"/>
          </p:cNvSpPr>
          <p:nvPr>
            <p:ph type="body" idx="4294967295"/>
          </p:nvPr>
        </p:nvSpPr>
        <p:spPr>
          <a:xfrm>
            <a:off x="1268414" y="1831784"/>
            <a:ext cx="8078787" cy="3403600"/>
          </a:xfrm>
          <a:prstGeom prst="rect">
            <a:avLst/>
          </a:prstGeom>
        </p:spPr>
        <p:txBody>
          <a:bodyPr/>
          <a:lstStyle/>
          <a:p>
            <a:pPr marL="107808" indent="0">
              <a:buNone/>
            </a:pPr>
            <a:r>
              <a:rPr lang="ar-SA" sz="1910" dirty="0">
                <a:solidFill>
                  <a:srgbClr val="01AAC4"/>
                </a:solidFill>
              </a:rPr>
              <a:t>التحكم في التطبيقات</a:t>
            </a:r>
            <a:r>
              <a:rPr lang="en-US" sz="1910" dirty="0">
                <a:solidFill>
                  <a:srgbClr val="01AAC4"/>
                </a:solidFill>
              </a:rPr>
              <a:t>  McAfee Application Control </a:t>
            </a:r>
          </a:p>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a:p>
            <a:pPr marL="107808" indent="0">
              <a:buNone/>
            </a:pPr>
            <a:r>
              <a:rPr lang="ar-SA" sz="1910" dirty="0">
                <a:solidFill>
                  <a:srgbClr val="01AAC4"/>
                </a:solidFill>
              </a:rPr>
              <a:t>حماية الأجهزة من التهديدات</a:t>
            </a:r>
            <a:r>
              <a:rPr lang="en-US" sz="1910" dirty="0">
                <a:solidFill>
                  <a:srgbClr val="01AAC4"/>
                </a:solidFill>
              </a:rPr>
              <a:t> Endpoint Security Threat Prevention</a:t>
            </a:r>
          </a:p>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a:p>
            <a:pPr algn="r" rtl="1">
              <a:lnSpc>
                <a:spcPct val="150000"/>
              </a:lnSpc>
            </a:pPr>
            <a:endParaRPr lang="en-US" sz="1486" dirty="0">
              <a:solidFill>
                <a:srgbClr val="002060"/>
              </a:solidFill>
              <a:ea typeface="Calibri" panose="020F0502020204030204" pitchFamily="34" charset="0"/>
            </a:endParaRPr>
          </a:p>
          <a:p>
            <a:pPr marL="107808" indent="0">
              <a:buNone/>
            </a:pPr>
            <a:endParaRPr lang="en-US" sz="1486" dirty="0">
              <a:solidFill>
                <a:srgbClr val="002060"/>
              </a:solidFill>
              <a:ea typeface="Calibri" panose="020F0502020204030204" pitchFamily="34" charset="0"/>
            </a:endParaRPr>
          </a:p>
          <a:p>
            <a:pPr marL="107808" indent="0">
              <a:buNone/>
            </a:pPr>
            <a:endParaRPr lang="en-US" sz="1486" dirty="0">
              <a:solidFill>
                <a:srgbClr val="002060"/>
              </a:solidFill>
              <a:ea typeface="Calibri" panose="020F0502020204030204" pitchFamily="34" charset="0"/>
            </a:endParaRPr>
          </a:p>
          <a:p>
            <a:pPr marL="107808" indent="0">
              <a:buNone/>
            </a:pPr>
            <a:endParaRPr lang="en-US" sz="1486" dirty="0">
              <a:solidFill>
                <a:srgbClr val="002060"/>
              </a:solidFill>
              <a:ea typeface="Calibri" panose="020F0502020204030204" pitchFamily="34" charset="0"/>
            </a:endParaRPr>
          </a:p>
        </p:txBody>
      </p:sp>
      <p:sp>
        <p:nvSpPr>
          <p:cNvPr id="7" name="Rectangle 6"/>
          <p:cNvSpPr/>
          <p:nvPr/>
        </p:nvSpPr>
        <p:spPr>
          <a:xfrm>
            <a:off x="3274952" y="1197686"/>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3269464814"/>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endParaRPr lang="en-US"/>
          </a:p>
        </p:txBody>
      </p:sp>
      <p:sp>
        <p:nvSpPr>
          <p:cNvPr id="3" name="Text Placeholder 2"/>
          <p:cNvSpPr>
            <a:spLocks noGrp="1"/>
          </p:cNvSpPr>
          <p:nvPr>
            <p:ph type="body" idx="4294967295"/>
          </p:nvPr>
        </p:nvSpPr>
        <p:spPr>
          <a:xfrm>
            <a:off x="812006" y="1814498"/>
            <a:ext cx="8078787" cy="4275137"/>
          </a:xfrm>
          <a:prstGeom prst="rect">
            <a:avLst/>
          </a:prstGeom>
        </p:spPr>
        <p:txBody>
          <a:bodyPr/>
          <a:lstStyle/>
          <a:p>
            <a:pPr marL="107808" indent="0">
              <a:buNone/>
            </a:pPr>
            <a:r>
              <a:rPr lang="ar-SA" sz="1910" dirty="0">
                <a:solidFill>
                  <a:srgbClr val="01AAC4"/>
                </a:solidFill>
              </a:rPr>
              <a:t>الحماية من التهديدات</a:t>
            </a:r>
            <a:r>
              <a:rPr lang="en-US" sz="1910" dirty="0">
                <a:solidFill>
                  <a:srgbClr val="01AAC4"/>
                </a:solidFill>
              </a:rPr>
              <a:t> (ATP) Adaptive Threat Protection</a:t>
            </a:r>
          </a:p>
          <a:p>
            <a:pPr algn="r" rtl="1"/>
            <a:r>
              <a:rPr lang="ar-SA" sz="1486" dirty="0">
                <a:solidFill>
                  <a:srgbClr val="002060"/>
                </a:solidFill>
                <a:ea typeface="Calibri" panose="020F0502020204030204" pitchFamily="34" charset="0"/>
              </a:rPr>
              <a:t>تحليل محتوى الملف وكيفية الإستجابة بناء على السياسة المفعلة .</a:t>
            </a:r>
            <a:endParaRPr lang="en-US" sz="1486" dirty="0">
              <a:solidFill>
                <a:srgbClr val="002060"/>
              </a:solidFill>
              <a:ea typeface="Calibri" panose="020F0502020204030204" pitchFamily="34" charset="0"/>
            </a:endParaRPr>
          </a:p>
          <a:p>
            <a:pPr marL="107808" indent="0">
              <a:buNone/>
            </a:pPr>
            <a:r>
              <a:rPr lang="ar-SA" sz="1910" dirty="0">
                <a:solidFill>
                  <a:srgbClr val="01AAC4"/>
                </a:solidFill>
              </a:rPr>
              <a:t>منع فقدان البيانات </a:t>
            </a:r>
            <a:r>
              <a:rPr lang="en-US" sz="1910" dirty="0">
                <a:solidFill>
                  <a:srgbClr val="01AAC4"/>
                </a:solidFill>
              </a:rPr>
              <a:t>   ( DLP )Data loss Prevention</a:t>
            </a:r>
          </a:p>
          <a:p>
            <a:pPr algn="r" rtl="1"/>
            <a:r>
              <a:rPr lang="ar-SA" sz="1486" dirty="0">
                <a:solidFill>
                  <a:srgbClr val="002060"/>
                </a:solidFill>
                <a:ea typeface="Calibri" panose="020F0502020204030204" pitchFamily="34" charset="0"/>
              </a:rPr>
              <a:t>يساعد على ضمان سلامة وحماية البيانات الحساسة سواء على الشبكة ، أجهزة الحاسب الألي ،الخوادم أو وحدات التخزين .</a:t>
            </a:r>
            <a:endParaRPr lang="en-US" sz="1486" dirty="0">
              <a:solidFill>
                <a:srgbClr val="002060"/>
              </a:solidFill>
              <a:ea typeface="Calibri" panose="020F0502020204030204" pitchFamily="34" charset="0"/>
            </a:endParaRPr>
          </a:p>
          <a:p>
            <a:pPr marL="107808" indent="0">
              <a:buNone/>
            </a:pPr>
            <a:r>
              <a:rPr lang="en-US" sz="1910" dirty="0">
                <a:solidFill>
                  <a:srgbClr val="01AAC4"/>
                </a:solidFill>
              </a:rPr>
              <a:t>Threat Intelligence Exchange</a:t>
            </a:r>
            <a:r>
              <a:rPr lang="ar-SA" sz="1910" dirty="0">
                <a:solidFill>
                  <a:srgbClr val="01AAC4"/>
                </a:solidFill>
              </a:rPr>
              <a:t> ( </a:t>
            </a:r>
            <a:r>
              <a:rPr lang="en-US" sz="1910" dirty="0">
                <a:solidFill>
                  <a:srgbClr val="01AAC4"/>
                </a:solidFill>
              </a:rPr>
              <a:t>TIE</a:t>
            </a:r>
            <a:r>
              <a:rPr lang="ar-SA" sz="1910" dirty="0">
                <a:solidFill>
                  <a:srgbClr val="01AAC4"/>
                </a:solidFill>
              </a:rPr>
              <a:t> ) </a:t>
            </a:r>
            <a:endParaRPr lang="en-US" sz="1910" dirty="0">
              <a:solidFill>
                <a:srgbClr val="01AAC4"/>
              </a:solidFill>
            </a:endParaRPr>
          </a:p>
          <a:p>
            <a:pPr algn="r" rtl="1"/>
            <a:r>
              <a:rPr lang="ar-SA" sz="1486" dirty="0">
                <a:solidFill>
                  <a:srgbClr val="002060"/>
                </a:solidFill>
                <a:ea typeface="Calibri" panose="020F0502020204030204" pitchFamily="34" charset="0"/>
              </a:rPr>
              <a:t>نظام لتحديد جميع التهديدات الأمنية وتفاصيلها .</a:t>
            </a:r>
            <a:endParaRPr lang="en-US" sz="1486" dirty="0">
              <a:solidFill>
                <a:srgbClr val="002060"/>
              </a:solidFill>
              <a:ea typeface="Calibri" panose="020F0502020204030204" pitchFamily="34" charset="0"/>
            </a:endParaRPr>
          </a:p>
          <a:p>
            <a:pPr marL="107808" indent="0">
              <a:buNone/>
            </a:pPr>
            <a:endParaRPr lang="en-US" sz="1486" dirty="0">
              <a:solidFill>
                <a:srgbClr val="002060"/>
              </a:solidFill>
              <a:ea typeface="Calibri" panose="020F0502020204030204" pitchFamily="34" charset="0"/>
            </a:endParaRPr>
          </a:p>
        </p:txBody>
      </p:sp>
      <p:sp>
        <p:nvSpPr>
          <p:cNvPr id="4" name="Slide Number Placeholder 3"/>
          <p:cNvSpPr>
            <a:spLocks noGrp="1"/>
          </p:cNvSpPr>
          <p:nvPr>
            <p:ph type="sldNum" idx="4294967295"/>
          </p:nvPr>
        </p:nvSpPr>
        <p:spPr>
          <a:xfrm>
            <a:off x="9121775" y="6262688"/>
            <a:ext cx="581025" cy="417512"/>
          </a:xfrm>
          <a:prstGeom prst="rect">
            <a:avLst/>
          </a:prstGeom>
        </p:spPr>
        <p:txBody>
          <a:bodyPr/>
          <a:lstStyle/>
          <a:p>
            <a:pPr algn="r"/>
            <a:fld id="{00000000-1234-1234-1234-123412341234}" type="slidenum">
              <a:rPr lang="en" smtClean="0"/>
              <a:pPr algn="r"/>
              <a:t>32</a:t>
            </a:fld>
            <a:endParaRPr lang="en"/>
          </a:p>
        </p:txBody>
      </p:sp>
      <p:sp>
        <p:nvSpPr>
          <p:cNvPr id="5" name="Rectangle 4"/>
          <p:cNvSpPr/>
          <p:nvPr/>
        </p:nvSpPr>
        <p:spPr>
          <a:xfrm>
            <a:off x="3274952" y="1197686"/>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3852593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endParaRPr lang="en-US"/>
          </a:p>
        </p:txBody>
      </p:sp>
      <p:sp>
        <p:nvSpPr>
          <p:cNvPr id="3" name="Text Placeholder 2"/>
          <p:cNvSpPr>
            <a:spLocks noGrp="1"/>
          </p:cNvSpPr>
          <p:nvPr>
            <p:ph type="body" idx="4294967295"/>
          </p:nvPr>
        </p:nvSpPr>
        <p:spPr>
          <a:xfrm>
            <a:off x="812006" y="1814498"/>
            <a:ext cx="8078787" cy="4275137"/>
          </a:xfrm>
          <a:prstGeom prst="rect">
            <a:avLst/>
          </a:prstGeom>
        </p:spPr>
        <p:txBody>
          <a:bodyPr/>
          <a:lstStyle/>
          <a:p>
            <a:pPr marL="107808" indent="0">
              <a:buNone/>
            </a:pPr>
            <a:r>
              <a:rPr lang="ar-SA" sz="1910" dirty="0">
                <a:solidFill>
                  <a:srgbClr val="01AAC4"/>
                </a:solidFill>
              </a:rPr>
              <a:t>الحماية من التهديدات</a:t>
            </a:r>
            <a:r>
              <a:rPr lang="en-US" sz="1910" dirty="0">
                <a:solidFill>
                  <a:srgbClr val="01AAC4"/>
                </a:solidFill>
              </a:rPr>
              <a:t> (ATP) Adaptive Threat Protection</a:t>
            </a:r>
          </a:p>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a:p>
            <a:pPr marL="107808" indent="0">
              <a:buNone/>
            </a:pPr>
            <a:r>
              <a:rPr lang="ar-SA" sz="1910" dirty="0">
                <a:solidFill>
                  <a:srgbClr val="01AAC4"/>
                </a:solidFill>
              </a:rPr>
              <a:t>منع فقدان البيانات </a:t>
            </a:r>
            <a:r>
              <a:rPr lang="en-US" sz="1910" dirty="0">
                <a:solidFill>
                  <a:srgbClr val="01AAC4"/>
                </a:solidFill>
              </a:rPr>
              <a:t>   ( DLP )Data loss Prevention</a:t>
            </a:r>
          </a:p>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a:p>
            <a:pPr marL="107808" indent="0">
              <a:buNone/>
            </a:pPr>
            <a:r>
              <a:rPr lang="en-US" sz="1910" dirty="0">
                <a:solidFill>
                  <a:srgbClr val="01AAC4"/>
                </a:solidFill>
              </a:rPr>
              <a:t>Threat Intelligence Exchange</a:t>
            </a:r>
            <a:r>
              <a:rPr lang="ar-SA" sz="1910" dirty="0">
                <a:solidFill>
                  <a:srgbClr val="01AAC4"/>
                </a:solidFill>
              </a:rPr>
              <a:t> ( </a:t>
            </a:r>
            <a:r>
              <a:rPr lang="en-US" sz="1910" dirty="0">
                <a:solidFill>
                  <a:srgbClr val="01AAC4"/>
                </a:solidFill>
              </a:rPr>
              <a:t>TIE</a:t>
            </a:r>
            <a:r>
              <a:rPr lang="ar-SA" sz="1910" dirty="0">
                <a:solidFill>
                  <a:srgbClr val="01AAC4"/>
                </a:solidFill>
              </a:rPr>
              <a:t> ) </a:t>
            </a:r>
            <a:endParaRPr lang="en-US" sz="1910" dirty="0">
              <a:solidFill>
                <a:srgbClr val="01AAC4"/>
              </a:solidFill>
            </a:endParaRPr>
          </a:p>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a:p>
            <a:pPr marL="107808" indent="0">
              <a:buNone/>
            </a:pPr>
            <a:endParaRPr lang="en-US" sz="1486" dirty="0">
              <a:solidFill>
                <a:srgbClr val="002060"/>
              </a:solidFill>
              <a:ea typeface="Calibri" panose="020F0502020204030204" pitchFamily="34" charset="0"/>
            </a:endParaRPr>
          </a:p>
        </p:txBody>
      </p:sp>
      <p:sp>
        <p:nvSpPr>
          <p:cNvPr id="4" name="Slide Number Placeholder 3"/>
          <p:cNvSpPr>
            <a:spLocks noGrp="1"/>
          </p:cNvSpPr>
          <p:nvPr>
            <p:ph type="sldNum" idx="4294967295"/>
          </p:nvPr>
        </p:nvSpPr>
        <p:spPr>
          <a:xfrm>
            <a:off x="9121775" y="6262688"/>
            <a:ext cx="581025" cy="417512"/>
          </a:xfrm>
          <a:prstGeom prst="rect">
            <a:avLst/>
          </a:prstGeom>
        </p:spPr>
        <p:txBody>
          <a:bodyPr/>
          <a:lstStyle/>
          <a:p>
            <a:pPr algn="r"/>
            <a:fld id="{00000000-1234-1234-1234-123412341234}" type="slidenum">
              <a:rPr lang="en" smtClean="0"/>
              <a:pPr algn="r"/>
              <a:t>33</a:t>
            </a:fld>
            <a:endParaRPr lang="en"/>
          </a:p>
        </p:txBody>
      </p:sp>
      <p:sp>
        <p:nvSpPr>
          <p:cNvPr id="5" name="Rectangle 4"/>
          <p:cNvSpPr/>
          <p:nvPr/>
        </p:nvSpPr>
        <p:spPr>
          <a:xfrm>
            <a:off x="3274952" y="1197686"/>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2506723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83691" y="1564996"/>
            <a:ext cx="8676542" cy="500063"/>
          </a:xfrm>
        </p:spPr>
        <p:txBody>
          <a:bodyPr/>
          <a:lstStyle/>
          <a:p>
            <a:r>
              <a:rPr lang="ar-SA" sz="1486" i="0" dirty="0">
                <a:solidFill>
                  <a:srgbClr val="002060"/>
                </a:solidFill>
                <a:ea typeface="Calibri" panose="020F0502020204030204" pitchFamily="34" charset="0"/>
              </a:rPr>
              <a:t>جهاز أمان الشبكة الذي يراقب حركة مرور الشبكة حيث يسمح أو يمنع بمرور حزم البيانات استناداً الى مجموعة من</a:t>
            </a:r>
            <a:r>
              <a:rPr lang="en-US" sz="1486" i="0" dirty="0">
                <a:solidFill>
                  <a:srgbClr val="002060"/>
                </a:solidFill>
                <a:ea typeface="Calibri" panose="020F0502020204030204" pitchFamily="34" charset="0"/>
              </a:rPr>
              <a:t> </a:t>
            </a:r>
            <a:r>
              <a:rPr lang="ar-SA" sz="1486" i="0" dirty="0">
                <a:solidFill>
                  <a:srgbClr val="002060"/>
                </a:solidFill>
                <a:ea typeface="Calibri" panose="020F0502020204030204" pitchFamily="34" charset="0"/>
              </a:rPr>
              <a:t>سياسات الأمان .</a:t>
            </a:r>
          </a:p>
          <a:p>
            <a:endParaRPr lang="ar-SA" sz="1486" i="0" dirty="0">
              <a:solidFill>
                <a:srgbClr val="002060"/>
              </a:solidFill>
              <a:ea typeface="Calibri" panose="020F0502020204030204" pitchFamily="34" charset="0"/>
            </a:endParaRPr>
          </a:p>
          <a:p>
            <a:r>
              <a:rPr lang="ar-SA" sz="1486" i="0" dirty="0">
                <a:solidFill>
                  <a:srgbClr val="002060"/>
                </a:solidFill>
                <a:ea typeface="Calibri" panose="020F0502020204030204" pitchFamily="34" charset="0"/>
              </a:rPr>
              <a:t>يمكن من خلال جدار الحماية منح صلاحيات </a:t>
            </a:r>
            <a:r>
              <a:rPr lang="en-US" sz="1486" i="0" dirty="0">
                <a:solidFill>
                  <a:srgbClr val="002060"/>
                </a:solidFill>
                <a:ea typeface="Calibri" panose="020F0502020204030204" pitchFamily="34" charset="0"/>
              </a:rPr>
              <a:t>VPN</a:t>
            </a:r>
            <a:r>
              <a:rPr lang="ar-SA" sz="1486" i="0" dirty="0">
                <a:solidFill>
                  <a:srgbClr val="002060"/>
                </a:solidFill>
                <a:ea typeface="Calibri" panose="020F0502020204030204" pitchFamily="34" charset="0"/>
              </a:rPr>
              <a:t> </a:t>
            </a:r>
            <a:r>
              <a:rPr lang="en-US" sz="1486" i="0" dirty="0">
                <a:solidFill>
                  <a:srgbClr val="002060"/>
                </a:solidFill>
                <a:ea typeface="Calibri" panose="020F0502020204030204" pitchFamily="34" charset="0"/>
              </a:rPr>
              <a:t>.</a:t>
            </a:r>
          </a:p>
          <a:p>
            <a:pPr marL="80856" indent="0">
              <a:buNone/>
            </a:pPr>
            <a:endParaRPr lang="ar-SA" sz="1486" i="0" dirty="0">
              <a:solidFill>
                <a:srgbClr val="002060"/>
              </a:solidFill>
              <a:ea typeface="Calibri" panose="020F0502020204030204" pitchFamily="34" charset="0"/>
            </a:endParaRPr>
          </a:p>
          <a:p>
            <a:r>
              <a:rPr lang="ar-SA" sz="1486" i="0" dirty="0">
                <a:solidFill>
                  <a:srgbClr val="002060"/>
                </a:solidFill>
                <a:ea typeface="Calibri" panose="020F0502020204030204" pitchFamily="34" charset="0"/>
              </a:rPr>
              <a:t>يمكن أيضا التحكم بالعناوين وحجب المشبوهة منها. </a:t>
            </a:r>
          </a:p>
          <a:p>
            <a:pPr marL="80856" indent="0">
              <a:buNone/>
            </a:pPr>
            <a:endParaRPr lang="ar-SA" sz="1486" i="0" dirty="0">
              <a:solidFill>
                <a:srgbClr val="002060"/>
              </a:solidFill>
              <a:ea typeface="Calibri" panose="020F0502020204030204" pitchFamily="34" charset="0"/>
            </a:endParaRPr>
          </a:p>
          <a:p>
            <a:r>
              <a:rPr lang="ar-SA" sz="1486" i="0" dirty="0">
                <a:solidFill>
                  <a:srgbClr val="002060"/>
                </a:solidFill>
                <a:ea typeface="Calibri" panose="020F0502020204030204" pitchFamily="34" charset="0"/>
              </a:rPr>
              <a:t>عزل الأجهزة عن الشبكة. </a:t>
            </a:r>
          </a:p>
          <a:p>
            <a:pPr marL="80856" indent="0">
              <a:buNone/>
            </a:pPr>
            <a:endParaRPr lang="ar-SA" sz="1486" i="0" dirty="0">
              <a:solidFill>
                <a:srgbClr val="002060"/>
              </a:solidFill>
              <a:ea typeface="Calibri" panose="020F0502020204030204" pitchFamily="34" charset="0"/>
            </a:endParaRPr>
          </a:p>
          <a:p>
            <a:r>
              <a:rPr lang="ar-SA" sz="1486" i="0" dirty="0">
                <a:solidFill>
                  <a:srgbClr val="002060"/>
                </a:solidFill>
                <a:ea typeface="Calibri" panose="020F0502020204030204" pitchFamily="34" charset="0"/>
              </a:rPr>
              <a:t>والتحكم عن طريق المنافذ.</a:t>
            </a:r>
            <a:endParaRPr lang="en-US" sz="1486" i="0" dirty="0">
              <a:solidFill>
                <a:srgbClr val="002060"/>
              </a:solidFill>
              <a:ea typeface="Calibri" panose="020F0502020204030204" pitchFamily="34" charset="0"/>
            </a:endParaRPr>
          </a:p>
        </p:txBody>
      </p:sp>
      <p:sp>
        <p:nvSpPr>
          <p:cNvPr id="2" name="Text Placeholder 1"/>
          <p:cNvSpPr>
            <a:spLocks noGrp="1"/>
          </p:cNvSpPr>
          <p:nvPr>
            <p:ph type="body" idx="4294967295"/>
          </p:nvPr>
        </p:nvSpPr>
        <p:spPr>
          <a:xfrm>
            <a:off x="1117600" y="947345"/>
            <a:ext cx="8121650" cy="627063"/>
          </a:xfrm>
          <a:prstGeom prst="rect">
            <a:avLst/>
          </a:prstGeom>
        </p:spPr>
        <p:txBody>
          <a:bodyPr/>
          <a:lstStyle/>
          <a:p>
            <a:r>
              <a:rPr lang="ar-SA" dirty="0"/>
              <a:t>نظام</a:t>
            </a:r>
            <a:r>
              <a:rPr lang="en-US" dirty="0"/>
              <a:t>Firewall </a:t>
            </a:r>
            <a:r>
              <a:rPr lang="ar-SA" dirty="0"/>
              <a:t> (</a:t>
            </a:r>
            <a:r>
              <a:rPr lang="en-US" dirty="0"/>
              <a:t>Palo Alto</a:t>
            </a:r>
            <a:r>
              <a:rPr lang="ar-SA" dirty="0"/>
              <a:t>)</a:t>
            </a:r>
            <a:endParaRPr lang="en-US" dirty="0"/>
          </a:p>
        </p:txBody>
      </p:sp>
      <p:sp>
        <p:nvSpPr>
          <p:cNvPr id="5" name="Rectangle 4"/>
          <p:cNvSpPr/>
          <p:nvPr/>
        </p:nvSpPr>
        <p:spPr>
          <a:xfrm>
            <a:off x="3655703" y="304800"/>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1612069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83691" y="1564996"/>
            <a:ext cx="8676542" cy="500063"/>
          </a:xfrm>
        </p:spPr>
        <p:txBody>
          <a:bodyPr/>
          <a:lstStyle/>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p:txBody>
      </p:sp>
      <p:sp>
        <p:nvSpPr>
          <p:cNvPr id="2" name="Text Placeholder 1"/>
          <p:cNvSpPr>
            <a:spLocks noGrp="1"/>
          </p:cNvSpPr>
          <p:nvPr>
            <p:ph type="body" idx="4294967295"/>
          </p:nvPr>
        </p:nvSpPr>
        <p:spPr>
          <a:xfrm>
            <a:off x="1117600" y="947345"/>
            <a:ext cx="8121650" cy="627063"/>
          </a:xfrm>
          <a:prstGeom prst="rect">
            <a:avLst/>
          </a:prstGeom>
        </p:spPr>
        <p:txBody>
          <a:bodyPr/>
          <a:lstStyle/>
          <a:p>
            <a:r>
              <a:rPr lang="ar-SA" dirty="0"/>
              <a:t>نظام</a:t>
            </a:r>
            <a:r>
              <a:rPr lang="en-US" dirty="0"/>
              <a:t>Firewall </a:t>
            </a:r>
            <a:r>
              <a:rPr lang="ar-SA" dirty="0"/>
              <a:t> (</a:t>
            </a:r>
            <a:r>
              <a:rPr lang="en-US" dirty="0"/>
              <a:t>Palo Alto</a:t>
            </a:r>
            <a:r>
              <a:rPr lang="ar-SA" dirty="0"/>
              <a:t>)</a:t>
            </a:r>
            <a:endParaRPr lang="en-US" dirty="0"/>
          </a:p>
        </p:txBody>
      </p:sp>
      <p:sp>
        <p:nvSpPr>
          <p:cNvPr id="5" name="Rectangle 4"/>
          <p:cNvSpPr/>
          <p:nvPr/>
        </p:nvSpPr>
        <p:spPr>
          <a:xfrm>
            <a:off x="3655703" y="304800"/>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1891864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59315" y="1517312"/>
            <a:ext cx="8676542" cy="500063"/>
          </a:xfrm>
        </p:spPr>
        <p:txBody>
          <a:bodyPr/>
          <a:lstStyle/>
          <a:p>
            <a:pPr marL="80856" indent="0">
              <a:buNone/>
            </a:pPr>
            <a:r>
              <a:rPr lang="ar-SA" altLang="en-US" sz="1486" i="0" dirty="0">
                <a:solidFill>
                  <a:srgbClr val="7030A0"/>
                </a:solidFill>
                <a:latin typeface="Calibri" panose="020F0502020204030204" pitchFamily="34" charset="0"/>
                <a:ea typeface="Calibri" panose="020F0502020204030204" pitchFamily="34" charset="0"/>
              </a:rPr>
              <a:t>الهدف من النظام: </a:t>
            </a:r>
            <a:r>
              <a:rPr lang="ar-SA" altLang="en-US" sz="1486" i="0" dirty="0">
                <a:solidFill>
                  <a:srgbClr val="002060"/>
                </a:solidFill>
                <a:ea typeface="Calibri" panose="020F0502020204030204" pitchFamily="34" charset="0"/>
              </a:rPr>
              <a:t>مراقبة حركة مرور البيانات في الشبكة ومنع مرور البيانات الضارة. </a:t>
            </a:r>
          </a:p>
          <a:p>
            <a:r>
              <a:rPr lang="ar-SA" sz="1486" i="0" dirty="0">
                <a:solidFill>
                  <a:srgbClr val="002060"/>
                </a:solidFill>
                <a:ea typeface="Calibri" panose="020F0502020204030204" pitchFamily="34" charset="0"/>
              </a:rPr>
              <a:t>يتم التحكم بحركة مرور البيانات واتخاذ الإجراء المناسب بالمنع أو السماح بناء على السياسات.</a:t>
            </a:r>
          </a:p>
          <a:p>
            <a:r>
              <a:rPr lang="ar-SA" sz="1486" i="0" dirty="0">
                <a:solidFill>
                  <a:srgbClr val="002060"/>
                </a:solidFill>
                <a:ea typeface="Calibri" panose="020F0502020204030204" pitchFamily="34" charset="0"/>
              </a:rPr>
              <a:t>مرتبط مع نظام </a:t>
            </a:r>
            <a:r>
              <a:rPr lang="en-US" sz="1486" i="0" dirty="0">
                <a:solidFill>
                  <a:srgbClr val="002060"/>
                </a:solidFill>
                <a:ea typeface="Calibri" panose="020F0502020204030204" pitchFamily="34" charset="0"/>
              </a:rPr>
              <a:t>TIE</a:t>
            </a:r>
            <a:r>
              <a:rPr lang="ar-SA" sz="1486" i="0" dirty="0">
                <a:solidFill>
                  <a:srgbClr val="002060"/>
                </a:solidFill>
                <a:ea typeface="Calibri" panose="020F0502020204030204" pitchFamily="34" charset="0"/>
              </a:rPr>
              <a:t> لإرسال مؤشرات الإختراق </a:t>
            </a:r>
            <a:r>
              <a:rPr lang="en-US" sz="1486" i="0" dirty="0">
                <a:solidFill>
                  <a:srgbClr val="002060"/>
                </a:solidFill>
                <a:ea typeface="Calibri" panose="020F0502020204030204" pitchFamily="34" charset="0"/>
              </a:rPr>
              <a:t>Hash)</a:t>
            </a:r>
            <a:r>
              <a:rPr lang="ar-SA" sz="1486" i="0" dirty="0">
                <a:solidFill>
                  <a:srgbClr val="002060"/>
                </a:solidFill>
                <a:ea typeface="Calibri" panose="020F0502020204030204" pitchFamily="34" charset="0"/>
              </a:rPr>
              <a:t>)</a:t>
            </a:r>
            <a:endParaRPr lang="en-US" sz="1486" i="0" dirty="0">
              <a:solidFill>
                <a:srgbClr val="002060"/>
              </a:solidFill>
              <a:ea typeface="Calibri" panose="020F0502020204030204" pitchFamily="34" charset="0"/>
            </a:endParaRPr>
          </a:p>
        </p:txBody>
      </p:sp>
      <p:sp>
        <p:nvSpPr>
          <p:cNvPr id="6" name="Text Placeholder 5"/>
          <p:cNvSpPr>
            <a:spLocks noGrp="1"/>
          </p:cNvSpPr>
          <p:nvPr>
            <p:ph type="body" idx="4294967295"/>
          </p:nvPr>
        </p:nvSpPr>
        <p:spPr>
          <a:xfrm>
            <a:off x="1000126" y="1018837"/>
            <a:ext cx="8120062" cy="498475"/>
          </a:xfrm>
          <a:prstGeom prst="rect">
            <a:avLst/>
          </a:prstGeom>
        </p:spPr>
        <p:txBody>
          <a:bodyPr/>
          <a:lstStyle/>
          <a:p>
            <a:r>
              <a:rPr lang="ar-SA" sz="1910" i="0" dirty="0"/>
              <a:t>نظام حماية الشبكة (</a:t>
            </a:r>
            <a:r>
              <a:rPr lang="en-US" sz="1910" i="0" dirty="0"/>
              <a:t>IPS</a:t>
            </a:r>
            <a:r>
              <a:rPr lang="ar-SA" sz="1910" i="0" dirty="0"/>
              <a:t>)</a:t>
            </a:r>
            <a:endParaRPr lang="en-US" sz="1910" i="0" dirty="0"/>
          </a:p>
        </p:txBody>
      </p:sp>
      <p:sp>
        <p:nvSpPr>
          <p:cNvPr id="4" name="Slide Number Placeholder 3"/>
          <p:cNvSpPr>
            <a:spLocks noGrp="1"/>
          </p:cNvSpPr>
          <p:nvPr>
            <p:ph type="sldNum" idx="4294967295"/>
          </p:nvPr>
        </p:nvSpPr>
        <p:spPr>
          <a:xfrm>
            <a:off x="9120188" y="5684838"/>
            <a:ext cx="582612" cy="331787"/>
          </a:xfrm>
        </p:spPr>
        <p:txBody>
          <a:bodyPr/>
          <a:lstStyle/>
          <a:p>
            <a:pPr algn="r"/>
            <a:fld id="{00000000-1234-1234-1234-123412341234}" type="slidenum">
              <a:rPr lang="en" smtClean="0"/>
              <a:pPr algn="r"/>
              <a:t>36</a:t>
            </a:fld>
            <a:endParaRPr lang="en"/>
          </a:p>
        </p:txBody>
      </p:sp>
      <p:sp>
        <p:nvSpPr>
          <p:cNvPr id="8" name="Rectangle 7"/>
          <p:cNvSpPr/>
          <p:nvPr/>
        </p:nvSpPr>
        <p:spPr>
          <a:xfrm>
            <a:off x="3685247" y="191223"/>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
        <p:nvSpPr>
          <p:cNvPr id="9" name="Rectangle 8"/>
          <p:cNvSpPr/>
          <p:nvPr/>
        </p:nvSpPr>
        <p:spPr>
          <a:xfrm>
            <a:off x="1343211" y="3872065"/>
            <a:ext cx="7607751" cy="1855893"/>
          </a:xfrm>
          <a:prstGeom prst="rect">
            <a:avLst/>
          </a:prstGeom>
        </p:spPr>
        <p:txBody>
          <a:bodyPr wrap="square">
            <a:spAutoFit/>
          </a:bodyPr>
          <a:lstStyle/>
          <a:p>
            <a:pPr algn="r" rtl="1">
              <a:lnSpc>
                <a:spcPct val="150000"/>
              </a:lnSpc>
            </a:pPr>
            <a:r>
              <a:rPr lang="ar-SA" altLang="en-US" sz="1910" dirty="0">
                <a:solidFill>
                  <a:srgbClr val="7030A0"/>
                </a:solidFill>
                <a:latin typeface="Calibri" panose="020F0502020204030204" pitchFamily="34" charset="0"/>
                <a:ea typeface="Calibri" panose="020F0502020204030204" pitchFamily="34" charset="0"/>
                <a:cs typeface="HelveticaNeueLT Arabic 55 Roman" panose="020B0604020202020204" pitchFamily="34" charset="-78"/>
              </a:rPr>
              <a:t>الهدف من النظام:</a:t>
            </a:r>
            <a:r>
              <a:rPr lang="ar-SA"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 حماية الملفات المتواجده على أجهزه الكمبيوتر او الخوادم بطريقة </a:t>
            </a:r>
            <a:r>
              <a:rPr lang="en-US"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DSN Firewall </a:t>
            </a:r>
            <a:r>
              <a:rPr lang="ar-SA"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 حيث يستخدم المهاجم طريقة </a:t>
            </a:r>
            <a:r>
              <a:rPr lang="en-US"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DNS </a:t>
            </a:r>
            <a:r>
              <a:rPr lang="en-US" sz="1910" dirty="0" err="1">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Tunnling</a:t>
            </a:r>
            <a:r>
              <a:rPr lang="ar-SA"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 لسرقة الملفات. </a:t>
            </a:r>
            <a:endParaRPr lang="en-US"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endParaRPr>
          </a:p>
          <a:p>
            <a:pPr algn="r" rtl="1">
              <a:lnSpc>
                <a:spcPct val="150000"/>
              </a:lnSpc>
            </a:pPr>
            <a:r>
              <a:rPr lang="ar-SA"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وينقسم الانفوبلوكس الى أقسام عديده ومنها: </a:t>
            </a:r>
            <a:r>
              <a:rPr lang="en-US"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DNS , DHCP , </a:t>
            </a:r>
            <a:r>
              <a:rPr lang="en-US" sz="1910" dirty="0" err="1">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DNSFirewall</a:t>
            </a:r>
            <a:r>
              <a:rPr lang="en-US"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 </a:t>
            </a:r>
          </a:p>
        </p:txBody>
      </p:sp>
      <p:sp>
        <p:nvSpPr>
          <p:cNvPr id="10" name="Text Placeholder 5"/>
          <p:cNvSpPr txBox="1">
            <a:spLocks/>
          </p:cNvSpPr>
          <p:nvPr/>
        </p:nvSpPr>
        <p:spPr>
          <a:xfrm>
            <a:off x="885812" y="3373205"/>
            <a:ext cx="8121111" cy="49886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L="76200" marR="0" lvl="0" indent="0" algn="r" rtl="1">
              <a:lnSpc>
                <a:spcPct val="100000"/>
              </a:lnSpc>
              <a:spcBef>
                <a:spcPts val="600"/>
              </a:spcBef>
              <a:spcAft>
                <a:spcPts val="0"/>
              </a:spcAft>
              <a:buClr>
                <a:schemeClr val="accent6"/>
              </a:buClr>
              <a:buSzPts val="2400"/>
              <a:buFont typeface="Lato"/>
              <a:buNone/>
              <a:defRPr sz="2400" b="0" i="1" u="none" strike="noStrike" cap="none">
                <a:solidFill>
                  <a:srgbClr val="01AAC4"/>
                </a:solidFill>
                <a:latin typeface="Lato"/>
                <a:ea typeface="Lato"/>
                <a:cs typeface="Lato"/>
                <a:sym typeface="Lato"/>
              </a:defRPr>
            </a:lvl1pPr>
            <a:lvl2pPr marL="914400" marR="0" lvl="1"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2pPr>
            <a:lvl3pPr marL="1371600" marR="0" lvl="2"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3pPr>
            <a:lvl4pPr marL="1828800" marR="0" lvl="3"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4pPr>
            <a:lvl5pPr marL="2286000" marR="0" lvl="4"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5pPr>
            <a:lvl6pPr marL="2743200" marR="0" lvl="5"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6pPr>
            <a:lvl7pPr marL="3200400" marR="0" lvl="6"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7pPr>
            <a:lvl8pPr marL="3657600" marR="0" lvl="7"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8pPr>
            <a:lvl9pPr marL="4114800" marR="0" lvl="8"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9pPr>
          </a:lstStyle>
          <a:p>
            <a:r>
              <a:rPr lang="ar-SA" sz="1910" i="0" dirty="0"/>
              <a:t>نظام </a:t>
            </a:r>
            <a:r>
              <a:rPr lang="en-US" sz="1910" i="0" dirty="0" err="1"/>
              <a:t>InfoBlox</a:t>
            </a:r>
            <a:endParaRPr lang="en-US" sz="1910" i="0" dirty="0"/>
          </a:p>
        </p:txBody>
      </p:sp>
    </p:spTree>
    <p:extLst>
      <p:ext uri="{BB962C8B-B14F-4D97-AF65-F5344CB8AC3E}">
        <p14:creationId xmlns:p14="http://schemas.microsoft.com/office/powerpoint/2010/main" val="3606362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59315" y="1517312"/>
            <a:ext cx="8676542" cy="500063"/>
          </a:xfrm>
        </p:spPr>
        <p:txBody>
          <a:bodyPr/>
          <a:lstStyle/>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p:txBody>
      </p:sp>
      <p:sp>
        <p:nvSpPr>
          <p:cNvPr id="6" name="Text Placeholder 5"/>
          <p:cNvSpPr>
            <a:spLocks noGrp="1"/>
          </p:cNvSpPr>
          <p:nvPr>
            <p:ph type="body" idx="4294967295"/>
          </p:nvPr>
        </p:nvSpPr>
        <p:spPr>
          <a:xfrm>
            <a:off x="1000126" y="1018837"/>
            <a:ext cx="8120062" cy="498475"/>
          </a:xfrm>
          <a:prstGeom prst="rect">
            <a:avLst/>
          </a:prstGeom>
        </p:spPr>
        <p:txBody>
          <a:bodyPr/>
          <a:lstStyle/>
          <a:p>
            <a:r>
              <a:rPr lang="ar-SA" sz="1910" i="0" dirty="0"/>
              <a:t>نظام حماية الشبكة (</a:t>
            </a:r>
            <a:r>
              <a:rPr lang="en-US" sz="1910" i="0" dirty="0"/>
              <a:t>IPS</a:t>
            </a:r>
            <a:r>
              <a:rPr lang="ar-SA" sz="1910" i="0" dirty="0"/>
              <a:t>)</a:t>
            </a:r>
            <a:endParaRPr lang="en-US" sz="1910" i="0" dirty="0"/>
          </a:p>
        </p:txBody>
      </p:sp>
      <p:sp>
        <p:nvSpPr>
          <p:cNvPr id="4" name="Slide Number Placeholder 3"/>
          <p:cNvSpPr>
            <a:spLocks noGrp="1"/>
          </p:cNvSpPr>
          <p:nvPr>
            <p:ph type="sldNum" idx="4294967295"/>
          </p:nvPr>
        </p:nvSpPr>
        <p:spPr>
          <a:xfrm>
            <a:off x="9120188" y="5684838"/>
            <a:ext cx="582612" cy="331787"/>
          </a:xfrm>
        </p:spPr>
        <p:txBody>
          <a:bodyPr/>
          <a:lstStyle/>
          <a:p>
            <a:pPr algn="r"/>
            <a:fld id="{00000000-1234-1234-1234-123412341234}" type="slidenum">
              <a:rPr lang="en" smtClean="0"/>
              <a:pPr algn="r"/>
              <a:t>37</a:t>
            </a:fld>
            <a:endParaRPr lang="en"/>
          </a:p>
        </p:txBody>
      </p:sp>
      <p:sp>
        <p:nvSpPr>
          <p:cNvPr id="8" name="Rectangle 7"/>
          <p:cNvSpPr/>
          <p:nvPr/>
        </p:nvSpPr>
        <p:spPr>
          <a:xfrm>
            <a:off x="3685247" y="191223"/>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
        <p:nvSpPr>
          <p:cNvPr id="9" name="Rectangle 8"/>
          <p:cNvSpPr/>
          <p:nvPr/>
        </p:nvSpPr>
        <p:spPr>
          <a:xfrm>
            <a:off x="1343211" y="3872065"/>
            <a:ext cx="7607751" cy="810478"/>
          </a:xfrm>
          <a:prstGeom prst="rect">
            <a:avLst/>
          </a:prstGeom>
        </p:spPr>
        <p:txBody>
          <a:bodyPr wrap="square">
            <a:spAutoFit/>
          </a:bodyPr>
          <a:lstStyle/>
          <a:p>
            <a:pPr marL="465992" indent="-285750">
              <a:spcBef>
                <a:spcPts val="0"/>
              </a:spcBef>
              <a:spcAft>
                <a:spcPts val="849"/>
              </a:spcAft>
              <a:buFontTx/>
              <a:buChar char="-"/>
            </a:pPr>
            <a:r>
              <a:rPr lang="ar-SA" sz="2000" dirty="0">
                <a:solidFill>
                  <a:srgbClr val="FF0000"/>
                </a:solidFill>
              </a:rPr>
              <a:t>إجراءات عمل محددة </a:t>
            </a:r>
          </a:p>
          <a:p>
            <a:pPr marL="465992" indent="-285750">
              <a:spcBef>
                <a:spcPts val="0"/>
              </a:spcBef>
              <a:spcAft>
                <a:spcPts val="849"/>
              </a:spcAft>
              <a:buFontTx/>
              <a:buChar char="-"/>
            </a:pPr>
            <a:r>
              <a:rPr lang="ar-SA" sz="2000" dirty="0">
                <a:solidFill>
                  <a:srgbClr val="FF0000"/>
                </a:solidFill>
              </a:rPr>
              <a:t>أن يكون هذا النظام داعم ومكمل لاستراتيجية المنشأة.</a:t>
            </a:r>
            <a:endParaRPr lang="en-US"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endParaRPr>
          </a:p>
        </p:txBody>
      </p:sp>
      <p:sp>
        <p:nvSpPr>
          <p:cNvPr id="10" name="Text Placeholder 5"/>
          <p:cNvSpPr txBox="1">
            <a:spLocks/>
          </p:cNvSpPr>
          <p:nvPr/>
        </p:nvSpPr>
        <p:spPr>
          <a:xfrm>
            <a:off x="885812" y="3373205"/>
            <a:ext cx="8121111" cy="498860"/>
          </a:xfrm>
          <a:prstGeom prst="rect">
            <a:avLst/>
          </a:prstGeom>
          <a:noFill/>
          <a:ln>
            <a:noFill/>
          </a:ln>
        </p:spPr>
        <p:txBody>
          <a:bodyPr spcFirstLastPara="1" wrap="square" lIns="97012" tIns="97012" rIns="97012" bIns="97012" anchor="t" anchorCtr="0">
            <a:noAutofit/>
          </a:bodyPr>
          <a:lstStyle>
            <a:defPPr marR="0" lvl="0" algn="l" rtl="0">
              <a:lnSpc>
                <a:spcPct val="100000"/>
              </a:lnSpc>
              <a:spcBef>
                <a:spcPts val="0"/>
              </a:spcBef>
              <a:spcAft>
                <a:spcPts val="0"/>
              </a:spcAft>
            </a:defPPr>
            <a:lvl1pPr marL="76200" marR="0" lvl="0" indent="0" algn="r" rtl="1">
              <a:lnSpc>
                <a:spcPct val="100000"/>
              </a:lnSpc>
              <a:spcBef>
                <a:spcPts val="600"/>
              </a:spcBef>
              <a:spcAft>
                <a:spcPts val="0"/>
              </a:spcAft>
              <a:buClr>
                <a:schemeClr val="accent6"/>
              </a:buClr>
              <a:buSzPts val="2400"/>
              <a:buFont typeface="Lato"/>
              <a:buNone/>
              <a:defRPr sz="2400" b="0" i="1" u="none" strike="noStrike" cap="none">
                <a:solidFill>
                  <a:srgbClr val="01AAC4"/>
                </a:solidFill>
                <a:latin typeface="Lato"/>
                <a:ea typeface="Lato"/>
                <a:cs typeface="Lato"/>
                <a:sym typeface="Lato"/>
              </a:defRPr>
            </a:lvl1pPr>
            <a:lvl2pPr marL="914400" marR="0" lvl="1"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2pPr>
            <a:lvl3pPr marL="1371600" marR="0" lvl="2"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3pPr>
            <a:lvl4pPr marL="1828800" marR="0" lvl="3"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4pPr>
            <a:lvl5pPr marL="2286000" marR="0" lvl="4"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5pPr>
            <a:lvl6pPr marL="2743200" marR="0" lvl="5"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6pPr>
            <a:lvl7pPr marL="3200400" marR="0" lvl="6"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7pPr>
            <a:lvl8pPr marL="3657600" marR="0" lvl="7"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8pPr>
            <a:lvl9pPr marL="4114800" marR="0" lvl="8" indent="-381000" algn="ctr" rtl="0">
              <a:lnSpc>
                <a:spcPct val="100000"/>
              </a:lnSpc>
              <a:spcBef>
                <a:spcPts val="0"/>
              </a:spcBef>
              <a:spcAft>
                <a:spcPts val="0"/>
              </a:spcAft>
              <a:buClr>
                <a:schemeClr val="dk1"/>
              </a:buClr>
              <a:buSzPts val="2400"/>
              <a:buFont typeface="Lato"/>
              <a:buChar char="■"/>
              <a:defRPr sz="2400" b="0" i="1" u="none" strike="noStrike" cap="none">
                <a:solidFill>
                  <a:schemeClr val="dk1"/>
                </a:solidFill>
                <a:latin typeface="Lato"/>
                <a:ea typeface="Lato"/>
                <a:cs typeface="Lato"/>
                <a:sym typeface="Lato"/>
              </a:defRPr>
            </a:lvl9pPr>
          </a:lstStyle>
          <a:p>
            <a:r>
              <a:rPr lang="ar-SA" sz="1910" i="0" dirty="0"/>
              <a:t>نظام </a:t>
            </a:r>
            <a:r>
              <a:rPr lang="en-US" sz="1910" i="0" dirty="0" err="1"/>
              <a:t>InfoBlox</a:t>
            </a:r>
            <a:endParaRPr lang="en-US" sz="1910" i="0" dirty="0"/>
          </a:p>
        </p:txBody>
      </p:sp>
    </p:spTree>
    <p:extLst>
      <p:ext uri="{BB962C8B-B14F-4D97-AF65-F5344CB8AC3E}">
        <p14:creationId xmlns:p14="http://schemas.microsoft.com/office/powerpoint/2010/main" val="1728980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89000" y="1847588"/>
            <a:ext cx="8676542" cy="500063"/>
          </a:xfrm>
        </p:spPr>
        <p:txBody>
          <a:bodyPr/>
          <a:lstStyle/>
          <a:p>
            <a:r>
              <a:rPr lang="ar-SA" sz="1486" i="0" dirty="0">
                <a:solidFill>
                  <a:srgbClr val="002060"/>
                </a:solidFill>
                <a:ea typeface="Calibri" panose="020F0502020204030204" pitchFamily="34" charset="0"/>
              </a:rPr>
              <a:t>نظام يهدف الى تصنيف المواقع ومعرفة حجم البيانات المرفوعة االيها من خلال زيارة المستخدمين اليها ويتم تقييم وتنصيف الموقع حسب خطورته. </a:t>
            </a:r>
            <a:endParaRPr lang="en-US" sz="1486" i="0" dirty="0">
              <a:solidFill>
                <a:srgbClr val="002060"/>
              </a:solidFill>
              <a:ea typeface="Calibri" panose="020F0502020204030204" pitchFamily="34" charset="0"/>
            </a:endParaRPr>
          </a:p>
          <a:p>
            <a:pPr marL="80856" indent="0">
              <a:buNone/>
            </a:pPr>
            <a:r>
              <a:rPr lang="ar-SA" sz="1910" i="0" dirty="0">
                <a:solidFill>
                  <a:srgbClr val="01AAC4"/>
                </a:solidFill>
              </a:rPr>
              <a:t>نظام </a:t>
            </a:r>
            <a:r>
              <a:rPr lang="en-US" sz="1910" i="0" dirty="0">
                <a:solidFill>
                  <a:srgbClr val="01AAC4"/>
                </a:solidFill>
              </a:rPr>
              <a:t>Token 2FA</a:t>
            </a:r>
          </a:p>
          <a:p>
            <a:r>
              <a:rPr lang="ar-SA" sz="1486" i="0" dirty="0">
                <a:solidFill>
                  <a:srgbClr val="002060"/>
                </a:solidFill>
                <a:ea typeface="Calibri" panose="020F0502020204030204" pitchFamily="34" charset="0"/>
              </a:rPr>
              <a:t>نظام تحقق ثنائي يقوم بمصادقة هوية الشخص إلكترونيا والتحقق من تواجد المستخدم من قاعدة البيانات الرئيسية ( </a:t>
            </a:r>
            <a:r>
              <a:rPr lang="en-US" sz="1486" i="0" dirty="0">
                <a:solidFill>
                  <a:srgbClr val="002060"/>
                </a:solidFill>
                <a:ea typeface="Calibri" panose="020F0502020204030204" pitchFamily="34" charset="0"/>
              </a:rPr>
              <a:t>Active Directory</a:t>
            </a:r>
            <a:r>
              <a:rPr lang="ar-SA" sz="1486" i="0" dirty="0">
                <a:solidFill>
                  <a:srgbClr val="002060"/>
                </a:solidFill>
                <a:ea typeface="Calibri" panose="020F0502020204030204" pitchFamily="34" charset="0"/>
              </a:rPr>
              <a:t> ) </a:t>
            </a:r>
            <a:endParaRPr lang="en-US" sz="1486" i="0" dirty="0">
              <a:solidFill>
                <a:srgbClr val="002060"/>
              </a:solidFill>
              <a:ea typeface="Calibri" panose="020F0502020204030204" pitchFamily="34" charset="0"/>
            </a:endParaRPr>
          </a:p>
          <a:p>
            <a:pPr marL="80856" indent="0">
              <a:buNone/>
            </a:pPr>
            <a:r>
              <a:rPr lang="ar-SA" sz="1910" i="0" dirty="0">
                <a:solidFill>
                  <a:srgbClr val="01AAC4"/>
                </a:solidFill>
              </a:rPr>
              <a:t>نظام </a:t>
            </a:r>
            <a:r>
              <a:rPr lang="en-US" sz="1910" i="0" dirty="0">
                <a:solidFill>
                  <a:srgbClr val="01AAC4"/>
                </a:solidFill>
              </a:rPr>
              <a:t>Traps</a:t>
            </a:r>
          </a:p>
          <a:p>
            <a:r>
              <a:rPr lang="en-US" sz="1910" b="1" i="0" dirty="0">
                <a:solidFill>
                  <a:srgbClr val="01AAC4"/>
                </a:solidFill>
              </a:rPr>
              <a:t> </a:t>
            </a:r>
            <a:r>
              <a:rPr lang="ar-SA" sz="1486" i="0" dirty="0">
                <a:solidFill>
                  <a:srgbClr val="002060"/>
                </a:solidFill>
                <a:ea typeface="Calibri" panose="020F0502020204030204" pitchFamily="34" charset="0"/>
              </a:rPr>
              <a:t> يمنع</a:t>
            </a:r>
            <a:r>
              <a:rPr lang="en-US" sz="1486" i="0" dirty="0">
                <a:solidFill>
                  <a:srgbClr val="002060"/>
                </a:solidFill>
                <a:ea typeface="Calibri" panose="020F0502020204030204" pitchFamily="34" charset="0"/>
              </a:rPr>
              <a:t> </a:t>
            </a:r>
            <a:r>
              <a:rPr lang="ar-SA" sz="1486" i="0" dirty="0">
                <a:solidFill>
                  <a:srgbClr val="002060"/>
                </a:solidFill>
                <a:ea typeface="Calibri" panose="020F0502020204030204" pitchFamily="34" charset="0"/>
              </a:rPr>
              <a:t>جميع أنواع الهجمات ، سواء كانت معروفة أو تهديدات غير معروفة مثل</a:t>
            </a:r>
            <a:r>
              <a:rPr lang="en-US" sz="1486" i="0" dirty="0">
                <a:solidFill>
                  <a:srgbClr val="002060"/>
                </a:solidFill>
                <a:ea typeface="Calibri" panose="020F0502020204030204" pitchFamily="34" charset="0"/>
              </a:rPr>
              <a:t>  </a:t>
            </a:r>
            <a:r>
              <a:rPr lang="ar-SA" sz="1486" i="0" dirty="0">
                <a:solidFill>
                  <a:srgbClr val="002060"/>
                </a:solidFill>
                <a:ea typeface="Calibri" panose="020F0502020204030204" pitchFamily="34" charset="0"/>
              </a:rPr>
              <a:t>هجمات يوم الصفر ويتيح حماية الأجهزة الطرفية عن طريق حظر البرمجيات الخبيثة قبل بدء أي برامج ضارة أو استغلال نقاط ضعف البرامج أو الأخطاء</a:t>
            </a:r>
            <a:r>
              <a:rPr lang="en-US" sz="1486" i="0" dirty="0">
                <a:solidFill>
                  <a:srgbClr val="002060"/>
                </a:solidFill>
                <a:ea typeface="Calibri" panose="020F0502020204030204" pitchFamily="34" charset="0"/>
              </a:rPr>
              <a:t> </a:t>
            </a:r>
            <a:r>
              <a:rPr lang="ar-SA" sz="1486" i="0" dirty="0">
                <a:solidFill>
                  <a:srgbClr val="002060"/>
                </a:solidFill>
                <a:ea typeface="Calibri" panose="020F0502020204030204" pitchFamily="34" charset="0"/>
              </a:rPr>
              <a:t>.</a:t>
            </a:r>
            <a:endParaRPr lang="en-US" sz="1486" i="0" dirty="0">
              <a:solidFill>
                <a:srgbClr val="002060"/>
              </a:solidFill>
              <a:ea typeface="Calibri" panose="020F0502020204030204" pitchFamily="34" charset="0"/>
            </a:endParaRPr>
          </a:p>
          <a:p>
            <a:pPr marL="80856" indent="0">
              <a:buNone/>
            </a:pPr>
            <a:endParaRPr lang="en-US" dirty="0"/>
          </a:p>
          <a:p>
            <a:endParaRPr lang="en-US" dirty="0"/>
          </a:p>
        </p:txBody>
      </p:sp>
      <p:sp>
        <p:nvSpPr>
          <p:cNvPr id="2" name="Text Placeholder 1"/>
          <p:cNvSpPr>
            <a:spLocks noGrp="1"/>
          </p:cNvSpPr>
          <p:nvPr>
            <p:ph type="body" idx="4294967295"/>
          </p:nvPr>
        </p:nvSpPr>
        <p:spPr>
          <a:xfrm>
            <a:off x="1291492" y="1219200"/>
            <a:ext cx="8121650" cy="627063"/>
          </a:xfrm>
          <a:prstGeom prst="rect">
            <a:avLst/>
          </a:prstGeom>
        </p:spPr>
        <p:txBody>
          <a:bodyPr/>
          <a:lstStyle/>
          <a:p>
            <a:r>
              <a:rPr lang="ar-SA" sz="1910" i="0" dirty="0"/>
              <a:t>نظام </a:t>
            </a:r>
            <a:r>
              <a:rPr lang="en-US" sz="1910" i="0" dirty="0"/>
              <a:t>Shadow IT</a:t>
            </a:r>
          </a:p>
          <a:p>
            <a:endParaRPr lang="en-US" dirty="0"/>
          </a:p>
        </p:txBody>
      </p:sp>
      <p:sp>
        <p:nvSpPr>
          <p:cNvPr id="5" name="Rectangle 4"/>
          <p:cNvSpPr/>
          <p:nvPr/>
        </p:nvSpPr>
        <p:spPr>
          <a:xfrm>
            <a:off x="3784600" y="457200"/>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304562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89000" y="1847588"/>
            <a:ext cx="8676542" cy="500063"/>
          </a:xfrm>
        </p:spPr>
        <p:txBody>
          <a:bodyPr/>
          <a:lstStyle/>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a:p>
            <a:pPr marL="80856" indent="0">
              <a:buNone/>
            </a:pPr>
            <a:endParaRPr lang="en-US" dirty="0"/>
          </a:p>
          <a:p>
            <a:endParaRPr lang="en-US" dirty="0"/>
          </a:p>
        </p:txBody>
      </p:sp>
      <p:sp>
        <p:nvSpPr>
          <p:cNvPr id="2" name="Text Placeholder 1"/>
          <p:cNvSpPr>
            <a:spLocks noGrp="1"/>
          </p:cNvSpPr>
          <p:nvPr>
            <p:ph type="body" idx="4294967295"/>
          </p:nvPr>
        </p:nvSpPr>
        <p:spPr>
          <a:xfrm>
            <a:off x="1291492" y="1219200"/>
            <a:ext cx="8121650" cy="627063"/>
          </a:xfrm>
          <a:prstGeom prst="rect">
            <a:avLst/>
          </a:prstGeom>
        </p:spPr>
        <p:txBody>
          <a:bodyPr/>
          <a:lstStyle/>
          <a:p>
            <a:r>
              <a:rPr lang="ar-SA" sz="1910" i="0" dirty="0"/>
              <a:t>نظام </a:t>
            </a:r>
            <a:r>
              <a:rPr lang="en-US" sz="1910" i="0" dirty="0"/>
              <a:t>Shadow IT</a:t>
            </a:r>
          </a:p>
          <a:p>
            <a:endParaRPr lang="en-US" dirty="0"/>
          </a:p>
        </p:txBody>
      </p:sp>
      <p:sp>
        <p:nvSpPr>
          <p:cNvPr id="5" name="Rectangle 4"/>
          <p:cNvSpPr/>
          <p:nvPr/>
        </p:nvSpPr>
        <p:spPr>
          <a:xfrm>
            <a:off x="3784600" y="457200"/>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229380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31800" y="1023937"/>
            <a:ext cx="8905142" cy="500063"/>
          </a:xfrm>
        </p:spPr>
        <p:txBody>
          <a:bodyPr/>
          <a:lstStyle/>
          <a:p>
            <a:endParaRPr lang="en-US" dirty="0"/>
          </a:p>
        </p:txBody>
      </p:sp>
      <p:sp>
        <p:nvSpPr>
          <p:cNvPr id="3" name="Text Placeholder 2"/>
          <p:cNvSpPr>
            <a:spLocks noGrp="1"/>
          </p:cNvSpPr>
          <p:nvPr>
            <p:ph type="body" sz="quarter" idx="14"/>
          </p:nvPr>
        </p:nvSpPr>
        <p:spPr/>
        <p:txBody>
          <a:bodyPr/>
          <a:lstStyle/>
          <a:p>
            <a:r>
              <a:rPr lang="ar-SA" dirty="0"/>
              <a:t>استحداث مجموعة من الأنظمة الأمنية </a:t>
            </a:r>
            <a:r>
              <a:rPr lang="ar-SA" dirty="0">
                <a:solidFill>
                  <a:srgbClr val="FF0000"/>
                </a:solidFill>
              </a:rPr>
              <a:t>التي تعمل على المحافظة على حماية وامن وسرية المعلومات واستمرارية توفرها</a:t>
            </a:r>
            <a:endParaRPr lang="en-US" dirty="0">
              <a:solidFill>
                <a:srgbClr val="FF0000"/>
              </a:solidFill>
            </a:endParaRPr>
          </a:p>
          <a:p>
            <a:pPr rtl="0"/>
            <a:endParaRPr lang="en-US" dirty="0">
              <a:solidFill>
                <a:srgbClr val="FF0000"/>
              </a:solidFill>
            </a:endParaRPr>
          </a:p>
          <a:p>
            <a:pPr algn="r" rtl="0"/>
            <a:r>
              <a:rPr lang="ar-SA" sz="1800" b="0" i="0" u="none" strike="noStrike" baseline="0" dirty="0">
                <a:solidFill>
                  <a:srgbClr val="FF0000"/>
                </a:solidFill>
                <a:latin typeface="AdobeArabic-Regular"/>
              </a:rPr>
              <a:t>انسيابية المعلومات، وأمانها،</a:t>
            </a:r>
          </a:p>
          <a:p>
            <a:pPr algn="r" rtl="0"/>
            <a:r>
              <a:rPr lang="ar-SA" sz="1800" b="0" i="0" u="none" strike="noStrike" baseline="0" dirty="0">
                <a:solidFill>
                  <a:srgbClr val="FF0000"/>
                </a:solidFill>
                <a:latin typeface="AdobeArabic-Regular"/>
              </a:rPr>
              <a:t>وتكامل أنظمتها. ويستوجب المحافظة على الأمن السيبراني</a:t>
            </a:r>
          </a:p>
          <a:p>
            <a:pPr algn="r" rtl="0"/>
            <a:r>
              <a:rPr lang="ar-SA" sz="1800" b="0" i="0" u="none" strike="noStrike" baseline="0" dirty="0">
                <a:solidFill>
                  <a:srgbClr val="FF0000"/>
                </a:solidFill>
                <a:latin typeface="AdobeArabic-Regular"/>
              </a:rPr>
              <a:t>للمملكة العربية السعودية، وتعزيزه؛ حمايةً للمصالح</a:t>
            </a:r>
            <a:endParaRPr lang="en-US" dirty="0">
              <a:solidFill>
                <a:srgbClr val="FF0000"/>
              </a:solidFill>
            </a:endParaRPr>
          </a:p>
          <a:p>
            <a:pPr rtl="0"/>
            <a:endParaRPr lang="en-US" dirty="0">
              <a:solidFill>
                <a:srgbClr val="FF0000"/>
              </a:solidFill>
            </a:endParaRPr>
          </a:p>
          <a:p>
            <a:endParaRPr lang="en-US" dirty="0"/>
          </a:p>
        </p:txBody>
      </p:sp>
      <p:sp>
        <p:nvSpPr>
          <p:cNvPr id="4" name="Text Placeholder 3"/>
          <p:cNvSpPr>
            <a:spLocks noGrp="1"/>
          </p:cNvSpPr>
          <p:nvPr>
            <p:ph type="body" sz="quarter" idx="15"/>
          </p:nvPr>
        </p:nvSpPr>
        <p:spPr/>
        <p:txBody>
          <a:bodyPr/>
          <a:lstStyle/>
          <a:p>
            <a:r>
              <a:rPr lang="ar-SA" dirty="0"/>
              <a:t>أنظمة الفنية لحماية وأمن المعلومات والمعارف</a:t>
            </a:r>
            <a:endParaRPr lang="en-US" dirty="0"/>
          </a:p>
        </p:txBody>
      </p:sp>
    </p:spTree>
    <p:extLst>
      <p:ext uri="{BB962C8B-B14F-4D97-AF65-F5344CB8AC3E}">
        <p14:creationId xmlns:p14="http://schemas.microsoft.com/office/powerpoint/2010/main" val="2442522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36600" y="2167007"/>
            <a:ext cx="8676542" cy="500063"/>
          </a:xfrm>
        </p:spPr>
        <p:txBody>
          <a:bodyPr/>
          <a:lstStyle/>
          <a:p>
            <a:pPr marL="80856" indent="0" algn="just">
              <a:buNone/>
            </a:pPr>
            <a:r>
              <a:rPr lang="ar-SA" sz="1486" i="0" dirty="0">
                <a:solidFill>
                  <a:srgbClr val="7030A0"/>
                </a:solidFill>
                <a:latin typeface="Calibri" panose="020F0502020204030204" pitchFamily="34" charset="0"/>
                <a:ea typeface="Calibri" panose="020F0502020204030204" pitchFamily="34" charset="0"/>
              </a:rPr>
              <a:t>الهدف من النظام : </a:t>
            </a:r>
            <a:r>
              <a:rPr lang="ar-SA" sz="1486" i="0" dirty="0">
                <a:solidFill>
                  <a:srgbClr val="002060"/>
                </a:solidFill>
                <a:ea typeface="Calibri" panose="020F0502020204030204" pitchFamily="34" charset="0"/>
              </a:rPr>
              <a:t>تقييم سلوك الملفات المرسلة أو فحص الروابط من خلال تجربتها في أنظمة افتراضية (</a:t>
            </a:r>
            <a:r>
              <a:rPr lang="en-US" sz="1486" i="0" dirty="0">
                <a:solidFill>
                  <a:srgbClr val="002060"/>
                </a:solidFill>
                <a:ea typeface="Calibri" panose="020F0502020204030204" pitchFamily="34" charset="0"/>
              </a:rPr>
              <a:t> ( sandbox </a:t>
            </a:r>
            <a:r>
              <a:rPr lang="ar-SA" sz="1486" i="0" dirty="0">
                <a:solidFill>
                  <a:srgbClr val="002060"/>
                </a:solidFill>
                <a:ea typeface="Calibri" panose="020F0502020204030204" pitchFamily="34" charset="0"/>
              </a:rPr>
              <a:t>تتم فيها مراقبة سلوك الملف او فتح الرابط للتأكد من سلامته وخلوه من ملفات التجسس قبل إدخاله الى الشبكة ،فهو حل فعال للحماية من التهديدات السيبرانية  ويساعد على تقليل المخاطر من خلال الكشف الدقيق على الهجمات المتقدمة والمستهدفة وغيرها من الهجمات المختبئة في حركة مرور الانترنت وإيقافها فورا</a:t>
            </a:r>
          </a:p>
          <a:p>
            <a:pPr marL="80856" indent="0" algn="just">
              <a:buNone/>
            </a:pPr>
            <a:endParaRPr lang="ar-SA" sz="1486" i="0" dirty="0">
              <a:solidFill>
                <a:srgbClr val="002060"/>
              </a:solidFill>
              <a:ea typeface="Calibri" panose="020F0502020204030204" pitchFamily="34" charset="0"/>
            </a:endParaRPr>
          </a:p>
          <a:p>
            <a:pPr marL="80856" indent="0">
              <a:buNone/>
            </a:pPr>
            <a:r>
              <a:rPr lang="ar-SA" sz="1486" i="0" dirty="0">
                <a:solidFill>
                  <a:srgbClr val="7030A0"/>
                </a:solidFill>
                <a:latin typeface="Calibri" panose="020F0502020204030204" pitchFamily="34" charset="0"/>
                <a:ea typeface="Calibri" panose="020F0502020204030204" pitchFamily="34" charset="0"/>
              </a:rPr>
              <a:t>المنتجات التقنية لدى </a:t>
            </a:r>
            <a:r>
              <a:rPr lang="en-US" sz="1486" i="0" dirty="0">
                <a:solidFill>
                  <a:srgbClr val="7030A0"/>
                </a:solidFill>
                <a:latin typeface="Calibri" panose="020F0502020204030204" pitchFamily="34" charset="0"/>
                <a:ea typeface="Calibri" panose="020F0502020204030204" pitchFamily="34" charset="0"/>
              </a:rPr>
              <a:t>Fireye </a:t>
            </a:r>
            <a:r>
              <a:rPr lang="ar-SA" sz="1486" i="0" dirty="0">
                <a:solidFill>
                  <a:srgbClr val="7030A0"/>
                </a:solidFill>
                <a:latin typeface="Calibri" panose="020F0502020204030204" pitchFamily="34" charset="0"/>
                <a:ea typeface="Calibri" panose="020F0502020204030204" pitchFamily="34" charset="0"/>
              </a:rPr>
              <a:t>: </a:t>
            </a:r>
            <a:endParaRPr lang="en-US" sz="1486" i="0" dirty="0">
              <a:solidFill>
                <a:srgbClr val="7030A0"/>
              </a:solidFill>
              <a:latin typeface="Calibri" panose="020F0502020204030204" pitchFamily="34" charset="0"/>
              <a:ea typeface="Calibri" panose="020F0502020204030204" pitchFamily="34" charset="0"/>
            </a:endParaRPr>
          </a:p>
          <a:p>
            <a:pPr lvl="0">
              <a:buClr>
                <a:srgbClr val="97ABBC"/>
              </a:buClr>
            </a:pPr>
            <a:r>
              <a:rPr lang="en-US" sz="1167" i="0" dirty="0">
                <a:solidFill>
                  <a:srgbClr val="002060"/>
                </a:solidFill>
                <a:ea typeface="Calibri" panose="020F0502020204030204" pitchFamily="34" charset="0"/>
              </a:rPr>
              <a:t>: (Network Security) NX</a:t>
            </a:r>
            <a:r>
              <a:rPr lang="ar-SA" sz="1167" i="0" dirty="0">
                <a:solidFill>
                  <a:srgbClr val="002060"/>
                </a:solidFill>
                <a:ea typeface="Calibri" panose="020F0502020204030204" pitchFamily="34" charset="0"/>
              </a:rPr>
              <a:t>وظيفته فحص المواقع والتأكد من خلوها على ملفات ضارة قد يتعرض لها جهاز الموظف .</a:t>
            </a:r>
            <a:endParaRPr lang="en-US" sz="1167" i="0" dirty="0">
              <a:solidFill>
                <a:srgbClr val="002060"/>
              </a:solidFill>
              <a:ea typeface="Calibri" panose="020F0502020204030204" pitchFamily="34" charset="0"/>
            </a:endParaRPr>
          </a:p>
          <a:p>
            <a:pPr>
              <a:buClr>
                <a:srgbClr val="97ABBC"/>
              </a:buClr>
            </a:pPr>
            <a:r>
              <a:rPr lang="en-US" sz="1167" i="0" dirty="0">
                <a:solidFill>
                  <a:srgbClr val="002060"/>
                </a:solidFill>
                <a:ea typeface="Calibri" panose="020F0502020204030204" pitchFamily="34" charset="0"/>
              </a:rPr>
              <a:t>EX</a:t>
            </a:r>
            <a:r>
              <a:rPr lang="ar-SA" sz="1167" i="0" dirty="0">
                <a:solidFill>
                  <a:srgbClr val="002060"/>
                </a:solidFill>
                <a:ea typeface="Calibri" panose="020F0502020204030204" pitchFamily="34" charset="0"/>
              </a:rPr>
              <a:t> (</a:t>
            </a:r>
            <a:r>
              <a:rPr lang="en-US" sz="1167" i="0" dirty="0">
                <a:solidFill>
                  <a:srgbClr val="002060"/>
                </a:solidFill>
                <a:ea typeface="Calibri" panose="020F0502020204030204" pitchFamily="34" charset="0"/>
              </a:rPr>
              <a:t>Email Security  </a:t>
            </a:r>
            <a:r>
              <a:rPr lang="ar-SA" sz="1167" i="0" dirty="0">
                <a:solidFill>
                  <a:srgbClr val="002060"/>
                </a:solidFill>
                <a:ea typeface="Calibri" panose="020F0502020204030204" pitchFamily="34" charset="0"/>
              </a:rPr>
              <a:t>): يتم فحص الايميلات المرسلة والمستقبلة في أنظمة افتراضية ( </a:t>
            </a:r>
            <a:r>
              <a:rPr lang="en-US" sz="1167" i="0" dirty="0">
                <a:solidFill>
                  <a:srgbClr val="002060"/>
                </a:solidFill>
                <a:ea typeface="Calibri" panose="020F0502020204030204" pitchFamily="34" charset="0"/>
              </a:rPr>
              <a:t>sandbox </a:t>
            </a:r>
            <a:r>
              <a:rPr lang="ar-SA" sz="1167" i="0" dirty="0">
                <a:solidFill>
                  <a:srgbClr val="002060"/>
                </a:solidFill>
                <a:ea typeface="Calibri" panose="020F0502020204030204" pitchFamily="34" charset="0"/>
              </a:rPr>
              <a:t>) ويتم التأكد من سلامة الملفات اذا كان هناك مرفقات أو روابط يتم أيضا فتحها والتأكد من سلامتها .</a:t>
            </a:r>
            <a:endParaRPr lang="en-US" sz="1167" i="0" dirty="0">
              <a:solidFill>
                <a:srgbClr val="002060"/>
              </a:solidFill>
              <a:ea typeface="Calibri" panose="020F0502020204030204" pitchFamily="34" charset="0"/>
            </a:endParaRPr>
          </a:p>
          <a:p>
            <a:pPr lvl="0">
              <a:buClr>
                <a:srgbClr val="97ABBC"/>
              </a:buClr>
            </a:pPr>
            <a:r>
              <a:rPr lang="en-US" sz="1167" i="0" dirty="0">
                <a:solidFill>
                  <a:srgbClr val="002060"/>
                </a:solidFill>
                <a:ea typeface="Calibri" panose="020F0502020204030204" pitchFamily="34" charset="0"/>
              </a:rPr>
              <a:t>AX</a:t>
            </a:r>
            <a:r>
              <a:rPr lang="ar-SA" sz="1167" i="0" dirty="0">
                <a:solidFill>
                  <a:srgbClr val="002060"/>
                </a:solidFill>
                <a:ea typeface="Calibri" panose="020F0502020204030204" pitchFamily="34" charset="0"/>
              </a:rPr>
              <a:t> (</a:t>
            </a:r>
            <a:r>
              <a:rPr lang="en-US" sz="1167" i="0" dirty="0">
                <a:solidFill>
                  <a:srgbClr val="002060"/>
                </a:solidFill>
                <a:ea typeface="Calibri" panose="020F0502020204030204" pitchFamily="34" charset="0"/>
              </a:rPr>
              <a:t>Analysis </a:t>
            </a:r>
            <a:r>
              <a:rPr lang="ar-SA" sz="1167" i="0" dirty="0">
                <a:solidFill>
                  <a:srgbClr val="002060"/>
                </a:solidFill>
                <a:ea typeface="Calibri" panose="020F0502020204030204" pitchFamily="34" charset="0"/>
              </a:rPr>
              <a:t>): نظام افتراضي( </a:t>
            </a:r>
            <a:r>
              <a:rPr lang="en-US" sz="1167" i="0" dirty="0">
                <a:solidFill>
                  <a:srgbClr val="002060"/>
                </a:solidFill>
                <a:ea typeface="Calibri" panose="020F0502020204030204" pitchFamily="34" charset="0"/>
              </a:rPr>
              <a:t>sandbox </a:t>
            </a:r>
            <a:r>
              <a:rPr lang="ar-SA" sz="1167" i="0" dirty="0">
                <a:solidFill>
                  <a:srgbClr val="002060"/>
                </a:solidFill>
                <a:ea typeface="Calibri" panose="020F0502020204030204" pitchFamily="34" charset="0"/>
              </a:rPr>
              <a:t>)  يتم من خلاله رفع أي ملفات او روابط لفحصها والتأكد من سلامتها.</a:t>
            </a:r>
            <a:endParaRPr lang="en-US" sz="1167" i="0" dirty="0">
              <a:solidFill>
                <a:srgbClr val="002060"/>
              </a:solidFill>
              <a:ea typeface="Calibri" panose="020F0502020204030204" pitchFamily="34" charset="0"/>
            </a:endParaRPr>
          </a:p>
          <a:p>
            <a:pPr marL="80856" indent="0">
              <a:buNone/>
            </a:pPr>
            <a:endParaRPr lang="ar-SA" sz="1486" i="0" dirty="0">
              <a:solidFill>
                <a:srgbClr val="002060"/>
              </a:solidFill>
              <a:ea typeface="Calibri" panose="020F0502020204030204" pitchFamily="34" charset="0"/>
            </a:endParaRPr>
          </a:p>
          <a:p>
            <a:pPr marL="80856" indent="0">
              <a:buNone/>
            </a:pPr>
            <a:endParaRPr lang="en-US" dirty="0"/>
          </a:p>
          <a:p>
            <a:endParaRPr lang="en-US" dirty="0"/>
          </a:p>
        </p:txBody>
      </p:sp>
      <p:sp>
        <p:nvSpPr>
          <p:cNvPr id="2" name="Text Placeholder 1"/>
          <p:cNvSpPr>
            <a:spLocks noGrp="1"/>
          </p:cNvSpPr>
          <p:nvPr>
            <p:ph type="body" idx="4294967295"/>
          </p:nvPr>
        </p:nvSpPr>
        <p:spPr>
          <a:xfrm>
            <a:off x="0" y="1736725"/>
            <a:ext cx="8121650" cy="627063"/>
          </a:xfrm>
          <a:prstGeom prst="rect">
            <a:avLst/>
          </a:prstGeom>
        </p:spPr>
        <p:txBody>
          <a:bodyPr/>
          <a:lstStyle/>
          <a:p>
            <a:r>
              <a:rPr lang="ar-SA" i="0" dirty="0"/>
              <a:t>نظام </a:t>
            </a:r>
            <a:r>
              <a:rPr lang="en-US" i="0" dirty="0"/>
              <a:t>(center management system ) Fireye</a:t>
            </a:r>
          </a:p>
          <a:p>
            <a:endParaRPr lang="en-US" dirty="0"/>
          </a:p>
        </p:txBody>
      </p:sp>
      <p:sp>
        <p:nvSpPr>
          <p:cNvPr id="5" name="Rectangle 4"/>
          <p:cNvSpPr/>
          <p:nvPr/>
        </p:nvSpPr>
        <p:spPr>
          <a:xfrm>
            <a:off x="3274952" y="1197686"/>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2927632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36600" y="2167007"/>
            <a:ext cx="8676542" cy="500063"/>
          </a:xfrm>
        </p:spPr>
        <p:txBody>
          <a:bodyPr/>
          <a:lstStyle/>
          <a:p>
            <a:pPr marL="465992" indent="-285750">
              <a:spcBef>
                <a:spcPts val="0"/>
              </a:spcBef>
              <a:spcAft>
                <a:spcPts val="849"/>
              </a:spcAft>
              <a:buFontTx/>
              <a:buChar char="-"/>
            </a:pPr>
            <a:r>
              <a:rPr lang="ar-SA" sz="1400" dirty="0">
                <a:solidFill>
                  <a:srgbClr val="FF0000"/>
                </a:solidFill>
              </a:rPr>
              <a:t>إجراءات عمل محددة </a:t>
            </a:r>
          </a:p>
          <a:p>
            <a:pPr marL="465992" indent="-285750">
              <a:spcBef>
                <a:spcPts val="0"/>
              </a:spcBef>
              <a:spcAft>
                <a:spcPts val="849"/>
              </a:spcAft>
              <a:buFontTx/>
              <a:buChar char="-"/>
            </a:pPr>
            <a:r>
              <a:rPr lang="ar-SA" sz="1400" dirty="0">
                <a:solidFill>
                  <a:srgbClr val="FF0000"/>
                </a:solidFill>
              </a:rPr>
              <a:t>أن يكون هذا النظام داعم ومكمل لاستراتيجية المنشأة.</a:t>
            </a:r>
          </a:p>
          <a:p>
            <a:pPr marL="80856" indent="0">
              <a:buNone/>
            </a:pPr>
            <a:endParaRPr lang="ar-SA" sz="1486" i="0" dirty="0">
              <a:solidFill>
                <a:srgbClr val="002060"/>
              </a:solidFill>
              <a:ea typeface="Calibri" panose="020F0502020204030204" pitchFamily="34" charset="0"/>
            </a:endParaRPr>
          </a:p>
          <a:p>
            <a:pPr marL="80856" indent="0">
              <a:buNone/>
            </a:pPr>
            <a:endParaRPr lang="en-US" dirty="0"/>
          </a:p>
          <a:p>
            <a:endParaRPr lang="en-US" dirty="0"/>
          </a:p>
        </p:txBody>
      </p:sp>
      <p:sp>
        <p:nvSpPr>
          <p:cNvPr id="2" name="Text Placeholder 1"/>
          <p:cNvSpPr>
            <a:spLocks noGrp="1"/>
          </p:cNvSpPr>
          <p:nvPr>
            <p:ph type="body" idx="4294967295"/>
          </p:nvPr>
        </p:nvSpPr>
        <p:spPr>
          <a:xfrm>
            <a:off x="0" y="1736725"/>
            <a:ext cx="8121650" cy="627063"/>
          </a:xfrm>
          <a:prstGeom prst="rect">
            <a:avLst/>
          </a:prstGeom>
        </p:spPr>
        <p:txBody>
          <a:bodyPr/>
          <a:lstStyle/>
          <a:p>
            <a:r>
              <a:rPr lang="ar-SA" i="0" dirty="0"/>
              <a:t>نظام </a:t>
            </a:r>
            <a:r>
              <a:rPr lang="en-US" i="0" dirty="0"/>
              <a:t>(center management system ) Fireye</a:t>
            </a:r>
          </a:p>
          <a:p>
            <a:endParaRPr lang="en-US" dirty="0"/>
          </a:p>
        </p:txBody>
      </p:sp>
      <p:sp>
        <p:nvSpPr>
          <p:cNvPr id="5" name="Rectangle 4"/>
          <p:cNvSpPr/>
          <p:nvPr/>
        </p:nvSpPr>
        <p:spPr>
          <a:xfrm>
            <a:off x="3274952" y="1197686"/>
            <a:ext cx="5726247" cy="680314"/>
          </a:xfrm>
          <a:prstGeom prst="rect">
            <a:avLst/>
          </a:prstGeom>
        </p:spPr>
        <p:txBody>
          <a:bodyPr wrap="none">
            <a:spAutoFit/>
          </a:bodyPr>
          <a:lstStyle/>
          <a:p>
            <a:pPr algn="just" rtl="1">
              <a:lnSpc>
                <a:spcPct val="150000"/>
              </a:lnSpc>
              <a:spcBef>
                <a:spcPts val="637"/>
              </a:spcBef>
              <a:buClr>
                <a:schemeClr val="accent6"/>
              </a:buClr>
              <a:buSzPts val="2400"/>
            </a:pPr>
            <a:r>
              <a:rPr lang="ar-SA" sz="2547" dirty="0">
                <a:solidFill>
                  <a:srgbClr val="313284"/>
                </a:solidFill>
                <a:latin typeface="HelveticaNeueLT Arabic 75 Bold" panose="020B0804020202020204" pitchFamily="34" charset="-78"/>
                <a:ea typeface="Lato"/>
                <a:cs typeface="HelveticaNeueLT Arabic 75 Bold" panose="020B0804020202020204" pitchFamily="34" charset="-78"/>
                <a:sym typeface="Lato"/>
              </a:rPr>
              <a:t>أنظمة الحماية في ادارة العمليات السيبرانية </a:t>
            </a:r>
          </a:p>
        </p:txBody>
      </p:sp>
    </p:spTree>
    <p:extLst>
      <p:ext uri="{BB962C8B-B14F-4D97-AF65-F5344CB8AC3E}">
        <p14:creationId xmlns:p14="http://schemas.microsoft.com/office/powerpoint/2010/main" val="362884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15"/>
          <p:cNvSpPr txBox="1">
            <a:spLocks noGrp="1"/>
          </p:cNvSpPr>
          <p:nvPr>
            <p:ph type="sldNum" idx="12"/>
          </p:nvPr>
        </p:nvSpPr>
        <p:spPr>
          <a:xfrm>
            <a:off x="3424105" y="5825254"/>
            <a:ext cx="6376998" cy="332658"/>
          </a:xfrm>
          <a:prstGeom prst="rect">
            <a:avLst/>
          </a:prstGeom>
        </p:spPr>
        <p:txBody>
          <a:bodyPr spcFirstLastPara="1" wrap="square" lIns="97012" tIns="97012" rIns="97012" bIns="97012" anchor="t" anchorCtr="0">
            <a:noAutofit/>
          </a:bodyPr>
          <a:lstStyle/>
          <a:p>
            <a:r>
              <a:rPr lang="ar-SA" dirty="0">
                <a:solidFill>
                  <a:schemeClr val="bg1">
                    <a:lumMod val="50000"/>
                  </a:schemeClr>
                </a:solidFill>
                <a:latin typeface="HelveticaNeueLT Arabic 55 Roman" panose="020B0604020202020204" pitchFamily="34" charset="-78"/>
                <a:cs typeface="HelveticaNeueLT Arabic 55 Roman" panose="020B0604020202020204" pitchFamily="34" charset="-78"/>
              </a:rPr>
              <a:t>الإدارة العامة للأمن السيبراني</a:t>
            </a:r>
            <a:endParaRPr dirty="0">
              <a:solidFill>
                <a:schemeClr val="bg1">
                  <a:lumMod val="50000"/>
                </a:schemeClr>
              </a:solidFill>
              <a:latin typeface="HelveticaNeueLT Arabic 55 Roman" panose="020B0604020202020204" pitchFamily="34" charset="-78"/>
              <a:cs typeface="HelveticaNeueLT Arabic 55 Roman" panose="020B0604020202020204" pitchFamily="34" charset="-78"/>
            </a:endParaRPr>
          </a:p>
        </p:txBody>
      </p:sp>
      <p:sp>
        <p:nvSpPr>
          <p:cNvPr id="2" name="مستطيل 1"/>
          <p:cNvSpPr/>
          <p:nvPr/>
        </p:nvSpPr>
        <p:spPr>
          <a:xfrm>
            <a:off x="1500959" y="2939122"/>
            <a:ext cx="6700937" cy="685829"/>
          </a:xfrm>
          <a:prstGeom prst="rect">
            <a:avLst/>
          </a:prstGeom>
          <a:noFill/>
        </p:spPr>
        <p:txBody>
          <a:bodyPr wrap="none" lIns="97028" tIns="48514" rIns="97028" bIns="48514">
            <a:spAutoFit/>
          </a:bodyPr>
          <a:lstStyle/>
          <a:p>
            <a:pPr algn="ctr"/>
            <a:r>
              <a:rPr lang="ar-SA"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rPr>
              <a:t>تم </a:t>
            </a:r>
            <a:r>
              <a:rPr lang="ar-SA"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توضيح جميع التفاصيل في ما يخص الإدارة العامة للأمن السيبراني</a:t>
            </a:r>
          </a:p>
          <a:p>
            <a:pPr algn="ctr"/>
            <a:r>
              <a:rPr lang="ar-SA" sz="1910" dirty="0">
                <a:solidFill>
                  <a:srgbClr val="002060"/>
                </a:solidFill>
                <a:latin typeface="HelveticaNeueLT Arabic 55 Roman" panose="020B0604020202020204" pitchFamily="34" charset="-78"/>
                <a:ea typeface="Calibri" panose="020F0502020204030204" pitchFamily="34" charset="0"/>
                <a:cs typeface="HelveticaNeueLT Arabic 55 Roman" panose="020B0604020202020204" pitchFamily="34" charset="-78"/>
                <a:sym typeface="Lato"/>
              </a:rPr>
              <a:t>ونتمنى للجميع التوفيق.</a:t>
            </a:r>
          </a:p>
        </p:txBody>
      </p:sp>
    </p:spTree>
    <p:extLst>
      <p:ext uri="{BB962C8B-B14F-4D97-AF65-F5344CB8AC3E}">
        <p14:creationId xmlns:p14="http://schemas.microsoft.com/office/powerpoint/2010/main" val="378896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31800" y="1023937"/>
            <a:ext cx="8905142" cy="500063"/>
          </a:xfrm>
        </p:spPr>
        <p:txBody>
          <a:bodyPr/>
          <a:lstStyle/>
          <a:p>
            <a:endParaRPr lang="en-US" dirty="0"/>
          </a:p>
        </p:txBody>
      </p:sp>
      <p:sp>
        <p:nvSpPr>
          <p:cNvPr id="3" name="Text Placeholder 2"/>
          <p:cNvSpPr>
            <a:spLocks noGrp="1"/>
          </p:cNvSpPr>
          <p:nvPr>
            <p:ph type="body" sz="quarter" idx="14"/>
          </p:nvPr>
        </p:nvSpPr>
        <p:spPr/>
        <p:txBody>
          <a:bodyPr/>
          <a:lstStyle/>
          <a:p>
            <a:r>
              <a:rPr lang="ar-SA" dirty="0"/>
              <a:t>استحداث أنظمة ذكاء استخباراتية استباقية الهجمات والتصدي لها </a:t>
            </a:r>
            <a:r>
              <a:rPr lang="ar-SA" dirty="0">
                <a:solidFill>
                  <a:srgbClr val="FF0000"/>
                </a:solidFill>
              </a:rPr>
              <a:t>تركز على تحليل اهم الهجمات ومؤشرات الاختراق حول العالم لجمعها ومعالجتها والاستفادة منها مع باقي الأنظمة مما يدعم بناء القرارات حول الأنظمة الأمنية. حيث تعمل على تقديم تحذيرات أمنيه في أقرب وقت ضد التهديدات الجديدة مما يدعم استمرارية العمل لتفادي حدوث اي مخاطر سيبرانية ويضمن استمرارية العمل.</a:t>
            </a:r>
            <a:endParaRPr lang="en-US" dirty="0">
              <a:solidFill>
                <a:srgbClr val="FF0000"/>
              </a:solidFill>
            </a:endParaRPr>
          </a:p>
          <a:p>
            <a:r>
              <a:rPr lang="ar-SA" dirty="0">
                <a:solidFill>
                  <a:srgbClr val="FF0000"/>
                </a:solidFill>
              </a:rPr>
              <a:t> </a:t>
            </a:r>
            <a:endParaRPr lang="en-US" dirty="0">
              <a:solidFill>
                <a:srgbClr val="FF0000"/>
              </a:solidFill>
            </a:endParaRPr>
          </a:p>
          <a:p>
            <a:r>
              <a:rPr lang="ar-SA" dirty="0"/>
              <a:t> </a:t>
            </a:r>
            <a:endParaRPr lang="en-US" dirty="0"/>
          </a:p>
          <a:p>
            <a:endParaRPr lang="en-US" dirty="0"/>
          </a:p>
        </p:txBody>
      </p:sp>
      <p:sp>
        <p:nvSpPr>
          <p:cNvPr id="4" name="Text Placeholder 3"/>
          <p:cNvSpPr>
            <a:spLocks noGrp="1"/>
          </p:cNvSpPr>
          <p:nvPr>
            <p:ph type="body" sz="quarter" idx="15"/>
          </p:nvPr>
        </p:nvSpPr>
        <p:spPr/>
        <p:txBody>
          <a:bodyPr/>
          <a:lstStyle/>
          <a:p>
            <a:r>
              <a:rPr lang="ar-SA" dirty="0"/>
              <a:t>إدارة التقنية والتحول الرقمي</a:t>
            </a:r>
            <a:endParaRPr lang="en-US" dirty="0"/>
          </a:p>
        </p:txBody>
      </p:sp>
    </p:spTree>
    <p:extLst>
      <p:ext uri="{BB962C8B-B14F-4D97-AF65-F5344CB8AC3E}">
        <p14:creationId xmlns:p14="http://schemas.microsoft.com/office/powerpoint/2010/main" val="200668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3" name="Text Placeholder 2"/>
          <p:cNvSpPr>
            <a:spLocks noGrp="1"/>
          </p:cNvSpPr>
          <p:nvPr>
            <p:ph type="body" sz="quarter" idx="14"/>
          </p:nvPr>
        </p:nvSpPr>
        <p:spPr>
          <a:xfrm>
            <a:off x="203200" y="1568061"/>
            <a:ext cx="8676542" cy="4181492"/>
          </a:xfrm>
        </p:spPr>
        <p:txBody>
          <a:bodyPr/>
          <a:lstStyle/>
          <a:p>
            <a:pPr marL="180242">
              <a:spcBef>
                <a:spcPts val="0"/>
              </a:spcBef>
              <a:spcAft>
                <a:spcPts val="849"/>
              </a:spcAft>
            </a:pPr>
            <a:r>
              <a:rPr lang="ar-SA" sz="1200" dirty="0">
                <a:solidFill>
                  <a:srgbClr val="7030A0"/>
                </a:solidFill>
                <a:ea typeface="Calibri" panose="020F0502020204030204" pitchFamily="34" charset="0"/>
              </a:rPr>
              <a:t>هو نظام مركزي لإدارة تنبيهات انظمة الامن السيبراني المختلفة بشكل متكامل، يقوم بتجميع الاحداث و التنبيهات الامنية من مختلف الاجهزة والأنظمة في البنية التحتية والشبكة لتحليلها و اخطار محللي الامن السيبراني بجميع الاحداث و التنبيهات الأمنية وإصدار تقرير شامل لتحليلها. </a:t>
            </a:r>
          </a:p>
          <a:p>
            <a:pPr marL="180242">
              <a:spcBef>
                <a:spcPts val="0"/>
              </a:spcBef>
              <a:spcAft>
                <a:spcPts val="849"/>
              </a:spcAft>
            </a:pPr>
            <a:r>
              <a:rPr lang="ar-SA" sz="1200" dirty="0">
                <a:solidFill>
                  <a:srgbClr val="7030A0"/>
                </a:solidFill>
                <a:ea typeface="Calibri" panose="020F0502020204030204" pitchFamily="34" charset="0"/>
                <a:cs typeface="HelveticaNeueLT Arabic 75 Bold" panose="020B0804020202020204"/>
              </a:rPr>
              <a:t>الهدف</a:t>
            </a:r>
            <a:r>
              <a:rPr lang="ar-SA" sz="1200" dirty="0">
                <a:solidFill>
                  <a:srgbClr val="7030A0"/>
                </a:solidFill>
                <a:ea typeface="Calibri" panose="020F0502020204030204" pitchFamily="34" charset="0"/>
              </a:rPr>
              <a:t>:</a:t>
            </a:r>
          </a:p>
          <a:p>
            <a:pPr marL="351692" indent="-171450">
              <a:spcBef>
                <a:spcPts val="0"/>
              </a:spcBef>
              <a:spcAft>
                <a:spcPts val="849"/>
              </a:spcAft>
              <a:buFont typeface="Arial" panose="020B0604020202020204" pitchFamily="34" charset="0"/>
              <a:buChar char="•"/>
            </a:pPr>
            <a:r>
              <a:rPr lang="ar-SA" sz="1200" dirty="0">
                <a:solidFill>
                  <a:srgbClr val="7030A0"/>
                </a:solidFill>
                <a:ea typeface="Calibri" panose="020F0502020204030204" pitchFamily="34" charset="0"/>
              </a:rPr>
              <a:t>يقوم النظام بجمع السجلات والأحداث من مختلف الأنظمة الموجودة.</a:t>
            </a:r>
          </a:p>
          <a:p>
            <a:pPr marL="351692" indent="-171450">
              <a:spcBef>
                <a:spcPts val="0"/>
              </a:spcBef>
              <a:spcAft>
                <a:spcPts val="849"/>
              </a:spcAft>
              <a:buFont typeface="Arial" panose="020B0604020202020204" pitchFamily="34" charset="0"/>
              <a:buChar char="•"/>
            </a:pPr>
            <a:r>
              <a:rPr lang="ar-SA" sz="1200" dirty="0">
                <a:solidFill>
                  <a:srgbClr val="7030A0"/>
                </a:solidFill>
                <a:ea typeface="Calibri" panose="020F0502020204030204" pitchFamily="34" charset="0"/>
              </a:rPr>
              <a:t>يساعد في اتخاذ القرارات الدفاعية لحماية المنظمة</a:t>
            </a:r>
          </a:p>
          <a:p>
            <a:pPr marL="351692" indent="-171450">
              <a:spcBef>
                <a:spcPts val="0"/>
              </a:spcBef>
              <a:spcAft>
                <a:spcPts val="849"/>
              </a:spcAft>
              <a:buFont typeface="Arial" panose="020B0604020202020204" pitchFamily="34" charset="0"/>
              <a:buChar char="•"/>
            </a:pPr>
            <a:r>
              <a:rPr lang="ar-SA" sz="1200" dirty="0">
                <a:solidFill>
                  <a:srgbClr val="7030A0"/>
                </a:solidFill>
                <a:ea typeface="Calibri" panose="020F0502020204030204" pitchFamily="34" charset="0"/>
              </a:rPr>
              <a:t>يتم إصدار تقارير بالأحداث السابقة والتوصيات لحل الإشكالات الموجودة</a:t>
            </a:r>
          </a:p>
          <a:p>
            <a:pPr marL="180242">
              <a:spcBef>
                <a:spcPts val="0"/>
              </a:spcBef>
              <a:spcAft>
                <a:spcPts val="849"/>
              </a:spcAft>
            </a:pPr>
            <a:endParaRPr lang="en-US" sz="1200" dirty="0"/>
          </a:p>
          <a:p>
            <a:r>
              <a:rPr lang="ar-SA" sz="1100" i="1" dirty="0"/>
              <a:t>هذا النظام يحقق معيار الهيئة الوطنية للأمن السيبراني قم </a:t>
            </a:r>
            <a:r>
              <a:rPr lang="en-GB" sz="1100" b="0" i="1" u="none" strike="noStrike" baseline="0" dirty="0">
                <a:latin typeface="DINNextLTArabic-Light"/>
              </a:rPr>
              <a:t>3-3-12-2</a:t>
            </a:r>
            <a:endParaRPr lang="ar-SA" sz="1100" b="0" i="1" u="none" strike="noStrike" baseline="0" dirty="0">
              <a:latin typeface="DINNextLTArabic-Light"/>
            </a:endParaRPr>
          </a:p>
          <a:p>
            <a:endParaRPr lang="ar-SA"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cs typeface="HelveticaNeueLT Arabic 75 Bold" panose="020B0804020202020204" pitchFamily="34" charset="-78"/>
              </a:rPr>
              <a:t>نظام إدارة سجلات الأحداث للأنظمة الأمنية (</a:t>
            </a:r>
            <a:r>
              <a:rPr lang="en-US" dirty="0">
                <a:solidFill>
                  <a:srgbClr val="313284"/>
                </a:solidFill>
                <a:latin typeface="HelveticaNeueLT Arabic 75 Bold" panose="020B0804020202020204" pitchFamily="34" charset="-78"/>
                <a:cs typeface="HelveticaNeueLT Arabic 75 Bold" panose="020B0804020202020204" pitchFamily="34" charset="-78"/>
              </a:rPr>
              <a:t> (SIEM</a:t>
            </a:r>
          </a:p>
          <a:p>
            <a:endParaRPr lang="en-US" dirty="0"/>
          </a:p>
        </p:txBody>
      </p:sp>
      <p:sp>
        <p:nvSpPr>
          <p:cNvPr id="119" name="Google Shape;119;p16"/>
          <p:cNvSpPr txBox="1">
            <a:spLocks noGrp="1"/>
          </p:cNvSpPr>
          <p:nvPr>
            <p:ph type="sldNum" idx="4294967295"/>
          </p:nvPr>
        </p:nvSpPr>
        <p:spPr>
          <a:xfrm>
            <a:off x="0" y="5826125"/>
            <a:ext cx="9702800" cy="331788"/>
          </a:xfrm>
          <a:prstGeom prst="rect">
            <a:avLst/>
          </a:prstGeom>
        </p:spPr>
        <p:txBody>
          <a:bodyPr spcFirstLastPara="1" wrap="square" lIns="97012" tIns="97012" rIns="97012" bIns="97012" anchor="t" anchorCtr="0">
            <a:noAutofit/>
          </a:bodyPr>
          <a:lstStyle/>
          <a:p>
            <a:pPr algn="ctr"/>
            <a:fld id="{00000000-1234-1234-1234-123412341234}" type="slidenum">
              <a:rPr lang="en"/>
              <a:pPr algn="ctr"/>
              <a:t>6</a:t>
            </a:fld>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4963061"/>
            <a:ext cx="2492502" cy="1572984"/>
          </a:xfrm>
          <a:prstGeom prst="rect">
            <a:avLst/>
          </a:prstGeom>
        </p:spPr>
      </p:pic>
      <p:sp>
        <p:nvSpPr>
          <p:cNvPr id="14" name="TextBox 13">
            <a:extLst>
              <a:ext uri="{FF2B5EF4-FFF2-40B4-BE49-F238E27FC236}">
                <a16:creationId xmlns:a16="http://schemas.microsoft.com/office/drawing/2014/main" id="{C27906D7-3825-24C2-0CA0-1E489BDB9C37}"/>
              </a:ext>
            </a:extLst>
          </p:cNvPr>
          <p:cNvSpPr txBox="1"/>
          <p:nvPr/>
        </p:nvSpPr>
        <p:spPr>
          <a:xfrm>
            <a:off x="1955801" y="4565865"/>
            <a:ext cx="6096000" cy="369332"/>
          </a:xfrm>
          <a:prstGeom prst="rect">
            <a:avLst/>
          </a:prstGeom>
          <a:noFill/>
          <a:ln w="12700">
            <a:solidFill>
              <a:schemeClr val="tx1"/>
            </a:solidFill>
          </a:ln>
        </p:spPr>
        <p:txBody>
          <a:bodyPr wrap="square" rtlCol="0">
            <a:spAutoFit/>
          </a:bodyPr>
          <a:lstStyle/>
          <a:p>
            <a:pPr algn="l"/>
            <a:r>
              <a:rPr lang="ar-SA" sz="1800" b="0" i="0" u="none" strike="noStrike" baseline="0" dirty="0">
                <a:latin typeface="DINNextLTArabic-Light"/>
              </a:rPr>
              <a:t> لجمع سجلات الأحداث الخاصة بالأمن السيبراني</a:t>
            </a:r>
            <a:r>
              <a:rPr lang="en-GB" sz="1800" b="0" i="0" u="none" strike="noStrike" baseline="0" dirty="0">
                <a:latin typeface="DINNextLTArabic-Light"/>
              </a:rPr>
              <a:t>SIEM  </a:t>
            </a:r>
            <a:r>
              <a:rPr lang="ar-SA" sz="1800" b="0" i="0" u="none" strike="noStrike" baseline="0" dirty="0">
                <a:latin typeface="DINNextLTArabic-Light"/>
              </a:rPr>
              <a:t>تحديد التقنيات اللازمة</a:t>
            </a:r>
            <a:endParaRPr lang="en-GB" dirty="0"/>
          </a:p>
        </p:txBody>
      </p:sp>
    </p:spTree>
    <p:extLst>
      <p:ext uri="{BB962C8B-B14F-4D97-AF65-F5344CB8AC3E}">
        <p14:creationId xmlns:p14="http://schemas.microsoft.com/office/powerpoint/2010/main" val="50382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7" name="Text Placeholder 6"/>
          <p:cNvSpPr>
            <a:spLocks noGrp="1"/>
          </p:cNvSpPr>
          <p:nvPr>
            <p:ph type="body" sz="quarter" idx="13"/>
          </p:nvPr>
        </p:nvSpPr>
        <p:spPr>
          <a:xfrm>
            <a:off x="643239" y="991426"/>
            <a:ext cx="8676542" cy="500063"/>
          </a:xfrm>
        </p:spPr>
        <p:txBody>
          <a:bodyPr/>
          <a:lstStyle/>
          <a:p>
            <a:endParaRPr lang="en-US" sz="1486" i="0" dirty="0"/>
          </a:p>
        </p:txBody>
      </p:sp>
      <p:sp>
        <p:nvSpPr>
          <p:cNvPr id="3" name="Text Placeholder 2"/>
          <p:cNvSpPr>
            <a:spLocks noGrp="1"/>
          </p:cNvSpPr>
          <p:nvPr>
            <p:ph type="body" sz="quarter" idx="14"/>
          </p:nvPr>
        </p:nvSpPr>
        <p:spPr>
          <a:xfrm>
            <a:off x="643239" y="1568061"/>
            <a:ext cx="8676542" cy="4181492"/>
          </a:xfrm>
        </p:spPr>
        <p:txBody>
          <a:bodyPr/>
          <a:lstStyle/>
          <a:p>
            <a:pPr marL="465992" indent="-285750">
              <a:spcBef>
                <a:spcPts val="0"/>
              </a:spcBef>
              <a:spcAft>
                <a:spcPts val="849"/>
              </a:spcAft>
              <a:buFontTx/>
              <a:buChar char="-"/>
            </a:pPr>
            <a:r>
              <a:rPr lang="ar-SA" dirty="0">
                <a:solidFill>
                  <a:srgbClr val="FF0000"/>
                </a:solidFill>
              </a:rPr>
              <a:t>إجراءات عمل محددة </a:t>
            </a:r>
          </a:p>
          <a:p>
            <a:pPr marL="465992" indent="-285750">
              <a:spcBef>
                <a:spcPts val="0"/>
              </a:spcBef>
              <a:spcAft>
                <a:spcPts val="849"/>
              </a:spcAft>
              <a:buFontTx/>
              <a:buChar char="-"/>
            </a:pPr>
            <a:r>
              <a:rPr lang="ar-SA" dirty="0">
                <a:solidFill>
                  <a:srgbClr val="FF0000"/>
                </a:solidFill>
              </a:rPr>
              <a:t>وأن يتم بشكل مخطط له وليس عشوائي.</a:t>
            </a:r>
          </a:p>
          <a:p>
            <a:pPr marL="465992" indent="-285750">
              <a:spcBef>
                <a:spcPts val="0"/>
              </a:spcBef>
              <a:spcAft>
                <a:spcPts val="849"/>
              </a:spcAft>
              <a:buFontTx/>
              <a:buChar char="-"/>
            </a:pPr>
            <a:endParaRPr lang="ar-SA" dirty="0">
              <a:solidFill>
                <a:srgbClr val="FF0000"/>
              </a:solidFill>
            </a:endParaRPr>
          </a:p>
          <a:p>
            <a:endParaRPr lang="en-US" sz="1800" dirty="0"/>
          </a:p>
        </p:txBody>
      </p:sp>
      <p:sp>
        <p:nvSpPr>
          <p:cNvPr id="5" name="Text Placeholder 4"/>
          <p:cNvSpPr>
            <a:spLocks noGrp="1"/>
          </p:cNvSpPr>
          <p:nvPr>
            <p:ph type="body" sz="quarter" idx="15"/>
          </p:nvPr>
        </p:nvSpPr>
        <p:spPr/>
        <p:txBody>
          <a:bodyPr/>
          <a:lstStyle/>
          <a:p>
            <a:r>
              <a:rPr lang="ar-SA" dirty="0">
                <a:solidFill>
                  <a:srgbClr val="313284"/>
                </a:solidFill>
                <a:latin typeface="HelveticaNeueLT Arabic 75 Bold" panose="020B0804020202020204" pitchFamily="34" charset="-78"/>
                <a:cs typeface="HelveticaNeueLT Arabic 75 Bold" panose="020B0804020202020204" pitchFamily="34" charset="-78"/>
              </a:rPr>
              <a:t>نظام إدارة سجلات الأحداث للأنظمة الأمنية (</a:t>
            </a:r>
            <a:r>
              <a:rPr lang="en-US" dirty="0">
                <a:solidFill>
                  <a:srgbClr val="313284"/>
                </a:solidFill>
                <a:latin typeface="HelveticaNeueLT Arabic 75 Bold" panose="020B0804020202020204" pitchFamily="34" charset="-78"/>
                <a:cs typeface="HelveticaNeueLT Arabic 75 Bold" panose="020B0804020202020204" pitchFamily="34" charset="-78"/>
              </a:rPr>
              <a:t>SIEM)</a:t>
            </a:r>
          </a:p>
          <a:p>
            <a:endParaRPr lang="en-US" dirty="0"/>
          </a:p>
        </p:txBody>
      </p:sp>
      <p:sp>
        <p:nvSpPr>
          <p:cNvPr id="119" name="Google Shape;119;p16"/>
          <p:cNvSpPr txBox="1">
            <a:spLocks noGrp="1"/>
          </p:cNvSpPr>
          <p:nvPr>
            <p:ph type="sldNum" idx="4294967295"/>
          </p:nvPr>
        </p:nvSpPr>
        <p:spPr>
          <a:xfrm>
            <a:off x="0" y="5826125"/>
            <a:ext cx="9702800" cy="331788"/>
          </a:xfrm>
          <a:prstGeom prst="rect">
            <a:avLst/>
          </a:prstGeom>
        </p:spPr>
        <p:txBody>
          <a:bodyPr spcFirstLastPara="1" wrap="square" lIns="97012" tIns="97012" rIns="97012" bIns="97012" anchor="t" anchorCtr="0">
            <a:noAutofit/>
          </a:bodyPr>
          <a:lstStyle/>
          <a:p>
            <a:pPr algn="ctr"/>
            <a:fld id="{00000000-1234-1234-1234-123412341234}" type="slidenum">
              <a:rPr lang="en"/>
              <a:pPr algn="ctr"/>
              <a:t>7</a:t>
            </a:fld>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4963061"/>
            <a:ext cx="2492502" cy="1572984"/>
          </a:xfrm>
          <a:prstGeom prst="rect">
            <a:avLst/>
          </a:prstGeom>
        </p:spPr>
      </p:pic>
    </p:spTree>
    <p:extLst>
      <p:ext uri="{BB962C8B-B14F-4D97-AF65-F5344CB8AC3E}">
        <p14:creationId xmlns:p14="http://schemas.microsoft.com/office/powerpoint/2010/main" val="204809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70659" y="1190639"/>
            <a:ext cx="8676542" cy="500063"/>
          </a:xfrm>
        </p:spPr>
        <p:txBody>
          <a:bodyPr/>
          <a:lstStyle/>
          <a:p>
            <a:r>
              <a:rPr lang="ar-SA" dirty="0"/>
              <a:t>نظام الاستخبارات السيبرانية </a:t>
            </a:r>
            <a:r>
              <a:rPr lang="en-US" dirty="0"/>
              <a:t>(Threat Intelligence)</a:t>
            </a:r>
          </a:p>
          <a:p>
            <a:endParaRPr lang="en-US" sz="1486" i="0" dirty="0"/>
          </a:p>
        </p:txBody>
      </p:sp>
      <p:sp>
        <p:nvSpPr>
          <p:cNvPr id="6" name="Text Placeholder 5"/>
          <p:cNvSpPr>
            <a:spLocks noGrp="1"/>
          </p:cNvSpPr>
          <p:nvPr>
            <p:ph type="body" sz="quarter" idx="14"/>
          </p:nvPr>
        </p:nvSpPr>
        <p:spPr>
          <a:xfrm>
            <a:off x="659715" y="1767228"/>
            <a:ext cx="8676542" cy="4181492"/>
          </a:xfrm>
        </p:spPr>
        <p:txBody>
          <a:bodyPr/>
          <a:lstStyle/>
          <a:p>
            <a:pPr>
              <a:lnSpc>
                <a:spcPct val="200000"/>
              </a:lnSpc>
              <a:spcBef>
                <a:spcPts val="0"/>
              </a:spcBef>
              <a:spcAft>
                <a:spcPts val="849"/>
              </a:spcAft>
            </a:pPr>
            <a:r>
              <a:rPr lang="ar-SA" sz="1800" dirty="0">
                <a:solidFill>
                  <a:srgbClr val="7030A0"/>
                </a:solidFill>
                <a:latin typeface="Calibri" panose="020F0502020204030204" pitchFamily="34" charset="0"/>
                <a:ea typeface="Calibri" panose="020F0502020204030204" pitchFamily="34" charset="0"/>
              </a:rPr>
              <a:t>الهدف من النظام: </a:t>
            </a:r>
            <a:r>
              <a:rPr lang="ar-SA" dirty="0">
                <a:solidFill>
                  <a:srgbClr val="002060"/>
                </a:solidFill>
                <a:ea typeface="Calibri" panose="020F0502020204030204" pitchFamily="34" charset="0"/>
              </a:rPr>
              <a:t>يرتكز على تحليل اهم الهجمات و مؤشرات الإختراق حول العالم لجمعها ومعالجتها والاستفادة منها مع باقي الأنظمة مما يدعم بناء القرارات حول الأنظمة الأمنية</a:t>
            </a:r>
            <a:r>
              <a:rPr lang="en-US" dirty="0">
                <a:solidFill>
                  <a:srgbClr val="002060"/>
                </a:solidFill>
                <a:ea typeface="Calibri" panose="020F0502020204030204" pitchFamily="34" charset="0"/>
              </a:rPr>
              <a:t>.</a:t>
            </a:r>
          </a:p>
          <a:p>
            <a:pPr>
              <a:lnSpc>
                <a:spcPct val="200000"/>
              </a:lnSpc>
              <a:spcBef>
                <a:spcPts val="0"/>
              </a:spcBef>
              <a:spcAft>
                <a:spcPts val="849"/>
              </a:spcAft>
            </a:pPr>
            <a:r>
              <a:rPr lang="ar-SA" dirty="0">
                <a:solidFill>
                  <a:srgbClr val="002060"/>
                </a:solidFill>
                <a:ea typeface="Calibri" panose="020F0502020204030204" pitchFamily="34" charset="0"/>
              </a:rPr>
              <a:t>تتجلى أهمية نظام الإستخبارات السيبرانية لفريق العمليات داخل إدارة الأمن السيبراني في تحليل اهم الهجمات و جمع مؤشرات الإختراق لتسريع عملية الكشف عن التهديدات الأمنية, حيث يدعم :</a:t>
            </a:r>
            <a:endParaRPr lang="en-US" dirty="0">
              <a:solidFill>
                <a:srgbClr val="002060"/>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التكامل مع الأنظمة الأمنية. </a:t>
            </a:r>
            <a:endParaRPr lang="en-US" dirty="0">
              <a:solidFill>
                <a:srgbClr val="339999"/>
              </a:solidFill>
              <a:ea typeface="Calibri" panose="020F0502020204030204" pitchFamily="34" charset="0"/>
            </a:endParaRP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تسريع وقت الإستجابة للحوادث.</a:t>
            </a: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يدعم استمرارية العمل لتفادي حدوث اي مخاطر سيبرانية</a:t>
            </a:r>
          </a:p>
          <a:p>
            <a:pPr marL="722648" indent="-303209">
              <a:spcBef>
                <a:spcPts val="0"/>
              </a:spcBef>
              <a:spcAft>
                <a:spcPts val="849"/>
              </a:spcAft>
              <a:tabLst>
                <a:tab pos="485135" algn="l"/>
              </a:tabLst>
            </a:pPr>
            <a:r>
              <a:rPr lang="ar-SA" dirty="0">
                <a:solidFill>
                  <a:srgbClr val="339999"/>
                </a:solidFill>
                <a:ea typeface="Calibri" panose="020F0502020204030204" pitchFamily="34" charset="0"/>
              </a:rPr>
              <a:t>زيادة كفاءة محللي الأمن السيبراني</a:t>
            </a:r>
            <a:r>
              <a:rPr lang="en-US" dirty="0">
                <a:solidFill>
                  <a:schemeClr val="accent1">
                    <a:lumMod val="75000"/>
                  </a:schemeClr>
                </a:solidFill>
                <a:ea typeface="Calibri" panose="020F0502020204030204" pitchFamily="34" charset="0"/>
              </a:rPr>
              <a:t>.</a:t>
            </a:r>
            <a:endParaRPr lang="ar-SA" dirty="0">
              <a:solidFill>
                <a:schemeClr val="accent1">
                  <a:lumMod val="75000"/>
                </a:schemeClr>
              </a:solidFill>
              <a:ea typeface="Calibri" panose="020F0502020204030204" pitchFamily="34" charset="0"/>
            </a:endParaRPr>
          </a:p>
          <a:p>
            <a:endParaRPr lang="en-US" dirty="0"/>
          </a:p>
          <a:p>
            <a:endParaRPr lang="en-US" dirty="0"/>
          </a:p>
        </p:txBody>
      </p:sp>
      <p:sp>
        <p:nvSpPr>
          <p:cNvPr id="9" name="Text Placeholder 8"/>
          <p:cNvSpPr>
            <a:spLocks noGrp="1"/>
          </p:cNvSpPr>
          <p:nvPr>
            <p:ph type="body" sz="quarter" idx="15"/>
          </p:nvPr>
        </p:nvSpPr>
        <p:spPr/>
        <p:txBody>
          <a:bodyPr/>
          <a:lstStyle/>
          <a:p>
            <a:r>
              <a:rPr lang="ar-SA" dirty="0"/>
              <a:t>أنظمة الحماية في ادارة العمليات السيبرانية </a:t>
            </a:r>
          </a:p>
          <a:p>
            <a:endParaRPr lang="en-US" dirty="0"/>
          </a:p>
        </p:txBody>
      </p:sp>
      <p:sp>
        <p:nvSpPr>
          <p:cNvPr id="8" name="Oval 7"/>
          <p:cNvSpPr/>
          <p:nvPr/>
        </p:nvSpPr>
        <p:spPr>
          <a:xfrm>
            <a:off x="843915" y="4273866"/>
            <a:ext cx="1877281" cy="1674854"/>
          </a:xfrm>
          <a:prstGeom prst="ellipse">
            <a:avLst/>
          </a:prstGeom>
          <a:blipFill rotWithShape="1">
            <a:blip r:embed="rId2" cstate="print">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00307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70659" y="1190639"/>
            <a:ext cx="8676542" cy="500063"/>
          </a:xfrm>
        </p:spPr>
        <p:txBody>
          <a:bodyPr/>
          <a:lstStyle/>
          <a:p>
            <a:r>
              <a:rPr lang="ar-SA" dirty="0"/>
              <a:t>نظام الاستخبارات السيبرانية </a:t>
            </a:r>
            <a:r>
              <a:rPr lang="en-US" dirty="0"/>
              <a:t>(Threat Intelligence)</a:t>
            </a:r>
          </a:p>
          <a:p>
            <a:endParaRPr lang="en-US" sz="1486" i="0" dirty="0"/>
          </a:p>
        </p:txBody>
      </p:sp>
      <p:sp>
        <p:nvSpPr>
          <p:cNvPr id="6" name="Text Placeholder 5"/>
          <p:cNvSpPr>
            <a:spLocks noGrp="1"/>
          </p:cNvSpPr>
          <p:nvPr>
            <p:ph type="body" sz="quarter" idx="14"/>
          </p:nvPr>
        </p:nvSpPr>
        <p:spPr>
          <a:xfrm>
            <a:off x="659715" y="1767228"/>
            <a:ext cx="8676542" cy="4181492"/>
          </a:xfrm>
        </p:spPr>
        <p:txBody>
          <a:bodyPr/>
          <a:lstStyle/>
          <a:p>
            <a:r>
              <a:rPr lang="ar-SA" sz="1600" i="1" dirty="0"/>
              <a:t>هذا النظام يحقق معيار الهيئة الوطنية للأمن السيبراني قم </a:t>
            </a:r>
            <a:r>
              <a:rPr lang="en-GB" sz="1600" b="0" i="0" u="none" strike="noStrike" baseline="0" dirty="0">
                <a:latin typeface="DINNextLTArabic-Light"/>
              </a:rPr>
              <a:t>5-3-13-2</a:t>
            </a:r>
            <a:endParaRPr lang="ar-SA" sz="1600" b="0" i="1" u="none" strike="noStrike" baseline="0" dirty="0">
              <a:latin typeface="DINNextLTArabic-Light"/>
            </a:endParaRPr>
          </a:p>
          <a:p>
            <a:endParaRPr lang="en-US" dirty="0"/>
          </a:p>
          <a:p>
            <a:endParaRPr lang="en-US" dirty="0"/>
          </a:p>
        </p:txBody>
      </p:sp>
      <p:sp>
        <p:nvSpPr>
          <p:cNvPr id="9" name="Text Placeholder 8"/>
          <p:cNvSpPr>
            <a:spLocks noGrp="1"/>
          </p:cNvSpPr>
          <p:nvPr>
            <p:ph type="body" sz="quarter" idx="15"/>
          </p:nvPr>
        </p:nvSpPr>
        <p:spPr/>
        <p:txBody>
          <a:bodyPr/>
          <a:lstStyle/>
          <a:p>
            <a:r>
              <a:rPr lang="ar-SA" dirty="0"/>
              <a:t>أنظمة الحماية في ادارة العمليات السيبرانية </a:t>
            </a:r>
          </a:p>
          <a:p>
            <a:endParaRPr lang="en-US" dirty="0"/>
          </a:p>
        </p:txBody>
      </p:sp>
      <p:sp>
        <p:nvSpPr>
          <p:cNvPr id="8" name="Oval 7"/>
          <p:cNvSpPr/>
          <p:nvPr/>
        </p:nvSpPr>
        <p:spPr>
          <a:xfrm>
            <a:off x="843915" y="4273866"/>
            <a:ext cx="1877281" cy="1674854"/>
          </a:xfrm>
          <a:prstGeom prst="ellipse">
            <a:avLst/>
          </a:prstGeom>
          <a:blipFill rotWithShape="1">
            <a:blip r:embed="rId2" cstate="print">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extBox 1">
            <a:extLst>
              <a:ext uri="{FF2B5EF4-FFF2-40B4-BE49-F238E27FC236}">
                <a16:creationId xmlns:a16="http://schemas.microsoft.com/office/drawing/2014/main" id="{3566A2EF-A9CF-3617-9EA6-1C2AC07733BE}"/>
              </a:ext>
            </a:extLst>
          </p:cNvPr>
          <p:cNvSpPr txBox="1"/>
          <p:nvPr/>
        </p:nvSpPr>
        <p:spPr>
          <a:xfrm>
            <a:off x="2870200" y="2438400"/>
            <a:ext cx="5923501" cy="369332"/>
          </a:xfrm>
          <a:prstGeom prst="rect">
            <a:avLst/>
          </a:prstGeom>
          <a:noFill/>
          <a:ln w="12700">
            <a:solidFill>
              <a:schemeClr val="tx1"/>
            </a:solidFill>
          </a:ln>
        </p:spPr>
        <p:txBody>
          <a:bodyPr wrap="square" rtlCol="0">
            <a:spAutoFit/>
          </a:bodyPr>
          <a:lstStyle/>
          <a:p>
            <a:pPr algn="l"/>
            <a:r>
              <a:rPr lang="ar-SA" sz="1800" b="0" i="0" u="none" strike="noStrike" baseline="0" dirty="0">
                <a:latin typeface="DINNextLTArabic-Light"/>
              </a:rPr>
              <a:t>والتعامل معها. </a:t>
            </a:r>
            <a:r>
              <a:rPr lang="en-US" sz="1800" b="0" i="0" u="none" strike="noStrike" baseline="0" dirty="0">
                <a:latin typeface="DINNextLTArabic-Light"/>
              </a:rPr>
              <a:t> </a:t>
            </a:r>
            <a:r>
              <a:rPr lang="en-GB" sz="1800" b="0" i="0" u="none" strike="noStrike" baseline="0" dirty="0">
                <a:latin typeface="DINNextLTArabic-Light"/>
              </a:rPr>
              <a:t>Threat Intelligence </a:t>
            </a:r>
            <a:r>
              <a:rPr lang="ar-SA" sz="1800" b="0" i="0" u="none" strike="noStrike" baseline="0" dirty="0">
                <a:latin typeface="DINNextLTArabic-Light"/>
              </a:rPr>
              <a:t> الحصول على المعلومات الاستباقية</a:t>
            </a:r>
            <a:r>
              <a:rPr lang="en-US" sz="1800" b="0" i="0" u="none" strike="noStrike" baseline="0" dirty="0">
                <a:latin typeface="DINNextLTArabic-Light"/>
              </a:rPr>
              <a:t>  </a:t>
            </a:r>
            <a:endParaRPr lang="en-GB" dirty="0"/>
          </a:p>
        </p:txBody>
      </p:sp>
    </p:spTree>
    <p:extLst>
      <p:ext uri="{BB962C8B-B14F-4D97-AF65-F5344CB8AC3E}">
        <p14:creationId xmlns:p14="http://schemas.microsoft.com/office/powerpoint/2010/main" val="3152899142"/>
      </p:ext>
    </p:extLst>
  </p:cSld>
  <p:clrMapOvr>
    <a:masterClrMapping/>
  </p:clrMapOvr>
</p:sld>
</file>

<file path=ppt/theme/theme1.xml><?xml version="1.0" encoding="utf-8"?>
<a:theme xmlns:a="http://schemas.openxmlformats.org/drawingml/2006/main" name="amana_ppt_template_ar">
  <a:themeElements>
    <a:clrScheme name="هوية أمانة جدة">
      <a:dk1>
        <a:srgbClr val="3F2986"/>
      </a:dk1>
      <a:lt1>
        <a:srgbClr val="DDDDDD"/>
      </a:lt1>
      <a:dk2>
        <a:srgbClr val="7030A0"/>
      </a:dk2>
      <a:lt2>
        <a:srgbClr val="DDDDDD"/>
      </a:lt2>
      <a:accent1>
        <a:srgbClr val="3F2986"/>
      </a:accent1>
      <a:accent2>
        <a:srgbClr val="DDDDDD"/>
      </a:accent2>
      <a:accent3>
        <a:srgbClr val="A5A5A5"/>
      </a:accent3>
      <a:accent4>
        <a:srgbClr val="00728F"/>
      </a:accent4>
      <a:accent5>
        <a:srgbClr val="00728F"/>
      </a:accent5>
      <a:accent6>
        <a:srgbClr val="DDDDDD"/>
      </a:accent6>
      <a:hlink>
        <a:srgbClr val="00713F"/>
      </a:hlink>
      <a:folHlink>
        <a:srgbClr val="BF311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C30B0F4-2A22-4E6C-9E35-A8D4B3210F68}" vid="{BE121E77-8EEF-44B2-86D2-AA0DFB69BF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PowerPiontTemplate#1</Template>
  <TotalTime>1720</TotalTime>
  <Words>2205</Words>
  <Application>Microsoft Office PowerPoint</Application>
  <PresentationFormat>Custom</PresentationFormat>
  <Paragraphs>261</Paragraphs>
  <Slides>42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AdobeArabic-Regular</vt:lpstr>
      <vt:lpstr>Arial</vt:lpstr>
      <vt:lpstr>Calibri</vt:lpstr>
      <vt:lpstr>Courier New</vt:lpstr>
      <vt:lpstr>DINNextLTArabic-Light</vt:lpstr>
      <vt:lpstr>HelveticaNeueLT Arabic 55 Roman</vt:lpstr>
      <vt:lpstr>HelveticaNeueLT Arabic 75 Bold</vt:lpstr>
      <vt:lpstr>Lato</vt:lpstr>
      <vt:lpstr>amana_ppt_template_ar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Jeddah Muncipility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Hala Ali Saeed Al-Ghamdi</dc:creator>
  <cp:lastModifiedBy>a alhamrani</cp:lastModifiedBy>
  <cp:revision>29</cp:revision>
  <dcterms:created xsi:type="dcterms:W3CDTF">2017-07-12T10:51:48Z</dcterms:created>
  <dcterms:modified xsi:type="dcterms:W3CDTF">2022-09-14T22:44:16Z</dcterms:modified>
</cp:coreProperties>
</file>