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er-images.githubusercontent.com/139503182/255571906-3eafa4bf-2eb8-43fa-aefb-1419b2b37743.P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29673"/>
            <a:ext cx="9984100" cy="4047708"/>
          </a:xfrm>
        </p:spPr>
        <p:txBody>
          <a:bodyPr/>
          <a:lstStyle/>
          <a:p>
            <a:pPr algn="ctr"/>
            <a:r>
              <a:rPr lang="en-US" sz="4800" b="1" dirty="0"/>
              <a:t>MICROSOFT MOVIE STUDIO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027055"/>
            <a:ext cx="10122645" cy="161174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Redefining Cinematic Excellence</a:t>
            </a:r>
          </a:p>
        </p:txBody>
      </p:sp>
    </p:spTree>
    <p:extLst>
      <p:ext uri="{BB962C8B-B14F-4D97-AF65-F5344CB8AC3E}">
        <p14:creationId xmlns:p14="http://schemas.microsoft.com/office/powerpoint/2010/main" val="416589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98255"/>
            <a:ext cx="8825659" cy="3821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ROI by Month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April</a:t>
            </a:r>
            <a:r>
              <a:rPr lang="en-GB" dirty="0"/>
              <a:t>: Highest ROI</a:t>
            </a:r>
          </a:p>
          <a:p>
            <a:pPr marL="0" indent="0">
              <a:buNone/>
            </a:pPr>
            <a:r>
              <a:rPr lang="en-GB" dirty="0" smtClean="0"/>
              <a:t>February: </a:t>
            </a:r>
            <a:r>
              <a:rPr lang="en-GB" dirty="0"/>
              <a:t>Second Highest</a:t>
            </a:r>
          </a:p>
          <a:p>
            <a:pPr marL="0" indent="0">
              <a:buNone/>
            </a:pPr>
            <a:r>
              <a:rPr lang="en-GB" dirty="0" smtClean="0"/>
              <a:t>November: </a:t>
            </a:r>
            <a:r>
              <a:rPr lang="en-GB" dirty="0"/>
              <a:t>Third </a:t>
            </a:r>
            <a:r>
              <a:rPr lang="en-GB" dirty="0" smtClean="0"/>
              <a:t>Highest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April's </a:t>
            </a:r>
            <a:r>
              <a:rPr lang="en-GB" b="1" dirty="0"/>
              <a:t>Success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Genre: Comedy, Drama, Horror</a:t>
            </a:r>
          </a:p>
          <a:p>
            <a:pPr marL="0" indent="0">
              <a:buNone/>
            </a:pPr>
            <a:r>
              <a:rPr lang="en-GB" dirty="0"/>
              <a:t>Director: Graham Wright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618" y="2274834"/>
            <a:ext cx="5449454" cy="42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64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42836"/>
            <a:ext cx="8825659" cy="3876964"/>
          </a:xfrm>
        </p:spPr>
        <p:txBody>
          <a:bodyPr>
            <a:normAutofit/>
          </a:bodyPr>
          <a:lstStyle/>
          <a:p>
            <a:r>
              <a:rPr lang="en-GB" sz="1600" dirty="0"/>
              <a:t>The below line graph reveals that the some of the genres with the highest </a:t>
            </a:r>
            <a:r>
              <a:rPr lang="en-GB" sz="1600" dirty="0" err="1"/>
              <a:t>roi</a:t>
            </a:r>
            <a:r>
              <a:rPr lang="en-GB" sz="1600" dirty="0"/>
              <a:t> are horror, musical, animation and family. I find this quite strange given that these are not the same genres I find under mostly released genres per month.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52" y="3012980"/>
            <a:ext cx="9296878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3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a heat </a:t>
            </a:r>
            <a:r>
              <a:rPr lang="en-GB" dirty="0"/>
              <a:t>map </a:t>
            </a:r>
            <a:r>
              <a:rPr lang="en-GB" dirty="0" smtClean="0"/>
              <a:t>showing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that </a:t>
            </a:r>
            <a:r>
              <a:rPr lang="en-GB" dirty="0"/>
              <a:t>from a closer look, contrary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to </a:t>
            </a:r>
            <a:r>
              <a:rPr lang="en-GB" dirty="0"/>
              <a:t>the above line graph, the sport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genre </a:t>
            </a:r>
            <a:r>
              <a:rPr lang="en-GB" dirty="0"/>
              <a:t>had the highest ROI.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</a:t>
            </a:r>
            <a:r>
              <a:rPr lang="en-GB" dirty="0"/>
              <a:t>could be due to the low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investment/budget </a:t>
            </a:r>
            <a:r>
              <a:rPr lang="en-GB" dirty="0"/>
              <a:t>put in this movie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genre </a:t>
            </a:r>
            <a:r>
              <a:rPr lang="en-GB" dirty="0"/>
              <a:t>compared to horror.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73" y="2087418"/>
            <a:ext cx="6253017" cy="463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4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found that when movies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released </a:t>
            </a:r>
            <a:r>
              <a:rPr lang="en-GB" dirty="0"/>
              <a:t>have combined genres,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ROI is much higher. An instance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is </a:t>
            </a:r>
            <a:r>
              <a:rPr lang="en-GB" dirty="0"/>
              <a:t>where a combination of action,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comedy </a:t>
            </a:r>
            <a:r>
              <a:rPr lang="en-GB" dirty="0"/>
              <a:t>and drama have the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highest </a:t>
            </a:r>
            <a:r>
              <a:rPr lang="en-GB" dirty="0"/>
              <a:t>ROI.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08" y="1923839"/>
            <a:ext cx="6852002" cy="472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3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00" y="2299855"/>
            <a:ext cx="8825659" cy="4218709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Top 30 Directors with Highest ROI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Directed Movies with Genres: Biography,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Documentary</a:t>
            </a:r>
            <a:r>
              <a:rPr lang="en-GB" dirty="0"/>
              <a:t>, Action, Comedy, Drama,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Romance</a:t>
            </a:r>
            <a:r>
              <a:rPr lang="en-GB" dirty="0"/>
              <a:t>, Horror, Animation,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Family</a:t>
            </a:r>
            <a:r>
              <a:rPr lang="en-GB" dirty="0"/>
              <a:t>, Sport, Fantasy, and Musical.</a:t>
            </a:r>
          </a:p>
          <a:p>
            <a:pPr marL="0" indent="0">
              <a:buNone/>
            </a:pPr>
            <a:r>
              <a:rPr lang="en-GB" b="1" dirty="0"/>
              <a:t>Main Release Months:</a:t>
            </a:r>
            <a:endParaRPr lang="en-GB" dirty="0"/>
          </a:p>
          <a:p>
            <a:r>
              <a:rPr lang="en-GB" dirty="0"/>
              <a:t>January</a:t>
            </a:r>
          </a:p>
          <a:p>
            <a:r>
              <a:rPr lang="en-GB" dirty="0"/>
              <a:t>February</a:t>
            </a:r>
          </a:p>
          <a:p>
            <a:r>
              <a:rPr lang="en-GB" dirty="0"/>
              <a:t>March</a:t>
            </a:r>
          </a:p>
          <a:p>
            <a:r>
              <a:rPr lang="en-GB" dirty="0"/>
              <a:t>October</a:t>
            </a:r>
          </a:p>
          <a:p>
            <a:r>
              <a:rPr lang="en-GB" dirty="0"/>
              <a:t>November</a:t>
            </a:r>
          </a:p>
          <a:p>
            <a:r>
              <a:rPr lang="en-GB" dirty="0"/>
              <a:t>December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986" y="1503415"/>
            <a:ext cx="6622031" cy="511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0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Profitable opportunity in movie industry for Microsoft:</a:t>
            </a:r>
          </a:p>
          <a:p>
            <a:r>
              <a:rPr lang="en-US" dirty="0"/>
              <a:t>High budget ≠ High ROI</a:t>
            </a:r>
          </a:p>
          <a:p>
            <a:r>
              <a:rPr lang="en-US" dirty="0"/>
              <a:t>Combined genres = Potential success, best release months: Dec, Nov, Oct</a:t>
            </a:r>
          </a:p>
          <a:p>
            <a:r>
              <a:rPr lang="en-US" dirty="0"/>
              <a:t>Focus on animation, horror, musicals = High ROI, low budget</a:t>
            </a:r>
          </a:p>
          <a:p>
            <a:r>
              <a:rPr lang="en-US" dirty="0"/>
              <a:t>Consider experienced directors: S. </a:t>
            </a:r>
            <a:r>
              <a:rPr lang="en-US" dirty="0" err="1"/>
              <a:t>Soderbergh</a:t>
            </a:r>
            <a:r>
              <a:rPr lang="en-US" dirty="0"/>
              <a:t>, S. Spielberg, D. Gordon Green, S. </a:t>
            </a:r>
            <a:r>
              <a:rPr lang="en-US" dirty="0" err="1"/>
              <a:t>Lifshitz</a:t>
            </a:r>
            <a:r>
              <a:rPr lang="en-US" dirty="0"/>
              <a:t>, S. </a:t>
            </a:r>
            <a:r>
              <a:rPr lang="en-US" dirty="0" err="1"/>
              <a:t>Mondal</a:t>
            </a:r>
            <a:r>
              <a:rPr lang="en-US" dirty="0"/>
              <a:t>, A. A. Shaikh, K. </a:t>
            </a:r>
            <a:r>
              <a:rPr lang="en-US" dirty="0" err="1"/>
              <a:t>Chandan</a:t>
            </a:r>
            <a:r>
              <a:rPr lang="en-US" dirty="0"/>
              <a:t>, C. </a:t>
            </a:r>
            <a:r>
              <a:rPr lang="en-US" dirty="0" err="1"/>
              <a:t>Zuver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56347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Goal</a:t>
            </a:r>
          </a:p>
          <a:p>
            <a:r>
              <a:rPr lang="en-GB" dirty="0" smtClean="0"/>
              <a:t>Data</a:t>
            </a:r>
          </a:p>
          <a:p>
            <a:r>
              <a:rPr lang="en-GB" dirty="0" smtClean="0"/>
              <a:t>Methods</a:t>
            </a:r>
          </a:p>
          <a:p>
            <a:r>
              <a:rPr lang="en-GB" dirty="0" smtClean="0"/>
              <a:t>Results</a:t>
            </a:r>
          </a:p>
          <a:p>
            <a:r>
              <a:rPr lang="en-GB" dirty="0" smtClean="0"/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9284"/>
            <a:ext cx="9817846" cy="3510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Venturing </a:t>
            </a:r>
            <a:r>
              <a:rPr lang="en-US" dirty="0"/>
              <a:t>into the Movie Industry: Microsoft's Profitable Path</a:t>
            </a:r>
          </a:p>
          <a:p>
            <a:r>
              <a:rPr lang="en-US" b="1" dirty="0" smtClean="0"/>
              <a:t>Objective</a:t>
            </a:r>
            <a:r>
              <a:rPr lang="en-US" b="1" dirty="0"/>
              <a:t>:</a:t>
            </a:r>
            <a:r>
              <a:rPr lang="en-US" dirty="0"/>
              <a:t> Microsoft's Movie Industry Entry</a:t>
            </a:r>
          </a:p>
          <a:p>
            <a:r>
              <a:rPr lang="en-US" b="1" dirty="0" smtClean="0"/>
              <a:t>Analyzing </a:t>
            </a:r>
            <a:r>
              <a:rPr lang="en-US" b="1" dirty="0"/>
              <a:t>Success Factors:</a:t>
            </a:r>
            <a:r>
              <a:rPr lang="en-US" dirty="0"/>
              <a:t> ROI, Genre, Star Appeal</a:t>
            </a:r>
          </a:p>
          <a:p>
            <a:r>
              <a:rPr lang="en-US" b="1" dirty="0" smtClean="0"/>
              <a:t>Profitable </a:t>
            </a:r>
            <a:r>
              <a:rPr lang="en-US" b="1" dirty="0"/>
              <a:t>Rivalry:</a:t>
            </a:r>
            <a:r>
              <a:rPr lang="en-US" dirty="0"/>
              <a:t> Unveiling Studio's Success Secrets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09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/>
              <a:t>Data </a:t>
            </a:r>
            <a:r>
              <a:rPr lang="en-GB" b="1" dirty="0"/>
              <a:t>Preparation and Cleaning</a:t>
            </a:r>
            <a:endParaRPr lang="en-GB" dirty="0"/>
          </a:p>
          <a:p>
            <a:r>
              <a:rPr lang="en-GB" dirty="0"/>
              <a:t>Acquiring and Organizing Data</a:t>
            </a:r>
          </a:p>
          <a:p>
            <a:r>
              <a:rPr lang="en-GB" dirty="0"/>
              <a:t>Enhancing Data Relevance with </a:t>
            </a:r>
            <a:r>
              <a:rPr lang="en-GB" dirty="0" smtClean="0"/>
              <a:t>SQL</a:t>
            </a:r>
          </a:p>
          <a:p>
            <a:pPr marL="0" indent="0">
              <a:buNone/>
            </a:pPr>
            <a:r>
              <a:rPr lang="en-GB" b="1" dirty="0" smtClean="0"/>
              <a:t>Data </a:t>
            </a:r>
            <a:r>
              <a:rPr lang="en-GB" b="1" dirty="0"/>
              <a:t>Cleaning Process</a:t>
            </a:r>
            <a:endParaRPr lang="en-GB" dirty="0"/>
          </a:p>
          <a:p>
            <a:r>
              <a:rPr lang="en-GB" dirty="0"/>
              <a:t>Converting Financial Values</a:t>
            </a:r>
          </a:p>
          <a:p>
            <a:r>
              <a:rPr lang="en-GB" dirty="0"/>
              <a:t>Eliminating Duplicates and Missing </a:t>
            </a:r>
            <a:r>
              <a:rPr lang="en-GB" dirty="0" smtClean="0"/>
              <a:t>Data</a:t>
            </a:r>
          </a:p>
          <a:p>
            <a:pPr marL="0" indent="0">
              <a:buNone/>
            </a:pPr>
            <a:r>
              <a:rPr lang="en-GB" b="1" dirty="0" smtClean="0"/>
              <a:t>ROI </a:t>
            </a:r>
            <a:r>
              <a:rPr lang="en-GB" b="1" dirty="0"/>
              <a:t>Calculation and Visualization</a:t>
            </a:r>
            <a:endParaRPr lang="en-GB" dirty="0"/>
          </a:p>
          <a:p>
            <a:r>
              <a:rPr lang="en-GB" dirty="0"/>
              <a:t>Introducing ROI Column</a:t>
            </a:r>
          </a:p>
          <a:p>
            <a:r>
              <a:rPr lang="en-GB" dirty="0"/>
              <a:t>Visualizing Data with </a:t>
            </a:r>
            <a:r>
              <a:rPr lang="en-GB" dirty="0" err="1"/>
              <a:t>matplotlib</a:t>
            </a:r>
            <a:r>
              <a:rPr lang="en-GB" dirty="0"/>
              <a:t> and </a:t>
            </a:r>
            <a:r>
              <a:rPr lang="en-GB" dirty="0" err="1"/>
              <a:t>seaborn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103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this project, I </a:t>
            </a:r>
            <a:r>
              <a:rPr lang="en-GB" dirty="0" smtClean="0"/>
              <a:t>utilized </a:t>
            </a:r>
            <a:r>
              <a:rPr lang="en-GB" dirty="0"/>
              <a:t>data from </a:t>
            </a:r>
            <a:r>
              <a:rPr lang="en-GB" dirty="0" smtClean="0"/>
              <a:t>the following sources: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Box </a:t>
            </a:r>
            <a:r>
              <a:rPr lang="en-GB" dirty="0"/>
              <a:t>Office </a:t>
            </a:r>
            <a:r>
              <a:rPr lang="en-GB" dirty="0" smtClean="0"/>
              <a:t>Mojo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IMDB</a:t>
            </a:r>
            <a:r>
              <a:rPr lang="en-GB" dirty="0"/>
              <a:t>, Rotten </a:t>
            </a:r>
            <a:r>
              <a:rPr lang="en-GB" dirty="0" smtClean="0"/>
              <a:t>Tomatoes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 smtClean="0"/>
              <a:t>TheMovieDB</a:t>
            </a:r>
            <a:r>
              <a:rPr lang="en-GB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The Numbers </a:t>
            </a:r>
          </a:p>
          <a:p>
            <a:pPr marL="0" indent="0">
              <a:buNone/>
            </a:pPr>
            <a:r>
              <a:rPr lang="en-GB" dirty="0" smtClean="0"/>
              <a:t>This </a:t>
            </a:r>
            <a:r>
              <a:rPr lang="en-GB" dirty="0"/>
              <a:t>data encompasses comprehensive details about movies, such as the key individuals involved in production, </a:t>
            </a:r>
            <a:r>
              <a:rPr lang="en-GB" dirty="0" smtClean="0"/>
              <a:t>genres </a:t>
            </a:r>
            <a:r>
              <a:rPr lang="en-GB" dirty="0"/>
              <a:t>and financial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244436"/>
            <a:ext cx="8825659" cy="3775364"/>
          </a:xfrm>
        </p:spPr>
        <p:txBody>
          <a:bodyPr/>
          <a:lstStyle/>
          <a:p>
            <a:r>
              <a:rPr lang="en-GB" dirty="0"/>
              <a:t>Months with the highest movie releases are December, October, April, March, June, August and November </a:t>
            </a:r>
            <a:r>
              <a:rPr lang="en-GB" dirty="0" smtClean="0"/>
              <a:t>respectively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57" y="2881744"/>
            <a:ext cx="8366016" cy="3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8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1764145"/>
            <a:ext cx="8825659" cy="4255656"/>
          </a:xfrm>
        </p:spPr>
        <p:txBody>
          <a:bodyPr/>
          <a:lstStyle/>
          <a:p>
            <a:r>
              <a:rPr lang="en-GB" sz="1600" b="1" dirty="0">
                <a:solidFill>
                  <a:schemeClr val="accent4">
                    <a:lumMod val="75000"/>
                  </a:schemeClr>
                </a:solidFill>
              </a:rPr>
              <a:t>Genre </a:t>
            </a:r>
            <a:r>
              <a:rPr lang="en-GB" sz="1600" b="1" dirty="0" smtClean="0">
                <a:solidFill>
                  <a:schemeClr val="accent4">
                    <a:lumMod val="75000"/>
                  </a:schemeClr>
                </a:solidFill>
              </a:rPr>
              <a:t>Releases</a:t>
            </a:r>
            <a:r>
              <a:rPr lang="en-GB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Drama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Most 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Releases; Comedy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Second 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Most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Action</a:t>
            </a:r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Third </a:t>
            </a:r>
            <a:r>
              <a:rPr lang="en-GB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Most</a:t>
            </a:r>
            <a:endParaRPr lang="en-US" sz="1400" b="1" dirty="0" smtClean="0">
              <a:solidFill>
                <a:schemeClr val="tx1"/>
              </a:solidFill>
            </a:endParaRPr>
          </a:p>
          <a:p>
            <a:r>
              <a:rPr lang="en-US" sz="1400" b="1" dirty="0" smtClean="0">
                <a:solidFill>
                  <a:schemeClr val="tx1"/>
                </a:solidFill>
              </a:rPr>
              <a:t>Grouped </a:t>
            </a:r>
            <a:r>
              <a:rPr lang="en-US" sz="1400" b="1" dirty="0">
                <a:solidFill>
                  <a:schemeClr val="tx1"/>
                </a:solidFill>
              </a:rPr>
              <a:t>Genre </a:t>
            </a:r>
            <a:r>
              <a:rPr lang="en-US" sz="1400" b="1" dirty="0" smtClean="0">
                <a:solidFill>
                  <a:schemeClr val="tx1"/>
                </a:solidFill>
              </a:rPr>
              <a:t>Releases </a:t>
            </a:r>
            <a:r>
              <a:rPr lang="en-US" sz="1400" dirty="0" smtClean="0">
                <a:solidFill>
                  <a:schemeClr val="tx1"/>
                </a:solidFill>
              </a:rPr>
              <a:t>Comedy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DramaDrama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</a:rPr>
              <a:t>RomanceComedy</a:t>
            </a:r>
            <a:r>
              <a:rPr lang="en-US" sz="1400" dirty="0">
                <a:solidFill>
                  <a:schemeClr val="tx1"/>
                </a:solidFill>
              </a:rPr>
              <a:t>, Drama, </a:t>
            </a:r>
            <a:r>
              <a:rPr lang="en-US" sz="1400" dirty="0" smtClean="0">
                <a:solidFill>
                  <a:schemeClr val="tx1"/>
                </a:solidFill>
              </a:rPr>
              <a:t>Romance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400" dirty="0" smtClean="0">
                <a:solidFill>
                  <a:schemeClr val="tx1"/>
                </a:solidFill>
              </a:rPr>
              <a:t>Action</a:t>
            </a:r>
            <a:r>
              <a:rPr lang="en-US" sz="1400" dirty="0">
                <a:solidFill>
                  <a:schemeClr val="tx1"/>
                </a:solidFill>
              </a:rPr>
              <a:t>, Crime, Drama</a:t>
            </a:r>
          </a:p>
          <a:p>
            <a:r>
              <a:rPr lang="en-GB" dirty="0">
                <a:hlinkClick r:id="rId2"/>
              </a:rPr>
              <a:t/>
            </a:r>
            <a:br>
              <a:rPr lang="en-GB" dirty="0">
                <a:hlinkClick r:id="rId2"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964873"/>
            <a:ext cx="9214324" cy="378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3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2272145"/>
            <a:ext cx="9162473" cy="4433455"/>
          </a:xfrm>
        </p:spPr>
      </p:pic>
    </p:spTree>
    <p:extLst>
      <p:ext uri="{BB962C8B-B14F-4D97-AF65-F5344CB8AC3E}">
        <p14:creationId xmlns:p14="http://schemas.microsoft.com/office/powerpoint/2010/main" val="29623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178627"/>
            <a:ext cx="8825659" cy="3416300"/>
          </a:xfrm>
        </p:spPr>
        <p:txBody>
          <a:bodyPr/>
          <a:lstStyle/>
          <a:p>
            <a:r>
              <a:rPr lang="en-GB" dirty="0"/>
              <a:t>The movie production industry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is </a:t>
            </a:r>
            <a:r>
              <a:rPr lang="en-GB" dirty="0"/>
              <a:t>dominated by few directors.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These </a:t>
            </a:r>
            <a:r>
              <a:rPr lang="en-GB" dirty="0"/>
              <a:t>directors produce the most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released </a:t>
            </a:r>
            <a:r>
              <a:rPr lang="en-GB" dirty="0"/>
              <a:t>genres we earlier identified.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77" y="2327562"/>
            <a:ext cx="6286823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91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77</TotalTime>
  <Words>482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Ion Boardroom</vt:lpstr>
      <vt:lpstr>MICROSOFT MOVIE STUDIO </vt:lpstr>
      <vt:lpstr>Outline</vt:lpstr>
      <vt:lpstr>Goal</vt:lpstr>
      <vt:lpstr>Methods</vt:lpstr>
      <vt:lpstr>Data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MOVIE STUDIO</dc:title>
  <dc:creator>USER</dc:creator>
  <cp:lastModifiedBy>USER</cp:lastModifiedBy>
  <cp:revision>8</cp:revision>
  <dcterms:created xsi:type="dcterms:W3CDTF">2023-07-24T18:42:16Z</dcterms:created>
  <dcterms:modified xsi:type="dcterms:W3CDTF">2023-07-24T20:39:19Z</dcterms:modified>
</cp:coreProperties>
</file>