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139503182/255571906-3eafa4bf-2eb8-43fa-aefb-1419b2b37743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9673"/>
            <a:ext cx="9984100" cy="4047708"/>
          </a:xfrm>
        </p:spPr>
        <p:txBody>
          <a:bodyPr/>
          <a:lstStyle/>
          <a:p>
            <a:pPr algn="ctr"/>
            <a:r>
              <a:rPr lang="en-US" sz="4800" b="1" dirty="0"/>
              <a:t>MICROSOFT MOVIE STUDIO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027055"/>
            <a:ext cx="10122645" cy="161174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Redefining Cinematic Excellence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589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8255"/>
            <a:ext cx="8825659" cy="3821545"/>
          </a:xfrm>
        </p:spPr>
        <p:txBody>
          <a:bodyPr>
            <a:normAutofit/>
          </a:bodyPr>
          <a:lstStyle/>
          <a:p>
            <a:r>
              <a:rPr lang="en-GB" sz="1400" dirty="0"/>
              <a:t>April had the highest </a:t>
            </a:r>
            <a:r>
              <a:rPr lang="en-GB" sz="1400" dirty="0" err="1"/>
              <a:t>roi</a:t>
            </a:r>
            <a:r>
              <a:rPr lang="en-GB" sz="1400" dirty="0"/>
              <a:t> followed by July, December, May, November, June and January respectively. Having a closer look at the month of April, I see that despite not being the month with the highest genre releases, with the genre released in that month being a combination of Comedy, Drama and Horror with its director being Graham Wright.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3083397"/>
            <a:ext cx="8802254" cy="36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42836"/>
            <a:ext cx="8825659" cy="3876964"/>
          </a:xfrm>
        </p:spPr>
        <p:txBody>
          <a:bodyPr>
            <a:normAutofit/>
          </a:bodyPr>
          <a:lstStyle/>
          <a:p>
            <a:r>
              <a:rPr lang="en-GB" sz="1600" dirty="0"/>
              <a:t>The below line graph reveals that the some of the genres with the highest </a:t>
            </a:r>
            <a:r>
              <a:rPr lang="en-GB" sz="1600" dirty="0" err="1"/>
              <a:t>roi</a:t>
            </a:r>
            <a:r>
              <a:rPr lang="en-GB" sz="1600" dirty="0"/>
              <a:t> are horror, musical, animation and family. I find this quite strange given that these are not the same genres I find under mostly released genres per month.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2" y="3012980"/>
            <a:ext cx="9296878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3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below heat map shows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that </a:t>
            </a:r>
            <a:r>
              <a:rPr lang="en-GB" dirty="0"/>
              <a:t>from a closer look, contrary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the above line graph, the sport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genre </a:t>
            </a:r>
            <a:r>
              <a:rPr lang="en-GB" dirty="0"/>
              <a:t>had the highest ROI.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could be due to the low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investment/budget </a:t>
            </a:r>
            <a:r>
              <a:rPr lang="en-GB" dirty="0"/>
              <a:t>put in this movie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genre </a:t>
            </a:r>
            <a:r>
              <a:rPr lang="en-GB" dirty="0"/>
              <a:t>compared to horror.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2087418"/>
            <a:ext cx="6253017" cy="46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found that when movies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released </a:t>
            </a:r>
            <a:r>
              <a:rPr lang="en-GB" dirty="0"/>
              <a:t>have combined genres,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ROI is much higher. An instance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is </a:t>
            </a:r>
            <a:r>
              <a:rPr lang="en-GB" dirty="0"/>
              <a:t>where a combination of action,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comedy </a:t>
            </a:r>
            <a:r>
              <a:rPr lang="en-GB" dirty="0"/>
              <a:t>and drama have the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highest </a:t>
            </a:r>
            <a:r>
              <a:rPr lang="en-GB" dirty="0"/>
              <a:t>ROI.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08" y="1923839"/>
            <a:ext cx="6852002" cy="47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00" y="2299855"/>
            <a:ext cx="8825659" cy="4218709"/>
          </a:xfrm>
        </p:spPr>
        <p:txBody>
          <a:bodyPr/>
          <a:lstStyle/>
          <a:p>
            <a:r>
              <a:rPr lang="en-GB" dirty="0" smtClean="0"/>
              <a:t>Top </a:t>
            </a:r>
            <a:r>
              <a:rPr lang="en-GB" dirty="0"/>
              <a:t>30 directors with the highest </a:t>
            </a:r>
            <a:r>
              <a:rPr lang="en-GB" dirty="0" smtClean="0"/>
              <a:t>ROI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in our dataset directed </a:t>
            </a:r>
            <a:r>
              <a:rPr lang="en-GB" dirty="0" smtClean="0"/>
              <a:t>movies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with genres as follows Biography,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Documentary</a:t>
            </a:r>
            <a:r>
              <a:rPr lang="en-GB" dirty="0"/>
              <a:t>, Action, Comedy, Drama,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Romance</a:t>
            </a:r>
            <a:r>
              <a:rPr lang="en-GB" dirty="0"/>
              <a:t>, Horror, Animation, Family, Sport,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Fantasy </a:t>
            </a:r>
            <a:r>
              <a:rPr lang="en-GB" dirty="0"/>
              <a:t>and Musical. Their main release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months </a:t>
            </a:r>
            <a:r>
              <a:rPr lang="en-GB" dirty="0"/>
              <a:t>are January, February, March,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October</a:t>
            </a:r>
            <a:r>
              <a:rPr lang="en-GB" dirty="0"/>
              <a:t>, November and December.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6" y="1503415"/>
            <a:ext cx="6622031" cy="5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Profitable opportunity in movie industry for Microsoft:</a:t>
            </a:r>
          </a:p>
          <a:p>
            <a:r>
              <a:rPr lang="en-US" dirty="0"/>
              <a:t>High budget ≠ High ROI</a:t>
            </a:r>
          </a:p>
          <a:p>
            <a:r>
              <a:rPr lang="en-US" dirty="0"/>
              <a:t>Combined genres = Potential success, best release months: Dec, Nov, Oct</a:t>
            </a:r>
          </a:p>
          <a:p>
            <a:r>
              <a:rPr lang="en-US" dirty="0"/>
              <a:t>Focus on animation, horror, musicals = High ROI, low budget</a:t>
            </a:r>
          </a:p>
          <a:p>
            <a:r>
              <a:rPr lang="en-US" dirty="0"/>
              <a:t>Consider experienced directors: S. </a:t>
            </a:r>
            <a:r>
              <a:rPr lang="en-US" dirty="0" err="1"/>
              <a:t>Soderbergh</a:t>
            </a:r>
            <a:r>
              <a:rPr lang="en-US" dirty="0"/>
              <a:t>, S. Spielberg, D. Gordon Green, S. </a:t>
            </a:r>
            <a:r>
              <a:rPr lang="en-US" dirty="0" err="1"/>
              <a:t>Lifshitz</a:t>
            </a:r>
            <a:r>
              <a:rPr lang="en-US" dirty="0"/>
              <a:t>, S. </a:t>
            </a:r>
            <a:r>
              <a:rPr lang="en-US" dirty="0" err="1"/>
              <a:t>Mondal</a:t>
            </a:r>
            <a:r>
              <a:rPr lang="en-US" dirty="0"/>
              <a:t>, A. A. Shaikh, K. </a:t>
            </a:r>
            <a:r>
              <a:rPr lang="en-US" dirty="0" err="1"/>
              <a:t>Chandan</a:t>
            </a:r>
            <a:r>
              <a:rPr lang="en-US" dirty="0"/>
              <a:t>, C. </a:t>
            </a:r>
            <a:r>
              <a:rPr lang="en-US" dirty="0" err="1"/>
              <a:t>Zuver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6347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Methods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9284"/>
            <a:ext cx="9817846" cy="35105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Microsoft is looking to venture into the movie industry and they want it to be profitable and rival the other players in the industry.</a:t>
            </a:r>
          </a:p>
          <a:p>
            <a:pPr marL="0" indent="0">
              <a:buNone/>
            </a:pPr>
            <a:r>
              <a:rPr lang="en-GB" dirty="0" smtClean="0"/>
              <a:t>It is my role to analyse data from other movie site to bring out the factors that make a movie studio stand out and capture its customers’ attention.</a:t>
            </a:r>
          </a:p>
          <a:p>
            <a:pPr marL="0" indent="0">
              <a:buNone/>
            </a:pPr>
            <a:r>
              <a:rPr lang="en-GB" dirty="0" smtClean="0"/>
              <a:t>To achieve this, we look at how the ROI, Genre and star appeal add up to a studio’s success.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09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this project, I </a:t>
            </a:r>
            <a:r>
              <a:rPr lang="en-GB" dirty="0" smtClean="0"/>
              <a:t>utilized </a:t>
            </a:r>
            <a:r>
              <a:rPr lang="en-GB" dirty="0"/>
              <a:t>data from </a:t>
            </a:r>
            <a:r>
              <a:rPr lang="en-GB" dirty="0" smtClean="0"/>
              <a:t>the following sources: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Box </a:t>
            </a:r>
            <a:r>
              <a:rPr lang="en-GB" dirty="0"/>
              <a:t>Office </a:t>
            </a:r>
            <a:r>
              <a:rPr lang="en-GB" dirty="0" smtClean="0"/>
              <a:t>Mojo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IMDB</a:t>
            </a:r>
            <a:r>
              <a:rPr lang="en-GB" dirty="0"/>
              <a:t>, Rotten </a:t>
            </a:r>
            <a:r>
              <a:rPr lang="en-GB" dirty="0" smtClean="0"/>
              <a:t>Tomatoes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TheMovieDB</a:t>
            </a: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Numbers </a:t>
            </a:r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data encompasses comprehensive details about movies, such as the key individuals involved in production, </a:t>
            </a:r>
            <a:r>
              <a:rPr lang="en-GB" dirty="0" smtClean="0"/>
              <a:t>genres </a:t>
            </a:r>
            <a:r>
              <a:rPr lang="en-GB" dirty="0"/>
              <a:t>and financial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first step involved acquiring the necessary data and organizing it into </a:t>
            </a:r>
            <a:r>
              <a:rPr lang="en-GB" dirty="0" err="1">
                <a:solidFill>
                  <a:srgbClr val="FF0000"/>
                </a:solidFill>
              </a:rPr>
              <a:t>DataFrames</a:t>
            </a:r>
            <a:r>
              <a:rPr lang="en-GB" dirty="0"/>
              <a:t>. Although the initial data lacked significant utility on its own, I used </a:t>
            </a:r>
            <a:r>
              <a:rPr lang="en-GB" dirty="0">
                <a:solidFill>
                  <a:srgbClr val="FF0000"/>
                </a:solidFill>
              </a:rPr>
              <a:t>SQL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merge</a:t>
            </a:r>
            <a:r>
              <a:rPr lang="en-GB" dirty="0"/>
              <a:t> the </a:t>
            </a:r>
            <a:r>
              <a:rPr lang="en-GB" dirty="0" err="1"/>
              <a:t>DataFrames</a:t>
            </a:r>
            <a:r>
              <a:rPr lang="en-GB" dirty="0"/>
              <a:t> and enhance their relevance.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Next</a:t>
            </a:r>
            <a:r>
              <a:rPr lang="en-GB" dirty="0"/>
              <a:t>, I performed data cleaning operations, converting financial values into floats and eliminating duplicated and missing data.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facilitate analysis, I introduced a </a:t>
            </a:r>
            <a:r>
              <a:rPr lang="en-GB" dirty="0">
                <a:solidFill>
                  <a:srgbClr val="FF0000"/>
                </a:solidFill>
              </a:rPr>
              <a:t>new column </a:t>
            </a:r>
            <a:r>
              <a:rPr lang="en-GB" dirty="0"/>
              <a:t>to calculate the </a:t>
            </a:r>
            <a:r>
              <a:rPr lang="en-GB" dirty="0">
                <a:solidFill>
                  <a:srgbClr val="FF0000"/>
                </a:solidFill>
              </a:rPr>
              <a:t>ROI</a:t>
            </a:r>
            <a:r>
              <a:rPr lang="en-GB" dirty="0"/>
              <a:t>. Finally, I </a:t>
            </a:r>
            <a:r>
              <a:rPr lang="en-GB" dirty="0">
                <a:solidFill>
                  <a:srgbClr val="FF0000"/>
                </a:solidFill>
              </a:rPr>
              <a:t>visualized</a:t>
            </a:r>
            <a:r>
              <a:rPr lang="en-GB" dirty="0"/>
              <a:t> the data using </a:t>
            </a:r>
            <a:r>
              <a:rPr lang="en-GB" dirty="0" err="1">
                <a:solidFill>
                  <a:srgbClr val="FF0000"/>
                </a:solidFill>
              </a:rPr>
              <a:t>matplotlib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seaborn</a:t>
            </a:r>
            <a:r>
              <a:rPr lang="en-GB" dirty="0"/>
              <a:t>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9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4436"/>
            <a:ext cx="8825659" cy="3775364"/>
          </a:xfrm>
        </p:spPr>
        <p:txBody>
          <a:bodyPr/>
          <a:lstStyle/>
          <a:p>
            <a:r>
              <a:rPr lang="en-GB" dirty="0"/>
              <a:t>Months with the highest movie releases are December, October, April, March, June, August and November </a:t>
            </a:r>
            <a:r>
              <a:rPr lang="en-GB" dirty="0" smtClean="0"/>
              <a:t>respectively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57" y="2881744"/>
            <a:ext cx="8366016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8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9782"/>
            <a:ext cx="8825659" cy="3840018"/>
          </a:xfrm>
        </p:spPr>
        <p:txBody>
          <a:bodyPr/>
          <a:lstStyle/>
          <a:p>
            <a:r>
              <a:rPr lang="en-GB" sz="1400" dirty="0"/>
              <a:t>The first graph shows that the genre drama had the most releases followed by comedy and action while the second graph shows that the most released grouped genres are '</a:t>
            </a:r>
            <a:r>
              <a:rPr lang="en-GB" sz="1400" dirty="0" err="1"/>
              <a:t>comedy,drama</a:t>
            </a:r>
            <a:r>
              <a:rPr lang="en-GB" sz="1400" dirty="0"/>
              <a:t>', '</a:t>
            </a:r>
            <a:r>
              <a:rPr lang="en-GB" sz="1400" dirty="0" err="1"/>
              <a:t>drama,romance</a:t>
            </a:r>
            <a:r>
              <a:rPr lang="en-GB" sz="1400" dirty="0"/>
              <a:t>', '</a:t>
            </a:r>
            <a:r>
              <a:rPr lang="en-GB" sz="1400" dirty="0" err="1"/>
              <a:t>comedy,drama</a:t>
            </a:r>
            <a:r>
              <a:rPr lang="en-GB" sz="1400" dirty="0"/>
              <a:t>, romance' and '</a:t>
            </a:r>
            <a:r>
              <a:rPr lang="en-GB" sz="1400" dirty="0" err="1"/>
              <a:t>action,crime,drama</a:t>
            </a:r>
            <a:r>
              <a:rPr lang="en-GB" sz="1400" dirty="0"/>
              <a:t>'.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/>
            </a:r>
            <a:br>
              <a:rPr lang="en-GB" dirty="0">
                <a:hlinkClick r:id="rId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44800"/>
            <a:ext cx="9214324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272145"/>
            <a:ext cx="9162473" cy="4433455"/>
          </a:xfrm>
        </p:spPr>
      </p:pic>
    </p:spTree>
    <p:extLst>
      <p:ext uri="{BB962C8B-B14F-4D97-AF65-F5344CB8AC3E}">
        <p14:creationId xmlns:p14="http://schemas.microsoft.com/office/powerpoint/2010/main" val="29623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8627"/>
            <a:ext cx="8825659" cy="3416300"/>
          </a:xfrm>
        </p:spPr>
        <p:txBody>
          <a:bodyPr/>
          <a:lstStyle/>
          <a:p>
            <a:r>
              <a:rPr lang="en-GB" dirty="0"/>
              <a:t>The movie production industry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is </a:t>
            </a:r>
            <a:r>
              <a:rPr lang="en-GB" dirty="0"/>
              <a:t>dominated by few directors.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These </a:t>
            </a:r>
            <a:r>
              <a:rPr lang="en-GB" dirty="0"/>
              <a:t>directors produce the most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released </a:t>
            </a:r>
            <a:r>
              <a:rPr lang="en-GB" dirty="0"/>
              <a:t>genres we earlier identified.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77" y="2327562"/>
            <a:ext cx="6286823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9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630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MICROSOFT MOVIE STUDIO </vt:lpstr>
      <vt:lpstr>Outline</vt:lpstr>
      <vt:lpstr>Goal</vt:lpstr>
      <vt:lpstr>Data</vt:lpstr>
      <vt:lpstr>Method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</dc:title>
  <dc:creator>USER</dc:creator>
  <cp:lastModifiedBy>USER</cp:lastModifiedBy>
  <cp:revision>5</cp:revision>
  <dcterms:created xsi:type="dcterms:W3CDTF">2023-07-24T18:42:16Z</dcterms:created>
  <dcterms:modified xsi:type="dcterms:W3CDTF">2023-07-24T19:32:40Z</dcterms:modified>
</cp:coreProperties>
</file>