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5159-5376-4342-80D5-03C675B2006A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C45C-6273-474E-B564-F2332EBE9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87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5159-5376-4342-80D5-03C675B2006A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C45C-6273-474E-B564-F2332EBE9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43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5159-5376-4342-80D5-03C675B2006A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C45C-6273-474E-B564-F2332EBE9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11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5159-5376-4342-80D5-03C675B2006A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C45C-6273-474E-B564-F2332EBE978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3090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5159-5376-4342-80D5-03C675B2006A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C45C-6273-474E-B564-F2332EBE9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92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5159-5376-4342-80D5-03C675B2006A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C45C-6273-474E-B564-F2332EBE9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11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5159-5376-4342-80D5-03C675B2006A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C45C-6273-474E-B564-F2332EBE9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25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5159-5376-4342-80D5-03C675B2006A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C45C-6273-474E-B564-F2332EBE9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60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5159-5376-4342-80D5-03C675B2006A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C45C-6273-474E-B564-F2332EBE9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5159-5376-4342-80D5-03C675B2006A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C45C-6273-474E-B564-F2332EBE9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24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5159-5376-4342-80D5-03C675B2006A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C45C-6273-474E-B564-F2332EBE9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80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5159-5376-4342-80D5-03C675B2006A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C45C-6273-474E-B564-F2332EBE9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9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5159-5376-4342-80D5-03C675B2006A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C45C-6273-474E-B564-F2332EBE9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6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5159-5376-4342-80D5-03C675B2006A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C45C-6273-474E-B564-F2332EBE9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9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5159-5376-4342-80D5-03C675B2006A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C45C-6273-474E-B564-F2332EBE9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3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5159-5376-4342-80D5-03C675B2006A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C45C-6273-474E-B564-F2332EBE9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7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5159-5376-4342-80D5-03C675B2006A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C45C-6273-474E-B564-F2332EBE9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1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3E55159-5376-4342-80D5-03C675B2006A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BC45C-6273-474E-B564-F2332EBE9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082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455" y="228600"/>
            <a:ext cx="7841672" cy="70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5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108364"/>
            <a:ext cx="8946541" cy="5140036"/>
          </a:xfrm>
        </p:spPr>
        <p:txBody>
          <a:bodyPr/>
          <a:lstStyle/>
          <a:p>
            <a:r>
              <a:rPr lang="en-GB" b="1" dirty="0"/>
              <a:t>Project Overview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 Focus</a:t>
            </a:r>
            <a:r>
              <a:rPr lang="en-GB" dirty="0"/>
              <a:t>: Addressing customer churn for </a:t>
            </a:r>
            <a:r>
              <a:rPr lang="en-GB" dirty="0" err="1"/>
              <a:t>SyriaTel</a:t>
            </a:r>
            <a:r>
              <a:rPr lang="en-GB" dirty="0"/>
              <a:t>, a fictitious telecom company.</a:t>
            </a:r>
          </a:p>
          <a:p>
            <a:pPr marL="0" indent="0">
              <a:buNone/>
            </a:pPr>
            <a:r>
              <a:rPr lang="en-GB" dirty="0"/>
              <a:t>Challenges: Churn impacts revenue; proactive retention is vital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b="1" dirty="0"/>
              <a:t>Project Objectives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Churn Prediction: Develop models to forecast potential churn.</a:t>
            </a:r>
          </a:p>
          <a:p>
            <a:pPr marL="0" indent="0">
              <a:buNone/>
            </a:pPr>
            <a:r>
              <a:rPr lang="en-GB" dirty="0"/>
              <a:t>Model Evaluation: Select the most effective model.</a:t>
            </a:r>
          </a:p>
          <a:p>
            <a:pPr marL="0" indent="0">
              <a:buNone/>
            </a:pPr>
            <a:r>
              <a:rPr lang="en-GB" dirty="0"/>
              <a:t>Feature Insights: Identify key factors contributing to churn.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30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052945"/>
            <a:ext cx="8946541" cy="519545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1. Business Understanding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Problems: Predict churn, segment customers, improve service quality, optimize pricing, assess marketing effectiveness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2. Data Understanding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Source: Customer dataset with usage, subscriptions, and churn info.</a:t>
            </a:r>
          </a:p>
          <a:p>
            <a:pPr marL="0" indent="0">
              <a:buNone/>
            </a:pPr>
            <a:r>
              <a:rPr lang="en-US" dirty="0"/>
              <a:t>Exploration: Understanding feature distribution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GB" b="1" dirty="0"/>
              <a:t>3. Data Preparation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Cleaning: Handle missing values and ensure data consistency.</a:t>
            </a:r>
          </a:p>
          <a:p>
            <a:pPr marL="0" indent="0">
              <a:buNone/>
            </a:pPr>
            <a:r>
              <a:rPr lang="en-GB" dirty="0"/>
              <a:t>Feature Engineering: Create new features and encode categorical variables.</a:t>
            </a:r>
          </a:p>
          <a:p>
            <a:pPr marL="0" indent="0">
              <a:buNone/>
            </a:pPr>
            <a:r>
              <a:rPr lang="en-GB" dirty="0"/>
              <a:t>Class Imbalance: Use SMOTE for balancing classes.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77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099128"/>
            <a:ext cx="8946541" cy="5149272"/>
          </a:xfrm>
        </p:spPr>
        <p:txBody>
          <a:bodyPr/>
          <a:lstStyle/>
          <a:p>
            <a:r>
              <a:rPr lang="en-GB" b="1" dirty="0"/>
              <a:t>4. </a:t>
            </a:r>
            <a:r>
              <a:rPr lang="en-GB" b="1" dirty="0" err="1"/>
              <a:t>Modeling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Models Tested: Logistic Regression, Random Forest, </a:t>
            </a:r>
            <a:r>
              <a:rPr lang="en-GB" dirty="0" err="1"/>
              <a:t>XGBoost</a:t>
            </a:r>
            <a:r>
              <a:rPr lang="en-GB" dirty="0"/>
              <a:t>, SVM, K-Nearest </a:t>
            </a:r>
            <a:r>
              <a:rPr lang="en-GB" dirty="0" err="1"/>
              <a:t>Neighbors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Top Performer: </a:t>
            </a:r>
            <a:r>
              <a:rPr lang="en-GB" dirty="0" err="1"/>
              <a:t>XGBoost</a:t>
            </a:r>
            <a:r>
              <a:rPr lang="en-GB" dirty="0"/>
              <a:t> with 95% accuracy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895" y="2974109"/>
            <a:ext cx="5353154" cy="285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8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910" y="1080656"/>
            <a:ext cx="9310944" cy="5167744"/>
          </a:xfrm>
        </p:spPr>
        <p:txBody>
          <a:bodyPr/>
          <a:lstStyle/>
          <a:p>
            <a:r>
              <a:rPr lang="en-GB" b="1" dirty="0"/>
              <a:t>5. Evaluation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Metrics: Accuracy, precision, recall, F1-score,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and </a:t>
            </a:r>
            <a:r>
              <a:rPr lang="en-GB" dirty="0"/>
              <a:t>AUC-ROC.</a:t>
            </a:r>
          </a:p>
          <a:p>
            <a:pPr marL="0" indent="0">
              <a:buNone/>
            </a:pPr>
            <a:r>
              <a:rPr lang="en-GB" dirty="0"/>
              <a:t>Top Models: </a:t>
            </a:r>
            <a:r>
              <a:rPr lang="en-GB" dirty="0" err="1"/>
              <a:t>XGBoost</a:t>
            </a:r>
            <a:r>
              <a:rPr lang="en-GB" dirty="0"/>
              <a:t> and Random Forest.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120" y="2251910"/>
            <a:ext cx="4851649" cy="379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3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136074"/>
            <a:ext cx="8946541" cy="5112326"/>
          </a:xfrm>
        </p:spPr>
        <p:txBody>
          <a:bodyPr/>
          <a:lstStyle/>
          <a:p>
            <a:r>
              <a:rPr lang="en-GB" dirty="0" smtClean="0"/>
              <a:t>6. </a:t>
            </a:r>
            <a:r>
              <a:rPr lang="en-US" b="1" dirty="0"/>
              <a:t>Feature </a:t>
            </a:r>
            <a:r>
              <a:rPr lang="en-US" b="1" dirty="0" smtClean="0"/>
              <a:t>Importance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218" y="1853248"/>
            <a:ext cx="8220363" cy="427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7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7</a:t>
            </a:r>
            <a:r>
              <a:rPr lang="en-GB" b="1" dirty="0" smtClean="0"/>
              <a:t>. </a:t>
            </a:r>
            <a:r>
              <a:rPr lang="en-GB" b="1" dirty="0"/>
              <a:t>Conclusion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Data Prep &amp; Class Balance: Key for accurate churn predictions.</a:t>
            </a:r>
          </a:p>
          <a:p>
            <a:pPr marL="0" indent="0">
              <a:buNone/>
            </a:pPr>
            <a:r>
              <a:rPr lang="en-GB" dirty="0"/>
              <a:t>Top Performer: </a:t>
            </a:r>
            <a:r>
              <a:rPr lang="en-GB" dirty="0" err="1"/>
              <a:t>XGBoost</a:t>
            </a:r>
            <a:r>
              <a:rPr lang="en-GB" dirty="0"/>
              <a:t> with 95% accuracy.</a:t>
            </a:r>
          </a:p>
          <a:p>
            <a:pPr marL="0" indent="0">
              <a:buNone/>
            </a:pPr>
            <a:r>
              <a:rPr lang="en-GB" dirty="0"/>
              <a:t>Crucial Features: "</a:t>
            </a:r>
            <a:r>
              <a:rPr lang="en-GB" dirty="0" err="1"/>
              <a:t>international_plan_yes</a:t>
            </a:r>
            <a:r>
              <a:rPr lang="en-GB" dirty="0"/>
              <a:t>," "</a:t>
            </a:r>
            <a:r>
              <a:rPr lang="en-GB" dirty="0" err="1"/>
              <a:t>customer_service_calls</a:t>
            </a:r>
            <a:r>
              <a:rPr lang="en-GB" dirty="0"/>
              <a:t>," "</a:t>
            </a:r>
            <a:r>
              <a:rPr lang="en-GB" dirty="0" err="1"/>
              <a:t>number_vmail_messages</a:t>
            </a:r>
            <a:r>
              <a:rPr lang="en-GB" dirty="0"/>
              <a:t>," "</a:t>
            </a:r>
            <a:r>
              <a:rPr lang="en-GB" dirty="0" err="1"/>
              <a:t>total_intl_calls</a:t>
            </a:r>
            <a:r>
              <a:rPr lang="en-GB" dirty="0"/>
              <a:t>," "</a:t>
            </a:r>
            <a:r>
              <a:rPr lang="en-GB" dirty="0" err="1"/>
              <a:t>total_day_minutes</a:t>
            </a:r>
            <a:r>
              <a:rPr lang="en-GB" dirty="0"/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204944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8. </a:t>
            </a:r>
            <a:r>
              <a:rPr lang="en-GB" b="1" dirty="0" smtClean="0"/>
              <a:t>Recommendations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- Prioritize International Plans and improve customer service.</a:t>
            </a:r>
          </a:p>
          <a:p>
            <a:pPr marL="0" indent="0">
              <a:buNone/>
            </a:pPr>
            <a:r>
              <a:rPr lang="en-GB" dirty="0"/>
              <a:t>- Optimize voicemail usage, address international calls, and enhance service quality.</a:t>
            </a:r>
          </a:p>
          <a:p>
            <a:pPr marL="0" indent="0">
              <a:buNone/>
            </a:pPr>
            <a:r>
              <a:rPr lang="en-GB" dirty="0"/>
              <a:t>- Implement proactive </a:t>
            </a:r>
            <a:r>
              <a:rPr lang="en-GB" dirty="0" err="1"/>
              <a:t>XGBoost</a:t>
            </a:r>
            <a:r>
              <a:rPr lang="en-GB" dirty="0"/>
              <a:t> for churn prediction.</a:t>
            </a:r>
          </a:p>
          <a:p>
            <a:pPr marL="0" indent="0">
              <a:buNone/>
            </a:pPr>
            <a:r>
              <a:rPr lang="en-GB" dirty="0"/>
              <a:t>- Segment customers and create targeted retention campaigns.</a:t>
            </a:r>
          </a:p>
          <a:p>
            <a:pPr marL="0" indent="0">
              <a:buNone/>
            </a:pPr>
            <a:r>
              <a:rPr lang="en-GB" dirty="0"/>
              <a:t>- Continuously monitor, establish a feedback loop, and assess for reduced churn and growth..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28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</TotalTime>
  <Words>296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</cp:revision>
  <dcterms:created xsi:type="dcterms:W3CDTF">2023-10-22T21:48:59Z</dcterms:created>
  <dcterms:modified xsi:type="dcterms:W3CDTF">2023-10-22T22:30:54Z</dcterms:modified>
</cp:coreProperties>
</file>