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73" r:id="rId4"/>
    <p:sldId id="274" r:id="rId5"/>
    <p:sldId id="271" r:id="rId6"/>
    <p:sldId id="266" r:id="rId7"/>
    <p:sldId id="258" r:id="rId8"/>
    <p:sldId id="259" r:id="rId9"/>
    <p:sldId id="260" r:id="rId10"/>
    <p:sldId id="270" r:id="rId11"/>
    <p:sldId id="276" r:id="rId12"/>
    <p:sldId id="278" r:id="rId13"/>
    <p:sldId id="277" r:id="rId14"/>
    <p:sldId id="282" r:id="rId15"/>
    <p:sldId id="287" r:id="rId16"/>
    <p:sldId id="288" r:id="rId17"/>
    <p:sldId id="289" r:id="rId18"/>
    <p:sldId id="290" r:id="rId19"/>
    <p:sldId id="279" r:id="rId20"/>
    <p:sldId id="291" r:id="rId21"/>
    <p:sldId id="292" r:id="rId22"/>
    <p:sldId id="293" r:id="rId23"/>
    <p:sldId id="299" r:id="rId24"/>
    <p:sldId id="281" r:id="rId25"/>
    <p:sldId id="303" r:id="rId26"/>
    <p:sldId id="283" r:id="rId27"/>
    <p:sldId id="295" r:id="rId28"/>
    <p:sldId id="284" r:id="rId29"/>
    <p:sldId id="304" r:id="rId30"/>
    <p:sldId id="285" r:id="rId31"/>
    <p:sldId id="300" r:id="rId32"/>
    <p:sldId id="286" r:id="rId33"/>
    <p:sldId id="305" r:id="rId34"/>
    <p:sldId id="301" r:id="rId35"/>
    <p:sldId id="306" r:id="rId36"/>
    <p:sldId id="308" r:id="rId37"/>
    <p:sldId id="307" r:id="rId38"/>
    <p:sldId id="302"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8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7C27-9353-4EC9-AB6A-98AD76FA6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4A110-93DB-43C2-8871-885151052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A2DB6-6F5E-4E47-AF04-4CF3A1E51D83}"/>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A233C3E6-3220-4857-9D0A-6C1244D9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EC990-CF41-432A-AE4F-770FFD007B74}"/>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317960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14CF-C93B-4418-99E6-116A3F3EA0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639A4-49B6-45E9-BF8F-F229B9158E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79F8A-C04B-4877-9158-7F2BAAA9D871}"/>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C9D864A2-C041-44B9-A3EF-DEE7301B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47500-9763-4982-970C-4BAC32F8C441}"/>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74936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8F5E7-02E1-4B9B-8EE2-5D0601D4D6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6032A-5CE2-49FE-8296-F5C729219E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63903-6DF9-40EC-933F-B61C15D9165C}"/>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2C3B3A71-28A9-4FFD-A1FB-9FF3A31BC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6572C-AE2F-4BA6-BBC6-DDEE6FFF7EE9}"/>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260503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42B9-B4FF-46A9-9589-B091A6E65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CDF03-00F7-4239-8680-F738FDF6B0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A194-130E-4770-B7A4-2447EC4780FC}"/>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C643C874-1E1F-46A3-BE5A-772F363C5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1356-8770-4469-87CE-7331B5B1670C}"/>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290486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65CE-BB0B-49A7-AA94-27DA1079B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7E9AE9-26B7-4024-9224-90CA91FA9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1CB1B1-321F-46F9-AF08-33D67E430CB6}"/>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FF07809D-6CF1-44CF-B198-FA3D5EFFB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4BC8F-FEA8-4457-8A88-75684E6BEDBE}"/>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14151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DF57-4314-4C5D-80BB-93CC3B63C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0DF53-AF56-4715-9226-0EBA7B6C12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C2C60-895A-4876-B1F8-8FB9C00AEB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5DBCD-F03B-4D35-8B30-3D4E1DD84BFD}"/>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6" name="Footer Placeholder 5">
            <a:extLst>
              <a:ext uri="{FF2B5EF4-FFF2-40B4-BE49-F238E27FC236}">
                <a16:creationId xmlns:a16="http://schemas.microsoft.com/office/drawing/2014/main" id="{F194A187-8366-4DAB-8DEE-D934B1350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5CF15-A39E-45A2-8322-702C30A52B42}"/>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104469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5044-F4FD-4701-8916-562DCB0089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B74F5-7E1F-4C9D-8ED2-30535EA62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484122-6042-445A-82B3-75211AC37D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3D6B9-3A7F-49C0-A00F-1F43A5015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ED93A1-CD90-4D1C-B6C3-E1F9DF9EF6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D9CCB-B61C-458B-B2EE-B66648C932C5}"/>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8" name="Footer Placeholder 7">
            <a:extLst>
              <a:ext uri="{FF2B5EF4-FFF2-40B4-BE49-F238E27FC236}">
                <a16:creationId xmlns:a16="http://schemas.microsoft.com/office/drawing/2014/main" id="{EB967212-D6A5-49FB-969D-F1103F6B3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8AB7B-F744-45EC-B0EA-2C03D3284809}"/>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311603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DA6E-BC2C-4F90-8E3D-BD711748F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B37EE-CFC9-4C95-9C9A-BC5F13185F40}"/>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4" name="Footer Placeholder 3">
            <a:extLst>
              <a:ext uri="{FF2B5EF4-FFF2-40B4-BE49-F238E27FC236}">
                <a16:creationId xmlns:a16="http://schemas.microsoft.com/office/drawing/2014/main" id="{DD7B52CE-574E-4696-B353-F9F30BC04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B661D-AC3B-4927-B4E4-478BAE913590}"/>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357483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868EE-5D9A-4DC8-AF16-6D5E600B9120}"/>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3" name="Footer Placeholder 2">
            <a:extLst>
              <a:ext uri="{FF2B5EF4-FFF2-40B4-BE49-F238E27FC236}">
                <a16:creationId xmlns:a16="http://schemas.microsoft.com/office/drawing/2014/main" id="{201290A4-62C3-48E8-ACE9-9A7B6C2E89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14E054-79B4-4031-A2F7-486CEDDB9F4E}"/>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226835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93BB-8AFB-40B8-AF7D-F79FB6F5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6A7EA-CCAB-411F-B768-58D7283CC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183C04-4958-4DBA-8DFA-67E2C40D8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CAF2B3-48BE-4966-A5A2-AB941DDC1DE1}"/>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6" name="Footer Placeholder 5">
            <a:extLst>
              <a:ext uri="{FF2B5EF4-FFF2-40B4-BE49-F238E27FC236}">
                <a16:creationId xmlns:a16="http://schemas.microsoft.com/office/drawing/2014/main" id="{41261EAD-A528-4AEB-83E1-3A31817E2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8652A-F700-42F2-B4C0-0C3DF3434623}"/>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170285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E04A-10EC-4221-8551-CBD4FEF97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73977F-8CC7-4724-9DC0-64B6E2F89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C24802-5C8F-4145-B83A-68126BA18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1C2CF-3445-4DA7-92E2-3E2469BF0662}"/>
              </a:ext>
            </a:extLst>
          </p:cNvPr>
          <p:cNvSpPr>
            <a:spLocks noGrp="1"/>
          </p:cNvSpPr>
          <p:nvPr>
            <p:ph type="dt" sz="half" idx="10"/>
          </p:nvPr>
        </p:nvSpPr>
        <p:spPr/>
        <p:txBody>
          <a:bodyPr/>
          <a:lstStyle/>
          <a:p>
            <a:fld id="{19CD7CA1-25A8-4734-B64C-480F10F4F7DC}" type="datetimeFigureOut">
              <a:rPr lang="en-US" smtClean="0"/>
              <a:t>9/22/2024</a:t>
            </a:fld>
            <a:endParaRPr lang="en-US"/>
          </a:p>
        </p:txBody>
      </p:sp>
      <p:sp>
        <p:nvSpPr>
          <p:cNvPr id="6" name="Footer Placeholder 5">
            <a:extLst>
              <a:ext uri="{FF2B5EF4-FFF2-40B4-BE49-F238E27FC236}">
                <a16:creationId xmlns:a16="http://schemas.microsoft.com/office/drawing/2014/main" id="{1E16DECF-C11A-49F3-9420-E76F18397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233BC-5579-455B-8920-2C27D6F01470}"/>
              </a:ext>
            </a:extLst>
          </p:cNvPr>
          <p:cNvSpPr>
            <a:spLocks noGrp="1"/>
          </p:cNvSpPr>
          <p:nvPr>
            <p:ph type="sldNum" sz="quarter" idx="12"/>
          </p:nvPr>
        </p:nvSpPr>
        <p:spPr/>
        <p:txBody>
          <a:bodyPr/>
          <a:lstStyle/>
          <a:p>
            <a:fld id="{67C02175-5928-4ACB-BD92-0E83619CE79D}" type="slidenum">
              <a:rPr lang="en-US" smtClean="0"/>
              <a:t>‹#›</a:t>
            </a:fld>
            <a:endParaRPr lang="en-US"/>
          </a:p>
        </p:txBody>
      </p:sp>
    </p:spTree>
    <p:extLst>
      <p:ext uri="{BB962C8B-B14F-4D97-AF65-F5344CB8AC3E}">
        <p14:creationId xmlns:p14="http://schemas.microsoft.com/office/powerpoint/2010/main" val="385711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89056-DCED-45D4-9242-3633F8161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E738-A8EB-4E95-8D91-420CD1DA2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0173E-F75A-416B-BF17-F6F1E4276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D7CA1-25A8-4734-B64C-480F10F4F7DC}" type="datetimeFigureOut">
              <a:rPr lang="en-US" smtClean="0"/>
              <a:t>9/22/2024</a:t>
            </a:fld>
            <a:endParaRPr lang="en-US"/>
          </a:p>
        </p:txBody>
      </p:sp>
      <p:sp>
        <p:nvSpPr>
          <p:cNvPr id="5" name="Footer Placeholder 4">
            <a:extLst>
              <a:ext uri="{FF2B5EF4-FFF2-40B4-BE49-F238E27FC236}">
                <a16:creationId xmlns:a16="http://schemas.microsoft.com/office/drawing/2014/main" id="{A0B3A849-D078-4F7A-B3E4-995B14704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442BD-8C1C-4BB4-815C-38286416E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02175-5928-4ACB-BD92-0E83619CE79D}" type="slidenum">
              <a:rPr lang="en-US" smtClean="0"/>
              <a:t>‹#›</a:t>
            </a:fld>
            <a:endParaRPr lang="en-US"/>
          </a:p>
        </p:txBody>
      </p:sp>
    </p:spTree>
    <p:extLst>
      <p:ext uri="{BB962C8B-B14F-4D97-AF65-F5344CB8AC3E}">
        <p14:creationId xmlns:p14="http://schemas.microsoft.com/office/powerpoint/2010/main" val="2234471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naukri.com/code360/library/boltzmann-machine---introduction" TargetMode="External"/><Relationship Id="rId2" Type="http://schemas.openxmlformats.org/officeDocument/2006/relationships/hyperlink" Target="https://www.naukri.com/code360/profile/Anjujais" TargetMode="External"/><Relationship Id="rId1" Type="http://schemas.openxmlformats.org/officeDocument/2006/relationships/slideLayout" Target="../slideLayouts/slideLayout2.xml"/><Relationship Id="rId4" Type="http://schemas.openxmlformats.org/officeDocument/2006/relationships/hyperlink" Target="mailto:hinton@cs.toronto.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0"/>
            <a:ext cx="12192000"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6000" b="1" dirty="0">
                <a:latin typeface="Arial Rounded MT Bold" panose="020F0704030504030204" pitchFamily="34" charset="0"/>
              </a:rPr>
              <a:t>Deep Boltzmann Machine</a:t>
            </a:r>
          </a:p>
        </p:txBody>
      </p:sp>
      <p:pic>
        <p:nvPicPr>
          <p:cNvPr id="10" name="Content Placeholder 9">
            <a:extLst>
              <a:ext uri="{FF2B5EF4-FFF2-40B4-BE49-F238E27FC236}">
                <a16:creationId xmlns:a16="http://schemas.microsoft.com/office/drawing/2014/main" id="{471A9429-DA1E-49CD-A1BD-E30964DAB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638" y="1458214"/>
            <a:ext cx="7377193" cy="5167312"/>
          </a:xfrm>
        </p:spPr>
      </p:pic>
    </p:spTree>
    <p:extLst>
      <p:ext uri="{BB962C8B-B14F-4D97-AF65-F5344CB8AC3E}">
        <p14:creationId xmlns:p14="http://schemas.microsoft.com/office/powerpoint/2010/main" val="176006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39756"/>
            <a:ext cx="12192000"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4800" b="1" dirty="0">
                <a:latin typeface="Arial Rounded MT Bold" panose="020F0704030504030204" pitchFamily="34" charset="0"/>
              </a:rPr>
              <a:t>Types of Boltzmann machines</a:t>
            </a:r>
            <a:endParaRPr lang="en-US" sz="6600" b="1" dirty="0">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12493B81-6306-4751-9AB6-86950597E9C7}"/>
              </a:ext>
            </a:extLst>
          </p:cNvPr>
          <p:cNvSpPr>
            <a:spLocks noGrp="1"/>
          </p:cNvSpPr>
          <p:nvPr>
            <p:ph idx="1"/>
          </p:nvPr>
        </p:nvSpPr>
        <p:spPr>
          <a:xfrm>
            <a:off x="675861" y="1577007"/>
            <a:ext cx="11251096" cy="5181601"/>
          </a:xfrm>
          <a:noFill/>
        </p:spPr>
        <p:txBody>
          <a:bodyPr>
            <a:normAutofit fontScale="62500" lnSpcReduction="20000"/>
          </a:bodyPr>
          <a:lstStyle/>
          <a:p>
            <a:r>
              <a:rPr lang="en-US" sz="6400" b="1" dirty="0"/>
              <a:t>Restricted Boltzmann machine  (RBM)</a:t>
            </a:r>
          </a:p>
          <a:p>
            <a:endParaRPr lang="en-US" sz="5100" b="1" dirty="0"/>
          </a:p>
          <a:p>
            <a:endParaRPr lang="en-US" sz="5100" b="1" dirty="0"/>
          </a:p>
          <a:p>
            <a:r>
              <a:rPr lang="en-US" sz="6400" b="1" dirty="0"/>
              <a:t>Deep Belief Network   (DBN)</a:t>
            </a:r>
          </a:p>
          <a:p>
            <a:endParaRPr lang="en-US" b="1" dirty="0">
              <a:solidFill>
                <a:srgbClr val="C00000"/>
              </a:solidFill>
            </a:endParaRPr>
          </a:p>
          <a:p>
            <a:pPr marL="0" indent="0">
              <a:buNone/>
            </a:pPr>
            <a:endParaRPr lang="en-US" b="1" dirty="0">
              <a:solidFill>
                <a:srgbClr val="C00000"/>
              </a:solidFill>
            </a:endParaRPr>
          </a:p>
          <a:p>
            <a:pPr marL="0" indent="0">
              <a:buNone/>
            </a:pPr>
            <a:endParaRPr lang="en-US" sz="3200" b="1" dirty="0">
              <a:solidFill>
                <a:srgbClr val="C00000"/>
              </a:solidFill>
            </a:endParaRPr>
          </a:p>
          <a:p>
            <a:r>
              <a:rPr lang="en-US" sz="6400" b="1" dirty="0"/>
              <a:t>Deep Boltzmann machine  (DBM)</a:t>
            </a:r>
            <a:br>
              <a:rPr lang="en-US" sz="6400" b="1" dirty="0"/>
            </a:br>
            <a:endParaRPr lang="en-US" sz="6400" b="1" dirty="0"/>
          </a:p>
          <a:p>
            <a:pPr marL="0" indent="0">
              <a:buNone/>
            </a:pPr>
            <a:endParaRPr lang="en-US" dirty="0"/>
          </a:p>
          <a:p>
            <a:endParaRPr lang="en-US" b="1" dirty="0"/>
          </a:p>
          <a:p>
            <a:pPr marL="0" indent="0">
              <a:buNone/>
            </a:pPr>
            <a:br>
              <a:rPr lang="en-US" dirty="0"/>
            </a:br>
            <a:endParaRPr lang="en-US" b="1" dirty="0">
              <a:solidFill>
                <a:srgbClr val="C00000"/>
              </a:solidFill>
            </a:endParaRPr>
          </a:p>
          <a:p>
            <a:endParaRPr lang="en-US" b="1" dirty="0">
              <a:solidFill>
                <a:srgbClr val="C00000"/>
              </a:solidFill>
            </a:endParaRPr>
          </a:p>
        </p:txBody>
      </p:sp>
    </p:spTree>
    <p:extLst>
      <p:ext uri="{BB962C8B-B14F-4D97-AF65-F5344CB8AC3E}">
        <p14:creationId xmlns:p14="http://schemas.microsoft.com/office/powerpoint/2010/main" val="318372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63304" y="1006146"/>
            <a:ext cx="7294609" cy="6361044"/>
          </a:xfrm>
        </p:spPr>
        <p:txBody>
          <a:bodyPr>
            <a:normAutofit fontScale="92500" lnSpcReduction="20000"/>
          </a:bodyPr>
          <a:lstStyle/>
          <a:p>
            <a:r>
              <a:rPr lang="en-US" dirty="0"/>
              <a:t> </a:t>
            </a:r>
            <a:r>
              <a:rPr lang="en-US" b="1" dirty="0"/>
              <a:t>Restricted term means we cannot connect the same type of layer. In other words, the two neurons in the input or hidden layer cannot communicate even though the hidden and visible layers can be linked !?</a:t>
            </a:r>
          </a:p>
          <a:p>
            <a:r>
              <a:rPr lang="en-US" b="1" dirty="0"/>
              <a:t> Because there is no output layer in this machine, the question of how we will identify, update the weights, and measure whether our prediction is correct or not arises.</a:t>
            </a:r>
          </a:p>
          <a:p>
            <a:r>
              <a:rPr lang="en-US" b="1" dirty="0"/>
              <a:t> All of the questions have a single answer:  </a:t>
            </a:r>
            <a:r>
              <a:rPr lang="en-US" b="1" dirty="0">
                <a:solidFill>
                  <a:srgbClr val="C00000"/>
                </a:solidFill>
              </a:rPr>
              <a:t>Restricted Boltzmann Machine</a:t>
            </a:r>
            <a:r>
              <a:rPr lang="en-US" b="1" dirty="0"/>
              <a:t>.</a:t>
            </a:r>
          </a:p>
          <a:p>
            <a:r>
              <a:rPr lang="en-US" b="1" dirty="0"/>
              <a:t>Geoffrey Hinton (2007) proposed the RBM algorithm, which learns probability distributions from sample training data inputs. </a:t>
            </a:r>
          </a:p>
          <a:p>
            <a:r>
              <a:rPr lang="en-US" b="1" dirty="0"/>
              <a:t>It has widespread use in supervised and unsupervised Machine learning applications such as feature learning, dimensionality reduction, classification, collaborative filtering, and topic modeling.</a:t>
            </a:r>
          </a:p>
        </p:txBody>
      </p:sp>
      <p:pic>
        <p:nvPicPr>
          <p:cNvPr id="8" name="Content Placeholder 7">
            <a:extLst>
              <a:ext uri="{FF2B5EF4-FFF2-40B4-BE49-F238E27FC236}">
                <a16:creationId xmlns:a16="http://schemas.microsoft.com/office/drawing/2014/main" id="{F3A2FE94-902A-4BDF-BE22-B0753F44BC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1216" y="1006146"/>
            <a:ext cx="4770784" cy="5851854"/>
          </a:xfrm>
        </p:spPr>
      </p:pic>
      <p:sp>
        <p:nvSpPr>
          <p:cNvPr id="6" name="Title 1">
            <a:extLst>
              <a:ext uri="{FF2B5EF4-FFF2-40B4-BE49-F238E27FC236}">
                <a16:creationId xmlns:a16="http://schemas.microsoft.com/office/drawing/2014/main" id="{F05EF315-C7B0-43B7-90F9-387B422725B4}"/>
              </a:ext>
            </a:extLst>
          </p:cNvPr>
          <p:cNvSpPr txBox="1">
            <a:spLocks/>
          </p:cNvSpPr>
          <p:nvPr/>
        </p:nvSpPr>
        <p:spPr>
          <a:xfrm>
            <a:off x="0" y="-1018"/>
            <a:ext cx="12192000" cy="835906"/>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Restricted Boltzmann machine (RBM)</a:t>
            </a:r>
            <a:endParaRPr lang="en-US" sz="6600" b="1" dirty="0">
              <a:latin typeface="Arial Rounded MT Bold" panose="020F0704030504030204" pitchFamily="34" charset="0"/>
            </a:endParaRPr>
          </a:p>
        </p:txBody>
      </p:sp>
    </p:spTree>
    <p:extLst>
      <p:ext uri="{BB962C8B-B14F-4D97-AF65-F5344CB8AC3E}">
        <p14:creationId xmlns:p14="http://schemas.microsoft.com/office/powerpoint/2010/main" val="76114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1" y="1113183"/>
            <a:ext cx="7010401" cy="5744816"/>
          </a:xfrm>
        </p:spPr>
        <p:txBody>
          <a:bodyPr>
            <a:normAutofit/>
          </a:bodyPr>
          <a:lstStyle/>
          <a:p>
            <a:r>
              <a:rPr lang="en-US" b="1" dirty="0"/>
              <a:t>It is a generative model which uses multiple stacks of the deep architecture of the Restricted Boltzmann Machine.</a:t>
            </a:r>
          </a:p>
          <a:p>
            <a:r>
              <a:rPr lang="en-US" b="1" dirty="0"/>
              <a:t>Each restricted Boltzmann machine performs a </a:t>
            </a:r>
            <a:r>
              <a:rPr lang="en-US" b="1" u="sng" dirty="0"/>
              <a:t>non-linear</a:t>
            </a:r>
            <a:r>
              <a:rPr lang="en-US" b="1" dirty="0"/>
              <a:t> transformation on  the input neurons and produces the  outputs that serve as the input for the consecutive model. </a:t>
            </a:r>
          </a:p>
          <a:p>
            <a:r>
              <a:rPr lang="en-US" b="1" dirty="0"/>
              <a:t>Deep Belief Networks can act </a:t>
            </a:r>
            <a:r>
              <a:rPr lang="en-US" b="1" dirty="0">
                <a:solidFill>
                  <a:srgbClr val="C00000"/>
                </a:solidFill>
              </a:rPr>
              <a:t>supervised</a:t>
            </a:r>
            <a:r>
              <a:rPr lang="en-US" b="1" dirty="0"/>
              <a:t> or </a:t>
            </a:r>
            <a:r>
              <a:rPr lang="en-US" b="1" dirty="0">
                <a:solidFill>
                  <a:srgbClr val="C00000"/>
                </a:solidFill>
              </a:rPr>
              <a:t>unsupervised</a:t>
            </a:r>
            <a:r>
              <a:rPr lang="en-US" b="1" dirty="0"/>
              <a:t> as they have a generative model. </a:t>
            </a:r>
          </a:p>
          <a:p>
            <a:r>
              <a:rPr lang="en-US" b="1" dirty="0"/>
              <a:t>Due to it, Deep Belief Networks has a lot of </a:t>
            </a:r>
            <a:r>
              <a:rPr lang="en-US" b="1" u="sng" dirty="0"/>
              <a:t>flexibility</a:t>
            </a:r>
            <a:r>
              <a:rPr lang="en-US" b="1" dirty="0"/>
              <a:t>, and it is easier to expand. </a:t>
            </a:r>
          </a:p>
        </p:txBody>
      </p:sp>
      <p:sp>
        <p:nvSpPr>
          <p:cNvPr id="6" name="Title 1">
            <a:extLst>
              <a:ext uri="{FF2B5EF4-FFF2-40B4-BE49-F238E27FC236}">
                <a16:creationId xmlns:a16="http://schemas.microsoft.com/office/drawing/2014/main" id="{2BA4A048-9266-4FA1-81CA-B444069E5F99}"/>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Belief Network(DBN)</a:t>
            </a:r>
            <a:endParaRPr lang="en-US" sz="6600" b="1" dirty="0">
              <a:latin typeface="Arial Rounded MT Bold" panose="020F0704030504030204" pitchFamily="34" charset="0"/>
            </a:endParaRPr>
          </a:p>
        </p:txBody>
      </p:sp>
      <p:pic>
        <p:nvPicPr>
          <p:cNvPr id="8" name="Content Placeholder 7">
            <a:extLst>
              <a:ext uri="{FF2B5EF4-FFF2-40B4-BE49-F238E27FC236}">
                <a16:creationId xmlns:a16="http://schemas.microsoft.com/office/drawing/2014/main" id="{B47FE5A0-862E-48F8-835D-3088E23D83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4870" y="1828800"/>
            <a:ext cx="5221356" cy="4267200"/>
          </a:xfrm>
        </p:spPr>
      </p:pic>
    </p:spTree>
    <p:extLst>
      <p:ext uri="{BB962C8B-B14F-4D97-AF65-F5344CB8AC3E}">
        <p14:creationId xmlns:p14="http://schemas.microsoft.com/office/powerpoint/2010/main" val="394664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127424" y="1007165"/>
            <a:ext cx="6241366" cy="5923723"/>
          </a:xfrm>
        </p:spPr>
        <p:txBody>
          <a:bodyPr>
            <a:normAutofit fontScale="85000" lnSpcReduction="10000"/>
          </a:bodyPr>
          <a:lstStyle/>
          <a:p>
            <a:r>
              <a:rPr lang="en-US" b="1" dirty="0"/>
              <a:t>Deep Boltzmann machine is a model with additional hidden layers and directionless connections between the nodes.</a:t>
            </a:r>
          </a:p>
          <a:p>
            <a:r>
              <a:rPr lang="en-US" b="1" dirty="0"/>
              <a:t>DBM learns features from raw data in a hierarchical manner, and the features recovered in one layer are applied as hidden variables as input to the subsequent layer. </a:t>
            </a:r>
          </a:p>
          <a:p>
            <a:r>
              <a:rPr lang="en-US" b="1" dirty="0"/>
              <a:t>To define the training information, weight initialization, and adjustment parameters, the DBM training method must be modified.</a:t>
            </a:r>
          </a:p>
          <a:p>
            <a:r>
              <a:rPr lang="en-US" b="1" dirty="0"/>
              <a:t> According to the DBM, temporal complexity limitations will occur when the parameters are set to ideal.</a:t>
            </a:r>
          </a:p>
          <a:p>
            <a:r>
              <a:rPr lang="en-US" b="1" dirty="0"/>
              <a:t> Montavon et al presented a centering optimization strategy to make the learning process more robust and for midsized DBM to construct a generative, quicker, and discriminative model.</a:t>
            </a:r>
          </a:p>
        </p:txBody>
      </p:sp>
      <p:pic>
        <p:nvPicPr>
          <p:cNvPr id="3" name="Content Placeholder 2">
            <a:extLst>
              <a:ext uri="{FF2B5EF4-FFF2-40B4-BE49-F238E27FC236}">
                <a16:creationId xmlns:a16="http://schemas.microsoft.com/office/drawing/2014/main" id="{DA70E3CF-A622-43E5-9D09-BA69F40BC2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0312" y="1099930"/>
            <a:ext cx="5711687" cy="5499653"/>
          </a:xfrm>
        </p:spPr>
      </p:pic>
      <p:sp>
        <p:nvSpPr>
          <p:cNvPr id="6" name="Title 1">
            <a:extLst>
              <a:ext uri="{FF2B5EF4-FFF2-40B4-BE49-F238E27FC236}">
                <a16:creationId xmlns:a16="http://schemas.microsoft.com/office/drawing/2014/main" id="{DF0FB2C4-AE7A-4147-AC08-64437C55F17B}"/>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 (DBM)</a:t>
            </a:r>
            <a:endParaRPr lang="en-US" sz="6600" b="1" dirty="0">
              <a:latin typeface="Arial Rounded MT Bold" panose="020F0704030504030204" pitchFamily="34" charset="0"/>
            </a:endParaRPr>
          </a:p>
        </p:txBody>
      </p:sp>
    </p:spTree>
    <p:extLst>
      <p:ext uri="{BB962C8B-B14F-4D97-AF65-F5344CB8AC3E}">
        <p14:creationId xmlns:p14="http://schemas.microsoft.com/office/powerpoint/2010/main" val="101070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0"/>
            <a:ext cx="12192000" cy="1325563"/>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machines</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31298" y="1447115"/>
            <a:ext cx="11929403" cy="5384726"/>
          </a:xfrm>
        </p:spPr>
        <p:txBody>
          <a:bodyPr>
            <a:normAutofit fontScale="92500" lnSpcReduction="10000"/>
          </a:bodyPr>
          <a:lstStyle/>
          <a:p>
            <a:r>
              <a:rPr lang="en-US" b="1" dirty="0"/>
              <a:t>In general, we will rarely be interested in learning a complex, fully connected Boltzmann machine.</a:t>
            </a:r>
          </a:p>
          <a:p>
            <a:r>
              <a:rPr lang="en-US" b="1" dirty="0"/>
              <a:t>Instead, consider learning a deep multilayer Boltzmann machine </a:t>
            </a:r>
          </a:p>
          <a:p>
            <a:r>
              <a:rPr lang="en-US" b="1" dirty="0">
                <a:solidFill>
                  <a:srgbClr val="C00000"/>
                </a:solidFill>
              </a:rPr>
              <a:t>Deep Boltzmann machines are interesting for several reasons:</a:t>
            </a:r>
          </a:p>
          <a:p>
            <a:r>
              <a:rPr lang="en-US" b="1" i="1" dirty="0"/>
              <a:t>First</a:t>
            </a:r>
            <a:r>
              <a:rPr lang="en-US" b="1" dirty="0"/>
              <a:t>, like deep belief networks, DBM’s have the </a:t>
            </a:r>
            <a:r>
              <a:rPr lang="en-US" b="1" u="sng" dirty="0"/>
              <a:t>potential of learning internal representations</a:t>
            </a:r>
            <a:r>
              <a:rPr lang="en-US" b="1" dirty="0"/>
              <a:t> that become increasingly complex, which is considered to be a promising way of solving </a:t>
            </a:r>
            <a:r>
              <a:rPr lang="en-US" b="1" dirty="0">
                <a:solidFill>
                  <a:srgbClr val="C00000"/>
                </a:solidFill>
              </a:rPr>
              <a:t>object</a:t>
            </a:r>
            <a:r>
              <a:rPr lang="en-US" b="1" dirty="0"/>
              <a:t> and </a:t>
            </a:r>
            <a:r>
              <a:rPr lang="en-US" b="1" dirty="0">
                <a:solidFill>
                  <a:srgbClr val="C00000"/>
                </a:solidFill>
              </a:rPr>
              <a:t>speech</a:t>
            </a:r>
            <a:r>
              <a:rPr lang="en-US" b="1" dirty="0"/>
              <a:t> recognition problems. </a:t>
            </a:r>
          </a:p>
          <a:p>
            <a:r>
              <a:rPr lang="en-US" b="1" i="1" dirty="0"/>
              <a:t>Second</a:t>
            </a:r>
            <a:r>
              <a:rPr lang="en-US" b="1" dirty="0"/>
              <a:t>, </a:t>
            </a:r>
            <a:r>
              <a:rPr lang="en-US" b="1" u="sng" dirty="0"/>
              <a:t>high-level representations </a:t>
            </a:r>
            <a:r>
              <a:rPr lang="en-US" b="1" dirty="0"/>
              <a:t>can be built from a large supply of unlabeled sensory inputs and very limited labeled data can then be used to only slightly         ﬁne-tune the model for a speciﬁc task at hand.</a:t>
            </a:r>
          </a:p>
          <a:p>
            <a:r>
              <a:rPr lang="en-US" b="1" dirty="0"/>
              <a:t> </a:t>
            </a:r>
            <a:r>
              <a:rPr lang="en-US" b="1" i="1" dirty="0"/>
              <a:t>Finally</a:t>
            </a:r>
            <a:r>
              <a:rPr lang="en-US" b="1" dirty="0"/>
              <a:t>, unlike deep belief networks, the approximate inference procedure, in addition to an initial bottom up pass, can incorporate top-down feedback, allowing deep Boltzmann machines to better propagate uncertainty about, and hence deal more robustly with, ambiguous inputs.</a:t>
            </a:r>
          </a:p>
        </p:txBody>
      </p:sp>
    </p:spTree>
    <p:extLst>
      <p:ext uri="{BB962C8B-B14F-4D97-AF65-F5344CB8AC3E}">
        <p14:creationId xmlns:p14="http://schemas.microsoft.com/office/powerpoint/2010/main" val="321731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0" y="742121"/>
            <a:ext cx="12191999" cy="1590261"/>
          </a:xfrm>
        </p:spPr>
        <p:txBody>
          <a:bodyPr>
            <a:normAutofit/>
          </a:bodyPr>
          <a:lstStyle/>
          <a:p>
            <a:endParaRPr lang="en-US" b="1" dirty="0"/>
          </a:p>
          <a:p>
            <a:r>
              <a:rPr lang="en-US" b="1" dirty="0"/>
              <a:t> A three-layer Deep Belief Network and a three-layer Deep Boltzmann Machine</a:t>
            </a:r>
          </a:p>
        </p:txBody>
      </p:sp>
      <p:sp>
        <p:nvSpPr>
          <p:cNvPr id="6" name="Title 1">
            <a:extLst>
              <a:ext uri="{FF2B5EF4-FFF2-40B4-BE49-F238E27FC236}">
                <a16:creationId xmlns:a16="http://schemas.microsoft.com/office/drawing/2014/main" id="{DF0FB2C4-AE7A-4147-AC08-64437C55F17B}"/>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 (DBM)</a:t>
            </a:r>
            <a:endParaRPr lang="en-US" sz="6600" b="1" dirty="0">
              <a:latin typeface="Arial Rounded MT Bold" panose="020F0704030504030204" pitchFamily="34" charset="0"/>
            </a:endParaRPr>
          </a:p>
        </p:txBody>
      </p:sp>
      <p:pic>
        <p:nvPicPr>
          <p:cNvPr id="8" name="Content Placeholder 7">
            <a:extLst>
              <a:ext uri="{FF2B5EF4-FFF2-40B4-BE49-F238E27FC236}">
                <a16:creationId xmlns:a16="http://schemas.microsoft.com/office/drawing/2014/main" id="{17DB2C5D-5C25-4E71-A925-CDA8F8F330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3245" y="1987826"/>
            <a:ext cx="10245507" cy="3988903"/>
          </a:xfrm>
        </p:spPr>
      </p:pic>
    </p:spTree>
    <p:extLst>
      <p:ext uri="{BB962C8B-B14F-4D97-AF65-F5344CB8AC3E}">
        <p14:creationId xmlns:p14="http://schemas.microsoft.com/office/powerpoint/2010/main" val="60266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140677" y="1099930"/>
            <a:ext cx="5849306" cy="5758070"/>
          </a:xfrm>
        </p:spPr>
        <p:txBody>
          <a:bodyPr>
            <a:normAutofit fontScale="92500" lnSpcReduction="10000"/>
          </a:bodyPr>
          <a:lstStyle/>
          <a:p>
            <a:r>
              <a:rPr lang="en-US" b="1" dirty="0"/>
              <a:t> Pretraining consists of learning a stack of modiﬁed RBM’s, that are then composed to create a deep Boltzmann machine.</a:t>
            </a:r>
          </a:p>
          <a:p>
            <a:r>
              <a:rPr lang="en-US" b="1" dirty="0"/>
              <a:t>Consider a two-layer Boltzmann machine with no within-layer connections.</a:t>
            </a:r>
          </a:p>
          <a:p>
            <a:r>
              <a:rPr lang="en-US" b="1" dirty="0"/>
              <a:t>The energy of the state {v,h1,h2} is deﬁned as:</a:t>
            </a:r>
          </a:p>
          <a:p>
            <a:endParaRPr lang="en-US" b="1" dirty="0"/>
          </a:p>
          <a:p>
            <a:endParaRPr lang="en-US" b="1" dirty="0"/>
          </a:p>
          <a:p>
            <a:r>
              <a:rPr lang="en-US" b="1" dirty="0"/>
              <a:t>where θ = {W1,W2} are the model parameters, representing visible-to-hidden and hidden-to-hidden symmetric interaction terms.</a:t>
            </a:r>
          </a:p>
          <a:p>
            <a:endParaRPr lang="en-US" b="1" dirty="0"/>
          </a:p>
        </p:txBody>
      </p:sp>
      <p:sp>
        <p:nvSpPr>
          <p:cNvPr id="6" name="Title 1">
            <a:extLst>
              <a:ext uri="{FF2B5EF4-FFF2-40B4-BE49-F238E27FC236}">
                <a16:creationId xmlns:a16="http://schemas.microsoft.com/office/drawing/2014/main" id="{DF0FB2C4-AE7A-4147-AC08-64437C55F17B}"/>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 (DBM)</a:t>
            </a:r>
            <a:endParaRPr lang="en-US" sz="6600" b="1"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9FC01E1A-2CF5-4D96-BB91-6B538164F8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378226"/>
            <a:ext cx="5879123" cy="5022574"/>
          </a:xfrm>
        </p:spPr>
      </p:pic>
      <p:pic>
        <p:nvPicPr>
          <p:cNvPr id="12" name="Picture 11">
            <a:extLst>
              <a:ext uri="{FF2B5EF4-FFF2-40B4-BE49-F238E27FC236}">
                <a16:creationId xmlns:a16="http://schemas.microsoft.com/office/drawing/2014/main" id="{1C8C0E11-49CD-470F-B354-366127054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17" y="4263887"/>
            <a:ext cx="5677026" cy="861392"/>
          </a:xfrm>
          <a:prstGeom prst="rect">
            <a:avLst/>
          </a:prstGeom>
        </p:spPr>
      </p:pic>
    </p:spTree>
    <p:extLst>
      <p:ext uri="{BB962C8B-B14F-4D97-AF65-F5344CB8AC3E}">
        <p14:creationId xmlns:p14="http://schemas.microsoft.com/office/powerpoint/2010/main" val="101922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140677" y="1099930"/>
            <a:ext cx="5849306" cy="5758070"/>
          </a:xfrm>
        </p:spPr>
        <p:txBody>
          <a:bodyPr>
            <a:normAutofit/>
          </a:bodyPr>
          <a:lstStyle/>
          <a:p>
            <a:r>
              <a:rPr lang="en-US" b="1" dirty="0"/>
              <a:t>  The probability that the model assigns to a visible vector v is:</a:t>
            </a:r>
          </a:p>
          <a:p>
            <a:endParaRPr lang="en-US" b="1" dirty="0"/>
          </a:p>
          <a:p>
            <a:pPr marL="0" indent="0">
              <a:buNone/>
            </a:pPr>
            <a:endParaRPr lang="en-US" b="1" dirty="0"/>
          </a:p>
          <a:p>
            <a:r>
              <a:rPr lang="en-US" b="1" dirty="0"/>
              <a:t>The conditional distributions over the visible and the two sets of hidden units are given by logistic functions:</a:t>
            </a:r>
          </a:p>
        </p:txBody>
      </p:sp>
      <p:sp>
        <p:nvSpPr>
          <p:cNvPr id="6" name="Title 1">
            <a:extLst>
              <a:ext uri="{FF2B5EF4-FFF2-40B4-BE49-F238E27FC236}">
                <a16:creationId xmlns:a16="http://schemas.microsoft.com/office/drawing/2014/main" id="{DF0FB2C4-AE7A-4147-AC08-64437C55F17B}"/>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 (DBM)</a:t>
            </a:r>
            <a:endParaRPr lang="en-US" sz="6600" b="1"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9FC01E1A-2CF5-4D96-BB91-6B538164F8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378226"/>
            <a:ext cx="5879123" cy="5022574"/>
          </a:xfrm>
        </p:spPr>
      </p:pic>
      <p:pic>
        <p:nvPicPr>
          <p:cNvPr id="3" name="Picture 2">
            <a:extLst>
              <a:ext uri="{FF2B5EF4-FFF2-40B4-BE49-F238E27FC236}">
                <a16:creationId xmlns:a16="http://schemas.microsoft.com/office/drawing/2014/main" id="{FB016CA3-227B-48D2-9A38-C17F34D4A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75" y="1996261"/>
            <a:ext cx="5855108" cy="892712"/>
          </a:xfrm>
          <a:prstGeom prst="rect">
            <a:avLst/>
          </a:prstGeom>
        </p:spPr>
      </p:pic>
      <p:pic>
        <p:nvPicPr>
          <p:cNvPr id="8" name="Picture 7">
            <a:extLst>
              <a:ext uri="{FF2B5EF4-FFF2-40B4-BE49-F238E27FC236}">
                <a16:creationId xmlns:a16="http://schemas.microsoft.com/office/drawing/2014/main" id="{6D2BA8A9-C4A1-4BCE-8E87-51B99AA76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76" y="4611757"/>
            <a:ext cx="5709334" cy="2246243"/>
          </a:xfrm>
          <a:prstGeom prst="rect">
            <a:avLst/>
          </a:prstGeom>
        </p:spPr>
      </p:pic>
    </p:spTree>
    <p:extLst>
      <p:ext uri="{BB962C8B-B14F-4D97-AF65-F5344CB8AC3E}">
        <p14:creationId xmlns:p14="http://schemas.microsoft.com/office/powerpoint/2010/main" val="421229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5E27C02-E783-4105-AE1D-3346AAEB38C9}"/>
              </a:ext>
            </a:extLst>
          </p:cNvPr>
          <p:cNvSpPr>
            <a:spLocks noGrp="1"/>
          </p:cNvSpPr>
          <p:nvPr>
            <p:ph sz="half" idx="1"/>
          </p:nvPr>
        </p:nvSpPr>
        <p:spPr>
          <a:xfrm>
            <a:off x="140676" y="1099930"/>
            <a:ext cx="12051324" cy="5758070"/>
          </a:xfrm>
        </p:spPr>
        <p:txBody>
          <a:bodyPr>
            <a:normAutofit/>
          </a:bodyPr>
          <a:lstStyle/>
          <a:p>
            <a:r>
              <a:rPr lang="en-US" b="1" dirty="0"/>
              <a:t>For approximate maximum likelihood learning,                                                     we could still apply the learning procedure for general Boltzmann machines described above, but it would be rather slow,                                                    particularly when the hidden units form layers which become increasingly remote from the visible units.</a:t>
            </a:r>
          </a:p>
          <a:p>
            <a:r>
              <a:rPr lang="en-US" b="1" dirty="0"/>
              <a:t> There is, however, a fast way to initialize the model parameters to sensible values as we describe in the next section</a:t>
            </a:r>
          </a:p>
        </p:txBody>
      </p:sp>
      <p:sp>
        <p:nvSpPr>
          <p:cNvPr id="6" name="Title 1">
            <a:extLst>
              <a:ext uri="{FF2B5EF4-FFF2-40B4-BE49-F238E27FC236}">
                <a16:creationId xmlns:a16="http://schemas.microsoft.com/office/drawing/2014/main" id="{DF0FB2C4-AE7A-4147-AC08-64437C55F17B}"/>
              </a:ext>
            </a:extLst>
          </p:cNvPr>
          <p:cNvSpPr txBox="1">
            <a:spLocks/>
          </p:cNvSpPr>
          <p:nvPr/>
        </p:nvSpPr>
        <p:spPr>
          <a:xfrm>
            <a:off x="0" y="0"/>
            <a:ext cx="12192000" cy="1007165"/>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Arial Rounded MT Bold" panose="020F0704030504030204" pitchFamily="34" charset="0"/>
              </a:rPr>
              <a:t>Deep Boltzmann machine (DBM)</a:t>
            </a:r>
            <a:endParaRPr lang="en-US" sz="6600" b="1" dirty="0">
              <a:latin typeface="Arial Rounded MT Bold" panose="020F0704030504030204" pitchFamily="34" charset="0"/>
            </a:endParaRPr>
          </a:p>
        </p:txBody>
      </p:sp>
    </p:spTree>
    <p:extLst>
      <p:ext uri="{BB962C8B-B14F-4D97-AF65-F5344CB8AC3E}">
        <p14:creationId xmlns:p14="http://schemas.microsoft.com/office/powerpoint/2010/main" val="73883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0"/>
            <a:ext cx="12192000" cy="834887"/>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Greedy Layerwise Pretraining of DBM’s</a:t>
            </a: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1060174"/>
            <a:ext cx="12093527" cy="5797826"/>
          </a:xfrm>
        </p:spPr>
        <p:txBody>
          <a:bodyPr>
            <a:normAutofit/>
          </a:bodyPr>
          <a:lstStyle/>
          <a:p>
            <a:r>
              <a:rPr lang="en-US" b="1" dirty="0"/>
              <a:t>is a technique used in training Deep Boltzmann Machines (DBMs) where the model is trained one layer at a time in a greedy, unsupervised manner. </a:t>
            </a:r>
            <a:endParaRPr lang="ar-SA" b="1" dirty="0"/>
          </a:p>
          <a:p>
            <a:r>
              <a:rPr lang="en-US" b="1" dirty="0"/>
              <a:t>Hinton et al. (2006) introduced a greedy, layer-by-layer unsupervised learning algorithm that consists of learning a stack of RBM’s one layer at a time.</a:t>
            </a:r>
          </a:p>
          <a:p>
            <a:r>
              <a:rPr lang="en-US" b="1" dirty="0"/>
              <a:t>After the stack of RBM’s has been learned, the whole stack can be viewed       as a single probabilistic model, called a “</a:t>
            </a:r>
            <a:r>
              <a:rPr lang="en-US" b="1" dirty="0">
                <a:solidFill>
                  <a:srgbClr val="C00000"/>
                </a:solidFill>
              </a:rPr>
              <a:t>deep belief network</a:t>
            </a:r>
            <a:r>
              <a:rPr lang="en-US" b="1" dirty="0"/>
              <a:t>”.</a:t>
            </a:r>
          </a:p>
          <a:p>
            <a:r>
              <a:rPr lang="en-US" b="1" dirty="0"/>
              <a:t>Surprisingly, this model is not a deep Boltzmann machine.</a:t>
            </a:r>
          </a:p>
          <a:p>
            <a:r>
              <a:rPr lang="en-US" b="1" dirty="0"/>
              <a:t>The top two layers form a restricted Boltzmann machine which is an undirected graphical model, but the lower layers form a directed generative model</a:t>
            </a:r>
          </a:p>
        </p:txBody>
      </p:sp>
    </p:spTree>
    <p:extLst>
      <p:ext uri="{BB962C8B-B14F-4D97-AF65-F5344CB8AC3E}">
        <p14:creationId xmlns:p14="http://schemas.microsoft.com/office/powerpoint/2010/main" val="422561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0"/>
            <a:ext cx="12191999"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6000" b="1" dirty="0">
                <a:latin typeface="Arial Rounded MT Bold" panose="020F0704030504030204" pitchFamily="34" charset="0"/>
              </a:rPr>
              <a:t>Boltzmann Machine</a:t>
            </a:r>
          </a:p>
        </p:txBody>
      </p:sp>
      <p:sp>
        <p:nvSpPr>
          <p:cNvPr id="3" name="Content Placeholder 2">
            <a:extLst>
              <a:ext uri="{FF2B5EF4-FFF2-40B4-BE49-F238E27FC236}">
                <a16:creationId xmlns:a16="http://schemas.microsoft.com/office/drawing/2014/main" id="{16CB6E4C-7B8C-4CA5-87BA-1E2E5E4B365C}"/>
              </a:ext>
            </a:extLst>
          </p:cNvPr>
          <p:cNvSpPr>
            <a:spLocks noGrp="1"/>
          </p:cNvSpPr>
          <p:nvPr>
            <p:ph sz="half" idx="1"/>
          </p:nvPr>
        </p:nvSpPr>
        <p:spPr>
          <a:xfrm>
            <a:off x="157163" y="1921565"/>
            <a:ext cx="5862637" cy="5126038"/>
          </a:xfrm>
        </p:spPr>
        <p:txBody>
          <a:bodyPr>
            <a:normAutofit/>
          </a:bodyPr>
          <a:lstStyle/>
          <a:p>
            <a:pPr marL="0" indent="0">
              <a:buNone/>
            </a:pPr>
            <a:r>
              <a:rPr lang="en-US" b="1" dirty="0">
                <a:solidFill>
                  <a:srgbClr val="002060"/>
                </a:solidFill>
              </a:rPr>
              <a:t>We will briefly cover Boltzmann Machines and their evolution into Deep Boltzmann Machines (DBMs).</a:t>
            </a:r>
          </a:p>
          <a:p>
            <a:pPr marL="0" indent="0">
              <a:buNone/>
            </a:pPr>
            <a:endParaRPr lang="en-US" b="1" dirty="0">
              <a:solidFill>
                <a:srgbClr val="C00000"/>
              </a:solidFill>
            </a:endParaRPr>
          </a:p>
          <a:p>
            <a:pPr marL="0" indent="0">
              <a:buNone/>
            </a:pPr>
            <a:r>
              <a:rPr lang="en-US" b="1" dirty="0">
                <a:solidFill>
                  <a:srgbClr val="C00000"/>
                </a:solidFill>
              </a:rPr>
              <a:t>A Boltzmann Machine </a:t>
            </a:r>
            <a:r>
              <a:rPr lang="en-US" dirty="0"/>
              <a:t>is a network of symmetrically connected neurons like units that make stochastic decisions about whether to be on or off.</a:t>
            </a:r>
          </a:p>
        </p:txBody>
      </p:sp>
      <p:sp>
        <p:nvSpPr>
          <p:cNvPr id="7" name="Rectangle: Rounded Corners 6">
            <a:extLst>
              <a:ext uri="{FF2B5EF4-FFF2-40B4-BE49-F238E27FC236}">
                <a16:creationId xmlns:a16="http://schemas.microsoft.com/office/drawing/2014/main" id="{BB0F2F5D-F398-436A-AEE7-98DF3C240E63}"/>
              </a:ext>
            </a:extLst>
          </p:cNvPr>
          <p:cNvSpPr/>
          <p:nvPr/>
        </p:nvSpPr>
        <p:spPr>
          <a:xfrm>
            <a:off x="6096000" y="1921565"/>
            <a:ext cx="2425148" cy="5565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749A813A-69DF-4D9A-8378-102022D7D4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4229" y="1690687"/>
            <a:ext cx="5470608" cy="5167312"/>
          </a:xfrm>
        </p:spPr>
      </p:pic>
    </p:spTree>
    <p:extLst>
      <p:ext uri="{BB962C8B-B14F-4D97-AF65-F5344CB8AC3E}">
        <p14:creationId xmlns:p14="http://schemas.microsoft.com/office/powerpoint/2010/main" val="2033720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1139687"/>
            <a:ext cx="12192000" cy="5718313"/>
          </a:xfrm>
        </p:spPr>
        <p:txBody>
          <a:bodyPr/>
          <a:lstStyle/>
          <a:p>
            <a:r>
              <a:rPr lang="en-US" b="1" dirty="0"/>
              <a:t>After learning the ﬁrst RBM in the stack, the generative model can be written as:</a:t>
            </a:r>
          </a:p>
          <a:p>
            <a:endParaRPr lang="en-US" b="1" dirty="0"/>
          </a:p>
          <a:p>
            <a:endParaRPr lang="en-US" b="1" dirty="0"/>
          </a:p>
          <a:p>
            <a:r>
              <a:rPr lang="en-US" b="1" dirty="0"/>
              <a:t>Where                                                   is an implicit prior over h1 deﬁned by the parameters. </a:t>
            </a:r>
          </a:p>
          <a:p>
            <a:r>
              <a:rPr lang="en-US" b="1" dirty="0"/>
              <a:t>The second RBM in the stack replaces :</a:t>
            </a:r>
          </a:p>
        </p:txBody>
      </p:sp>
      <p:pic>
        <p:nvPicPr>
          <p:cNvPr id="3" name="Picture 2">
            <a:extLst>
              <a:ext uri="{FF2B5EF4-FFF2-40B4-BE49-F238E27FC236}">
                <a16:creationId xmlns:a16="http://schemas.microsoft.com/office/drawing/2014/main" id="{BB9F13B7-A612-4A26-9F9E-86EB480E9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305" y="1529851"/>
            <a:ext cx="7497237" cy="1090679"/>
          </a:xfrm>
          <a:prstGeom prst="rect">
            <a:avLst/>
          </a:prstGeom>
        </p:spPr>
      </p:pic>
      <p:pic>
        <p:nvPicPr>
          <p:cNvPr id="7" name="Picture 6">
            <a:extLst>
              <a:ext uri="{FF2B5EF4-FFF2-40B4-BE49-F238E27FC236}">
                <a16:creationId xmlns:a16="http://schemas.microsoft.com/office/drawing/2014/main" id="{11BC0E68-0116-4CE6-B582-E784CF43A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827" y="3038475"/>
            <a:ext cx="3767790" cy="428412"/>
          </a:xfrm>
          <a:prstGeom prst="rect">
            <a:avLst/>
          </a:prstGeom>
        </p:spPr>
      </p:pic>
      <p:pic>
        <p:nvPicPr>
          <p:cNvPr id="9" name="Picture 8">
            <a:extLst>
              <a:ext uri="{FF2B5EF4-FFF2-40B4-BE49-F238E27FC236}">
                <a16:creationId xmlns:a16="http://schemas.microsoft.com/office/drawing/2014/main" id="{C05E57A8-B491-445E-9D7C-D9958E64F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10" y="5038324"/>
            <a:ext cx="4820424" cy="528032"/>
          </a:xfrm>
          <a:prstGeom prst="rect">
            <a:avLst/>
          </a:prstGeom>
        </p:spPr>
      </p:pic>
      <p:pic>
        <p:nvPicPr>
          <p:cNvPr id="11" name="Picture 10">
            <a:extLst>
              <a:ext uri="{FF2B5EF4-FFF2-40B4-BE49-F238E27FC236}">
                <a16:creationId xmlns:a16="http://schemas.microsoft.com/office/drawing/2014/main" id="{886DEA2F-5760-4258-AA30-A06DE9233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3934" y="4999080"/>
            <a:ext cx="3564456" cy="528032"/>
          </a:xfrm>
          <a:prstGeom prst="rect">
            <a:avLst/>
          </a:prstGeom>
        </p:spPr>
      </p:pic>
      <p:sp>
        <p:nvSpPr>
          <p:cNvPr id="8" name="Title 1">
            <a:extLst>
              <a:ext uri="{FF2B5EF4-FFF2-40B4-BE49-F238E27FC236}">
                <a16:creationId xmlns:a16="http://schemas.microsoft.com/office/drawing/2014/main" id="{63DE80A4-BCB0-4A1C-9EDE-DAF47EAD2293}"/>
              </a:ext>
            </a:extLst>
          </p:cNvPr>
          <p:cNvSpPr txBox="1">
            <a:spLocks/>
          </p:cNvSpPr>
          <p:nvPr/>
        </p:nvSpPr>
        <p:spPr>
          <a:xfrm>
            <a:off x="0" y="0"/>
            <a:ext cx="12192000" cy="834887"/>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Greedy Layerwise Pretraining of DBM’s</a:t>
            </a:r>
          </a:p>
        </p:txBody>
      </p:sp>
    </p:spTree>
    <p:extLst>
      <p:ext uri="{BB962C8B-B14F-4D97-AF65-F5344CB8AC3E}">
        <p14:creationId xmlns:p14="http://schemas.microsoft.com/office/powerpoint/2010/main" val="2132235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967409"/>
            <a:ext cx="7142921" cy="5890592"/>
          </a:xfrm>
        </p:spPr>
        <p:txBody>
          <a:bodyPr>
            <a:normAutofit/>
          </a:bodyPr>
          <a:lstStyle/>
          <a:p>
            <a:r>
              <a:rPr lang="en-US" sz="3200" b="1" dirty="0"/>
              <a:t>To initialize model parameters of a DBM, we propose greedy,                 layer-by-layer pretraining by learning a stack of RBM’s, but with a small change that is introduced to eliminate the double-counting problem when         top-down and bottom-up inﬂuences are subsequently combined. </a:t>
            </a:r>
          </a:p>
          <a:p>
            <a:r>
              <a:rPr lang="en-US" sz="3200" b="1" dirty="0"/>
              <a:t>For the lower-level RBM, we double the input and tie the visible-to-hidden weights.</a:t>
            </a:r>
          </a:p>
        </p:txBody>
      </p:sp>
      <p:pic>
        <p:nvPicPr>
          <p:cNvPr id="5" name="Picture 4">
            <a:extLst>
              <a:ext uri="{FF2B5EF4-FFF2-40B4-BE49-F238E27FC236}">
                <a16:creationId xmlns:a16="http://schemas.microsoft.com/office/drawing/2014/main" id="{DC14E0E3-CDED-415D-B367-2E9BA7486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903" y="1325563"/>
            <a:ext cx="5155096" cy="5380037"/>
          </a:xfrm>
          <a:prstGeom prst="rect">
            <a:avLst/>
          </a:prstGeom>
        </p:spPr>
      </p:pic>
      <p:sp>
        <p:nvSpPr>
          <p:cNvPr id="9" name="Title 1">
            <a:extLst>
              <a:ext uri="{FF2B5EF4-FFF2-40B4-BE49-F238E27FC236}">
                <a16:creationId xmlns:a16="http://schemas.microsoft.com/office/drawing/2014/main" id="{02E030D9-F6E4-44F7-B835-11614305745F}"/>
              </a:ext>
            </a:extLst>
          </p:cNvPr>
          <p:cNvSpPr txBox="1">
            <a:spLocks/>
          </p:cNvSpPr>
          <p:nvPr/>
        </p:nvSpPr>
        <p:spPr>
          <a:xfrm>
            <a:off x="0" y="0"/>
            <a:ext cx="12192000" cy="834887"/>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Greedy Layerwise Pretraining of DBM’s</a:t>
            </a:r>
          </a:p>
        </p:txBody>
      </p:sp>
    </p:spTree>
    <p:extLst>
      <p:ext uri="{BB962C8B-B14F-4D97-AF65-F5344CB8AC3E}">
        <p14:creationId xmlns:p14="http://schemas.microsoft.com/office/powerpoint/2010/main" val="399691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8CF9BB-0B81-46E9-98EF-4A16B0152D89}"/>
              </a:ext>
            </a:extLst>
          </p:cNvPr>
          <p:cNvSpPr>
            <a:spLocks noGrp="1"/>
          </p:cNvSpPr>
          <p:nvPr>
            <p:ph sz="half" idx="1"/>
          </p:nvPr>
        </p:nvSpPr>
        <p:spPr>
          <a:xfrm>
            <a:off x="0" y="1060174"/>
            <a:ext cx="6019800" cy="5116789"/>
          </a:xfrm>
        </p:spPr>
        <p:txBody>
          <a:bodyPr>
            <a:normAutofit/>
          </a:bodyPr>
          <a:lstStyle/>
          <a:p>
            <a:r>
              <a:rPr lang="en-US" b="1" dirty="0"/>
              <a:t>In this modiﬁed RBM with tied parameters, the conditional distributions over the hidden and visible states are deﬁned as:</a:t>
            </a:r>
          </a:p>
          <a:p>
            <a:pPr marL="0" indent="0">
              <a:buNone/>
            </a:pPr>
            <a:endParaRPr lang="en-US" b="1" dirty="0"/>
          </a:p>
        </p:txBody>
      </p:sp>
      <p:sp>
        <p:nvSpPr>
          <p:cNvPr id="7" name="Content Placeholder 6">
            <a:extLst>
              <a:ext uri="{FF2B5EF4-FFF2-40B4-BE49-F238E27FC236}">
                <a16:creationId xmlns:a16="http://schemas.microsoft.com/office/drawing/2014/main" id="{B2E775BC-E716-4A9A-BF5E-2FD39367A132}"/>
              </a:ext>
            </a:extLst>
          </p:cNvPr>
          <p:cNvSpPr>
            <a:spLocks noGrp="1"/>
          </p:cNvSpPr>
          <p:nvPr>
            <p:ph sz="half" idx="2"/>
          </p:nvPr>
        </p:nvSpPr>
        <p:spPr>
          <a:xfrm>
            <a:off x="6019800" y="1060174"/>
            <a:ext cx="6172201" cy="5605669"/>
          </a:xfrm>
        </p:spPr>
        <p:txBody>
          <a:bodyPr/>
          <a:lstStyle/>
          <a:p>
            <a:r>
              <a:rPr lang="en-US" b="1" dirty="0"/>
              <a:t>Contrastive divergence learning works well and the modiﬁed RBM is good at reconstructing its training data.</a:t>
            </a:r>
          </a:p>
          <a:p>
            <a:r>
              <a:rPr lang="en-US" b="1" dirty="0"/>
              <a:t>Conversely, for the top-level RBM we double the number of hidden units.</a:t>
            </a:r>
          </a:p>
          <a:p>
            <a:r>
              <a:rPr lang="en-US" b="1" dirty="0"/>
              <a:t>The conditional distributions for this model take the form:</a:t>
            </a:r>
          </a:p>
          <a:p>
            <a:endParaRPr lang="en-US" b="1" dirty="0"/>
          </a:p>
          <a:p>
            <a:endParaRPr lang="en-US" dirty="0"/>
          </a:p>
        </p:txBody>
      </p:sp>
      <p:pic>
        <p:nvPicPr>
          <p:cNvPr id="8" name="Picture 7">
            <a:extLst>
              <a:ext uri="{FF2B5EF4-FFF2-40B4-BE49-F238E27FC236}">
                <a16:creationId xmlns:a16="http://schemas.microsoft.com/office/drawing/2014/main" id="{BF2E39E4-AE1F-4E79-8E7B-72B40B12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2" y="3142446"/>
            <a:ext cx="5300868" cy="2198180"/>
          </a:xfrm>
          <a:prstGeom prst="rect">
            <a:avLst/>
          </a:prstGeom>
        </p:spPr>
      </p:pic>
      <p:pic>
        <p:nvPicPr>
          <p:cNvPr id="10" name="Picture 9">
            <a:extLst>
              <a:ext uri="{FF2B5EF4-FFF2-40B4-BE49-F238E27FC236}">
                <a16:creationId xmlns:a16="http://schemas.microsoft.com/office/drawing/2014/main" id="{C3873000-C9AA-430A-9085-51DC9505D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089" y="4369433"/>
            <a:ext cx="5629803" cy="1807530"/>
          </a:xfrm>
          <a:prstGeom prst="rect">
            <a:avLst/>
          </a:prstGeom>
        </p:spPr>
      </p:pic>
      <p:sp>
        <p:nvSpPr>
          <p:cNvPr id="9" name="Title 1">
            <a:extLst>
              <a:ext uri="{FF2B5EF4-FFF2-40B4-BE49-F238E27FC236}">
                <a16:creationId xmlns:a16="http://schemas.microsoft.com/office/drawing/2014/main" id="{0060F2C1-BBA1-4D2A-B735-E7CA5B021041}"/>
              </a:ext>
            </a:extLst>
          </p:cNvPr>
          <p:cNvSpPr txBox="1">
            <a:spLocks/>
          </p:cNvSpPr>
          <p:nvPr/>
        </p:nvSpPr>
        <p:spPr>
          <a:xfrm>
            <a:off x="0" y="0"/>
            <a:ext cx="12192000" cy="834887"/>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Greedy Layerwise Pretraining of DBM’s</a:t>
            </a:r>
          </a:p>
        </p:txBody>
      </p:sp>
    </p:spTree>
    <p:extLst>
      <p:ext uri="{BB962C8B-B14F-4D97-AF65-F5344CB8AC3E}">
        <p14:creationId xmlns:p14="http://schemas.microsoft.com/office/powerpoint/2010/main" val="168125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940905"/>
            <a:ext cx="12191999" cy="5917096"/>
          </a:xfrm>
        </p:spPr>
        <p:txBody>
          <a:bodyPr>
            <a:normAutofit lnSpcReduction="10000"/>
          </a:bodyPr>
          <a:lstStyle/>
          <a:p>
            <a:r>
              <a:rPr lang="en-US" b="1" dirty="0"/>
              <a:t>When these two modules are composed to form a single system, the total input coming into the ﬁrst hidden layer is halved which leads to the following conditional distribution over h1:</a:t>
            </a:r>
          </a:p>
          <a:p>
            <a:endParaRPr lang="en-US" b="1" dirty="0"/>
          </a:p>
          <a:p>
            <a:endParaRPr lang="en-US" b="1" dirty="0"/>
          </a:p>
          <a:p>
            <a:r>
              <a:rPr lang="en-US" b="1" dirty="0"/>
              <a:t>The conditional distributions over v and h2 stay consistent. </a:t>
            </a:r>
            <a:endParaRPr lang="ar-SA" b="1" dirty="0"/>
          </a:p>
          <a:p>
            <a:r>
              <a:rPr lang="en-US" b="1" dirty="0"/>
              <a:t>The composed model's conditional distributions match those of the DBM.</a:t>
            </a:r>
            <a:endParaRPr lang="ar-SA" b="1" dirty="0"/>
          </a:p>
          <a:p>
            <a:r>
              <a:rPr lang="en-US" b="1" dirty="0"/>
              <a:t>Greedy pretraining of modified RBMs forms a symmetric-weighted deep Boltzmann machine.</a:t>
            </a:r>
            <a:endParaRPr lang="ar-SA" b="1" dirty="0"/>
          </a:p>
          <a:p>
            <a:r>
              <a:rPr lang="en-US" b="1" dirty="0"/>
              <a:t> When training a stack of more than two RBMs, modify the first and last RBMs and halve the weights for intermediate ones.</a:t>
            </a:r>
            <a:endParaRPr lang="ar-SA" b="1" dirty="0"/>
          </a:p>
          <a:p>
            <a:r>
              <a:rPr lang="en-US" b="1" dirty="0"/>
              <a:t> Pretraining DBM weights speeds up inference and initializes sensible values, leading to faster convergence than random initialization.</a:t>
            </a:r>
          </a:p>
        </p:txBody>
      </p:sp>
      <p:pic>
        <p:nvPicPr>
          <p:cNvPr id="5" name="Picture 4">
            <a:extLst>
              <a:ext uri="{FF2B5EF4-FFF2-40B4-BE49-F238E27FC236}">
                <a16:creationId xmlns:a16="http://schemas.microsoft.com/office/drawing/2014/main" id="{49F831C0-D0E2-4384-955A-03E2606CD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9" y="2090901"/>
            <a:ext cx="6520069" cy="900778"/>
          </a:xfrm>
          <a:prstGeom prst="rect">
            <a:avLst/>
          </a:prstGeom>
        </p:spPr>
      </p:pic>
      <p:sp>
        <p:nvSpPr>
          <p:cNvPr id="7" name="Title 1">
            <a:extLst>
              <a:ext uri="{FF2B5EF4-FFF2-40B4-BE49-F238E27FC236}">
                <a16:creationId xmlns:a16="http://schemas.microsoft.com/office/drawing/2014/main" id="{71115B18-9412-4182-9AEE-3623A93BE37B}"/>
              </a:ext>
            </a:extLst>
          </p:cNvPr>
          <p:cNvSpPr txBox="1">
            <a:spLocks/>
          </p:cNvSpPr>
          <p:nvPr/>
        </p:nvSpPr>
        <p:spPr>
          <a:xfrm>
            <a:off x="0" y="0"/>
            <a:ext cx="12192000" cy="834887"/>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Greedy Layerwise Pretraining of DBM’s</a:t>
            </a:r>
          </a:p>
        </p:txBody>
      </p:sp>
    </p:spTree>
    <p:extLst>
      <p:ext uri="{BB962C8B-B14F-4D97-AF65-F5344CB8AC3E}">
        <p14:creationId xmlns:p14="http://schemas.microsoft.com/office/powerpoint/2010/main" val="122843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68626"/>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Evaluating DBM’s</a:t>
            </a: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874643"/>
            <a:ext cx="12192000" cy="6135758"/>
          </a:xfrm>
        </p:spPr>
        <p:txBody>
          <a:bodyPr>
            <a:normAutofit fontScale="92500" lnSpcReduction="20000"/>
          </a:bodyPr>
          <a:lstStyle/>
          <a:p>
            <a:r>
              <a:rPr lang="en-US" b="1" dirty="0"/>
              <a:t>Recently, Salakhutdinov and Murray (2008) showed that a Monte Carlo based method, Annealed Importance Sampling (AIS) (Neal, 2001), can be used to efﬁciently estimate the partition function of an RBM.</a:t>
            </a:r>
            <a:endParaRPr lang="ar-SA" b="1" dirty="0"/>
          </a:p>
          <a:p>
            <a:r>
              <a:rPr lang="en-US" b="1" dirty="0"/>
              <a:t>In this section we show how AIS can be used to estimate the partition functions of deep Boltzmann machines.</a:t>
            </a:r>
            <a:endParaRPr lang="ar-SA" b="1" dirty="0"/>
          </a:p>
          <a:p>
            <a:r>
              <a:rPr lang="en-US" b="1" dirty="0"/>
              <a:t>Together with variational inference this will allow us obtain good estimates of the lower bound on the log-probability of the test data.</a:t>
            </a:r>
          </a:p>
          <a:p>
            <a:r>
              <a:rPr lang="en-US" b="1" dirty="0"/>
              <a:t>Suppose we have two distributions deﬁned on some space X with probability density functions: p A(x) = p*A(x)/ZA and p*B(x) = p*B(x)/ZB.</a:t>
            </a:r>
          </a:p>
          <a:p>
            <a:r>
              <a:rPr lang="en-US" b="1" dirty="0"/>
              <a:t>Typically p A(x) is deﬁned to be some simple distribution with known ZA and from which we can easily draw </a:t>
            </a:r>
            <a:r>
              <a:rPr lang="en-US" b="1" dirty="0" err="1"/>
              <a:t>i.i.d</a:t>
            </a:r>
            <a:r>
              <a:rPr lang="en-US" b="1" dirty="0"/>
              <a:t>. samples. AIS estimates the ratio ZB/ZA by deﬁning a sequence of intermediate probability distributions: p0,...,</a:t>
            </a:r>
            <a:r>
              <a:rPr lang="en-US" b="1" dirty="0" err="1"/>
              <a:t>pK</a:t>
            </a:r>
            <a:r>
              <a:rPr lang="en-US" b="1" dirty="0"/>
              <a:t>, with p0 = </a:t>
            </a:r>
            <a:r>
              <a:rPr lang="en-US" b="1" dirty="0" err="1"/>
              <a:t>pA</a:t>
            </a:r>
            <a:r>
              <a:rPr lang="en-US" b="1" dirty="0"/>
              <a:t> and </a:t>
            </a:r>
            <a:r>
              <a:rPr lang="en-US" b="1" dirty="0" err="1"/>
              <a:t>pK</a:t>
            </a:r>
            <a:r>
              <a:rPr lang="en-US" b="1" dirty="0"/>
              <a:t>=</a:t>
            </a:r>
            <a:r>
              <a:rPr lang="en-US" b="1" dirty="0" err="1"/>
              <a:t>pB</a:t>
            </a:r>
            <a:r>
              <a:rPr lang="en-US" b="1" dirty="0"/>
              <a:t>.</a:t>
            </a:r>
          </a:p>
          <a:p>
            <a:r>
              <a:rPr lang="en-US" b="1" dirty="0"/>
              <a:t> For each intermediate distribution we must be able to easily evaluate the unnormalized probability p∗ k(x), and we must also be able to sample x′ given x using a Markov chain transition operator Tk(</a:t>
            </a:r>
            <a:r>
              <a:rPr lang="en-US" b="1" dirty="0" err="1"/>
              <a:t>x′;x</a:t>
            </a:r>
            <a:r>
              <a:rPr lang="en-US" b="1" dirty="0"/>
              <a:t>) that leaves pk(x) invariant</a:t>
            </a:r>
          </a:p>
          <a:p>
            <a:r>
              <a:rPr lang="en-US" b="1" dirty="0"/>
              <a:t>Using the special layer-by-layer structure of deep Boltzmann machines, we can derive a more efﬁcient AIS scheme for estimating the model’s partition function</a:t>
            </a:r>
          </a:p>
          <a:p>
            <a:endParaRPr lang="en-US" dirty="0"/>
          </a:p>
        </p:txBody>
      </p:sp>
    </p:spTree>
    <p:extLst>
      <p:ext uri="{BB962C8B-B14F-4D97-AF65-F5344CB8AC3E}">
        <p14:creationId xmlns:p14="http://schemas.microsoft.com/office/powerpoint/2010/main" val="2964387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 Discriminative Fine-tuning of DBM’s</a:t>
            </a: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914401"/>
            <a:ext cx="6957390" cy="5943600"/>
          </a:xfrm>
        </p:spPr>
        <p:txBody>
          <a:bodyPr>
            <a:normAutofit lnSpcReduction="10000"/>
          </a:bodyPr>
          <a:lstStyle/>
          <a:p>
            <a:r>
              <a:rPr lang="en-US" b="1" dirty="0"/>
              <a:t>After learning, the stochastic activities of the binary features in each layer can be replaced by deterministic, real valued probabilities, and a deep Boltzmann machine can be used to initialize a deterministic multilayer neural network in the following way.</a:t>
            </a:r>
          </a:p>
          <a:p>
            <a:r>
              <a:rPr lang="en-US" b="1" dirty="0"/>
              <a:t> For each input vector v, the mean ﬁeld inference is used to obtain an approximate posterior distribution q(h | v).</a:t>
            </a:r>
          </a:p>
          <a:p>
            <a:r>
              <a:rPr lang="en-US" b="1" dirty="0"/>
              <a:t>The marginals q(h2 j = 1|v) of this approximate posterior, together with the data, are used to create an “</a:t>
            </a:r>
            <a:r>
              <a:rPr lang="en-US" b="1" dirty="0">
                <a:solidFill>
                  <a:srgbClr val="C00000"/>
                </a:solidFill>
              </a:rPr>
              <a:t>augmented</a:t>
            </a:r>
            <a:r>
              <a:rPr lang="en-US" b="1" dirty="0"/>
              <a:t>” input for this deep multilayer neural network as shown in Fig. </a:t>
            </a:r>
          </a:p>
          <a:p>
            <a:endParaRPr lang="en-US" dirty="0"/>
          </a:p>
        </p:txBody>
      </p:sp>
      <p:pic>
        <p:nvPicPr>
          <p:cNvPr id="3" name="Picture 2">
            <a:extLst>
              <a:ext uri="{FF2B5EF4-FFF2-40B4-BE49-F238E27FC236}">
                <a16:creationId xmlns:a16="http://schemas.microsoft.com/office/drawing/2014/main" id="{323468A2-AA60-485A-AFDC-3F21BCFCA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044" y="781879"/>
            <a:ext cx="4687955" cy="5817704"/>
          </a:xfrm>
          <a:prstGeom prst="rect">
            <a:avLst/>
          </a:prstGeom>
        </p:spPr>
      </p:pic>
    </p:spTree>
    <p:extLst>
      <p:ext uri="{BB962C8B-B14F-4D97-AF65-F5344CB8AC3E}">
        <p14:creationId xmlns:p14="http://schemas.microsoft.com/office/powerpoint/2010/main" val="3662893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 Discriminative Fine-tuning of DBM’s</a:t>
            </a: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914401"/>
            <a:ext cx="12192000" cy="5943600"/>
          </a:xfrm>
        </p:spPr>
        <p:txBody>
          <a:bodyPr>
            <a:normAutofit/>
          </a:bodyPr>
          <a:lstStyle/>
          <a:p>
            <a:r>
              <a:rPr lang="en-US" b="1" dirty="0"/>
              <a:t>Standard backpropagation can then be used to discriminatively ﬁne-tune the model. </a:t>
            </a:r>
          </a:p>
          <a:p>
            <a:r>
              <a:rPr lang="en-US" b="1" dirty="0"/>
              <a:t>The unusual representation of the input is a by-product of converting a DBM into a deterministic neural network.</a:t>
            </a:r>
          </a:p>
          <a:p>
            <a:r>
              <a:rPr lang="en-US" b="1" dirty="0"/>
              <a:t> In general, the gradient-based ﬁne-tuning may choose to ignore q(h2|v), i.e. drive the ﬁrst-layer connections W2 to zero, which will result in a standard neural network net.</a:t>
            </a:r>
          </a:p>
          <a:p>
            <a:r>
              <a:rPr lang="en-US" b="1" dirty="0"/>
              <a:t> Conversely, the network may choose to ignore the input by driving the ﬁrst-layer W1 to zero.</a:t>
            </a:r>
          </a:p>
          <a:p>
            <a:r>
              <a:rPr lang="en-US" b="1" dirty="0"/>
              <a:t> In all of our experiments, however, the network uses the entire augmented input for making predictions.</a:t>
            </a:r>
          </a:p>
          <a:p>
            <a:endParaRPr lang="en-US" dirty="0"/>
          </a:p>
        </p:txBody>
      </p:sp>
    </p:spTree>
    <p:extLst>
      <p:ext uri="{BB962C8B-B14F-4D97-AF65-F5344CB8AC3E}">
        <p14:creationId xmlns:p14="http://schemas.microsoft.com/office/powerpoint/2010/main" val="340066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27652"/>
            <a:ext cx="11929403" cy="5782637"/>
          </a:xfrm>
        </p:spPr>
        <p:txBody>
          <a:bodyPr>
            <a:normAutofit/>
          </a:bodyPr>
          <a:lstStyle/>
          <a:p>
            <a:r>
              <a:rPr lang="en-US" b="1" dirty="0"/>
              <a:t>mini-batches, each containing 100 cases, and updated the weights after each mini-batch. </a:t>
            </a:r>
          </a:p>
          <a:p>
            <a:r>
              <a:rPr lang="en-US" b="1" dirty="0"/>
              <a:t>The number of fantasy particles used for tracking the model’s statistics was also set to 1002.</a:t>
            </a:r>
          </a:p>
          <a:p>
            <a:r>
              <a:rPr lang="en-US" b="1" dirty="0"/>
              <a:t> For the stochastic approximation algorithm, we always used 5 Gibbs updates of the fantasy particles. </a:t>
            </a:r>
          </a:p>
          <a:p>
            <a:r>
              <a:rPr lang="en-US" b="1" dirty="0"/>
              <a:t>The initial learning rate was set 0.005 and was gradually decreased to 0.</a:t>
            </a:r>
          </a:p>
          <a:p>
            <a:r>
              <a:rPr lang="en-US" b="1" dirty="0"/>
              <a:t> For discriminative ﬁne-tuning of DBM’s we used the method of conjugate gradients on larger mini-batches of 5000 with three line searches performed for each minibatch in each epoch</a:t>
            </a:r>
          </a:p>
        </p:txBody>
      </p:sp>
      <p:sp>
        <p:nvSpPr>
          <p:cNvPr id="5" name="Title 1">
            <a:extLst>
              <a:ext uri="{FF2B5EF4-FFF2-40B4-BE49-F238E27FC236}">
                <a16:creationId xmlns:a16="http://schemas.microsoft.com/office/drawing/2014/main" id="{7937984F-E5AB-476A-9ECD-A6E4AE3042FD}"/>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 Discriminative Fine-tuning of DBM’s</a:t>
            </a:r>
          </a:p>
        </p:txBody>
      </p:sp>
    </p:spTree>
    <p:extLst>
      <p:ext uri="{BB962C8B-B14F-4D97-AF65-F5344CB8AC3E}">
        <p14:creationId xmlns:p14="http://schemas.microsoft.com/office/powerpoint/2010/main" val="57639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 Experimental Results</a:t>
            </a: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01148"/>
            <a:ext cx="11929403" cy="5809141"/>
          </a:xfrm>
        </p:spPr>
        <p:txBody>
          <a:bodyPr>
            <a:normAutofit/>
          </a:bodyPr>
          <a:lstStyle/>
          <a:p>
            <a:r>
              <a:rPr lang="en-US" b="1" dirty="0"/>
              <a:t>In our experiments we used the </a:t>
            </a:r>
            <a:r>
              <a:rPr lang="en-US" b="1" dirty="0">
                <a:solidFill>
                  <a:srgbClr val="002060"/>
                </a:solidFill>
              </a:rPr>
              <a:t>MNIST</a:t>
            </a:r>
            <a:r>
              <a:rPr lang="en-US" b="1" dirty="0"/>
              <a:t> and </a:t>
            </a:r>
            <a:r>
              <a:rPr lang="en-US" b="1" dirty="0">
                <a:solidFill>
                  <a:srgbClr val="002060"/>
                </a:solidFill>
              </a:rPr>
              <a:t>NORB</a:t>
            </a:r>
            <a:r>
              <a:rPr lang="en-US" b="1" dirty="0"/>
              <a:t> datasets.</a:t>
            </a:r>
          </a:p>
          <a:p>
            <a:r>
              <a:rPr lang="en-US" b="1" dirty="0"/>
              <a:t> mini-batches, each containing 100 cases, and updated the weights after each mini-batch.</a:t>
            </a:r>
          </a:p>
          <a:p>
            <a:r>
              <a:rPr lang="en-US" b="1" dirty="0"/>
              <a:t> The number of fantasy particles used for tracking the model’s statistics was also set to 1002. </a:t>
            </a:r>
          </a:p>
          <a:p>
            <a:r>
              <a:rPr lang="en-US" b="1" dirty="0"/>
              <a:t>For the stochastic approximation algorithm, we always used 5 Gibbs updates of the fantasy particles.</a:t>
            </a:r>
          </a:p>
          <a:p>
            <a:r>
              <a:rPr lang="en-US" b="1" dirty="0"/>
              <a:t> The initial learning rate was set 0.005 and was gradually decreased to 0.</a:t>
            </a:r>
          </a:p>
          <a:p>
            <a:r>
              <a:rPr lang="en-US" b="1" dirty="0"/>
              <a:t> For discriminative ﬁne-tuning of DBM’s we used the method of conjugate gradients on larger mini-batches of 5000 with three line searches performed for each minibatch in each epoch. </a:t>
            </a:r>
          </a:p>
        </p:txBody>
      </p:sp>
    </p:spTree>
    <p:extLst>
      <p:ext uri="{BB962C8B-B14F-4D97-AF65-F5344CB8AC3E}">
        <p14:creationId xmlns:p14="http://schemas.microsoft.com/office/powerpoint/2010/main" val="125430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0"/>
            <a:ext cx="12192000" cy="848139"/>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MNIST</a:t>
            </a:r>
            <a:endParaRPr lang="en-US" sz="72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40904"/>
            <a:ext cx="11929403" cy="5769386"/>
          </a:xfrm>
        </p:spPr>
        <p:txBody>
          <a:bodyPr>
            <a:normAutofit/>
          </a:bodyPr>
          <a:lstStyle/>
          <a:p>
            <a:r>
              <a:rPr lang="en-US" b="1" dirty="0"/>
              <a:t>The MNIST digit dataset contains 60,000 training and 10,000 test images of ten handwritten digits (0 to 9), with 28×28 pixels</a:t>
            </a:r>
          </a:p>
          <a:p>
            <a:r>
              <a:rPr lang="en-US" b="1" dirty="0"/>
              <a:t>In our ﬁrst experiment, we trained two deep Boltzmann machines: one with two hidden layers (500 and 1000 hidden units), and the other with three hidden layers (500, 500, and 1000 hidden units).</a:t>
            </a:r>
            <a:endParaRPr lang="en-US" dirty="0"/>
          </a:p>
        </p:txBody>
      </p:sp>
      <p:pic>
        <p:nvPicPr>
          <p:cNvPr id="3" name="Picture 2">
            <a:extLst>
              <a:ext uri="{FF2B5EF4-FFF2-40B4-BE49-F238E27FC236}">
                <a16:creationId xmlns:a16="http://schemas.microsoft.com/office/drawing/2014/main" id="{F613D1EE-1C5F-45BB-8AB8-22FD00EA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738" y="3081789"/>
            <a:ext cx="5221357" cy="3776210"/>
          </a:xfrm>
          <a:prstGeom prst="rect">
            <a:avLst/>
          </a:prstGeom>
        </p:spPr>
      </p:pic>
    </p:spTree>
    <p:extLst>
      <p:ext uri="{BB962C8B-B14F-4D97-AF65-F5344CB8AC3E}">
        <p14:creationId xmlns:p14="http://schemas.microsoft.com/office/powerpoint/2010/main" val="279745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1" y="0"/>
            <a:ext cx="12191999"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6000" b="1" dirty="0">
                <a:latin typeface="Arial Rounded MT Bold" panose="020F0704030504030204" pitchFamily="34" charset="0"/>
              </a:rPr>
              <a:t>Boltzmann Machine</a:t>
            </a:r>
          </a:p>
        </p:txBody>
      </p:sp>
      <p:sp>
        <p:nvSpPr>
          <p:cNvPr id="3" name="Content Placeholder 2">
            <a:extLst>
              <a:ext uri="{FF2B5EF4-FFF2-40B4-BE49-F238E27FC236}">
                <a16:creationId xmlns:a16="http://schemas.microsoft.com/office/drawing/2014/main" id="{16CB6E4C-7B8C-4CA5-87BA-1E2E5E4B365C}"/>
              </a:ext>
            </a:extLst>
          </p:cNvPr>
          <p:cNvSpPr>
            <a:spLocks noGrp="1"/>
          </p:cNvSpPr>
          <p:nvPr>
            <p:ph sz="half" idx="1"/>
          </p:nvPr>
        </p:nvSpPr>
        <p:spPr>
          <a:xfrm>
            <a:off x="0" y="901148"/>
            <a:ext cx="6172200" cy="5956851"/>
          </a:xfrm>
        </p:spPr>
        <p:txBody>
          <a:bodyPr>
            <a:normAutofit/>
          </a:bodyPr>
          <a:lstStyle/>
          <a:p>
            <a:pPr marL="0" indent="0">
              <a:buNone/>
            </a:pPr>
            <a:endParaRPr lang="en-US" b="1" dirty="0"/>
          </a:p>
          <a:p>
            <a:r>
              <a:rPr lang="en-US" dirty="0"/>
              <a:t>This definition means the network decides whether the network will be </a:t>
            </a:r>
            <a:r>
              <a:rPr lang="en-US" b="1" dirty="0">
                <a:solidFill>
                  <a:srgbClr val="C00000"/>
                </a:solidFill>
              </a:rPr>
              <a:t>ON</a:t>
            </a:r>
            <a:r>
              <a:rPr lang="en-US" dirty="0"/>
              <a:t> or </a:t>
            </a:r>
            <a:r>
              <a:rPr lang="en-US" b="1" dirty="0">
                <a:solidFill>
                  <a:srgbClr val="C00000"/>
                </a:solidFill>
              </a:rPr>
              <a:t>Off</a:t>
            </a:r>
            <a:r>
              <a:rPr lang="en-US" dirty="0"/>
              <a:t> position by the random probability distribution.</a:t>
            </a:r>
          </a:p>
          <a:p>
            <a:endParaRPr lang="en-US" dirty="0"/>
          </a:p>
          <a:p>
            <a:r>
              <a:rPr lang="en-US" dirty="0"/>
              <a:t>It belongs to the family of  </a:t>
            </a:r>
            <a:r>
              <a:rPr lang="en-US" b="1" dirty="0">
                <a:solidFill>
                  <a:srgbClr val="C00000"/>
                </a:solidFill>
              </a:rPr>
              <a:t>unsupervised learning</a:t>
            </a:r>
            <a:r>
              <a:rPr lang="en-US" dirty="0"/>
              <a:t>; therefore, the model is solely responsible for  decision-making when some input features are provided.</a:t>
            </a:r>
          </a:p>
          <a:p>
            <a:pPr marL="0" indent="0">
              <a:buNone/>
            </a:pPr>
            <a:endParaRPr lang="en-US" dirty="0"/>
          </a:p>
        </p:txBody>
      </p:sp>
      <p:sp>
        <p:nvSpPr>
          <p:cNvPr id="7" name="Rectangle: Rounded Corners 6">
            <a:extLst>
              <a:ext uri="{FF2B5EF4-FFF2-40B4-BE49-F238E27FC236}">
                <a16:creationId xmlns:a16="http://schemas.microsoft.com/office/drawing/2014/main" id="{BB0F2F5D-F398-436A-AEE7-98DF3C240E63}"/>
              </a:ext>
            </a:extLst>
          </p:cNvPr>
          <p:cNvSpPr/>
          <p:nvPr/>
        </p:nvSpPr>
        <p:spPr>
          <a:xfrm>
            <a:off x="6096000" y="1921565"/>
            <a:ext cx="2425148" cy="5565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E6F052F5-37E3-4568-97EF-D542B5216485}"/>
              </a:ext>
            </a:extLst>
          </p:cNvPr>
          <p:cNvSpPr>
            <a:spLocks noGrp="1"/>
          </p:cNvSpPr>
          <p:nvPr>
            <p:ph sz="half" idx="2"/>
          </p:nvPr>
        </p:nvSpPr>
        <p:spPr>
          <a:xfrm>
            <a:off x="6172200" y="1358692"/>
            <a:ext cx="5886450" cy="5532437"/>
          </a:xfrm>
        </p:spPr>
        <p:txBody>
          <a:bodyPr>
            <a:normAutofit/>
          </a:bodyPr>
          <a:lstStyle/>
          <a:p>
            <a:r>
              <a:rPr lang="en-US" dirty="0"/>
              <a:t> In Boltzmann Machine, the model does not give any output.</a:t>
            </a:r>
          </a:p>
          <a:p>
            <a:endParaRPr lang="en-US" dirty="0"/>
          </a:p>
          <a:p>
            <a:r>
              <a:rPr lang="en-US" dirty="0"/>
              <a:t>In contrast, it is responsible for finding the relationship between the input features.</a:t>
            </a:r>
          </a:p>
          <a:p>
            <a:endParaRPr lang="en-US" dirty="0"/>
          </a:p>
          <a:p>
            <a:r>
              <a:rPr lang="en-US" dirty="0"/>
              <a:t>Boltzmann Machines have an undirected model connection, they have connected both ways.</a:t>
            </a:r>
          </a:p>
          <a:p>
            <a:pPr marL="0" indent="0">
              <a:buNone/>
            </a:pPr>
            <a:endParaRPr lang="en-US" dirty="0"/>
          </a:p>
        </p:txBody>
      </p:sp>
    </p:spTree>
    <p:extLst>
      <p:ext uri="{BB962C8B-B14F-4D97-AF65-F5344CB8AC3E}">
        <p14:creationId xmlns:p14="http://schemas.microsoft.com/office/powerpoint/2010/main" val="2729702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0"/>
            <a:ext cx="12192000" cy="848139"/>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MNIST</a:t>
            </a:r>
            <a:endParaRPr lang="en-US" sz="72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1033670"/>
            <a:ext cx="11929403" cy="5676620"/>
          </a:xfrm>
        </p:spPr>
        <p:txBody>
          <a:bodyPr>
            <a:normAutofit/>
          </a:bodyPr>
          <a:lstStyle/>
          <a:p>
            <a:r>
              <a:rPr lang="en-US" b="1" dirty="0"/>
              <a:t>To estimate the model’s partition function we used 20,000 βk spaced uniformly from 0 to 1.0.</a:t>
            </a:r>
          </a:p>
          <a:p>
            <a:r>
              <a:rPr lang="en-US" b="1" dirty="0"/>
              <a:t>Table 1 shows that the estimates of the lower bound on the average test log probability were −84.62 and −85.18 for the 2- and 3-layer BM’s respectively</a:t>
            </a:r>
            <a:r>
              <a:rPr lang="en-US" dirty="0"/>
              <a:t>.</a:t>
            </a:r>
          </a:p>
          <a:p>
            <a:endParaRPr lang="en-US" dirty="0"/>
          </a:p>
          <a:p>
            <a:endParaRPr lang="ar-SA" dirty="0"/>
          </a:p>
          <a:p>
            <a:endParaRPr lang="en-US" dirty="0"/>
          </a:p>
          <a:p>
            <a:endParaRPr lang="en-US" dirty="0"/>
          </a:p>
          <a:p>
            <a:r>
              <a:rPr lang="en-US" b="1" dirty="0"/>
              <a:t>This result is slightly better compared to the lower boundof−85.97, achieved by a two-layer deep belief network (Salakhutdinov and Murray, 2008)</a:t>
            </a:r>
          </a:p>
        </p:txBody>
      </p:sp>
      <p:pic>
        <p:nvPicPr>
          <p:cNvPr id="3" name="Picture 2">
            <a:extLst>
              <a:ext uri="{FF2B5EF4-FFF2-40B4-BE49-F238E27FC236}">
                <a16:creationId xmlns:a16="http://schemas.microsoft.com/office/drawing/2014/main" id="{06BAEF5E-B3F4-4813-829E-41FD6ECEA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6" y="2729948"/>
            <a:ext cx="8666922" cy="2120348"/>
          </a:xfrm>
          <a:prstGeom prst="rect">
            <a:avLst/>
          </a:prstGeom>
        </p:spPr>
      </p:pic>
    </p:spTree>
    <p:extLst>
      <p:ext uri="{BB962C8B-B14F-4D97-AF65-F5344CB8AC3E}">
        <p14:creationId xmlns:p14="http://schemas.microsoft.com/office/powerpoint/2010/main" val="122614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0"/>
            <a:ext cx="12192000" cy="848139"/>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MNIST</a:t>
            </a:r>
            <a:endParaRPr lang="en-US" sz="72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1" y="940904"/>
            <a:ext cx="12027876" cy="5769386"/>
          </a:xfrm>
        </p:spPr>
        <p:txBody>
          <a:bodyPr>
            <a:normAutofit lnSpcReduction="10000"/>
          </a:bodyPr>
          <a:lstStyle/>
          <a:p>
            <a:r>
              <a:rPr lang="en-US" b="1" dirty="0"/>
              <a:t>Observe that the two DBM’s, that contain over 0.9 and 1.15 million parameters, do not appear to suffer much from overﬁtting.</a:t>
            </a:r>
          </a:p>
          <a:p>
            <a:r>
              <a:rPr lang="en-US" b="1" dirty="0"/>
              <a:t>The difference between the estimates of the training and test log-probabilities was about 1 nat. Fig. 4 shows samples generated from the two DBM’s by randomly initializing all binary states and running the Gibbs sampler for 100,000 steps</a:t>
            </a:r>
            <a:r>
              <a:rPr lang="en-US" dirty="0"/>
              <a:t>.</a:t>
            </a:r>
          </a:p>
          <a:p>
            <a:endParaRPr lang="en-US" dirty="0"/>
          </a:p>
          <a:p>
            <a:endParaRPr lang="en-US" dirty="0"/>
          </a:p>
          <a:p>
            <a:endParaRPr lang="en-US" dirty="0"/>
          </a:p>
          <a:p>
            <a:endParaRPr lang="en-US" dirty="0"/>
          </a:p>
          <a:p>
            <a:r>
              <a:rPr lang="en-US" b="1" dirty="0"/>
              <a:t>Certainly, all samples look like the real handwritten digits. </a:t>
            </a:r>
          </a:p>
          <a:p>
            <a:r>
              <a:rPr lang="en-US" b="1" dirty="0"/>
              <a:t>We also note that without greedy pretraining, we could not successfully learn good DBM models of MNIST digits.</a:t>
            </a:r>
          </a:p>
        </p:txBody>
      </p:sp>
      <p:pic>
        <p:nvPicPr>
          <p:cNvPr id="3" name="Picture 2">
            <a:extLst>
              <a:ext uri="{FF2B5EF4-FFF2-40B4-BE49-F238E27FC236}">
                <a16:creationId xmlns:a16="http://schemas.microsoft.com/office/drawing/2014/main" id="{BBBC0211-C562-40A1-8658-1FA9DB04A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165" y="2978425"/>
            <a:ext cx="8719930" cy="2057401"/>
          </a:xfrm>
          <a:prstGeom prst="rect">
            <a:avLst/>
          </a:prstGeom>
        </p:spPr>
      </p:pic>
    </p:spTree>
    <p:extLst>
      <p:ext uri="{BB962C8B-B14F-4D97-AF65-F5344CB8AC3E}">
        <p14:creationId xmlns:p14="http://schemas.microsoft.com/office/powerpoint/2010/main" val="3160157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fontScale="92500"/>
          </a:bodyPr>
          <a:lstStyle/>
          <a:p>
            <a:r>
              <a:rPr lang="en-US" b="1" dirty="0"/>
              <a:t>Results on MNIST show that DBM’s can signiﬁcantly outperform many other models on the well-studied but relatively simple task of handwritten digit recognition.</a:t>
            </a:r>
          </a:p>
          <a:p>
            <a:r>
              <a:rPr lang="en-US" b="1" dirty="0"/>
              <a:t> In this section we present results on NORB, which is considerably more difﬁcult dataset than MNIST.</a:t>
            </a:r>
          </a:p>
          <a:p>
            <a:r>
              <a:rPr lang="en-US" b="1" dirty="0"/>
              <a:t> NORB (</a:t>
            </a:r>
            <a:r>
              <a:rPr lang="en-US" b="1" dirty="0" err="1"/>
              <a:t>LeCun</a:t>
            </a:r>
            <a:r>
              <a:rPr lang="en-US" b="1" dirty="0"/>
              <a:t> et al., 2004) contains images of 50 different 3D toy objects with 10 objects in each of ﬁve generic classes: cars, trucks, planes, animals, and humans.</a:t>
            </a:r>
          </a:p>
          <a:p>
            <a:r>
              <a:rPr lang="en-US" b="1" dirty="0"/>
              <a:t> Each object is captured from different viewpoints and under various lighting conditions.</a:t>
            </a:r>
          </a:p>
          <a:p>
            <a:r>
              <a:rPr lang="en-US" b="1" dirty="0"/>
              <a:t> The training set contains 24,300 stereo image pairs of 25 objects, 5 per class, while the test set contains 24,300 stereo pairs of the remaining, different 25 objects.</a:t>
            </a:r>
          </a:p>
          <a:p>
            <a:r>
              <a:rPr lang="en-US" b="1" dirty="0"/>
              <a:t> The goal is to classify each previously unseen object into its generic class.</a:t>
            </a:r>
          </a:p>
          <a:p>
            <a:r>
              <a:rPr lang="en-US" b="1" dirty="0"/>
              <a:t> From the training data, 4,300 were set aside for validation.</a:t>
            </a:r>
          </a:p>
          <a:p>
            <a:endParaRPr lang="en-US" dirty="0"/>
          </a:p>
        </p:txBody>
      </p:sp>
    </p:spTree>
    <p:extLst>
      <p:ext uri="{BB962C8B-B14F-4D97-AF65-F5344CB8AC3E}">
        <p14:creationId xmlns:p14="http://schemas.microsoft.com/office/powerpoint/2010/main" val="518198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87510" cy="5742880"/>
          </a:xfrm>
        </p:spPr>
        <p:txBody>
          <a:bodyPr>
            <a:normAutofit/>
          </a:bodyPr>
          <a:lstStyle/>
          <a:p>
            <a:r>
              <a:rPr lang="en-US" b="1" dirty="0"/>
              <a:t>Each image has 96×96 pixels with integer greyscale values in the range [0,255].</a:t>
            </a:r>
          </a:p>
          <a:p>
            <a:r>
              <a:rPr lang="en-US" b="1" dirty="0"/>
              <a:t>To speed-up experiments, we reduced the dimensionality of each image from 9216 down to 4488 by using larger pixels around the edge of the image4. </a:t>
            </a:r>
          </a:p>
          <a:p>
            <a:r>
              <a:rPr lang="en-US" b="1" dirty="0"/>
              <a:t>A random sample from the training data used in our experiments </a:t>
            </a:r>
            <a:r>
              <a:rPr lang="en-US" dirty="0"/>
              <a:t>.</a:t>
            </a:r>
          </a:p>
          <a:p>
            <a:endParaRPr lang="en-US" dirty="0"/>
          </a:p>
        </p:txBody>
      </p:sp>
      <p:pic>
        <p:nvPicPr>
          <p:cNvPr id="3" name="Picture 2">
            <a:extLst>
              <a:ext uri="{FF2B5EF4-FFF2-40B4-BE49-F238E27FC236}">
                <a16:creationId xmlns:a16="http://schemas.microsoft.com/office/drawing/2014/main" id="{130FEECA-DF97-4883-B368-302F8E13E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24" y="2938838"/>
            <a:ext cx="7721299" cy="3524742"/>
          </a:xfrm>
          <a:prstGeom prst="rect">
            <a:avLst/>
          </a:prstGeom>
        </p:spPr>
      </p:pic>
    </p:spTree>
    <p:extLst>
      <p:ext uri="{BB962C8B-B14F-4D97-AF65-F5344CB8AC3E}">
        <p14:creationId xmlns:p14="http://schemas.microsoft.com/office/powerpoint/2010/main" val="3359404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a:bodyPr>
          <a:lstStyle/>
          <a:p>
            <a:r>
              <a:rPr lang="en-US" b="1" dirty="0"/>
              <a:t>To model raw pixel data, we use an RBM with Gaussian visible and binary hidden units. Gaussian-binary RBM’s have been previously successfully applied for modeling greyscale images, such as images of faces (Hinton and </a:t>
            </a:r>
            <a:r>
              <a:rPr lang="en-US" b="1" dirty="0" err="1"/>
              <a:t>Salakhutdinov</a:t>
            </a:r>
            <a:r>
              <a:rPr lang="en-US" b="1" dirty="0"/>
              <a:t>, 2006).</a:t>
            </a:r>
          </a:p>
          <a:p>
            <a:r>
              <a:rPr lang="en-US" b="1" dirty="0"/>
              <a:t> However, learning an RBM with Gaussian units can be slow, particularly when the input dimensionality is quite large. </a:t>
            </a:r>
          </a:p>
          <a:p>
            <a:r>
              <a:rPr lang="en-US" b="1" dirty="0"/>
              <a:t>Here we follow the approach of (Nair and Hinton, 2008) by ﬁrst learning a Gaussian-binary RBM and then treating the activities of its hidden layer as “</a:t>
            </a:r>
            <a:r>
              <a:rPr lang="en-US" b="1" dirty="0">
                <a:solidFill>
                  <a:srgbClr val="C00000"/>
                </a:solidFill>
              </a:rPr>
              <a:t>preprocessed</a:t>
            </a:r>
            <a:r>
              <a:rPr lang="en-US" b="1" dirty="0"/>
              <a:t>” data. </a:t>
            </a:r>
          </a:p>
          <a:p>
            <a:r>
              <a:rPr lang="en-US" b="1" dirty="0"/>
              <a:t>Effectively, the learned low-level RBM acts as a preprocessor that converts greyscale pixels into binary representation which we then use for learning a deep Boltzmann machine.</a:t>
            </a:r>
          </a:p>
          <a:p>
            <a:endParaRPr lang="en-US" dirty="0"/>
          </a:p>
        </p:txBody>
      </p:sp>
    </p:spTree>
    <p:extLst>
      <p:ext uri="{BB962C8B-B14F-4D97-AF65-F5344CB8AC3E}">
        <p14:creationId xmlns:p14="http://schemas.microsoft.com/office/powerpoint/2010/main" val="13374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a:bodyPr>
          <a:lstStyle/>
          <a:p>
            <a:r>
              <a:rPr lang="en-US" b="1" dirty="0"/>
              <a:t>The number of hidden units for the preprocessing RBM was set to 4000 and the model was trained using contrastive divergence learning for 500 epochs.</a:t>
            </a:r>
          </a:p>
          <a:p>
            <a:r>
              <a:rPr lang="en-US" b="1" dirty="0"/>
              <a:t>We then trained a two layer DBM with each layer containing 4000 hidden units.</a:t>
            </a:r>
            <a:endParaRPr lang="ar-SA" b="1" dirty="0"/>
          </a:p>
          <a:p>
            <a:endParaRPr lang="en-US" dirty="0"/>
          </a:p>
        </p:txBody>
      </p:sp>
      <p:pic>
        <p:nvPicPr>
          <p:cNvPr id="3" name="Picture 2">
            <a:extLst>
              <a:ext uri="{FF2B5EF4-FFF2-40B4-BE49-F238E27FC236}">
                <a16:creationId xmlns:a16="http://schemas.microsoft.com/office/drawing/2014/main" id="{F1339370-3B86-415D-B006-50F7E2459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416202"/>
            <a:ext cx="4267200" cy="3967484"/>
          </a:xfrm>
          <a:prstGeom prst="rect">
            <a:avLst/>
          </a:prstGeom>
        </p:spPr>
      </p:pic>
    </p:spTree>
    <p:extLst>
      <p:ext uri="{BB962C8B-B14F-4D97-AF65-F5344CB8AC3E}">
        <p14:creationId xmlns:p14="http://schemas.microsoft.com/office/powerpoint/2010/main" val="396578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a:bodyPr>
          <a:lstStyle/>
          <a:p>
            <a:r>
              <a:rPr lang="en-US" b="1" dirty="0"/>
              <a:t>Note that the entire model was trained in a completely unsupervised way.</a:t>
            </a:r>
          </a:p>
          <a:p>
            <a:r>
              <a:rPr lang="en-US" b="1" dirty="0"/>
              <a:t>After the subsequent discriminative ﬁne-tuning the “unrolled” DBM achieves a misclassiﬁcation error rate of 10.8% on the full test set. </a:t>
            </a:r>
          </a:p>
          <a:p>
            <a:r>
              <a:rPr lang="en-US" b="1" dirty="0"/>
              <a:t>This is compared to 11.6% achieved by SVM’s (</a:t>
            </a:r>
            <a:r>
              <a:rPr lang="en-US" b="1" dirty="0" err="1"/>
              <a:t>Bengio</a:t>
            </a:r>
            <a:r>
              <a:rPr lang="en-US" b="1" dirty="0"/>
              <a:t> and </a:t>
            </a:r>
            <a:r>
              <a:rPr lang="en-US" b="1" dirty="0" err="1"/>
              <a:t>LeCun</a:t>
            </a:r>
            <a:r>
              <a:rPr lang="en-US" b="1" dirty="0"/>
              <a:t>, 2007), 22.5% achieved by logistic regression, and 18.4% achieved by the K-nearest </a:t>
            </a:r>
            <a:r>
              <a:rPr lang="en-US" b="1" dirty="0" err="1"/>
              <a:t>neighbours</a:t>
            </a:r>
            <a:r>
              <a:rPr lang="en-US" b="1" dirty="0"/>
              <a:t> (</a:t>
            </a:r>
            <a:r>
              <a:rPr lang="en-US" b="1" dirty="0" err="1"/>
              <a:t>LeCun</a:t>
            </a:r>
            <a:r>
              <a:rPr lang="en-US" b="1" dirty="0"/>
              <a:t> et al., 2004).</a:t>
            </a:r>
          </a:p>
          <a:p>
            <a:r>
              <a:rPr lang="en-US" b="1" dirty="0"/>
              <a:t>To show that DBM’s can beneﬁt from additional unlabeled training data, we augmented the training data with additional unlabeled data by applying simple pixel translations, creating a total of 1,166,400 training instances.</a:t>
            </a:r>
          </a:p>
          <a:p>
            <a:pPr marL="0" indent="0">
              <a:buNone/>
            </a:pPr>
            <a:r>
              <a:rPr lang="en-US" dirty="0"/>
              <a:t> </a:t>
            </a:r>
          </a:p>
          <a:p>
            <a:endParaRPr lang="en-US" dirty="0"/>
          </a:p>
        </p:txBody>
      </p:sp>
    </p:spTree>
    <p:extLst>
      <p:ext uri="{BB962C8B-B14F-4D97-AF65-F5344CB8AC3E}">
        <p14:creationId xmlns:p14="http://schemas.microsoft.com/office/powerpoint/2010/main" val="126927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a:bodyPr>
          <a:lstStyle/>
          <a:p>
            <a:r>
              <a:rPr lang="en-US" b="1" dirty="0"/>
              <a:t>After learning a good generative model, the discriminative ﬁne-tuning(using only the 24300labeled training examples without any translation) reduces the misclassiﬁcation error down to 7.2%.</a:t>
            </a:r>
          </a:p>
          <a:p>
            <a:r>
              <a:rPr lang="en-US" b="1" dirty="0"/>
              <a:t> Figure shows samples generated from the model by running prolonged Gibbs sampling. </a:t>
            </a:r>
          </a:p>
          <a:p>
            <a:endParaRPr lang="en-US" dirty="0"/>
          </a:p>
        </p:txBody>
      </p:sp>
      <p:pic>
        <p:nvPicPr>
          <p:cNvPr id="3" name="Picture 2">
            <a:extLst>
              <a:ext uri="{FF2B5EF4-FFF2-40B4-BE49-F238E27FC236}">
                <a16:creationId xmlns:a16="http://schemas.microsoft.com/office/drawing/2014/main" id="{2025050D-796B-4129-B36B-7EA020853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606" y="2726803"/>
            <a:ext cx="7893577" cy="3890722"/>
          </a:xfrm>
          <a:prstGeom prst="rect">
            <a:avLst/>
          </a:prstGeom>
        </p:spPr>
      </p:pic>
    </p:spTree>
    <p:extLst>
      <p:ext uri="{BB962C8B-B14F-4D97-AF65-F5344CB8AC3E}">
        <p14:creationId xmlns:p14="http://schemas.microsoft.com/office/powerpoint/2010/main" val="3408442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7ECD4A-A3F3-41D2-AAC3-476E0A8B9AAB}"/>
              </a:ext>
            </a:extLst>
          </p:cNvPr>
          <p:cNvSpPr txBox="1">
            <a:spLocks/>
          </p:cNvSpPr>
          <p:nvPr/>
        </p:nvSpPr>
        <p:spPr>
          <a:xfrm>
            <a:off x="0" y="1"/>
            <a:ext cx="12192000" cy="781878"/>
          </a:xfrm>
          <a:prstGeom prst="rect">
            <a:avLst/>
          </a:prstGeo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t>NORB</a:t>
            </a:r>
            <a:endParaRPr lang="en-US" sz="6600" b="1" dirty="0">
              <a:latin typeface="Arial Rounded MT Bold" panose="020F0704030504030204" pitchFamily="34" charset="0"/>
            </a:endParaRPr>
          </a:p>
        </p:txBody>
      </p:sp>
      <p:sp>
        <p:nvSpPr>
          <p:cNvPr id="6" name="Content Placeholder 5">
            <a:extLst>
              <a:ext uri="{FF2B5EF4-FFF2-40B4-BE49-F238E27FC236}">
                <a16:creationId xmlns:a16="http://schemas.microsoft.com/office/drawing/2014/main" id="{BF8CF9BB-0B81-46E9-98EF-4A16B0152D89}"/>
              </a:ext>
            </a:extLst>
          </p:cNvPr>
          <p:cNvSpPr>
            <a:spLocks noGrp="1"/>
          </p:cNvSpPr>
          <p:nvPr>
            <p:ph idx="1"/>
          </p:nvPr>
        </p:nvSpPr>
        <p:spPr>
          <a:xfrm>
            <a:off x="98473" y="967410"/>
            <a:ext cx="11929403" cy="5742880"/>
          </a:xfrm>
        </p:spPr>
        <p:txBody>
          <a:bodyPr>
            <a:normAutofit/>
          </a:bodyPr>
          <a:lstStyle/>
          <a:p>
            <a:r>
              <a:rPr lang="en-US" b="1" dirty="0"/>
              <a:t>Note that the model was able to capture a lot of regularities in this high dimensional highly-structured data, including different object classes, various viewpoints and lighting conditions.</a:t>
            </a:r>
          </a:p>
          <a:p>
            <a:r>
              <a:rPr lang="en-US" b="1" dirty="0"/>
              <a:t>Although the DBM model contains about 68 million parameters, it signiﬁcantly outperforms many of the competing methods. </a:t>
            </a:r>
          </a:p>
          <a:p>
            <a:r>
              <a:rPr lang="en-US" b="1" dirty="0"/>
              <a:t>Clearly, unsupervised learning helps generalization because it ensures that most of the information in the model parameters comes from modeling the input data. </a:t>
            </a:r>
          </a:p>
          <a:p>
            <a:r>
              <a:rPr lang="en-US" b="1" dirty="0"/>
              <a:t>The very limited information in the labels is used only to slightly adjust the layers of features already discovered by the deep Boltzmann machine</a:t>
            </a:r>
          </a:p>
          <a:p>
            <a:endParaRPr lang="en-US" dirty="0"/>
          </a:p>
        </p:txBody>
      </p:sp>
    </p:spTree>
    <p:extLst>
      <p:ext uri="{BB962C8B-B14F-4D97-AF65-F5344CB8AC3E}">
        <p14:creationId xmlns:p14="http://schemas.microsoft.com/office/powerpoint/2010/main" val="2898245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2894-D2E4-45D3-9CA3-09449AEB809A}"/>
              </a:ext>
            </a:extLst>
          </p:cNvPr>
          <p:cNvSpPr>
            <a:spLocks noGrp="1"/>
          </p:cNvSpPr>
          <p:nvPr>
            <p:ph type="title"/>
          </p:nvPr>
        </p:nvSpPr>
        <p:spPr/>
        <p:txBody>
          <a:bodyPr/>
          <a:lstStyle/>
          <a:p>
            <a:r>
              <a:rPr lang="en-US" b="1" u="sng" dirty="0">
                <a:solidFill>
                  <a:srgbClr val="C00000"/>
                </a:solidFill>
                <a:latin typeface="Arial Black" panose="020B0A04020102020204" pitchFamily="34" charset="0"/>
              </a:rPr>
              <a:t>References</a:t>
            </a:r>
          </a:p>
        </p:txBody>
      </p:sp>
      <p:sp>
        <p:nvSpPr>
          <p:cNvPr id="5" name="AutoShape 2" descr="https://lh5.googleusercontent.com/-TIRSOmfNI9o/AAAAAAAAAAI/AAAAAAAAAAA/AMZuuckgTVequ4hUU_BE3b7GNUCAYsvfFQ/s96-c/photo.jpg">
            <a:hlinkClick r:id="rId2"/>
            <a:extLst>
              <a:ext uri="{FF2B5EF4-FFF2-40B4-BE49-F238E27FC236}">
                <a16:creationId xmlns:a16="http://schemas.microsoft.com/office/drawing/2014/main" id="{65B17591-41EC-46C0-B739-596CC2D6BF43}"/>
              </a:ext>
            </a:extLst>
          </p:cNvPr>
          <p:cNvSpPr>
            <a:spLocks noChangeAspect="1" noChangeArrowheads="1"/>
          </p:cNvSpPr>
          <p:nvPr/>
        </p:nvSpPr>
        <p:spPr bwMode="auto">
          <a:xfrm>
            <a:off x="63500" y="-30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2A7257FD-E0E4-434F-9706-ACAD6A8F8D65}"/>
              </a:ext>
            </a:extLst>
          </p:cNvPr>
          <p:cNvSpPr>
            <a:spLocks noGrp="1"/>
          </p:cNvSpPr>
          <p:nvPr>
            <p:ph idx="1"/>
          </p:nvPr>
        </p:nvSpPr>
        <p:spPr/>
        <p:txBody>
          <a:bodyPr/>
          <a:lstStyle/>
          <a:p>
            <a:r>
              <a:rPr lang="en-US" dirty="0"/>
              <a:t>Author : Anju Jaiswal link : </a:t>
            </a:r>
            <a:r>
              <a:rPr lang="en-US" dirty="0">
                <a:hlinkClick r:id="rId3"/>
              </a:rPr>
              <a:t>https://www.naukri.com/code360/library/boltzmann-machine---introduction</a:t>
            </a:r>
            <a:endParaRPr lang="en-US" dirty="0"/>
          </a:p>
          <a:p>
            <a:r>
              <a:rPr lang="en-US" dirty="0"/>
              <a:t>Ruslan Salakhutdinov Department of Computer Science University of Toronto rsalakhu@cs.toronto.edu</a:t>
            </a:r>
          </a:p>
          <a:p>
            <a:r>
              <a:rPr lang="en-US" dirty="0"/>
              <a:t>Geoffrey Hinton Department of Computer Science University of Toronto </a:t>
            </a:r>
            <a:r>
              <a:rPr lang="en-US" dirty="0" err="1">
                <a:hlinkClick r:id="rId4"/>
              </a:rPr>
              <a:t>hinton@cs.toronto.ed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36354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0"/>
            <a:ext cx="12192000"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5400" b="1" dirty="0">
                <a:latin typeface="Arial Rounded MT Bold" panose="020F0704030504030204" pitchFamily="34" charset="0"/>
              </a:rPr>
              <a:t>Objective of Boltzmann Machine</a:t>
            </a:r>
          </a:p>
        </p:txBody>
      </p:sp>
      <p:sp>
        <p:nvSpPr>
          <p:cNvPr id="4" name="Content Placeholder 3">
            <a:extLst>
              <a:ext uri="{FF2B5EF4-FFF2-40B4-BE49-F238E27FC236}">
                <a16:creationId xmlns:a16="http://schemas.microsoft.com/office/drawing/2014/main" id="{12493B81-6306-4751-9AB6-86950597E9C7}"/>
              </a:ext>
            </a:extLst>
          </p:cNvPr>
          <p:cNvSpPr>
            <a:spLocks noGrp="1"/>
          </p:cNvSpPr>
          <p:nvPr>
            <p:ph idx="1"/>
          </p:nvPr>
        </p:nvSpPr>
        <p:spPr>
          <a:xfrm>
            <a:off x="0" y="1638254"/>
            <a:ext cx="12192000" cy="5219746"/>
          </a:xfrm>
          <a:noFill/>
        </p:spPr>
        <p:txBody>
          <a:bodyPr>
            <a:normAutofit/>
          </a:bodyPr>
          <a:lstStyle/>
          <a:p>
            <a:pPr marL="0" indent="0">
              <a:buNone/>
            </a:pPr>
            <a:endParaRPr lang="en-US" b="1" dirty="0"/>
          </a:p>
          <a:p>
            <a:r>
              <a:rPr lang="en-US" sz="3200" b="1" dirty="0"/>
              <a:t>The </a:t>
            </a:r>
            <a:r>
              <a:rPr lang="en-US" sz="3200" b="1" u="sng" dirty="0"/>
              <a:t>fundamental goal </a:t>
            </a:r>
            <a:r>
              <a:rPr lang="en-US" sz="3200" b="1" dirty="0"/>
              <a:t>of a Boltzmann Machine is to optimize a problem solution. </a:t>
            </a:r>
          </a:p>
          <a:p>
            <a:pPr marL="0" indent="0">
              <a:buNone/>
            </a:pPr>
            <a:endParaRPr lang="en-US" sz="3200" b="1" dirty="0"/>
          </a:p>
          <a:p>
            <a:r>
              <a:rPr lang="en-US" sz="3200" b="1" dirty="0"/>
              <a:t>The Boltzmann Machine's job is to optimize the weights and quantities associated with that particular challenge.</a:t>
            </a:r>
          </a:p>
          <a:p>
            <a:endParaRPr lang="en-US" b="1" dirty="0">
              <a:solidFill>
                <a:srgbClr val="C00000"/>
              </a:solidFill>
            </a:endParaRPr>
          </a:p>
        </p:txBody>
      </p:sp>
    </p:spTree>
    <p:extLst>
      <p:ext uri="{BB962C8B-B14F-4D97-AF65-F5344CB8AC3E}">
        <p14:creationId xmlns:p14="http://schemas.microsoft.com/office/powerpoint/2010/main" val="346923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1"/>
            <a:ext cx="12192000" cy="914400"/>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4800" b="1" dirty="0">
                <a:latin typeface="Arial Rounded MT Bold" panose="020F0704030504030204" pitchFamily="34" charset="0"/>
              </a:rPr>
              <a:t>Architecture of Boltzmann Machine</a:t>
            </a:r>
            <a:endParaRPr lang="en-US" sz="66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6CB6E4C-7B8C-4CA5-87BA-1E2E5E4B365C}"/>
              </a:ext>
            </a:extLst>
          </p:cNvPr>
          <p:cNvSpPr>
            <a:spLocks noGrp="1"/>
          </p:cNvSpPr>
          <p:nvPr>
            <p:ph sz="half" idx="1"/>
          </p:nvPr>
        </p:nvSpPr>
        <p:spPr>
          <a:xfrm>
            <a:off x="0" y="914401"/>
            <a:ext cx="7898714" cy="6188764"/>
          </a:xfrm>
        </p:spPr>
        <p:txBody>
          <a:bodyPr>
            <a:normAutofit fontScale="92500" lnSpcReduction="20000"/>
          </a:bodyPr>
          <a:lstStyle/>
          <a:p>
            <a:pPr marL="0" indent="0">
              <a:buNone/>
            </a:pPr>
            <a:r>
              <a:rPr lang="en-US" b="1" dirty="0"/>
              <a:t>Boltzmann Machines consist :</a:t>
            </a:r>
          </a:p>
          <a:p>
            <a:r>
              <a:rPr lang="en-US" b="1" dirty="0"/>
              <a:t>  </a:t>
            </a:r>
            <a:r>
              <a:rPr lang="en-US" b="1" dirty="0">
                <a:solidFill>
                  <a:srgbClr val="C00000"/>
                </a:solidFill>
              </a:rPr>
              <a:t>Visible units</a:t>
            </a:r>
            <a:r>
              <a:rPr lang="en-US" b="1" dirty="0"/>
              <a:t>:</a:t>
            </a:r>
          </a:p>
          <a:p>
            <a:pPr marL="0" indent="0">
              <a:buNone/>
            </a:pPr>
            <a:r>
              <a:rPr lang="en-US" b="1" dirty="0"/>
              <a:t>  Represent the observed data.</a:t>
            </a:r>
          </a:p>
          <a:p>
            <a:r>
              <a:rPr lang="en-US" b="1" dirty="0"/>
              <a:t>  </a:t>
            </a:r>
            <a:r>
              <a:rPr lang="en-US" b="1" dirty="0">
                <a:solidFill>
                  <a:srgbClr val="C00000"/>
                </a:solidFill>
              </a:rPr>
              <a:t>Hidden units</a:t>
            </a:r>
            <a:r>
              <a:rPr lang="en-US" b="1" dirty="0"/>
              <a:t>:</a:t>
            </a:r>
          </a:p>
          <a:p>
            <a:pPr marL="0" indent="0">
              <a:buNone/>
            </a:pPr>
            <a:r>
              <a:rPr lang="en-US" b="1" dirty="0"/>
              <a:t> Capture complex dependencies between the visible units.</a:t>
            </a:r>
          </a:p>
          <a:p>
            <a:r>
              <a:rPr lang="en-US" b="1" dirty="0">
                <a:solidFill>
                  <a:srgbClr val="C00000"/>
                </a:solidFill>
              </a:rPr>
              <a:t>Visible neurons </a:t>
            </a:r>
            <a:r>
              <a:rPr lang="en-US" b="1" dirty="0"/>
              <a:t>are nothing but the input layer.</a:t>
            </a:r>
            <a:endParaRPr lang="ar-SA" b="1" dirty="0"/>
          </a:p>
          <a:p>
            <a:r>
              <a:rPr lang="en-US" b="1" dirty="0"/>
              <a:t>Each neuron is connected to every neuron, and even the input neurons are connected.</a:t>
            </a:r>
            <a:endParaRPr lang="ar-SA" b="1" dirty="0"/>
          </a:p>
          <a:p>
            <a:r>
              <a:rPr lang="en-US" b="1" dirty="0"/>
              <a:t>The weights of neurons are used to represent the cost function of neurons.</a:t>
            </a:r>
            <a:endParaRPr lang="ar-SA" b="1" dirty="0"/>
          </a:p>
          <a:p>
            <a:r>
              <a:rPr lang="en-US" b="1" dirty="0"/>
              <a:t>For example, the weight between v</a:t>
            </a:r>
            <a:r>
              <a:rPr lang="en-US" b="1" baseline="-25000" dirty="0"/>
              <a:t>1</a:t>
            </a:r>
            <a:r>
              <a:rPr lang="en-US" b="1" dirty="0"/>
              <a:t> and v</a:t>
            </a:r>
            <a:r>
              <a:rPr lang="en-US" b="1" baseline="-25000" dirty="0"/>
              <a:t>4</a:t>
            </a:r>
            <a:r>
              <a:rPr lang="en-US" b="1" dirty="0"/>
              <a:t>, namely W</a:t>
            </a:r>
            <a:r>
              <a:rPr lang="en-US" b="1" baseline="-25000" dirty="0"/>
              <a:t>1,4</a:t>
            </a:r>
            <a:r>
              <a:rPr lang="en-US" b="1" dirty="0"/>
              <a:t> will define the cost function of V</a:t>
            </a:r>
            <a:r>
              <a:rPr lang="en-US" b="1" baseline="-25000" dirty="0"/>
              <a:t>1</a:t>
            </a:r>
            <a:r>
              <a:rPr lang="en-US" b="1" dirty="0"/>
              <a:t> and V</a:t>
            </a:r>
            <a:r>
              <a:rPr lang="en-US" b="1" baseline="-25000" dirty="0"/>
              <a:t>4</a:t>
            </a:r>
            <a:r>
              <a:rPr lang="en-US" b="1" dirty="0"/>
              <a:t> neurons.</a:t>
            </a:r>
            <a:endParaRPr lang="ar-SA" b="1" dirty="0"/>
          </a:p>
          <a:p>
            <a:r>
              <a:rPr lang="en-US" b="1" dirty="0"/>
              <a:t> </a:t>
            </a:r>
            <a:r>
              <a:rPr lang="en-US" b="1" dirty="0">
                <a:solidFill>
                  <a:srgbClr val="C00000"/>
                </a:solidFill>
              </a:rPr>
              <a:t>Remember</a:t>
            </a:r>
            <a:r>
              <a:rPr lang="en-US" b="1" dirty="0"/>
              <a:t>, Boltzmann Machine is only accountable for finding the relation between the input layers using the features, not the output.</a:t>
            </a:r>
          </a:p>
          <a:p>
            <a:endParaRPr lang="en-US" b="1" dirty="0"/>
          </a:p>
          <a:p>
            <a:pPr marL="0" indent="0">
              <a:buNone/>
            </a:pPr>
            <a:endParaRPr lang="en-US" dirty="0"/>
          </a:p>
        </p:txBody>
      </p:sp>
      <p:pic>
        <p:nvPicPr>
          <p:cNvPr id="6" name="Content Placeholder 5">
            <a:extLst>
              <a:ext uri="{FF2B5EF4-FFF2-40B4-BE49-F238E27FC236}">
                <a16:creationId xmlns:a16="http://schemas.microsoft.com/office/drawing/2014/main" id="{02933F32-152B-4FD8-8466-4692C26F5C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98714" y="1630018"/>
            <a:ext cx="4293287" cy="4016651"/>
          </a:xfrm>
        </p:spPr>
      </p:pic>
      <p:sp>
        <p:nvSpPr>
          <p:cNvPr id="7" name="Rectangle: Rounded Corners 6">
            <a:extLst>
              <a:ext uri="{FF2B5EF4-FFF2-40B4-BE49-F238E27FC236}">
                <a16:creationId xmlns:a16="http://schemas.microsoft.com/office/drawing/2014/main" id="{BB0F2F5D-F398-436A-AEE7-98DF3C240E63}"/>
              </a:ext>
            </a:extLst>
          </p:cNvPr>
          <p:cNvSpPr/>
          <p:nvPr/>
        </p:nvSpPr>
        <p:spPr>
          <a:xfrm>
            <a:off x="6096000" y="1921565"/>
            <a:ext cx="2425148" cy="5565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60CDB55-CDF9-40C6-B807-AEA45F58C8FC}"/>
              </a:ext>
            </a:extLst>
          </p:cNvPr>
          <p:cNvSpPr/>
          <p:nvPr/>
        </p:nvSpPr>
        <p:spPr>
          <a:xfrm>
            <a:off x="8044070" y="1984063"/>
            <a:ext cx="1690070" cy="494094"/>
          </a:xfrm>
          <a:prstGeom prst="rightArrow">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n w="22225">
                  <a:noFill/>
                  <a:prstDash val="solid"/>
                </a:ln>
                <a:solidFill>
                  <a:sysClr val="windowText" lastClr="000000"/>
                </a:solidFill>
              </a:rPr>
              <a:t>Hidden layer</a:t>
            </a:r>
          </a:p>
        </p:txBody>
      </p:sp>
      <p:sp>
        <p:nvSpPr>
          <p:cNvPr id="8" name="Arrow: Right 7">
            <a:extLst>
              <a:ext uri="{FF2B5EF4-FFF2-40B4-BE49-F238E27FC236}">
                <a16:creationId xmlns:a16="http://schemas.microsoft.com/office/drawing/2014/main" id="{1D47F87B-644A-40A6-BBE9-D6F153FD9BE9}"/>
              </a:ext>
            </a:extLst>
          </p:cNvPr>
          <p:cNvSpPr/>
          <p:nvPr/>
        </p:nvSpPr>
        <p:spPr>
          <a:xfrm rot="19281842">
            <a:off x="8218260" y="5487568"/>
            <a:ext cx="1521429" cy="515557"/>
          </a:xfrm>
          <a:prstGeom prst="rightArrow">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n w="22225">
                  <a:noFill/>
                  <a:prstDash val="solid"/>
                </a:ln>
                <a:solidFill>
                  <a:sysClr val="windowText" lastClr="000000"/>
                </a:solidFill>
              </a:rPr>
              <a:t>Visible layer</a:t>
            </a:r>
          </a:p>
        </p:txBody>
      </p:sp>
    </p:spTree>
    <p:extLst>
      <p:ext uri="{BB962C8B-B14F-4D97-AF65-F5344CB8AC3E}">
        <p14:creationId xmlns:p14="http://schemas.microsoft.com/office/powerpoint/2010/main" val="105450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7659-70D5-47FA-B5F8-0E3EA78404F7}"/>
              </a:ext>
            </a:extLst>
          </p:cNvPr>
          <p:cNvSpPr>
            <a:spLocks noGrp="1"/>
          </p:cNvSpPr>
          <p:nvPr>
            <p:ph type="title"/>
          </p:nvPr>
        </p:nvSpPr>
        <p:spPr>
          <a:xfrm>
            <a:off x="0" y="0"/>
            <a:ext cx="12192000" cy="1325563"/>
          </a:xfrm>
          <a:gradFill>
            <a:gsLst>
              <a:gs pos="0">
                <a:schemeClr val="bg2">
                  <a:lumMod val="50000"/>
                </a:schemeClr>
              </a:gs>
              <a:gs pos="62023">
                <a:srgbClr val="ABC0E4"/>
              </a:gs>
              <a:gs pos="40000">
                <a:schemeClr val="accent1">
                  <a:lumMod val="45000"/>
                  <a:lumOff val="55000"/>
                </a:schemeClr>
              </a:gs>
              <a:gs pos="95500">
                <a:srgbClr val="B9CBE9"/>
              </a:gs>
              <a:gs pos="81000">
                <a:srgbClr val="ABC0E4"/>
              </a:gs>
              <a:gs pos="87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sz="6000" b="1" dirty="0">
                <a:latin typeface="Arial Rounded MT Bold" panose="020F0704030504030204" pitchFamily="34" charset="0"/>
              </a:rPr>
              <a:t>Boltzmann Machine</a:t>
            </a:r>
          </a:p>
        </p:txBody>
      </p:sp>
      <p:sp>
        <p:nvSpPr>
          <p:cNvPr id="4" name="Content Placeholder 3">
            <a:extLst>
              <a:ext uri="{FF2B5EF4-FFF2-40B4-BE49-F238E27FC236}">
                <a16:creationId xmlns:a16="http://schemas.microsoft.com/office/drawing/2014/main" id="{12493B81-6306-4751-9AB6-86950597E9C7}"/>
              </a:ext>
            </a:extLst>
          </p:cNvPr>
          <p:cNvSpPr>
            <a:spLocks noGrp="1"/>
          </p:cNvSpPr>
          <p:nvPr>
            <p:ph idx="1"/>
          </p:nvPr>
        </p:nvSpPr>
        <p:spPr>
          <a:xfrm>
            <a:off x="0" y="1325562"/>
            <a:ext cx="12192000" cy="5532438"/>
          </a:xfrm>
        </p:spPr>
        <p:txBody>
          <a:bodyPr/>
          <a:lstStyle/>
          <a:p>
            <a:r>
              <a:rPr lang="en-US" b="1" dirty="0">
                <a:latin typeface="Arial Rounded MT Bold" panose="020F0704030504030204" pitchFamily="34" charset="0"/>
              </a:rPr>
              <a:t>Boltzmann Machines</a:t>
            </a:r>
            <a:r>
              <a:rPr lang="ar-SA" b="1" dirty="0">
                <a:latin typeface="Arial Rounded MT Bold" panose="020F0704030504030204" pitchFamily="34" charset="0"/>
              </a:rPr>
              <a:t>  </a:t>
            </a:r>
            <a:r>
              <a:rPr lang="en-US" b="1" dirty="0">
                <a:latin typeface="Arial Rounded MT Bold" panose="020F0704030504030204" pitchFamily="34" charset="0"/>
              </a:rPr>
              <a:t>: (</a:t>
            </a:r>
            <a:r>
              <a:rPr lang="en-US" b="1" dirty="0"/>
              <a:t>Generative Models </a:t>
            </a:r>
            <a:r>
              <a:rPr lang="en-US" b="1" dirty="0">
                <a:latin typeface="Arial Rounded MT Bold" panose="020F0704030504030204" pitchFamily="34" charset="0"/>
              </a:rPr>
              <a:t>)</a:t>
            </a:r>
          </a:p>
          <a:p>
            <a:endParaRPr lang="en-US" dirty="0"/>
          </a:p>
          <a:p>
            <a:r>
              <a:rPr lang="en-US" b="1" dirty="0"/>
              <a:t>Generative Models </a:t>
            </a:r>
            <a:r>
              <a:rPr lang="en-US" b="1" dirty="0">
                <a:solidFill>
                  <a:srgbClr val="C00000"/>
                </a:solidFill>
              </a:rPr>
              <a:t>vs</a:t>
            </a:r>
            <a:r>
              <a:rPr lang="en-US" dirty="0"/>
              <a:t>. </a:t>
            </a:r>
            <a:r>
              <a:rPr lang="en-US" b="1" dirty="0"/>
              <a:t>Discriminative Models</a:t>
            </a:r>
            <a:r>
              <a:rPr lang="en-US" dirty="0"/>
              <a:t>:</a:t>
            </a:r>
          </a:p>
          <a:p>
            <a:pPr marL="0" indent="0">
              <a:buNone/>
            </a:pPr>
            <a:r>
              <a:rPr lang="en-US" dirty="0"/>
              <a:t>    </a:t>
            </a:r>
            <a:r>
              <a:rPr lang="en-US" dirty="0">
                <a:solidFill>
                  <a:srgbClr val="C00000"/>
                </a:solidFill>
              </a:rPr>
              <a:t> </a:t>
            </a:r>
            <a:r>
              <a:rPr lang="en-US" b="1" dirty="0">
                <a:solidFill>
                  <a:srgbClr val="C00000"/>
                </a:solidFill>
              </a:rPr>
              <a:t>- Generative Models</a:t>
            </a:r>
            <a:r>
              <a:rPr lang="en-US" dirty="0"/>
              <a:t>: </a:t>
            </a:r>
          </a:p>
          <a:p>
            <a:pPr marL="0" indent="0">
              <a:buNone/>
            </a:pPr>
            <a:r>
              <a:rPr lang="en-US" dirty="0"/>
              <a:t> Learn a joint probability distribution  P(X, Y)  and can generate new data instances.</a:t>
            </a:r>
          </a:p>
          <a:p>
            <a:pPr marL="0" indent="0">
              <a:buNone/>
            </a:pPr>
            <a:r>
              <a:rPr lang="en-US" dirty="0"/>
              <a:t> </a:t>
            </a:r>
            <a:r>
              <a:rPr lang="en-US" b="1" dirty="0"/>
              <a:t>Examples</a:t>
            </a:r>
            <a:r>
              <a:rPr lang="en-US" dirty="0"/>
              <a:t> :- include Boltzmann Machines and GANs.</a:t>
            </a:r>
          </a:p>
          <a:p>
            <a:pPr marL="0" indent="0">
              <a:buNone/>
            </a:pPr>
            <a:r>
              <a:rPr lang="en-US" dirty="0"/>
              <a:t>     </a:t>
            </a:r>
            <a:r>
              <a:rPr lang="en-US" b="1" dirty="0">
                <a:solidFill>
                  <a:srgbClr val="C00000"/>
                </a:solidFill>
              </a:rPr>
              <a:t>- Discriminative Models</a:t>
            </a:r>
            <a:r>
              <a:rPr lang="en-US" dirty="0"/>
              <a:t>: </a:t>
            </a:r>
          </a:p>
          <a:p>
            <a:pPr marL="0" indent="0">
              <a:buNone/>
            </a:pPr>
            <a:r>
              <a:rPr lang="en-US" dirty="0"/>
              <a:t>  Learn the conditional probability P(Y | X)  and are used for classification tasks.</a:t>
            </a:r>
          </a:p>
          <a:p>
            <a:pPr marL="0" indent="0">
              <a:buNone/>
            </a:pPr>
            <a:r>
              <a:rPr lang="en-US" dirty="0"/>
              <a:t> </a:t>
            </a:r>
            <a:r>
              <a:rPr lang="en-US" b="1" dirty="0"/>
              <a:t>Examples</a:t>
            </a:r>
            <a:r>
              <a:rPr lang="en-US" dirty="0"/>
              <a:t> :- include logistic regression and SVMs.</a:t>
            </a:r>
          </a:p>
        </p:txBody>
      </p:sp>
    </p:spTree>
    <p:extLst>
      <p:ext uri="{BB962C8B-B14F-4D97-AF65-F5344CB8AC3E}">
        <p14:creationId xmlns:p14="http://schemas.microsoft.com/office/powerpoint/2010/main" val="20591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227C21-F8B2-4394-BA3C-4A0725CA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493790"/>
          </a:xfrm>
        </p:spPr>
      </p:pic>
    </p:spTree>
    <p:extLst>
      <p:ext uri="{BB962C8B-B14F-4D97-AF65-F5344CB8AC3E}">
        <p14:creationId xmlns:p14="http://schemas.microsoft.com/office/powerpoint/2010/main" val="24940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725889-A47A-4070-BFEB-A6A231CC3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84" y="108488"/>
            <a:ext cx="12052515" cy="6571281"/>
          </a:xfrm>
        </p:spPr>
      </p:pic>
    </p:spTree>
    <p:extLst>
      <p:ext uri="{BB962C8B-B14F-4D97-AF65-F5344CB8AC3E}">
        <p14:creationId xmlns:p14="http://schemas.microsoft.com/office/powerpoint/2010/main" val="328897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3596B4-ADBE-4C7C-9401-2A39DDB21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26905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3092</Words>
  <Application>Microsoft Office PowerPoint</Application>
  <PresentationFormat>Widescreen</PresentationFormat>
  <Paragraphs>215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Arial Rounded MT Bold</vt:lpstr>
      <vt:lpstr>Calibri</vt:lpstr>
      <vt:lpstr>Calibri Light</vt:lpstr>
      <vt:lpstr>Office Theme</vt:lpstr>
      <vt:lpstr>Deep Boltzmann Machine</vt:lpstr>
      <vt:lpstr>Boltzmann Machine</vt:lpstr>
      <vt:lpstr>Boltzmann Machine</vt:lpstr>
      <vt:lpstr>Objective of Boltzmann Machine</vt:lpstr>
      <vt:lpstr>Architecture of Boltzmann Machine</vt:lpstr>
      <vt:lpstr>Boltzmann Machine</vt:lpstr>
      <vt:lpstr>PowerPoint Presentation</vt:lpstr>
      <vt:lpstr>PowerPoint Presentation</vt:lpstr>
      <vt:lpstr>PowerPoint Presentation</vt:lpstr>
      <vt:lpstr>Types of Boltzmann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Boltzmann Machine</dc:title>
  <dc:creator>Ahmed</dc:creator>
  <cp:lastModifiedBy>Ahmed</cp:lastModifiedBy>
  <cp:revision>60</cp:revision>
  <dcterms:created xsi:type="dcterms:W3CDTF">2024-09-14T21:20:11Z</dcterms:created>
  <dcterms:modified xsi:type="dcterms:W3CDTF">2024-09-22T20:02:30Z</dcterms:modified>
</cp:coreProperties>
</file>