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2ee259c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2ee259c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2ee259c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2ee259c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2ee259c3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2ee259c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2ee259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2ee259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2ee259c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2ee259c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2ee259c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2ee259c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2ee259c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2ee259c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2ee259c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2ee259c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2ee259c3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2ee259c3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2ee259c3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2ee259c3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212b6bd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212b6bd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Unilever is Already using Emtotion detection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2ee259c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2ee259c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212b6bd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212b6bd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8212b6bd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8212b6bd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2ee259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2ee259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82ee259c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82ee259c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2ee259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2ee259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2ee259c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2ee259c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2270824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2270824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2ee259c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2ee259c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2ee259c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2ee259c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62747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Real Time Network Anomaly Detection using Big Data</a:t>
            </a:r>
            <a:endParaRPr sz="3000"/>
          </a:p>
        </p:txBody>
      </p:sp>
      <p:sp>
        <p:nvSpPr>
          <p:cNvPr id="64" name="Google Shape;64;p13"/>
          <p:cNvSpPr txBox="1"/>
          <p:nvPr>
            <p:ph idx="1" type="subTitle"/>
          </p:nvPr>
        </p:nvSpPr>
        <p:spPr>
          <a:xfrm>
            <a:off x="1680302" y="277650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Ayush Panara (1641005)</a:t>
            </a:r>
            <a:endParaRPr sz="2000"/>
          </a:p>
          <a:p>
            <a:pPr indent="0" lvl="0" marL="0" rtl="0" algn="ctr">
              <a:spcBef>
                <a:spcPts val="0"/>
              </a:spcBef>
              <a:spcAft>
                <a:spcPts val="0"/>
              </a:spcAft>
              <a:buNone/>
            </a:pPr>
            <a:r>
              <a:rPr lang="en" sz="2000"/>
              <a:t>Yash Mehta (1641063)</a:t>
            </a:r>
            <a:endParaRPr sz="2000"/>
          </a:p>
          <a:p>
            <a:pPr indent="0" lvl="0" marL="0" rtl="0" algn="ctr">
              <a:spcBef>
                <a:spcPts val="0"/>
              </a:spcBef>
              <a:spcAft>
                <a:spcPts val="0"/>
              </a:spcAft>
              <a:buNone/>
            </a:pPr>
            <a:r>
              <a:rPr lang="en" sz="2000"/>
              <a:t>Umangkumar Patel (1641039)</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ANNs</a:t>
            </a:r>
            <a:endParaRPr/>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214325" y="1241600"/>
            <a:ext cx="8541774" cy="357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pic>
        <p:nvPicPr>
          <p:cNvPr id="128" name="Google Shape;128;p23"/>
          <p:cNvPicPr preferRelativeResize="0"/>
          <p:nvPr/>
        </p:nvPicPr>
        <p:blipFill rotWithShape="1">
          <a:blip r:embed="rId3">
            <a:alphaModFix/>
          </a:blip>
          <a:srcRect b="0" l="8487" r="13503" t="26259"/>
          <a:stretch/>
        </p:blipFill>
        <p:spPr>
          <a:xfrm>
            <a:off x="775800" y="1372575"/>
            <a:ext cx="7725274" cy="223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pic>
        <p:nvPicPr>
          <p:cNvPr id="134" name="Google Shape;134;p24"/>
          <p:cNvPicPr preferRelativeResize="0"/>
          <p:nvPr/>
        </p:nvPicPr>
        <p:blipFill rotWithShape="1">
          <a:blip r:embed="rId3">
            <a:alphaModFix/>
          </a:blip>
          <a:srcRect b="0" l="7158" r="12501" t="26259"/>
          <a:stretch/>
        </p:blipFill>
        <p:spPr>
          <a:xfrm>
            <a:off x="654850" y="1372575"/>
            <a:ext cx="7346151" cy="2238025"/>
          </a:xfrm>
          <a:prstGeom prst="rect">
            <a:avLst/>
          </a:prstGeom>
          <a:noFill/>
          <a:ln>
            <a:noFill/>
          </a:ln>
        </p:spPr>
      </p:pic>
      <p:pic>
        <p:nvPicPr>
          <p:cNvPr id="135" name="Google Shape;135;p24"/>
          <p:cNvPicPr preferRelativeResize="0"/>
          <p:nvPr/>
        </p:nvPicPr>
        <p:blipFill rotWithShape="1">
          <a:blip r:embed="rId4">
            <a:alphaModFix/>
          </a:blip>
          <a:srcRect b="0" l="3249" r="38937" t="0"/>
          <a:stretch/>
        </p:blipFill>
        <p:spPr>
          <a:xfrm>
            <a:off x="654850" y="3839050"/>
            <a:ext cx="7346151" cy="130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Accuracy on test dataset</a:t>
            </a:r>
            <a:endParaRPr/>
          </a:p>
        </p:txBody>
      </p:sp>
      <p:pic>
        <p:nvPicPr>
          <p:cNvPr id="141" name="Google Shape;141;p25"/>
          <p:cNvPicPr preferRelativeResize="0"/>
          <p:nvPr/>
        </p:nvPicPr>
        <p:blipFill>
          <a:blip r:embed="rId3">
            <a:alphaModFix/>
          </a:blip>
          <a:stretch>
            <a:fillRect/>
          </a:stretch>
        </p:blipFill>
        <p:spPr>
          <a:xfrm>
            <a:off x="152400" y="1296525"/>
            <a:ext cx="8839200" cy="22570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Accuracy on test dataset</a:t>
            </a:r>
            <a:endParaRPr/>
          </a:p>
        </p:txBody>
      </p:sp>
      <p:pic>
        <p:nvPicPr>
          <p:cNvPr id="147" name="Google Shape;147;p26"/>
          <p:cNvPicPr preferRelativeResize="0"/>
          <p:nvPr/>
        </p:nvPicPr>
        <p:blipFill>
          <a:blip r:embed="rId3">
            <a:alphaModFix/>
          </a:blip>
          <a:stretch>
            <a:fillRect/>
          </a:stretch>
        </p:blipFill>
        <p:spPr>
          <a:xfrm>
            <a:off x="152400" y="1296525"/>
            <a:ext cx="8839200" cy="2257018"/>
          </a:xfrm>
          <a:prstGeom prst="rect">
            <a:avLst/>
          </a:prstGeom>
          <a:noFill/>
          <a:ln>
            <a:noFill/>
          </a:ln>
        </p:spPr>
      </p:pic>
      <p:pic>
        <p:nvPicPr>
          <p:cNvPr id="148" name="Google Shape;148;p26"/>
          <p:cNvPicPr preferRelativeResize="0"/>
          <p:nvPr/>
        </p:nvPicPr>
        <p:blipFill>
          <a:blip r:embed="rId4">
            <a:alphaModFix/>
          </a:blip>
          <a:stretch>
            <a:fillRect/>
          </a:stretch>
        </p:blipFill>
        <p:spPr>
          <a:xfrm>
            <a:off x="152400" y="3705943"/>
            <a:ext cx="5255962" cy="12851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Important Features</a:t>
            </a:r>
            <a:endParaRPr/>
          </a:p>
        </p:txBody>
      </p:sp>
      <p:pic>
        <p:nvPicPr>
          <p:cNvPr id="154" name="Google Shape;154;p27"/>
          <p:cNvPicPr preferRelativeResize="0"/>
          <p:nvPr/>
        </p:nvPicPr>
        <p:blipFill>
          <a:blip r:embed="rId3">
            <a:alphaModFix/>
          </a:blip>
          <a:stretch>
            <a:fillRect/>
          </a:stretch>
        </p:blipFill>
        <p:spPr>
          <a:xfrm>
            <a:off x="1182500" y="1301575"/>
            <a:ext cx="6779000" cy="384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Random Forest </a:t>
            </a:r>
            <a:r>
              <a:rPr lang="en">
                <a:solidFill>
                  <a:srgbClr val="000000"/>
                </a:solidFill>
              </a:rPr>
              <a:t>Accuracy</a:t>
            </a:r>
            <a:endParaRPr>
              <a:solidFill>
                <a:srgbClr val="000000"/>
              </a:solidFill>
            </a:endParaRPr>
          </a:p>
        </p:txBody>
      </p:sp>
      <p:pic>
        <p:nvPicPr>
          <p:cNvPr id="160" name="Google Shape;160;p28"/>
          <p:cNvPicPr preferRelativeResize="0"/>
          <p:nvPr/>
        </p:nvPicPr>
        <p:blipFill>
          <a:blip r:embed="rId3">
            <a:alphaModFix/>
          </a:blip>
          <a:stretch>
            <a:fillRect/>
          </a:stretch>
        </p:blipFill>
        <p:spPr>
          <a:xfrm>
            <a:off x="1404950" y="1428750"/>
            <a:ext cx="6477000" cy="352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Ratio</a:t>
            </a:r>
            <a:endParaRPr/>
          </a:p>
        </p:txBody>
      </p:sp>
      <p:pic>
        <p:nvPicPr>
          <p:cNvPr id="166" name="Google Shape;166;p29"/>
          <p:cNvPicPr preferRelativeResize="0"/>
          <p:nvPr/>
        </p:nvPicPr>
        <p:blipFill rotWithShape="1">
          <a:blip r:embed="rId3">
            <a:alphaModFix/>
          </a:blip>
          <a:srcRect b="0" l="0" r="0" t="30055"/>
          <a:stretch/>
        </p:blipFill>
        <p:spPr>
          <a:xfrm>
            <a:off x="387900" y="1404925"/>
            <a:ext cx="3837850" cy="2131225"/>
          </a:xfrm>
          <a:prstGeom prst="rect">
            <a:avLst/>
          </a:prstGeom>
          <a:noFill/>
          <a:ln>
            <a:noFill/>
          </a:ln>
        </p:spPr>
      </p:pic>
      <p:pic>
        <p:nvPicPr>
          <p:cNvPr id="167" name="Google Shape;167;p29"/>
          <p:cNvPicPr preferRelativeResize="0"/>
          <p:nvPr/>
        </p:nvPicPr>
        <p:blipFill rotWithShape="1">
          <a:blip r:embed="rId4">
            <a:alphaModFix/>
          </a:blip>
          <a:srcRect b="0" l="0" r="0" t="42860"/>
          <a:stretch/>
        </p:blipFill>
        <p:spPr>
          <a:xfrm>
            <a:off x="5089350" y="1404925"/>
            <a:ext cx="3311430" cy="1951001"/>
          </a:xfrm>
          <a:prstGeom prst="rect">
            <a:avLst/>
          </a:prstGeom>
          <a:noFill/>
          <a:ln>
            <a:noFill/>
          </a:ln>
        </p:spPr>
      </p:pic>
      <p:sp>
        <p:nvSpPr>
          <p:cNvPr id="168" name="Google Shape;168;p29"/>
          <p:cNvSpPr txBox="1"/>
          <p:nvPr/>
        </p:nvSpPr>
        <p:spPr>
          <a:xfrm>
            <a:off x="620775" y="3713525"/>
            <a:ext cx="20841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n=5</a:t>
            </a:r>
            <a:endParaRPr>
              <a:solidFill>
                <a:srgbClr val="FFFFFF"/>
              </a:solidFill>
              <a:latin typeface="Roboto"/>
              <a:ea typeface="Roboto"/>
              <a:cs typeface="Roboto"/>
              <a:sym typeface="Roboto"/>
            </a:endParaRPr>
          </a:p>
        </p:txBody>
      </p:sp>
      <p:sp>
        <p:nvSpPr>
          <p:cNvPr id="169" name="Google Shape;169;p29"/>
          <p:cNvSpPr txBox="1"/>
          <p:nvPr/>
        </p:nvSpPr>
        <p:spPr>
          <a:xfrm>
            <a:off x="6171625" y="3526275"/>
            <a:ext cx="20841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n=10</a:t>
            </a:r>
            <a:endParaRPr>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Ratio</a:t>
            </a:r>
            <a:endParaRPr/>
          </a:p>
        </p:txBody>
      </p:sp>
      <p:pic>
        <p:nvPicPr>
          <p:cNvPr id="175" name="Google Shape;175;p30"/>
          <p:cNvPicPr preferRelativeResize="0"/>
          <p:nvPr/>
        </p:nvPicPr>
        <p:blipFill rotWithShape="1">
          <a:blip r:embed="rId3">
            <a:alphaModFix/>
          </a:blip>
          <a:srcRect b="0" l="0" r="0" t="30055"/>
          <a:stretch/>
        </p:blipFill>
        <p:spPr>
          <a:xfrm>
            <a:off x="387900" y="1404925"/>
            <a:ext cx="3837850" cy="2131225"/>
          </a:xfrm>
          <a:prstGeom prst="rect">
            <a:avLst/>
          </a:prstGeom>
          <a:noFill/>
          <a:ln>
            <a:noFill/>
          </a:ln>
        </p:spPr>
      </p:pic>
      <p:pic>
        <p:nvPicPr>
          <p:cNvPr id="176" name="Google Shape;176;p30"/>
          <p:cNvPicPr preferRelativeResize="0"/>
          <p:nvPr/>
        </p:nvPicPr>
        <p:blipFill rotWithShape="1">
          <a:blip r:embed="rId4">
            <a:alphaModFix/>
          </a:blip>
          <a:srcRect b="0" l="0" r="0" t="42860"/>
          <a:stretch/>
        </p:blipFill>
        <p:spPr>
          <a:xfrm>
            <a:off x="5089350" y="1404925"/>
            <a:ext cx="3311430" cy="1951001"/>
          </a:xfrm>
          <a:prstGeom prst="rect">
            <a:avLst/>
          </a:prstGeom>
          <a:noFill/>
          <a:ln>
            <a:noFill/>
          </a:ln>
        </p:spPr>
      </p:pic>
      <p:pic>
        <p:nvPicPr>
          <p:cNvPr id="177" name="Google Shape;177;p30"/>
          <p:cNvPicPr preferRelativeResize="0"/>
          <p:nvPr/>
        </p:nvPicPr>
        <p:blipFill>
          <a:blip r:embed="rId5">
            <a:alphaModFix/>
          </a:blip>
          <a:stretch>
            <a:fillRect/>
          </a:stretch>
        </p:blipFill>
        <p:spPr>
          <a:xfrm>
            <a:off x="2817450" y="2624325"/>
            <a:ext cx="3837850" cy="2202897"/>
          </a:xfrm>
          <a:prstGeom prst="rect">
            <a:avLst/>
          </a:prstGeom>
          <a:noFill/>
          <a:ln>
            <a:noFill/>
          </a:ln>
        </p:spPr>
      </p:pic>
      <p:sp>
        <p:nvSpPr>
          <p:cNvPr id="178" name="Google Shape;178;p30"/>
          <p:cNvSpPr txBox="1"/>
          <p:nvPr/>
        </p:nvSpPr>
        <p:spPr>
          <a:xfrm>
            <a:off x="573050" y="3606100"/>
            <a:ext cx="727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n=5</a:t>
            </a:r>
            <a:endParaRPr>
              <a:solidFill>
                <a:srgbClr val="FFFFFF"/>
              </a:solidFill>
              <a:latin typeface="Roboto"/>
              <a:ea typeface="Roboto"/>
              <a:cs typeface="Roboto"/>
              <a:sym typeface="Roboto"/>
            </a:endParaRPr>
          </a:p>
        </p:txBody>
      </p:sp>
      <p:sp>
        <p:nvSpPr>
          <p:cNvPr id="179" name="Google Shape;179;p30"/>
          <p:cNvSpPr txBox="1"/>
          <p:nvPr/>
        </p:nvSpPr>
        <p:spPr>
          <a:xfrm>
            <a:off x="6767875" y="4377975"/>
            <a:ext cx="11247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n=21</a:t>
            </a:r>
            <a:endParaRPr>
              <a:solidFill>
                <a:srgbClr val="FFFFFF"/>
              </a:solidFill>
              <a:latin typeface="Roboto"/>
              <a:ea typeface="Roboto"/>
              <a:cs typeface="Roboto"/>
              <a:sym typeface="Roboto"/>
            </a:endParaRPr>
          </a:p>
        </p:txBody>
      </p:sp>
      <p:sp>
        <p:nvSpPr>
          <p:cNvPr id="180" name="Google Shape;180;p30"/>
          <p:cNvSpPr txBox="1"/>
          <p:nvPr/>
        </p:nvSpPr>
        <p:spPr>
          <a:xfrm>
            <a:off x="7508275" y="3446675"/>
            <a:ext cx="8925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n=10</a:t>
            </a:r>
            <a:endParaRPr>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n=21</a:t>
            </a:r>
            <a:endParaRPr/>
          </a:p>
        </p:txBody>
      </p:sp>
      <p:pic>
        <p:nvPicPr>
          <p:cNvPr id="186" name="Google Shape;186;p31"/>
          <p:cNvPicPr preferRelativeResize="0"/>
          <p:nvPr/>
        </p:nvPicPr>
        <p:blipFill>
          <a:blip r:embed="rId3">
            <a:alphaModFix/>
          </a:blip>
          <a:stretch>
            <a:fillRect/>
          </a:stretch>
        </p:blipFill>
        <p:spPr>
          <a:xfrm>
            <a:off x="387888" y="1337413"/>
            <a:ext cx="5800725" cy="1781175"/>
          </a:xfrm>
          <a:prstGeom prst="rect">
            <a:avLst/>
          </a:prstGeom>
          <a:noFill/>
          <a:ln>
            <a:noFill/>
          </a:ln>
        </p:spPr>
      </p:pic>
      <p:pic>
        <p:nvPicPr>
          <p:cNvPr id="187" name="Google Shape;187;p31"/>
          <p:cNvPicPr preferRelativeResize="0"/>
          <p:nvPr/>
        </p:nvPicPr>
        <p:blipFill>
          <a:blip r:embed="rId4">
            <a:alphaModFix/>
          </a:blip>
          <a:stretch>
            <a:fillRect/>
          </a:stretch>
        </p:blipFill>
        <p:spPr>
          <a:xfrm>
            <a:off x="3317313" y="3347188"/>
            <a:ext cx="54387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370974"/>
            <a:ext cx="8368200" cy="30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Nowadays, Cyber-attacks have become very systematic and complex. The high computation volume and consistent changes in network traffic have made it harder to break down information and recognize anomalous practices inside.</a:t>
            </a:r>
            <a:endParaRPr/>
          </a:p>
          <a:p>
            <a:pPr indent="0" lvl="0" marL="0" rtl="0" algn="l">
              <a:lnSpc>
                <a:spcPct val="115000"/>
              </a:lnSpc>
              <a:spcBef>
                <a:spcPts val="1600"/>
              </a:spcBef>
              <a:spcAft>
                <a:spcPts val="0"/>
              </a:spcAft>
              <a:buNone/>
            </a:pPr>
            <a:r>
              <a:rPr lang="en"/>
              <a:t> Thus, large data techniques have turned out to be essential to identify attacks and block them. Traditional frameworks are inefficient because they mostly rely on signature based structure they can’t distinguish latest attack vectors and it is hard to carry out operations and examination of tremendous measure of security information at the same time.</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idx="1" type="body"/>
          </p:nvPr>
        </p:nvSpPr>
        <p:spPr>
          <a:xfrm>
            <a:off x="387900" y="1489825"/>
            <a:ext cx="3259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 </a:t>
            </a:r>
            <a:r>
              <a:rPr lang="en"/>
              <a:t>Classification</a:t>
            </a:r>
            <a:endParaRPr/>
          </a:p>
        </p:txBody>
      </p:sp>
      <p:pic>
        <p:nvPicPr>
          <p:cNvPr id="193" name="Google Shape;193;p32"/>
          <p:cNvPicPr preferRelativeResize="0"/>
          <p:nvPr/>
        </p:nvPicPr>
        <p:blipFill>
          <a:blip r:embed="rId3">
            <a:alphaModFix/>
          </a:blip>
          <a:stretch>
            <a:fillRect/>
          </a:stretch>
        </p:blipFill>
        <p:spPr>
          <a:xfrm>
            <a:off x="4253322" y="1148013"/>
            <a:ext cx="4502774" cy="376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9" name="Google Shape;199;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It can be clearly seen from the experimental results that all the techniques have been applied and dealt with. It can also be clearly seen that the Random Forest Classifier outperformers all the other techniques in terms of accuracy.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Further, the technique has been applied to a group photo and there too a reasonable amount of accuracy has been obtained. Thus, it can be said that Random Forest Classifier (RFC) can provide a fair amount of information regarding the possible occurrence of an attack and thus can be used in places of interest to detect and stop any kind of emergency before it occurs.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As for our future, we have currently detected the labels on whether there is an attack or not and thus further plan to implant the algorithm to further classify which kind of attack it is.</a:t>
            </a:r>
            <a:endParaRPr sz="1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5" name="Google Shape;205;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03200" lvl="0" marL="393700" rtl="0" algn="l">
              <a:lnSpc>
                <a:spcPct val="100000"/>
              </a:lnSpc>
              <a:spcBef>
                <a:spcPts val="500"/>
              </a:spcBef>
              <a:spcAft>
                <a:spcPts val="0"/>
              </a:spcAft>
              <a:buNone/>
            </a:pPr>
            <a:r>
              <a:rPr lang="en" sz="1400">
                <a:solidFill>
                  <a:srgbClr val="FFFFFF"/>
                </a:solidFill>
                <a:latin typeface="Times New Roman"/>
                <a:ea typeface="Times New Roman"/>
                <a:cs typeface="Times New Roman"/>
                <a:sym typeface="Times New Roman"/>
              </a:rPr>
              <a:t>Baras, John S., and Maben Rabi. “Intrusion Detection with Support Vector Machines and Generative Models.” </a:t>
            </a:r>
            <a:r>
              <a:rPr i="1" lang="en" sz="1400">
                <a:solidFill>
                  <a:srgbClr val="FFFFFF"/>
                </a:solidFill>
                <a:latin typeface="Times New Roman"/>
                <a:ea typeface="Times New Roman"/>
                <a:cs typeface="Times New Roman"/>
                <a:sym typeface="Times New Roman"/>
              </a:rPr>
              <a:t>Lecture Notes in Computer Science Information Security</a:t>
            </a:r>
            <a:r>
              <a:rPr lang="en" sz="1400">
                <a:solidFill>
                  <a:srgbClr val="FFFFFF"/>
                </a:solidFill>
                <a:latin typeface="Times New Roman"/>
                <a:ea typeface="Times New Roman"/>
                <a:cs typeface="Times New Roman"/>
                <a:sym typeface="Times New Roman"/>
              </a:rPr>
              <a:t>, 2002, pp. 32–47., doi:10.1007/3-540-45811-5_3.</a:t>
            </a:r>
            <a:endParaRPr sz="1400">
              <a:solidFill>
                <a:srgbClr val="FFFFFF"/>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lang="en" sz="1400">
                <a:solidFill>
                  <a:srgbClr val="FFFFFF"/>
                </a:solidFill>
                <a:latin typeface="Times New Roman"/>
                <a:ea typeface="Times New Roman"/>
                <a:cs typeface="Times New Roman"/>
                <a:sym typeface="Times New Roman"/>
              </a:rPr>
              <a:t>Marchal, Samuel, et al. “A Big Data Architecture for Large Scale Security Monitoring.” </a:t>
            </a:r>
            <a:r>
              <a:rPr i="1" lang="en" sz="1400">
                <a:solidFill>
                  <a:srgbClr val="FFFFFF"/>
                </a:solidFill>
                <a:latin typeface="Times New Roman"/>
                <a:ea typeface="Times New Roman"/>
                <a:cs typeface="Times New Roman"/>
                <a:sym typeface="Times New Roman"/>
              </a:rPr>
              <a:t>2014 IEEE International Congress on Big Data</a:t>
            </a:r>
            <a:r>
              <a:rPr lang="en" sz="1400">
                <a:solidFill>
                  <a:srgbClr val="FFFFFF"/>
                </a:solidFill>
                <a:latin typeface="Times New Roman"/>
                <a:ea typeface="Times New Roman"/>
                <a:cs typeface="Times New Roman"/>
                <a:sym typeface="Times New Roman"/>
              </a:rPr>
              <a:t>, 2014, doi:10.1109/bigdata.congress.2014.18.</a:t>
            </a:r>
            <a:endParaRPr sz="1400">
              <a:solidFill>
                <a:srgbClr val="FFFFFF"/>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lang="en" sz="1400">
                <a:solidFill>
                  <a:srgbClr val="FFFFFF"/>
                </a:solidFill>
                <a:latin typeface="Times New Roman"/>
                <a:ea typeface="Times New Roman"/>
                <a:cs typeface="Times New Roman"/>
                <a:sym typeface="Times New Roman"/>
              </a:rPr>
              <a:t>Moustafa, Nour, and Jill Slay. “UNSW-NB15: a Comprehensive Data Set for Network Intrusion Detection Systems (UNSW-NB15 Network Data Set).” </a:t>
            </a:r>
            <a:r>
              <a:rPr i="1" lang="en" sz="1400">
                <a:solidFill>
                  <a:srgbClr val="FFFFFF"/>
                </a:solidFill>
                <a:latin typeface="Times New Roman"/>
                <a:ea typeface="Times New Roman"/>
                <a:cs typeface="Times New Roman"/>
                <a:sym typeface="Times New Roman"/>
              </a:rPr>
              <a:t>2015 Military Communications and Information Systems Conference (MilCIS)</a:t>
            </a:r>
            <a:r>
              <a:rPr lang="en" sz="1400">
                <a:solidFill>
                  <a:srgbClr val="FFFFFF"/>
                </a:solidFill>
                <a:latin typeface="Times New Roman"/>
                <a:ea typeface="Times New Roman"/>
                <a:cs typeface="Times New Roman"/>
                <a:sym typeface="Times New Roman"/>
              </a:rPr>
              <a:t>, 2015, doi:10.1109/milcis.2015.7348942.</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rtl="0" algn="l">
              <a:lnSpc>
                <a:spcPct val="100000"/>
              </a:lnSpc>
              <a:spcBef>
                <a:spcPts val="0"/>
              </a:spcBef>
              <a:spcAft>
                <a:spcPts val="1600"/>
              </a:spcAft>
              <a:buNone/>
            </a:pPr>
            <a:r>
              <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10,00,000</a:t>
            </a:r>
            <a:endParaRPr/>
          </a:p>
        </p:txBody>
      </p:sp>
      <p:sp>
        <p:nvSpPr>
          <p:cNvPr id="76" name="Google Shape;76;p15"/>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Events/day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UNSW NB-15</a:t>
            </a:r>
            <a:endParaRPr/>
          </a:p>
          <a:p>
            <a:pPr indent="-342900" lvl="0" marL="457200" rtl="0" algn="l">
              <a:lnSpc>
                <a:spcPct val="150000"/>
              </a:lnSpc>
              <a:spcBef>
                <a:spcPts val="0"/>
              </a:spcBef>
              <a:spcAft>
                <a:spcPts val="0"/>
              </a:spcAft>
              <a:buSzPts val="1800"/>
              <a:buChar char="●"/>
            </a:pPr>
            <a:r>
              <a:rPr lang="en"/>
              <a:t>C</a:t>
            </a:r>
            <a:r>
              <a:rPr lang="en"/>
              <a:t>reated by the IXIA PerfectStorm tool in the Cyber Range Lab of the Australian Centre for Cyber Security (ACCS) for generating a hybrid of real modern normal activities and synthetic contemporary attack behaviours.</a:t>
            </a:r>
            <a:endParaRPr/>
          </a:p>
          <a:p>
            <a:pPr indent="-342900" lvl="0" marL="457200" rtl="0" algn="l">
              <a:lnSpc>
                <a:spcPct val="150000"/>
              </a:lnSpc>
              <a:spcBef>
                <a:spcPts val="0"/>
              </a:spcBef>
              <a:spcAft>
                <a:spcPts val="0"/>
              </a:spcAft>
              <a:buSzPts val="1800"/>
              <a:buChar char="●"/>
            </a:pPr>
            <a:r>
              <a:rPr lang="en"/>
              <a:t>The dataset contains nine type of attack categories like Fuzzers, Analysis, Backdoors, DoS, Exploits, Generic, Reconnaissance, Shellcode and Worms.</a:t>
            </a:r>
            <a:endParaRPr/>
          </a:p>
          <a:p>
            <a:pPr indent="-342900" lvl="0" marL="457200" rtl="0" algn="l">
              <a:lnSpc>
                <a:spcPct val="150000"/>
              </a:lnSpc>
              <a:spcBef>
                <a:spcPts val="0"/>
              </a:spcBef>
              <a:spcAft>
                <a:spcPts val="0"/>
              </a:spcAft>
              <a:buSzPts val="1800"/>
              <a:buChar char="●"/>
            </a:pPr>
            <a:r>
              <a:rPr lang="en"/>
              <a:t>2 Million+ Records</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a:t>
            </a:r>
            <a:r>
              <a:rPr lang="en">
                <a:solidFill>
                  <a:srgbClr val="FFFFFF"/>
                </a:solidFill>
                <a:latin typeface="Times New Roman"/>
                <a:ea typeface="Times New Roman"/>
                <a:cs typeface="Times New Roman"/>
                <a:sym typeface="Times New Roman"/>
              </a:rPr>
              <a:t>tatistical analysis of the observations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Pre-processing to get some insights on the dataset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Preliminary information derivation</a:t>
            </a:r>
            <a:endParaRPr>
              <a:solidFill>
                <a:srgbClr val="FFFFFF"/>
              </a:solidFill>
              <a:latin typeface="Times New Roman"/>
              <a:ea typeface="Times New Roman"/>
              <a:cs typeface="Times New Roman"/>
              <a:sym typeface="Times New Roman"/>
            </a:endParaRPr>
          </a:p>
          <a:p>
            <a:pPr indent="-317500" lvl="1" marL="914400" rtl="0" algn="l">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Correlation for features </a:t>
            </a:r>
            <a:endParaRPr>
              <a:solidFill>
                <a:srgbClr val="FFFFFF"/>
              </a:solidFill>
              <a:latin typeface="Times New Roman"/>
              <a:ea typeface="Times New Roman"/>
              <a:cs typeface="Times New Roman"/>
              <a:sym typeface="Times New Roman"/>
            </a:endParaRPr>
          </a:p>
          <a:p>
            <a:pPr indent="-317500" lvl="1" marL="914400" rtl="0" algn="l">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Column-Specific Transformations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Classification Techniques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a:t>
            </a:r>
            <a:r>
              <a:rPr lang="en"/>
              <a:t>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Naive Bayes(GNB)</a:t>
            </a:r>
            <a:endParaRPr/>
          </a:p>
          <a:p>
            <a:pPr indent="0" lvl="0" marL="0" rtl="0" algn="l">
              <a:spcBef>
                <a:spcPts val="1600"/>
              </a:spcBef>
              <a:spcAft>
                <a:spcPts val="0"/>
              </a:spcAft>
              <a:buNone/>
            </a:pPr>
            <a:r>
              <a:rPr lang="en"/>
              <a:t>Artificial Neural Networks(ANN)</a:t>
            </a:r>
            <a:endParaRPr/>
          </a:p>
          <a:p>
            <a:pPr indent="0" lvl="0" marL="0" rtl="0" algn="l">
              <a:spcBef>
                <a:spcPts val="1600"/>
              </a:spcBef>
              <a:spcAft>
                <a:spcPts val="0"/>
              </a:spcAft>
              <a:buNone/>
            </a:pPr>
            <a:r>
              <a:rPr lang="en"/>
              <a:t>Decision Tree</a:t>
            </a:r>
            <a:endParaRPr/>
          </a:p>
          <a:p>
            <a:pPr indent="0" lvl="0" marL="0" rtl="0" algn="l">
              <a:spcBef>
                <a:spcPts val="1600"/>
              </a:spcBef>
              <a:spcAft>
                <a:spcPts val="0"/>
              </a:spcAft>
              <a:buNone/>
            </a:pPr>
            <a:r>
              <a:rPr lang="en"/>
              <a:t>Random Forest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35175" y="507150"/>
            <a:ext cx="3907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Results</a:t>
            </a:r>
            <a:endParaRPr/>
          </a:p>
        </p:txBody>
      </p:sp>
      <p:sp>
        <p:nvSpPr>
          <p:cNvPr id="100" name="Google Shape;100;p19"/>
          <p:cNvSpPr txBox="1"/>
          <p:nvPr/>
        </p:nvSpPr>
        <p:spPr>
          <a:xfrm>
            <a:off x="491575" y="1292100"/>
            <a:ext cx="3851100" cy="11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Initial Raw Data </a:t>
            </a:r>
            <a:endParaRPr b="1" sz="1800">
              <a:solidFill>
                <a:srgbClr val="FFFFFF"/>
              </a:solidFill>
              <a:latin typeface="Roboto"/>
              <a:ea typeface="Roboto"/>
              <a:cs typeface="Roboto"/>
              <a:sym typeface="Roboto"/>
            </a:endParaRPr>
          </a:p>
        </p:txBody>
      </p:sp>
      <p:pic>
        <p:nvPicPr>
          <p:cNvPr id="101" name="Google Shape;101;p19"/>
          <p:cNvPicPr preferRelativeResize="0"/>
          <p:nvPr/>
        </p:nvPicPr>
        <p:blipFill>
          <a:blip r:embed="rId3">
            <a:alphaModFix/>
          </a:blip>
          <a:stretch>
            <a:fillRect/>
          </a:stretch>
        </p:blipFill>
        <p:spPr>
          <a:xfrm>
            <a:off x="3730200" y="1292100"/>
            <a:ext cx="4496524" cy="32167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GNB</a:t>
            </a:r>
            <a:endParaRPr/>
          </a:p>
        </p:txBody>
      </p:sp>
      <p:pic>
        <p:nvPicPr>
          <p:cNvPr id="107" name="Google Shape;107;p20"/>
          <p:cNvPicPr preferRelativeResize="0"/>
          <p:nvPr/>
        </p:nvPicPr>
        <p:blipFill>
          <a:blip r:embed="rId3">
            <a:alphaModFix/>
          </a:blip>
          <a:stretch>
            <a:fillRect/>
          </a:stretch>
        </p:blipFill>
        <p:spPr>
          <a:xfrm>
            <a:off x="152400" y="1296525"/>
            <a:ext cx="8839201" cy="1628084"/>
          </a:xfrm>
          <a:prstGeom prst="rect">
            <a:avLst/>
          </a:prstGeom>
          <a:noFill/>
          <a:ln>
            <a:noFill/>
          </a:ln>
        </p:spPr>
      </p:pic>
      <p:pic>
        <p:nvPicPr>
          <p:cNvPr id="108" name="Google Shape;108;p20"/>
          <p:cNvPicPr preferRelativeResize="0"/>
          <p:nvPr/>
        </p:nvPicPr>
        <p:blipFill>
          <a:blip r:embed="rId4">
            <a:alphaModFix/>
          </a:blip>
          <a:stretch>
            <a:fillRect/>
          </a:stretch>
        </p:blipFill>
        <p:spPr>
          <a:xfrm>
            <a:off x="152400" y="3077009"/>
            <a:ext cx="8286750"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ANNs</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387900" y="1400500"/>
            <a:ext cx="7924800"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