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42" r:id="rId2"/>
    <p:sldId id="340" r:id="rId3"/>
    <p:sldId id="320" r:id="rId4"/>
    <p:sldId id="311" r:id="rId5"/>
    <p:sldId id="288" r:id="rId6"/>
    <p:sldId id="344" r:id="rId7"/>
    <p:sldId id="346" r:id="rId8"/>
    <p:sldId id="345" r:id="rId9"/>
    <p:sldId id="335" r:id="rId10"/>
  </p:sldIdLst>
  <p:sldSz cx="12198350" cy="6859588"/>
  <p:notesSz cx="6858000" cy="9144000"/>
  <p:custDataLst>
    <p:tags r:id="rId12"/>
  </p:custDataLst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  <p15:guide id="3" pos="304">
          <p15:clr>
            <a:srgbClr val="A4A3A4"/>
          </p15:clr>
        </p15:guide>
        <p15:guide id="4" pos="1892">
          <p15:clr>
            <a:srgbClr val="A4A3A4"/>
          </p15:clr>
        </p15:guide>
        <p15:guide id="5" pos="12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005DA2"/>
    <a:srgbClr val="FFC400"/>
    <a:srgbClr val="FFD347"/>
    <a:srgbClr val="FFC91D"/>
    <a:srgbClr val="0071C1"/>
    <a:srgbClr val="414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53" autoAdjust="0"/>
    <p:restoredTop sz="71041"/>
  </p:normalViewPr>
  <p:slideViewPr>
    <p:cSldViewPr>
      <p:cViewPr>
        <p:scale>
          <a:sx n="90" d="100"/>
          <a:sy n="90" d="100"/>
        </p:scale>
        <p:origin x="-1656" y="144"/>
      </p:cViewPr>
      <p:guideLst>
        <p:guide orient="horz" pos="2160"/>
        <p:guide pos="3842"/>
        <p:guide pos="304"/>
        <p:guide pos="1892"/>
        <p:guide pos="12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tags" Target="tags/tag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137D5E-77AE-BF46-A1BE-844A819056DD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0B5E6D49-51A4-6045-BF3A-41DB28B9B8AD}">
      <dgm:prSet phldrT="[Text]"/>
      <dgm:spPr/>
      <dgm:t>
        <a:bodyPr/>
        <a:lstStyle/>
        <a:p>
          <a:r>
            <a:rPr lang="en-US" dirty="0" smtClean="0"/>
            <a:t>Testing Data</a:t>
          </a:r>
          <a:endParaRPr lang="en-US" dirty="0"/>
        </a:p>
      </dgm:t>
    </dgm:pt>
    <dgm:pt modelId="{2E338E62-0718-0D43-B64D-539730933B58}" type="parTrans" cxnId="{347D004C-21DC-544C-BF0A-84A01C6671DD}">
      <dgm:prSet/>
      <dgm:spPr/>
      <dgm:t>
        <a:bodyPr/>
        <a:lstStyle/>
        <a:p>
          <a:endParaRPr lang="en-US"/>
        </a:p>
      </dgm:t>
    </dgm:pt>
    <dgm:pt modelId="{5ED024BC-39CE-4748-B9EF-8C74D08A131C}" type="sibTrans" cxnId="{347D004C-21DC-544C-BF0A-84A01C6671DD}">
      <dgm:prSet/>
      <dgm:spPr/>
      <dgm:t>
        <a:bodyPr/>
        <a:lstStyle/>
        <a:p>
          <a:endParaRPr lang="en-US"/>
        </a:p>
      </dgm:t>
    </dgm:pt>
    <dgm:pt modelId="{8E2332B2-7E6D-0448-A4A0-F868B4855F60}">
      <dgm:prSet phldrT="[Text]"/>
      <dgm:spPr/>
      <dgm:t>
        <a:bodyPr/>
        <a:lstStyle/>
        <a:p>
          <a:r>
            <a:rPr lang="en-US" dirty="0" err="1" smtClean="0"/>
            <a:t>ExtraTrees</a:t>
          </a:r>
          <a:endParaRPr lang="en-US" dirty="0"/>
        </a:p>
      </dgm:t>
    </dgm:pt>
    <dgm:pt modelId="{03AF220F-5BA4-8640-A2D5-6CB06ACBDA2D}" type="parTrans" cxnId="{54345363-1149-AA45-8C4E-B61F05CC047A}">
      <dgm:prSet/>
      <dgm:spPr/>
      <dgm:t>
        <a:bodyPr/>
        <a:lstStyle/>
        <a:p>
          <a:endParaRPr lang="en-US"/>
        </a:p>
      </dgm:t>
    </dgm:pt>
    <dgm:pt modelId="{4B9EAE91-981B-3B4A-9C43-2029F63AC941}" type="sibTrans" cxnId="{54345363-1149-AA45-8C4E-B61F05CC047A}">
      <dgm:prSet/>
      <dgm:spPr/>
      <dgm:t>
        <a:bodyPr/>
        <a:lstStyle/>
        <a:p>
          <a:endParaRPr lang="en-US"/>
        </a:p>
      </dgm:t>
    </dgm:pt>
    <dgm:pt modelId="{679E5667-439E-5F4B-A43E-14977D6AE21C}">
      <dgm:prSet phldrT="[Text]"/>
      <dgm:spPr/>
      <dgm:t>
        <a:bodyPr/>
        <a:lstStyle/>
        <a:p>
          <a:r>
            <a:rPr lang="en-US" dirty="0" smtClean="0"/>
            <a:t>Attack or Not</a:t>
          </a:r>
          <a:endParaRPr lang="en-US" dirty="0"/>
        </a:p>
      </dgm:t>
    </dgm:pt>
    <dgm:pt modelId="{0D628626-2BD4-2B48-8572-064360D1775D}" type="parTrans" cxnId="{1CBC375E-C3BE-4147-B2E4-B8DA34A9A853}">
      <dgm:prSet/>
      <dgm:spPr/>
      <dgm:t>
        <a:bodyPr/>
        <a:lstStyle/>
        <a:p>
          <a:endParaRPr lang="en-US"/>
        </a:p>
      </dgm:t>
    </dgm:pt>
    <dgm:pt modelId="{BC7B7FF6-D032-3848-9AD9-EBB6C4A02542}" type="sibTrans" cxnId="{1CBC375E-C3BE-4147-B2E4-B8DA34A9A853}">
      <dgm:prSet/>
      <dgm:spPr/>
      <dgm:t>
        <a:bodyPr/>
        <a:lstStyle/>
        <a:p>
          <a:endParaRPr lang="en-US"/>
        </a:p>
      </dgm:t>
    </dgm:pt>
    <dgm:pt modelId="{A4BA194D-37EF-AD4E-A1B2-8E7879F54DC5}">
      <dgm:prSet/>
      <dgm:spPr/>
      <dgm:t>
        <a:bodyPr/>
        <a:lstStyle/>
        <a:p>
          <a:r>
            <a:rPr lang="en-US" dirty="0" smtClean="0"/>
            <a:t>Testing</a:t>
          </a:r>
          <a:r>
            <a:rPr lang="en-US" baseline="0" dirty="0" smtClean="0"/>
            <a:t> Data</a:t>
          </a:r>
        </a:p>
      </dgm:t>
    </dgm:pt>
    <dgm:pt modelId="{FB637124-FFF3-9A4D-BCA7-480AB1579D02}" type="parTrans" cxnId="{0EC244B9-303F-B549-AC9A-ACDFB9BDB4B6}">
      <dgm:prSet/>
      <dgm:spPr/>
      <dgm:t>
        <a:bodyPr/>
        <a:lstStyle/>
        <a:p>
          <a:endParaRPr lang="en-US"/>
        </a:p>
      </dgm:t>
    </dgm:pt>
    <dgm:pt modelId="{06605CBE-288D-924F-9897-A3FFF09C83FE}" type="sibTrans" cxnId="{0EC244B9-303F-B549-AC9A-ACDFB9BDB4B6}">
      <dgm:prSet/>
      <dgm:spPr/>
      <dgm:t>
        <a:bodyPr/>
        <a:lstStyle/>
        <a:p>
          <a:endParaRPr lang="en-US"/>
        </a:p>
      </dgm:t>
    </dgm:pt>
    <dgm:pt modelId="{B5522B38-0E28-0D4B-87AE-B898A3EE669A}">
      <dgm:prSet/>
      <dgm:spPr/>
      <dgm:t>
        <a:bodyPr/>
        <a:lstStyle/>
        <a:p>
          <a:r>
            <a:rPr lang="en-US" dirty="0" smtClean="0"/>
            <a:t>Neural Network</a:t>
          </a:r>
          <a:endParaRPr lang="en-US" dirty="0"/>
        </a:p>
      </dgm:t>
    </dgm:pt>
    <dgm:pt modelId="{75B137B0-F605-E141-BA5A-DE4492324E83}" type="parTrans" cxnId="{A358E58C-7DFE-4249-9BA1-D844D3E47B41}">
      <dgm:prSet/>
      <dgm:spPr/>
      <dgm:t>
        <a:bodyPr/>
        <a:lstStyle/>
        <a:p>
          <a:endParaRPr lang="en-US"/>
        </a:p>
      </dgm:t>
    </dgm:pt>
    <dgm:pt modelId="{DA666D6C-F291-B545-AEF0-D68758D307F7}" type="sibTrans" cxnId="{A358E58C-7DFE-4249-9BA1-D844D3E47B41}">
      <dgm:prSet/>
      <dgm:spPr/>
      <dgm:t>
        <a:bodyPr/>
        <a:lstStyle/>
        <a:p>
          <a:endParaRPr lang="en-US"/>
        </a:p>
      </dgm:t>
    </dgm:pt>
    <dgm:pt modelId="{90AAF3B5-D010-E542-859C-18ED63EB6692}">
      <dgm:prSet/>
      <dgm:spPr/>
      <dgm:t>
        <a:bodyPr/>
        <a:lstStyle/>
        <a:p>
          <a:r>
            <a:rPr lang="en-US" dirty="0" smtClean="0"/>
            <a:t>Category prediction</a:t>
          </a:r>
          <a:endParaRPr lang="en-US" dirty="0"/>
        </a:p>
      </dgm:t>
    </dgm:pt>
    <dgm:pt modelId="{293F175B-1ED2-D448-9E85-C2A85D9311F0}" type="parTrans" cxnId="{A731F193-841C-5141-A7ED-B2E1C5F4A76D}">
      <dgm:prSet/>
      <dgm:spPr/>
      <dgm:t>
        <a:bodyPr/>
        <a:lstStyle/>
        <a:p>
          <a:endParaRPr lang="en-US"/>
        </a:p>
      </dgm:t>
    </dgm:pt>
    <dgm:pt modelId="{A72F7F50-3E9F-0640-8359-A94013B97C83}" type="sibTrans" cxnId="{A731F193-841C-5141-A7ED-B2E1C5F4A76D}">
      <dgm:prSet/>
      <dgm:spPr/>
      <dgm:t>
        <a:bodyPr/>
        <a:lstStyle/>
        <a:p>
          <a:endParaRPr lang="en-US"/>
        </a:p>
      </dgm:t>
    </dgm:pt>
    <dgm:pt modelId="{139B0A91-11DB-764E-B384-E596409D597F}" type="pres">
      <dgm:prSet presAssocID="{03137D5E-77AE-BF46-A1BE-844A819056DD}" presName="Name0" presStyleCnt="0">
        <dgm:presLayoutVars>
          <dgm:dir/>
          <dgm:resizeHandles val="exact"/>
        </dgm:presLayoutVars>
      </dgm:prSet>
      <dgm:spPr/>
    </dgm:pt>
    <dgm:pt modelId="{CFD9CE96-324E-2741-9B99-FF9C10D929B1}" type="pres">
      <dgm:prSet presAssocID="{0B5E6D49-51A4-6045-BF3A-41DB28B9B8A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013286-16D7-8345-A51B-9A872275E7B6}" type="pres">
      <dgm:prSet presAssocID="{5ED024BC-39CE-4748-B9EF-8C74D08A131C}" presName="sibTrans" presStyleLbl="sibTrans2D1" presStyleIdx="0" presStyleCnt="5"/>
      <dgm:spPr/>
      <dgm:t>
        <a:bodyPr/>
        <a:lstStyle/>
        <a:p>
          <a:endParaRPr lang="en-US"/>
        </a:p>
      </dgm:t>
    </dgm:pt>
    <dgm:pt modelId="{CDCB5CA4-833D-644C-A5EA-4C190B27E04C}" type="pres">
      <dgm:prSet presAssocID="{5ED024BC-39CE-4748-B9EF-8C74D08A131C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81FF69CC-83CF-E743-AEA6-778E7E3822DC}" type="pres">
      <dgm:prSet presAssocID="{8E2332B2-7E6D-0448-A4A0-F868B4855F6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A382A7-45DC-EE46-A82D-A25F30F7983D}" type="pres">
      <dgm:prSet presAssocID="{4B9EAE91-981B-3B4A-9C43-2029F63AC941}" presName="sibTrans" presStyleLbl="sibTrans2D1" presStyleIdx="1" presStyleCnt="5"/>
      <dgm:spPr/>
      <dgm:t>
        <a:bodyPr/>
        <a:lstStyle/>
        <a:p>
          <a:endParaRPr lang="en-US"/>
        </a:p>
      </dgm:t>
    </dgm:pt>
    <dgm:pt modelId="{FCABB045-1500-0F47-8273-F4B3F29CDA09}" type="pres">
      <dgm:prSet presAssocID="{4B9EAE91-981B-3B4A-9C43-2029F63AC941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3B78543D-4285-724B-8B9B-21D7E527AD7F}" type="pres">
      <dgm:prSet presAssocID="{679E5667-439E-5F4B-A43E-14977D6AE21C}" presName="node" presStyleLbl="node1" presStyleIdx="2" presStyleCnt="6" custLinFactNeighborX="-10253" custLinFactNeighborY="-971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F1C00C-821D-0843-BE8C-0D2726743819}" type="pres">
      <dgm:prSet presAssocID="{BC7B7FF6-D032-3848-9AD9-EBB6C4A02542}" presName="sibTrans" presStyleLbl="sibTrans2D1" presStyleIdx="2" presStyleCnt="5"/>
      <dgm:spPr/>
      <dgm:t>
        <a:bodyPr/>
        <a:lstStyle/>
        <a:p>
          <a:endParaRPr lang="en-US"/>
        </a:p>
      </dgm:t>
    </dgm:pt>
    <dgm:pt modelId="{39C4E6CE-4D3E-1D4F-B55C-7FEDDD6D7A96}" type="pres">
      <dgm:prSet presAssocID="{BC7B7FF6-D032-3848-9AD9-EBB6C4A02542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1597692D-902F-5848-BA8B-8F6928D417C6}" type="pres">
      <dgm:prSet presAssocID="{A4BA194D-37EF-AD4E-A1B2-8E7879F54DC5}" presName="node" presStyleLbl="node1" presStyleIdx="3" presStyleCnt="6" custLinFactNeighborX="-5152" custLinFactNeighborY="-673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0FD281-2C98-8C46-89B4-06E5882B0A9B}" type="pres">
      <dgm:prSet presAssocID="{06605CBE-288D-924F-9897-A3FFF09C83FE}" presName="sibTrans" presStyleLbl="sibTrans2D1" presStyleIdx="3" presStyleCnt="5"/>
      <dgm:spPr/>
      <dgm:t>
        <a:bodyPr/>
        <a:lstStyle/>
        <a:p>
          <a:endParaRPr lang="en-US"/>
        </a:p>
      </dgm:t>
    </dgm:pt>
    <dgm:pt modelId="{9B1F4E7C-D887-114A-86A1-260A3FD85B9B}" type="pres">
      <dgm:prSet presAssocID="{06605CBE-288D-924F-9897-A3FFF09C83FE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596D464F-E884-624E-B2EE-F55498B6CCD0}" type="pres">
      <dgm:prSet presAssocID="{B5522B38-0E28-0D4B-87AE-B898A3EE669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0803F5-D6E1-0140-B1AD-BDE3CE045347}" type="pres">
      <dgm:prSet presAssocID="{DA666D6C-F291-B545-AEF0-D68758D307F7}" presName="sibTrans" presStyleLbl="sibTrans2D1" presStyleIdx="4" presStyleCnt="5"/>
      <dgm:spPr/>
      <dgm:t>
        <a:bodyPr/>
        <a:lstStyle/>
        <a:p>
          <a:endParaRPr lang="en-US"/>
        </a:p>
      </dgm:t>
    </dgm:pt>
    <dgm:pt modelId="{4615BC09-48A3-FA44-B6D2-1D03A3118AFE}" type="pres">
      <dgm:prSet presAssocID="{DA666D6C-F291-B545-AEF0-D68758D307F7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8C31F2CD-7DBA-794A-880C-FFEC18B8C751}" type="pres">
      <dgm:prSet presAssocID="{90AAF3B5-D010-E542-859C-18ED63EB6692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47EBF6-8252-2E48-9E6D-5877CF5B3C60}" type="presOf" srcId="{B5522B38-0E28-0D4B-87AE-B898A3EE669A}" destId="{596D464F-E884-624E-B2EE-F55498B6CCD0}" srcOrd="0" destOrd="0" presId="urn:microsoft.com/office/officeart/2005/8/layout/process1"/>
    <dgm:cxn modelId="{B947C4AA-87A2-1548-9BC9-E662871542F0}" type="presOf" srcId="{06605CBE-288D-924F-9897-A3FFF09C83FE}" destId="{9B1F4E7C-D887-114A-86A1-260A3FD85B9B}" srcOrd="1" destOrd="0" presId="urn:microsoft.com/office/officeart/2005/8/layout/process1"/>
    <dgm:cxn modelId="{D221F2EB-C952-5A46-8C02-6CED1578E3AF}" type="presOf" srcId="{90AAF3B5-D010-E542-859C-18ED63EB6692}" destId="{8C31F2CD-7DBA-794A-880C-FFEC18B8C751}" srcOrd="0" destOrd="0" presId="urn:microsoft.com/office/officeart/2005/8/layout/process1"/>
    <dgm:cxn modelId="{8723BBA4-8DDD-BD4F-BE3C-4C41EBA53F7B}" type="presOf" srcId="{4B9EAE91-981B-3B4A-9C43-2029F63AC941}" destId="{08A382A7-45DC-EE46-A82D-A25F30F7983D}" srcOrd="0" destOrd="0" presId="urn:microsoft.com/office/officeart/2005/8/layout/process1"/>
    <dgm:cxn modelId="{2E451844-86B8-8C42-AC0E-689F38AA84B4}" type="presOf" srcId="{06605CBE-288D-924F-9897-A3FFF09C83FE}" destId="{200FD281-2C98-8C46-89B4-06E5882B0A9B}" srcOrd="0" destOrd="0" presId="urn:microsoft.com/office/officeart/2005/8/layout/process1"/>
    <dgm:cxn modelId="{460C800B-099E-E64E-98B5-7B7265CE2B17}" type="presOf" srcId="{A4BA194D-37EF-AD4E-A1B2-8E7879F54DC5}" destId="{1597692D-902F-5848-BA8B-8F6928D417C6}" srcOrd="0" destOrd="0" presId="urn:microsoft.com/office/officeart/2005/8/layout/process1"/>
    <dgm:cxn modelId="{3A46E6E8-18FC-0140-976B-5D58732876EB}" type="presOf" srcId="{5ED024BC-39CE-4748-B9EF-8C74D08A131C}" destId="{CDCB5CA4-833D-644C-A5EA-4C190B27E04C}" srcOrd="1" destOrd="0" presId="urn:microsoft.com/office/officeart/2005/8/layout/process1"/>
    <dgm:cxn modelId="{E2ECEAE9-3619-E04F-A439-1DB125E3595A}" type="presOf" srcId="{8E2332B2-7E6D-0448-A4A0-F868B4855F60}" destId="{81FF69CC-83CF-E743-AEA6-778E7E3822DC}" srcOrd="0" destOrd="0" presId="urn:microsoft.com/office/officeart/2005/8/layout/process1"/>
    <dgm:cxn modelId="{A358E58C-7DFE-4249-9BA1-D844D3E47B41}" srcId="{03137D5E-77AE-BF46-A1BE-844A819056DD}" destId="{B5522B38-0E28-0D4B-87AE-B898A3EE669A}" srcOrd="4" destOrd="0" parTransId="{75B137B0-F605-E141-BA5A-DE4492324E83}" sibTransId="{DA666D6C-F291-B545-AEF0-D68758D307F7}"/>
    <dgm:cxn modelId="{032350C3-9335-4A42-B615-3B783C24E698}" type="presOf" srcId="{0B5E6D49-51A4-6045-BF3A-41DB28B9B8AD}" destId="{CFD9CE96-324E-2741-9B99-FF9C10D929B1}" srcOrd="0" destOrd="0" presId="urn:microsoft.com/office/officeart/2005/8/layout/process1"/>
    <dgm:cxn modelId="{0EC244B9-303F-B549-AC9A-ACDFB9BDB4B6}" srcId="{03137D5E-77AE-BF46-A1BE-844A819056DD}" destId="{A4BA194D-37EF-AD4E-A1B2-8E7879F54DC5}" srcOrd="3" destOrd="0" parTransId="{FB637124-FFF3-9A4D-BCA7-480AB1579D02}" sibTransId="{06605CBE-288D-924F-9897-A3FFF09C83FE}"/>
    <dgm:cxn modelId="{CDC9BF7E-D7AB-844A-B2A8-A999870B48BE}" type="presOf" srcId="{4B9EAE91-981B-3B4A-9C43-2029F63AC941}" destId="{FCABB045-1500-0F47-8273-F4B3F29CDA09}" srcOrd="1" destOrd="0" presId="urn:microsoft.com/office/officeart/2005/8/layout/process1"/>
    <dgm:cxn modelId="{15859402-2CCF-7E42-8609-4EA633F614A5}" type="presOf" srcId="{DA666D6C-F291-B545-AEF0-D68758D307F7}" destId="{4615BC09-48A3-FA44-B6D2-1D03A3118AFE}" srcOrd="1" destOrd="0" presId="urn:microsoft.com/office/officeart/2005/8/layout/process1"/>
    <dgm:cxn modelId="{DFA7C6CF-3C18-A347-B2D7-8B2E74C09FD4}" type="presOf" srcId="{BC7B7FF6-D032-3848-9AD9-EBB6C4A02542}" destId="{73F1C00C-821D-0843-BE8C-0D2726743819}" srcOrd="0" destOrd="0" presId="urn:microsoft.com/office/officeart/2005/8/layout/process1"/>
    <dgm:cxn modelId="{54345363-1149-AA45-8C4E-B61F05CC047A}" srcId="{03137D5E-77AE-BF46-A1BE-844A819056DD}" destId="{8E2332B2-7E6D-0448-A4A0-F868B4855F60}" srcOrd="1" destOrd="0" parTransId="{03AF220F-5BA4-8640-A2D5-6CB06ACBDA2D}" sibTransId="{4B9EAE91-981B-3B4A-9C43-2029F63AC941}"/>
    <dgm:cxn modelId="{1A97B44E-E02F-4443-9776-85F215F3B0C1}" type="presOf" srcId="{03137D5E-77AE-BF46-A1BE-844A819056DD}" destId="{139B0A91-11DB-764E-B384-E596409D597F}" srcOrd="0" destOrd="0" presId="urn:microsoft.com/office/officeart/2005/8/layout/process1"/>
    <dgm:cxn modelId="{A731F193-841C-5141-A7ED-B2E1C5F4A76D}" srcId="{03137D5E-77AE-BF46-A1BE-844A819056DD}" destId="{90AAF3B5-D010-E542-859C-18ED63EB6692}" srcOrd="5" destOrd="0" parTransId="{293F175B-1ED2-D448-9E85-C2A85D9311F0}" sibTransId="{A72F7F50-3E9F-0640-8359-A94013B97C83}"/>
    <dgm:cxn modelId="{347D004C-21DC-544C-BF0A-84A01C6671DD}" srcId="{03137D5E-77AE-BF46-A1BE-844A819056DD}" destId="{0B5E6D49-51A4-6045-BF3A-41DB28B9B8AD}" srcOrd="0" destOrd="0" parTransId="{2E338E62-0718-0D43-B64D-539730933B58}" sibTransId="{5ED024BC-39CE-4748-B9EF-8C74D08A131C}"/>
    <dgm:cxn modelId="{3178B384-D423-DD4A-A256-29E6118126E4}" type="presOf" srcId="{DA666D6C-F291-B545-AEF0-D68758D307F7}" destId="{F90803F5-D6E1-0140-B1AD-BDE3CE045347}" srcOrd="0" destOrd="0" presId="urn:microsoft.com/office/officeart/2005/8/layout/process1"/>
    <dgm:cxn modelId="{A30F6C20-F159-3742-929A-3FD259B94249}" type="presOf" srcId="{BC7B7FF6-D032-3848-9AD9-EBB6C4A02542}" destId="{39C4E6CE-4D3E-1D4F-B55C-7FEDDD6D7A96}" srcOrd="1" destOrd="0" presId="urn:microsoft.com/office/officeart/2005/8/layout/process1"/>
    <dgm:cxn modelId="{2F3F6A9C-D7E5-BB46-B083-7B15D3722A85}" type="presOf" srcId="{679E5667-439E-5F4B-A43E-14977D6AE21C}" destId="{3B78543D-4285-724B-8B9B-21D7E527AD7F}" srcOrd="0" destOrd="0" presId="urn:microsoft.com/office/officeart/2005/8/layout/process1"/>
    <dgm:cxn modelId="{1CBC375E-C3BE-4147-B2E4-B8DA34A9A853}" srcId="{03137D5E-77AE-BF46-A1BE-844A819056DD}" destId="{679E5667-439E-5F4B-A43E-14977D6AE21C}" srcOrd="2" destOrd="0" parTransId="{0D628626-2BD4-2B48-8572-064360D1775D}" sibTransId="{BC7B7FF6-D032-3848-9AD9-EBB6C4A02542}"/>
    <dgm:cxn modelId="{BE4B09CB-BE20-FA4C-A326-B93C2C72A65B}" type="presOf" srcId="{5ED024BC-39CE-4748-B9EF-8C74D08A131C}" destId="{61013286-16D7-8345-A51B-9A872275E7B6}" srcOrd="0" destOrd="0" presId="urn:microsoft.com/office/officeart/2005/8/layout/process1"/>
    <dgm:cxn modelId="{703C47D4-5A4D-CF49-B5D1-E33206A6DF87}" type="presParOf" srcId="{139B0A91-11DB-764E-B384-E596409D597F}" destId="{CFD9CE96-324E-2741-9B99-FF9C10D929B1}" srcOrd="0" destOrd="0" presId="urn:microsoft.com/office/officeart/2005/8/layout/process1"/>
    <dgm:cxn modelId="{12557746-DB7C-EB45-B2E7-5181B9E5A315}" type="presParOf" srcId="{139B0A91-11DB-764E-B384-E596409D597F}" destId="{61013286-16D7-8345-A51B-9A872275E7B6}" srcOrd="1" destOrd="0" presId="urn:microsoft.com/office/officeart/2005/8/layout/process1"/>
    <dgm:cxn modelId="{6C5FD501-46E4-474C-ADAD-2CCC899BB4C1}" type="presParOf" srcId="{61013286-16D7-8345-A51B-9A872275E7B6}" destId="{CDCB5CA4-833D-644C-A5EA-4C190B27E04C}" srcOrd="0" destOrd="0" presId="urn:microsoft.com/office/officeart/2005/8/layout/process1"/>
    <dgm:cxn modelId="{1FA221F6-B03F-5B40-91A9-C0203147BF39}" type="presParOf" srcId="{139B0A91-11DB-764E-B384-E596409D597F}" destId="{81FF69CC-83CF-E743-AEA6-778E7E3822DC}" srcOrd="2" destOrd="0" presId="urn:microsoft.com/office/officeart/2005/8/layout/process1"/>
    <dgm:cxn modelId="{52E30956-E8C3-534C-A37A-6B9AC2E5E597}" type="presParOf" srcId="{139B0A91-11DB-764E-B384-E596409D597F}" destId="{08A382A7-45DC-EE46-A82D-A25F30F7983D}" srcOrd="3" destOrd="0" presId="urn:microsoft.com/office/officeart/2005/8/layout/process1"/>
    <dgm:cxn modelId="{B595C623-870B-F14B-B876-1A3F90140DAD}" type="presParOf" srcId="{08A382A7-45DC-EE46-A82D-A25F30F7983D}" destId="{FCABB045-1500-0F47-8273-F4B3F29CDA09}" srcOrd="0" destOrd="0" presId="urn:microsoft.com/office/officeart/2005/8/layout/process1"/>
    <dgm:cxn modelId="{E183567E-B273-AC4E-B9AD-641491395984}" type="presParOf" srcId="{139B0A91-11DB-764E-B384-E596409D597F}" destId="{3B78543D-4285-724B-8B9B-21D7E527AD7F}" srcOrd="4" destOrd="0" presId="urn:microsoft.com/office/officeart/2005/8/layout/process1"/>
    <dgm:cxn modelId="{7543713C-35AA-9247-843A-6F2F7796AB40}" type="presParOf" srcId="{139B0A91-11DB-764E-B384-E596409D597F}" destId="{73F1C00C-821D-0843-BE8C-0D2726743819}" srcOrd="5" destOrd="0" presId="urn:microsoft.com/office/officeart/2005/8/layout/process1"/>
    <dgm:cxn modelId="{B29FF079-2716-364B-AEA5-B00C79C6C65B}" type="presParOf" srcId="{73F1C00C-821D-0843-BE8C-0D2726743819}" destId="{39C4E6CE-4D3E-1D4F-B55C-7FEDDD6D7A96}" srcOrd="0" destOrd="0" presId="urn:microsoft.com/office/officeart/2005/8/layout/process1"/>
    <dgm:cxn modelId="{A89CE1F8-899C-D344-98BB-FE7490A3EFFE}" type="presParOf" srcId="{139B0A91-11DB-764E-B384-E596409D597F}" destId="{1597692D-902F-5848-BA8B-8F6928D417C6}" srcOrd="6" destOrd="0" presId="urn:microsoft.com/office/officeart/2005/8/layout/process1"/>
    <dgm:cxn modelId="{3C1A95EF-0017-8C49-A53F-0052C0C4079F}" type="presParOf" srcId="{139B0A91-11DB-764E-B384-E596409D597F}" destId="{200FD281-2C98-8C46-89B4-06E5882B0A9B}" srcOrd="7" destOrd="0" presId="urn:microsoft.com/office/officeart/2005/8/layout/process1"/>
    <dgm:cxn modelId="{6D99AE2F-3841-7343-877A-19FF05BEA228}" type="presParOf" srcId="{200FD281-2C98-8C46-89B4-06E5882B0A9B}" destId="{9B1F4E7C-D887-114A-86A1-260A3FD85B9B}" srcOrd="0" destOrd="0" presId="urn:microsoft.com/office/officeart/2005/8/layout/process1"/>
    <dgm:cxn modelId="{EC35E3DE-8880-8045-BBB3-B1E809E00D59}" type="presParOf" srcId="{139B0A91-11DB-764E-B384-E596409D597F}" destId="{596D464F-E884-624E-B2EE-F55498B6CCD0}" srcOrd="8" destOrd="0" presId="urn:microsoft.com/office/officeart/2005/8/layout/process1"/>
    <dgm:cxn modelId="{F261F873-D658-B44A-9967-416684109EE1}" type="presParOf" srcId="{139B0A91-11DB-764E-B384-E596409D597F}" destId="{F90803F5-D6E1-0140-B1AD-BDE3CE045347}" srcOrd="9" destOrd="0" presId="urn:microsoft.com/office/officeart/2005/8/layout/process1"/>
    <dgm:cxn modelId="{84445843-5571-F049-9EC3-122D35B1F015}" type="presParOf" srcId="{F90803F5-D6E1-0140-B1AD-BDE3CE045347}" destId="{4615BC09-48A3-FA44-B6D2-1D03A3118AFE}" srcOrd="0" destOrd="0" presId="urn:microsoft.com/office/officeart/2005/8/layout/process1"/>
    <dgm:cxn modelId="{6633AE63-A776-3E4D-80A4-39E8633CA309}" type="presParOf" srcId="{139B0A91-11DB-764E-B384-E596409D597F}" destId="{8C31F2CD-7DBA-794A-880C-FFEC18B8C751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9CE96-324E-2741-9B99-FF9C10D929B1}">
      <dsp:nvSpPr>
        <dsp:cNvPr id="0" name=""/>
        <dsp:cNvSpPr/>
      </dsp:nvSpPr>
      <dsp:spPr>
        <a:xfrm>
          <a:off x="0" y="530854"/>
          <a:ext cx="1016529" cy="6099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Testing Data</a:t>
          </a:r>
          <a:endParaRPr lang="en-US" sz="1500" kern="1200" dirty="0"/>
        </a:p>
      </dsp:txBody>
      <dsp:txXfrm>
        <a:off x="17864" y="548718"/>
        <a:ext cx="980801" cy="574189"/>
      </dsp:txXfrm>
    </dsp:sp>
    <dsp:sp modelId="{61013286-16D7-8345-A51B-9A872275E7B6}">
      <dsp:nvSpPr>
        <dsp:cNvPr id="0" name=""/>
        <dsp:cNvSpPr/>
      </dsp:nvSpPr>
      <dsp:spPr>
        <a:xfrm>
          <a:off x="1118182" y="709763"/>
          <a:ext cx="215504" cy="25209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118182" y="760183"/>
        <a:ext cx="150853" cy="151259"/>
      </dsp:txXfrm>
    </dsp:sp>
    <dsp:sp modelId="{81FF69CC-83CF-E743-AEA6-778E7E3822DC}">
      <dsp:nvSpPr>
        <dsp:cNvPr id="0" name=""/>
        <dsp:cNvSpPr/>
      </dsp:nvSpPr>
      <dsp:spPr>
        <a:xfrm>
          <a:off x="1423140" y="530854"/>
          <a:ext cx="1016529" cy="6099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ExtraTrees</a:t>
          </a:r>
          <a:endParaRPr lang="en-US" sz="1500" kern="1200" dirty="0"/>
        </a:p>
      </dsp:txBody>
      <dsp:txXfrm>
        <a:off x="1441004" y="548718"/>
        <a:ext cx="980801" cy="574189"/>
      </dsp:txXfrm>
    </dsp:sp>
    <dsp:sp modelId="{08A382A7-45DC-EE46-A82D-A25F30F7983D}">
      <dsp:nvSpPr>
        <dsp:cNvPr id="0" name=""/>
        <dsp:cNvSpPr/>
      </dsp:nvSpPr>
      <dsp:spPr>
        <a:xfrm rot="20338775">
          <a:off x="2524006" y="442232"/>
          <a:ext cx="207196" cy="25209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526074" y="503800"/>
        <a:ext cx="145037" cy="151259"/>
      </dsp:txXfrm>
    </dsp:sp>
    <dsp:sp modelId="{3B78543D-4285-724B-8B9B-21D7E527AD7F}">
      <dsp:nvSpPr>
        <dsp:cNvPr id="0" name=""/>
        <dsp:cNvSpPr/>
      </dsp:nvSpPr>
      <dsp:spPr>
        <a:xfrm>
          <a:off x="2804591" y="0"/>
          <a:ext cx="1016529" cy="6099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Attack or Not</a:t>
          </a:r>
          <a:endParaRPr lang="en-US" sz="1500" kern="1200" dirty="0"/>
        </a:p>
      </dsp:txBody>
      <dsp:txXfrm>
        <a:off x="2822455" y="17864"/>
        <a:ext cx="980801" cy="574189"/>
      </dsp:txXfrm>
    </dsp:sp>
    <dsp:sp modelId="{73F1C00C-821D-0843-BE8C-0D2726743819}">
      <dsp:nvSpPr>
        <dsp:cNvPr id="0" name=""/>
        <dsp:cNvSpPr/>
      </dsp:nvSpPr>
      <dsp:spPr>
        <a:xfrm rot="285086">
          <a:off x="3927568" y="239448"/>
          <a:ext cx="227278" cy="25209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927685" y="287044"/>
        <a:ext cx="159095" cy="151259"/>
      </dsp:txXfrm>
    </dsp:sp>
    <dsp:sp modelId="{1597692D-902F-5848-BA8B-8F6928D417C6}">
      <dsp:nvSpPr>
        <dsp:cNvPr id="0" name=""/>
        <dsp:cNvSpPr/>
      </dsp:nvSpPr>
      <dsp:spPr>
        <a:xfrm>
          <a:off x="4248473" y="120013"/>
          <a:ext cx="1016529" cy="6099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Testing</a:t>
          </a:r>
          <a:r>
            <a:rPr lang="en-US" sz="1500" kern="1200" baseline="0" dirty="0" smtClean="0"/>
            <a:t> Data</a:t>
          </a:r>
        </a:p>
      </dsp:txBody>
      <dsp:txXfrm>
        <a:off x="4266337" y="137877"/>
        <a:ext cx="980801" cy="574189"/>
      </dsp:txXfrm>
    </dsp:sp>
    <dsp:sp modelId="{200FD281-2C98-8C46-89B4-06E5882B0A9B}">
      <dsp:nvSpPr>
        <dsp:cNvPr id="0" name=""/>
        <dsp:cNvSpPr/>
      </dsp:nvSpPr>
      <dsp:spPr>
        <a:xfrm rot="952856">
          <a:off x="5367396" y="506167"/>
          <a:ext cx="235599" cy="25209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368745" y="546917"/>
        <a:ext cx="164919" cy="151259"/>
      </dsp:txXfrm>
    </dsp:sp>
    <dsp:sp modelId="{596D464F-E884-624E-B2EE-F55498B6CCD0}">
      <dsp:nvSpPr>
        <dsp:cNvPr id="0" name=""/>
        <dsp:cNvSpPr/>
      </dsp:nvSpPr>
      <dsp:spPr>
        <a:xfrm>
          <a:off x="5692563" y="530854"/>
          <a:ext cx="1016529" cy="6099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Neural Network</a:t>
          </a:r>
          <a:endParaRPr lang="en-US" sz="1500" kern="1200" dirty="0"/>
        </a:p>
      </dsp:txBody>
      <dsp:txXfrm>
        <a:off x="5710427" y="548718"/>
        <a:ext cx="980801" cy="574189"/>
      </dsp:txXfrm>
    </dsp:sp>
    <dsp:sp modelId="{F90803F5-D6E1-0140-B1AD-BDE3CE045347}">
      <dsp:nvSpPr>
        <dsp:cNvPr id="0" name=""/>
        <dsp:cNvSpPr/>
      </dsp:nvSpPr>
      <dsp:spPr>
        <a:xfrm>
          <a:off x="6810745" y="709763"/>
          <a:ext cx="215504" cy="25209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6810745" y="760183"/>
        <a:ext cx="150853" cy="151259"/>
      </dsp:txXfrm>
    </dsp:sp>
    <dsp:sp modelId="{8C31F2CD-7DBA-794A-880C-FFEC18B8C751}">
      <dsp:nvSpPr>
        <dsp:cNvPr id="0" name=""/>
        <dsp:cNvSpPr/>
      </dsp:nvSpPr>
      <dsp:spPr>
        <a:xfrm>
          <a:off x="7115703" y="530854"/>
          <a:ext cx="1016529" cy="6099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Category prediction</a:t>
          </a:r>
          <a:endParaRPr lang="en-US" sz="1500" kern="1200" dirty="0"/>
        </a:p>
      </dsp:txBody>
      <dsp:txXfrm>
        <a:off x="7133567" y="548718"/>
        <a:ext cx="980801" cy="574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2AE03-6EE8-41FD-8A37-86C6BC5E264F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1FD59-C920-460C-B1C9-0346C5942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924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Introduce your self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075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Very quickly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901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微软雅黑" pitchFamily="34" charset="-122"/>
              </a:rPr>
              <a:t>IoT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微软雅黑" pitchFamily="34" charset="-122"/>
              </a:rPr>
              <a:t> is everywhere now.</a:t>
            </a:r>
          </a:p>
          <a:p>
            <a:pPr marL="342900" indent="-342900" algn="just" eaLnBrk="0" hangingPunct="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微软雅黑" pitchFamily="34" charset="-122"/>
              </a:rPr>
              <a:t>Stuxnet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微软雅黑" pitchFamily="34" charset="-122"/>
              </a:rPr>
              <a:t> worm &amp; </a:t>
            </a:r>
            <a:r>
              <a:rPr lang="en-US" sz="1600" dirty="0" smtClean="0">
                <a:latin typeface="Futura Medium" charset="0"/>
                <a:ea typeface="Futura Medium" charset="0"/>
                <a:cs typeface="Futura Medium" charset="0"/>
              </a:rPr>
              <a:t>Iran's nuclear program.</a:t>
            </a:r>
          </a:p>
          <a:p>
            <a:pPr marL="342900" indent="-342900" algn="just" eaLnBrk="0" hangingPunct="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latin typeface="Futura Medium" charset="0"/>
                <a:ea typeface="Futura Medium" charset="0"/>
                <a:cs typeface="Futura Medium" charset="0"/>
              </a:rPr>
              <a:t>More data is produced by people now days.</a:t>
            </a:r>
          </a:p>
          <a:p>
            <a:pPr marL="342900" indent="-342900" algn="just" eaLnBrk="0" hangingPunct="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latin typeface="Futura Medium" charset="0"/>
                <a:ea typeface="Futura Medium" charset="0"/>
                <a:cs typeface="Futura Medium" charset="0"/>
              </a:rPr>
              <a:t>A case of finding anomalies that could threaten privacy, data security.</a:t>
            </a:r>
          </a:p>
          <a:p>
            <a:pPr marL="342900" indent="-342900" algn="just" eaLnBrk="0" hangingPunct="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latin typeface="Futura Medium" charset="0"/>
                <a:ea typeface="Futura Medium" charset="0"/>
                <a:cs typeface="Futura Medium" charset="0"/>
              </a:rPr>
              <a:t>UNSW-NB15 Dataset.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490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96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IXIA </a:t>
            </a:r>
            <a:r>
              <a:rPr lang="en-US" sz="16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PerfectStorm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tool in the Cyber Range Lab of the Australian Centre for Cyber Security </a:t>
            </a:r>
            <a:endParaRPr lang="en-US" sz="16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6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6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1- The category data is very unbalanced with normal network data having the major portion (about 90 %).</a:t>
            </a:r>
          </a:p>
          <a:p>
            <a:r>
              <a:rPr lang="en-US" sz="16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2- Some attack categories have very little data points.</a:t>
            </a:r>
          </a:p>
          <a:p>
            <a:r>
              <a:rPr lang="en-US" sz="16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3- Data can’t be split to have for example 10 % for testing and 90 % per for training per category, because the categories would still be very unbalanced.</a:t>
            </a:r>
          </a:p>
          <a:p>
            <a:endParaRPr lang="en-US" sz="16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6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4- The solution is to </a:t>
            </a:r>
            <a:r>
              <a:rPr lang="en-US" sz="16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undersample</a:t>
            </a:r>
            <a:r>
              <a:rPr lang="en-US" sz="16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data by selecting much smaller sets</a:t>
            </a:r>
          </a:p>
          <a:p>
            <a:r>
              <a:rPr lang="en-US" sz="16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data per category,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removing some of the majority class so it has less effect on the algorithm</a:t>
            </a:r>
            <a:endParaRPr lang="en-US" sz="16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6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6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ExtraTreexClassifier</a:t>
            </a:r>
            <a:r>
              <a:rPr lang="en-US" altLang="zh-CN" sz="16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6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 used to get most important features.</a:t>
            </a:r>
          </a:p>
          <a:p>
            <a:endParaRPr lang="en-US" altLang="zh-CN" sz="16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b-NO" sz="16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Normal 2 218 761</a:t>
            </a:r>
          </a:p>
          <a:p>
            <a:r>
              <a:rPr lang="it-IT" sz="16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Fuzzers</a:t>
            </a:r>
            <a:r>
              <a:rPr lang="it-IT" sz="16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24 246</a:t>
            </a:r>
          </a:p>
          <a:p>
            <a:r>
              <a:rPr lang="it-IT" sz="16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Analysis 2 677</a:t>
            </a:r>
          </a:p>
          <a:p>
            <a:r>
              <a:rPr lang="it-IT" sz="16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Backdoors</a:t>
            </a:r>
            <a:r>
              <a:rPr lang="it-IT" sz="16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2 329</a:t>
            </a:r>
          </a:p>
          <a:p>
            <a:r>
              <a:rPr lang="it-IT" sz="16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DoS</a:t>
            </a:r>
            <a:r>
              <a:rPr lang="it-IT" sz="16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16 353</a:t>
            </a:r>
          </a:p>
          <a:p>
            <a:r>
              <a:rPr lang="fr-FR" sz="16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Exploits 44 525</a:t>
            </a:r>
          </a:p>
          <a:p>
            <a:r>
              <a:rPr lang="en-US" sz="16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Generic 215 481</a:t>
            </a:r>
          </a:p>
          <a:p>
            <a:r>
              <a:rPr lang="en-US" sz="16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Reconnaissance 13 987</a:t>
            </a:r>
          </a:p>
          <a:p>
            <a:r>
              <a:rPr lang="en-US" sz="16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Shellcode</a:t>
            </a:r>
            <a:r>
              <a:rPr lang="en-US" sz="16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1 511</a:t>
            </a:r>
          </a:p>
          <a:p>
            <a:r>
              <a:rPr lang="en-US" sz="16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Worms 174</a:t>
            </a:r>
            <a:endParaRPr lang="en-US" altLang="zh-CN" sz="16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852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1- H5py used to store the data between steps</a:t>
            </a:r>
          </a:p>
          <a:p>
            <a:r>
              <a:rPr lang="en-US" altLang="zh-CN" dirty="0" smtClean="0"/>
              <a:t>2- </a:t>
            </a:r>
            <a:r>
              <a:rPr lang="en-US" altLang="zh-CN" dirty="0" err="1" smtClean="0"/>
              <a:t>Numpy</a:t>
            </a:r>
            <a:r>
              <a:rPr lang="en-US" altLang="zh-CN" dirty="0" smtClean="0"/>
              <a:t> for Nans</a:t>
            </a:r>
          </a:p>
          <a:p>
            <a:r>
              <a:rPr lang="en-US" altLang="zh-CN" dirty="0" smtClean="0"/>
              <a:t>3- </a:t>
            </a:r>
            <a:r>
              <a:rPr lang="en-US" altLang="zh-CN" dirty="0" err="1" smtClean="0"/>
              <a:t>TimeStamp</a:t>
            </a:r>
            <a:r>
              <a:rPr lang="en-US" altLang="zh-CN" baseline="0" dirty="0" smtClean="0"/>
              <a:t> features was moved because they cant be used in feed forward neural network, Designing RNN is out of scope for this work.</a:t>
            </a:r>
          </a:p>
          <a:p>
            <a:r>
              <a:rPr lang="en-US" altLang="zh-CN" baseline="0" dirty="0" smtClean="0"/>
              <a:t>4- </a:t>
            </a:r>
            <a:r>
              <a:rPr lang="en-US" sz="16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Nominal data was </a:t>
            </a:r>
            <a:r>
              <a:rPr lang="en-US" sz="16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vectorized</a:t>
            </a:r>
            <a:r>
              <a:rPr lang="en-US" sz="16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one-hot encoding. 294 feature 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490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Top 10 features for attack or not.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Top 25 for categorization.</a:t>
            </a:r>
          </a:p>
          <a:p>
            <a:r>
              <a:rPr lang="en-US" sz="16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building random trees over entire feature space might be wasteful.</a:t>
            </a:r>
          </a:p>
          <a:p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  <a:p>
            <a:r>
              <a:rPr lang="en-US" altLang="zh-CN" dirty="0" smtClean="0"/>
              <a:t>For random forest</a:t>
            </a:r>
            <a:r>
              <a:rPr lang="en-US" altLang="zh-CN" baseline="0" dirty="0" smtClean="0"/>
              <a:t> </a:t>
            </a:r>
            <a:endParaRPr lang="en-US" altLang="zh-CN" dirty="0" smtClean="0"/>
          </a:p>
          <a:p>
            <a:r>
              <a:rPr lang="en-US" sz="16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dirty="0" smtClean="0"/>
              <a:t> </a:t>
            </a:r>
            <a:r>
              <a:rPr lang="en-US" sz="16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dsport</a:t>
            </a:r>
            <a:r>
              <a:rPr lang="en-US" dirty="0" smtClean="0"/>
              <a:t> </a:t>
            </a:r>
            <a:r>
              <a:rPr lang="en-US" sz="16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integer</a:t>
            </a:r>
            <a:r>
              <a:rPr lang="en-US" dirty="0" smtClean="0"/>
              <a:t> </a:t>
            </a:r>
            <a:r>
              <a:rPr lang="en-US" sz="16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Destination port number</a:t>
            </a:r>
            <a:r>
              <a:rPr lang="en-US" dirty="0" smtClean="0"/>
              <a:t> </a:t>
            </a:r>
          </a:p>
          <a:p>
            <a:r>
              <a:rPr lang="en-US" sz="16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en-US" dirty="0" smtClean="0"/>
              <a:t> </a:t>
            </a:r>
            <a:r>
              <a:rPr lang="en-US" sz="16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sloss</a:t>
            </a:r>
            <a:r>
              <a:rPr lang="en-US" dirty="0" smtClean="0"/>
              <a:t> </a:t>
            </a:r>
            <a:r>
              <a:rPr lang="en-US" sz="16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Integer</a:t>
            </a:r>
            <a:r>
              <a:rPr lang="en-US" dirty="0" smtClean="0"/>
              <a:t> </a:t>
            </a:r>
            <a:r>
              <a:rPr lang="en-US" sz="16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 packets retransmitted or dropped </a:t>
            </a:r>
          </a:p>
          <a:p>
            <a:r>
              <a:rPr lang="en-US" sz="16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en-US" dirty="0" smtClean="0"/>
              <a:t> </a:t>
            </a:r>
            <a:r>
              <a:rPr lang="en-US" sz="16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</a:t>
            </a:r>
            <a:r>
              <a:rPr lang="en-US" dirty="0" smtClean="0"/>
              <a:t> </a:t>
            </a:r>
            <a:r>
              <a:rPr lang="en-US" sz="16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nominal</a:t>
            </a:r>
            <a:r>
              <a:rPr lang="en-US" dirty="0" smtClean="0"/>
              <a:t> </a:t>
            </a:r>
            <a:r>
              <a:rPr lang="en-US" sz="16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 protocol</a:t>
            </a:r>
            <a:r>
              <a:rPr lang="en-US" dirty="0" smtClean="0"/>
              <a:t> </a:t>
            </a:r>
          </a:p>
          <a:p>
            <a:r>
              <a:rPr lang="en-US" sz="16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</a:t>
            </a:r>
            <a:r>
              <a:rPr lang="en-US" dirty="0" smtClean="0"/>
              <a:t> </a:t>
            </a:r>
            <a:r>
              <a:rPr lang="en-US" sz="16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dloss</a:t>
            </a:r>
            <a:r>
              <a:rPr lang="en-US" dirty="0" smtClean="0"/>
              <a:t> and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sloss</a:t>
            </a:r>
            <a:r>
              <a:rPr lang="en-US" baseline="0" dirty="0" smtClean="0"/>
              <a:t> </a:t>
            </a:r>
            <a:r>
              <a:rPr lang="en-US" sz="16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Integer</a:t>
            </a:r>
            <a:r>
              <a:rPr lang="en-US" dirty="0" smtClean="0"/>
              <a:t> </a:t>
            </a:r>
            <a:r>
              <a:rPr lang="en-US" sz="16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Destination and source  packets retransmitted or dropped</a:t>
            </a:r>
            <a:r>
              <a:rPr lang="en-US" dirty="0" smtClean="0"/>
              <a:t> </a:t>
            </a:r>
          </a:p>
          <a:p>
            <a:r>
              <a:rPr lang="en-US" sz="16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en-US" dirty="0" smtClean="0"/>
              <a:t> </a:t>
            </a:r>
            <a:r>
              <a:rPr lang="en-US" sz="16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en-US" dirty="0" smtClean="0"/>
              <a:t> </a:t>
            </a:r>
            <a:r>
              <a:rPr lang="en-US" sz="16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nominal</a:t>
            </a:r>
            <a:r>
              <a:rPr lang="en-US" dirty="0" smtClean="0"/>
              <a:t> </a:t>
            </a:r>
            <a:r>
              <a:rPr lang="en-US" sz="16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http, ftp, </a:t>
            </a:r>
            <a:r>
              <a:rPr lang="en-US" sz="16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smtp</a:t>
            </a:r>
            <a:r>
              <a:rPr lang="en-US" sz="16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6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US" sz="16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6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dns</a:t>
            </a:r>
            <a:r>
              <a:rPr lang="en-US" sz="16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ftp-data ,</a:t>
            </a:r>
            <a:r>
              <a:rPr lang="en-US" sz="16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irc</a:t>
            </a:r>
            <a:r>
              <a:rPr lang="en-US" sz="16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and (-) if not much used service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For neural network </a:t>
            </a:r>
          </a:p>
          <a:p>
            <a:r>
              <a:rPr lang="en-US" sz="16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dirty="0" smtClean="0"/>
              <a:t> </a:t>
            </a:r>
            <a:r>
              <a:rPr lang="en-US" sz="16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sport</a:t>
            </a:r>
            <a:r>
              <a:rPr lang="en-US" dirty="0" smtClean="0"/>
              <a:t> </a:t>
            </a:r>
            <a:r>
              <a:rPr lang="en-US" sz="16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integer</a:t>
            </a:r>
            <a:r>
              <a:rPr lang="en-US" dirty="0" smtClean="0"/>
              <a:t> </a:t>
            </a:r>
            <a:r>
              <a:rPr lang="en-US" sz="16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 port number</a:t>
            </a:r>
            <a:r>
              <a:rPr lang="en-US" dirty="0" smtClean="0"/>
              <a:t> </a:t>
            </a:r>
          </a:p>
          <a:p>
            <a:r>
              <a:rPr lang="en-US" sz="16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 </a:t>
            </a:r>
            <a:r>
              <a:rPr lang="en-US" sz="16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srcip</a:t>
            </a:r>
            <a:r>
              <a:rPr lang="en-US" dirty="0" smtClean="0"/>
              <a:t> </a:t>
            </a:r>
            <a:r>
              <a:rPr lang="en-US" sz="16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nominal</a:t>
            </a:r>
            <a:r>
              <a:rPr lang="en-US" dirty="0" smtClean="0"/>
              <a:t> </a:t>
            </a:r>
            <a:r>
              <a:rPr lang="en-US" sz="16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 IP address</a:t>
            </a:r>
            <a:r>
              <a:rPr lang="en-US" dirty="0" smtClean="0"/>
              <a:t> </a:t>
            </a:r>
          </a:p>
          <a:p>
            <a:r>
              <a:rPr lang="en-US" sz="16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en-US" dirty="0" smtClean="0"/>
              <a:t> </a:t>
            </a:r>
            <a:r>
              <a:rPr lang="en-US" sz="16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en-US" dirty="0" smtClean="0"/>
              <a:t> </a:t>
            </a:r>
            <a:r>
              <a:rPr lang="en-US" sz="16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nominal</a:t>
            </a:r>
            <a:r>
              <a:rPr lang="en-US" dirty="0" smtClean="0"/>
              <a:t> </a:t>
            </a:r>
            <a:r>
              <a:rPr lang="en-US" sz="16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http, ftp, </a:t>
            </a:r>
            <a:r>
              <a:rPr lang="en-US" sz="16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smtp</a:t>
            </a:r>
            <a:r>
              <a:rPr lang="en-US" sz="16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6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US" sz="16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6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dns</a:t>
            </a:r>
            <a:r>
              <a:rPr lang="en-US" sz="16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ftp-data ,</a:t>
            </a:r>
            <a:r>
              <a:rPr lang="en-US" sz="16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irc</a:t>
            </a:r>
            <a:r>
              <a:rPr lang="en-US" sz="16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and (-) if not much used service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189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results suggest that the </a:t>
            </a:r>
            <a:r>
              <a:rPr lang="en-US" dirty="0" err="1" smtClean="0"/>
              <a:t>ExtraTreesClassifiers</a:t>
            </a:r>
            <a:r>
              <a:rPr lang="en-US" dirty="0" smtClean="0"/>
              <a:t> works very well with this data. </a:t>
            </a:r>
          </a:p>
          <a:p>
            <a:pPr marL="0" marR="0" indent="0" algn="l" defTabSz="12196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scores improved even more after feature reduction with the same classifier.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41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</a:t>
            </a:r>
            <a:r>
              <a:rPr lang="en-US" baseline="0" dirty="0" smtClean="0"/>
              <a:t> the model good enough ?</a:t>
            </a:r>
            <a:endParaRPr lang="en-US" dirty="0" smtClean="0"/>
          </a:p>
          <a:p>
            <a:r>
              <a:rPr lang="en-US" dirty="0" smtClean="0"/>
              <a:t>The results suggest that the </a:t>
            </a:r>
            <a:r>
              <a:rPr lang="en-US" dirty="0" err="1" smtClean="0"/>
              <a:t>ExtraTreesClassifiers</a:t>
            </a:r>
            <a:r>
              <a:rPr lang="en-US" dirty="0" smtClean="0"/>
              <a:t> works very well with this data. </a:t>
            </a:r>
          </a:p>
          <a:p>
            <a:endParaRPr lang="en-US" dirty="0" smtClean="0"/>
          </a:p>
          <a:p>
            <a:pPr marL="0" marR="0" indent="0" algn="l" defTabSz="12196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could risk removing some of the majority class instances which is more representative,</a:t>
            </a:r>
          </a:p>
          <a:p>
            <a:pPr marL="0" marR="0" indent="0" algn="l" defTabSz="12196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sampling Synthetic Minority Over-Sampling Technique) was introduced that try to address the class imbalance problem. It is one of the most adopted approaches due to its simplicity and effectiveness.</a:t>
            </a:r>
          </a:p>
          <a:p>
            <a:pPr marL="0" marR="0" indent="0" algn="l" defTabSz="12196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results suggest that the neural network has learnt to classify samples</a:t>
            </a:r>
          </a:p>
          <a:p>
            <a:r>
              <a:rPr lang="en-US" sz="16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mostly to the classes 2, 4 and 6.</a:t>
            </a:r>
          </a:p>
          <a:p>
            <a:endParaRPr 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777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901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248963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1562671" y="693490"/>
            <a:ext cx="10635679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11" y="6382122"/>
            <a:ext cx="3024336" cy="295612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1490563" y="6415695"/>
            <a:ext cx="1415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Futura Medium" charset="0"/>
                <a:ea typeface="Futura Medium" charset="0"/>
                <a:cs typeface="Futura Medium" charset="0"/>
              </a:rPr>
              <a:t>Tagy</a:t>
            </a:r>
            <a:endParaRPr lang="en-US" sz="16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634275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702"/>
            <a:ext cx="10978515" cy="1143265"/>
          </a:xfrm>
          <a:prstGeom prst="rect">
            <a:avLst/>
          </a:prstGeom>
        </p:spPr>
        <p:txBody>
          <a:bodyPr lIns="121963" tIns="60981" rIns="121963" bIns="609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14412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706313"/>
      </p:ext>
    </p:extLst>
  </p:cSld>
  <p:clrMapOvr>
    <a:masterClrMapping/>
  </p:clrMapOvr>
  <p:transition spd="slow" advTm="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20" y="273112"/>
            <a:ext cx="4013173" cy="1162320"/>
          </a:xfrm>
          <a:prstGeom prst="rect">
            <a:avLst/>
          </a:prstGeom>
        </p:spPr>
        <p:txBody>
          <a:bodyPr lIns="121963" tIns="60981" rIns="121963" bIns="60981"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216" y="273114"/>
            <a:ext cx="6819216" cy="5854469"/>
          </a:xfrm>
          <a:prstGeom prst="rect">
            <a:avLst/>
          </a:prstGeom>
        </p:spPr>
        <p:txBody>
          <a:bodyPr lIns="121963" tIns="60981" rIns="121963" bIns="60981"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920" y="1435434"/>
            <a:ext cx="4013173" cy="4692149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1900"/>
            </a:lvl1pPr>
            <a:lvl2pPr marL="609813" indent="0">
              <a:buNone/>
              <a:defRPr sz="1600"/>
            </a:lvl2pPr>
            <a:lvl3pPr marL="1219627" indent="0">
              <a:buNone/>
              <a:defRPr sz="1300"/>
            </a:lvl3pPr>
            <a:lvl4pPr marL="1829440" indent="0">
              <a:buNone/>
              <a:defRPr sz="1200"/>
            </a:lvl4pPr>
            <a:lvl5pPr marL="2439253" indent="0">
              <a:buNone/>
              <a:defRPr sz="1200"/>
            </a:lvl5pPr>
            <a:lvl6pPr marL="3049067" indent="0">
              <a:buNone/>
              <a:defRPr sz="1200"/>
            </a:lvl6pPr>
            <a:lvl7pPr marL="3658880" indent="0">
              <a:buNone/>
              <a:defRPr sz="1200"/>
            </a:lvl7pPr>
            <a:lvl8pPr marL="4268694" indent="0">
              <a:buNone/>
              <a:defRPr sz="1200"/>
            </a:lvl8pPr>
            <a:lvl9pPr marL="4878507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131934"/>
      </p:ext>
    </p:extLst>
  </p:cSld>
  <p:clrMapOvr>
    <a:masterClrMapping/>
  </p:clrMapOvr>
  <p:transition spd="slow" advTm="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962" y="4801712"/>
            <a:ext cx="7319010" cy="566870"/>
          </a:xfrm>
          <a:prstGeom prst="rect">
            <a:avLst/>
          </a:prstGeom>
        </p:spPr>
        <p:txBody>
          <a:bodyPr lIns="121963" tIns="60981" rIns="121963" bIns="60981"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962" y="612916"/>
            <a:ext cx="7319010" cy="4115753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4300"/>
            </a:lvl1pPr>
            <a:lvl2pPr marL="609813" indent="0">
              <a:buNone/>
              <a:defRPr sz="3700"/>
            </a:lvl2pPr>
            <a:lvl3pPr marL="1219627" indent="0">
              <a:buNone/>
              <a:defRPr sz="3200"/>
            </a:lvl3pPr>
            <a:lvl4pPr marL="1829440" indent="0">
              <a:buNone/>
              <a:defRPr sz="2700"/>
            </a:lvl4pPr>
            <a:lvl5pPr marL="2439253" indent="0">
              <a:buNone/>
              <a:defRPr sz="2700"/>
            </a:lvl5pPr>
            <a:lvl6pPr marL="3049067" indent="0">
              <a:buNone/>
              <a:defRPr sz="2700"/>
            </a:lvl6pPr>
            <a:lvl7pPr marL="3658880" indent="0">
              <a:buNone/>
              <a:defRPr sz="2700"/>
            </a:lvl7pPr>
            <a:lvl8pPr marL="4268694" indent="0">
              <a:buNone/>
              <a:defRPr sz="2700"/>
            </a:lvl8pPr>
            <a:lvl9pPr marL="4878507" indent="0">
              <a:buNone/>
              <a:defRPr sz="2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962" y="5368581"/>
            <a:ext cx="7319010" cy="805049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1900"/>
            </a:lvl1pPr>
            <a:lvl2pPr marL="609813" indent="0">
              <a:buNone/>
              <a:defRPr sz="1600"/>
            </a:lvl2pPr>
            <a:lvl3pPr marL="1219627" indent="0">
              <a:buNone/>
              <a:defRPr sz="1300"/>
            </a:lvl3pPr>
            <a:lvl4pPr marL="1829440" indent="0">
              <a:buNone/>
              <a:defRPr sz="1200"/>
            </a:lvl4pPr>
            <a:lvl5pPr marL="2439253" indent="0">
              <a:buNone/>
              <a:defRPr sz="1200"/>
            </a:lvl5pPr>
            <a:lvl6pPr marL="3049067" indent="0">
              <a:buNone/>
              <a:defRPr sz="1200"/>
            </a:lvl6pPr>
            <a:lvl7pPr marL="3658880" indent="0">
              <a:buNone/>
              <a:defRPr sz="1200"/>
            </a:lvl7pPr>
            <a:lvl8pPr marL="4268694" indent="0">
              <a:buNone/>
              <a:defRPr sz="1200"/>
            </a:lvl8pPr>
            <a:lvl9pPr marL="4878507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72080"/>
      </p:ext>
    </p:extLst>
  </p:cSld>
  <p:clrMapOvr>
    <a:masterClrMapping/>
  </p:clrMapOvr>
  <p:transition spd="slow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702"/>
            <a:ext cx="10978515" cy="1143265"/>
          </a:xfrm>
          <a:prstGeom prst="rect">
            <a:avLst/>
          </a:prstGeom>
        </p:spPr>
        <p:txBody>
          <a:bodyPr lIns="121963" tIns="60981" rIns="121963" bIns="609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918" y="1600572"/>
            <a:ext cx="10978515" cy="4527011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010872"/>
      </p:ext>
    </p:extLst>
  </p:cSld>
  <p:clrMapOvr>
    <a:masterClrMapping/>
  </p:clrMapOvr>
  <p:transition spd="slow" advTm="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804" y="206422"/>
            <a:ext cx="2744629" cy="4388867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918" y="206422"/>
            <a:ext cx="8030580" cy="4388867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5103"/>
      </p:ext>
    </p:extLst>
  </p:cSld>
  <p:clrMapOvr>
    <a:masterClrMapping/>
  </p:clrMapOvr>
  <p:transition spd="slow" advTm="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3602758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767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transition spd="slow" advTm="0">
    <p:wip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121962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360" indent="-457360" algn="l" defTabSz="1219627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333094" y="2316867"/>
            <a:ext cx="5860957" cy="141576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sz="2800" b="1" dirty="0" err="1">
                <a:solidFill>
                  <a:schemeClr val="accent1"/>
                </a:solidFill>
                <a:latin typeface="Futura Medium" charset="0"/>
                <a:ea typeface="Futura Medium" charset="0"/>
                <a:cs typeface="Futura Medium" charset="0"/>
              </a:rPr>
              <a:t>TagyAldeen</a:t>
            </a:r>
            <a:r>
              <a:rPr lang="en-US" altLang="zh-CN" sz="2800" b="1" dirty="0">
                <a:solidFill>
                  <a:schemeClr val="accent1"/>
                </a:solidFill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2800" b="1" dirty="0" smtClean="0">
                <a:solidFill>
                  <a:schemeClr val="accent1"/>
                </a:solidFill>
                <a:latin typeface="Futura Medium" charset="0"/>
                <a:ea typeface="Futura Medium" charset="0"/>
                <a:cs typeface="Futura Medium" charset="0"/>
              </a:rPr>
              <a:t>Mohamed</a:t>
            </a:r>
            <a:endParaRPr lang="en-US" sz="2800" b="1" dirty="0" smtClean="0">
              <a:latin typeface="Futura Medium" charset="0"/>
              <a:ea typeface="Futura Medium" charset="0"/>
              <a:cs typeface="Futura Medium" charset="0"/>
            </a:endParaRPr>
          </a:p>
          <a:p>
            <a:r>
              <a:rPr lang="en-US" sz="2800" b="1" dirty="0" smtClean="0"/>
              <a:t>Takayuki Ito Laboratory,</a:t>
            </a:r>
          </a:p>
          <a:p>
            <a:r>
              <a:rPr lang="en-US" sz="2800" b="1" dirty="0" smtClean="0"/>
              <a:t>Nagoya Institute of Technology, Japan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06687" y="634918"/>
            <a:ext cx="8537193" cy="123110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Towards Machine Learning Based </a:t>
            </a:r>
          </a:p>
          <a:p>
            <a:pPr algn="ctr"/>
            <a:r>
              <a:rPr lang="en-US" altLang="zh-CN" sz="3600" b="1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</a:t>
            </a:r>
            <a:r>
              <a:rPr lang="en-US" altLang="zh-CN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intrusion Detection Service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102323" y="3861842"/>
            <a:ext cx="6028912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168875" y="5865432"/>
            <a:ext cx="2647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rgbClr val="00B0F0"/>
                </a:solidFill>
              </a:rPr>
              <a:t>IEA-AIE 2018</a:t>
            </a:r>
            <a:endParaRPr lang="en-US" sz="3600" b="1">
              <a:solidFill>
                <a:srgbClr val="00B0F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51" y="5613574"/>
            <a:ext cx="936104" cy="10884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50985" y="5950073"/>
            <a:ext cx="1512588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27-6-2018</a:t>
            </a:r>
            <a:endParaRPr lang="zh-CN" altLang="en-US" sz="1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66927" y="4120257"/>
            <a:ext cx="472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</a:t>
            </a:r>
            <a:r>
              <a:rPr lang="en-US" dirty="0" err="1" smtClean="0"/>
              <a:t>agy.mohamed@itolab.nitech.ac.jp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70568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3722911" cy="68595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圆角矩形 66"/>
          <p:cNvSpPr/>
          <p:nvPr/>
        </p:nvSpPr>
        <p:spPr>
          <a:xfrm>
            <a:off x="5791629" y="1573726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6673144" y="1573725"/>
            <a:ext cx="3741980" cy="511504"/>
            <a:chOff x="6339097" y="1573726"/>
            <a:chExt cx="3744416" cy="511504"/>
          </a:xfrm>
        </p:grpSpPr>
        <p:sp>
          <p:nvSpPr>
            <p:cNvPr id="69" name="圆角矩形 68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723350" y="1614014"/>
              <a:ext cx="2653075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Motivation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1" name="圆角矩形 70"/>
          <p:cNvSpPr/>
          <p:nvPr/>
        </p:nvSpPr>
        <p:spPr>
          <a:xfrm>
            <a:off x="5791629" y="2410178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6649262" y="2410178"/>
            <a:ext cx="3741980" cy="511504"/>
            <a:chOff x="6315199" y="2410178"/>
            <a:chExt cx="3744416" cy="511504"/>
          </a:xfrm>
        </p:grpSpPr>
        <p:sp>
          <p:nvSpPr>
            <p:cNvPr id="73" name="圆角矩形 72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6747248" y="2450466"/>
              <a:ext cx="3124634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Steps and methods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5" name="圆角矩形 74"/>
          <p:cNvSpPr/>
          <p:nvPr/>
        </p:nvSpPr>
        <p:spPr>
          <a:xfrm>
            <a:off x="5791629" y="3296032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673144" y="3296030"/>
            <a:ext cx="3741980" cy="511504"/>
            <a:chOff x="6339097" y="3296031"/>
            <a:chExt cx="3744416" cy="511504"/>
          </a:xfrm>
        </p:grpSpPr>
        <p:sp>
          <p:nvSpPr>
            <p:cNvPr id="77" name="圆角矩形 76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6723349" y="3336319"/>
              <a:ext cx="2736305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DataSet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used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9" name="圆角矩形 78"/>
          <p:cNvSpPr/>
          <p:nvPr/>
        </p:nvSpPr>
        <p:spPr>
          <a:xfrm>
            <a:off x="5791629" y="4180903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6673144" y="4180900"/>
            <a:ext cx="3741980" cy="511503"/>
            <a:chOff x="6339097" y="4180903"/>
            <a:chExt cx="3744416" cy="511504"/>
          </a:xfrm>
        </p:grpSpPr>
        <p:sp>
          <p:nvSpPr>
            <p:cNvPr id="81" name="圆角矩形 80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6723349" y="4221882"/>
              <a:ext cx="2932369" cy="430929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Techniques &amp; Model 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3" name="圆角矩形 82"/>
          <p:cNvSpPr/>
          <p:nvPr/>
        </p:nvSpPr>
        <p:spPr>
          <a:xfrm>
            <a:off x="5791758" y="5057483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6673144" y="5057483"/>
            <a:ext cx="3818518" cy="511504"/>
            <a:chOff x="6339097" y="5057483"/>
            <a:chExt cx="3821004" cy="511504"/>
          </a:xfrm>
        </p:grpSpPr>
        <p:sp>
          <p:nvSpPr>
            <p:cNvPr id="85" name="圆角矩形 84"/>
            <p:cNvSpPr/>
            <p:nvPr/>
          </p:nvSpPr>
          <p:spPr>
            <a:xfrm>
              <a:off x="6339097" y="505748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6557358" y="5085978"/>
              <a:ext cx="3602743" cy="40015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1800" b="1" kern="1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Discussion and </a:t>
              </a:r>
              <a:r>
                <a:rPr lang="en-US" altLang="zh-CN" sz="18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Conclusion</a:t>
              </a:r>
              <a:endParaRPr lang="zh-CN" altLang="zh-CN" sz="1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338535" y="2219568"/>
            <a:ext cx="2806485" cy="1354243"/>
          </a:xfrm>
          <a:prstGeom prst="rect">
            <a:avLst/>
          </a:prstGeom>
          <a:noFill/>
        </p:spPr>
        <p:txBody>
          <a:bodyPr wrap="square" lIns="121880" tIns="60938" rIns="121880" bIns="60938">
            <a:spAutoFit/>
          </a:bodyPr>
          <a:lstStyle/>
          <a:p>
            <a:pPr algn="r">
              <a:defRPr/>
            </a:pPr>
            <a:endParaRPr lang="en-US" altLang="zh-CN" sz="4800" b="1" spc="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defRPr/>
            </a:pPr>
            <a:r>
              <a:rPr lang="en-US" altLang="zh-CN" sz="32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3200" b="1" spc="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下箭头 87"/>
          <p:cNvSpPr/>
          <p:nvPr/>
        </p:nvSpPr>
        <p:spPr>
          <a:xfrm rot="16200000">
            <a:off x="4614050" y="1505925"/>
            <a:ext cx="576064" cy="679386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27471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62312" y="1555341"/>
            <a:ext cx="7805415" cy="122554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094704" y="1341562"/>
            <a:ext cx="4689352" cy="46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Traditional security Solutions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六边形 4"/>
          <p:cNvSpPr/>
          <p:nvPr/>
        </p:nvSpPr>
        <p:spPr>
          <a:xfrm>
            <a:off x="774978" y="3142178"/>
            <a:ext cx="1588089" cy="136846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en-US" altLang="zh-CN" sz="3200" dirty="0" err="1" smtClean="0">
                <a:latin typeface="微软雅黑" pitchFamily="34" charset="-122"/>
                <a:ea typeface="微软雅黑" pitchFamily="34" charset="-122"/>
              </a:rPr>
              <a:t>IoT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箭头连接符 5"/>
          <p:cNvCxnSpPr>
            <a:stCxn id="5" idx="5"/>
            <a:endCxn id="3" idx="1"/>
          </p:cNvCxnSpPr>
          <p:nvPr/>
        </p:nvCxnSpPr>
        <p:spPr>
          <a:xfrm flipV="1">
            <a:off x="2020950" y="2168115"/>
            <a:ext cx="1241362" cy="974063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0"/>
            <a:endCxn id="11" idx="1"/>
          </p:cNvCxnSpPr>
          <p:nvPr/>
        </p:nvCxnSpPr>
        <p:spPr>
          <a:xfrm flipV="1">
            <a:off x="2363067" y="3824299"/>
            <a:ext cx="899245" cy="2114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1"/>
            <a:endCxn id="14" idx="1"/>
          </p:cNvCxnSpPr>
          <p:nvPr/>
        </p:nvCxnSpPr>
        <p:spPr>
          <a:xfrm>
            <a:off x="2020950" y="4510647"/>
            <a:ext cx="1241362" cy="969836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78476" y="1845735"/>
            <a:ext cx="7301219" cy="646363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r>
              <a:rPr lang="en-US" sz="1800" dirty="0"/>
              <a:t> </a:t>
            </a:r>
            <a:r>
              <a:rPr lang="en-US" sz="1800" dirty="0" err="1"/>
              <a:t>IoT</a:t>
            </a:r>
            <a:r>
              <a:rPr lang="en-US" sz="1800" dirty="0"/>
              <a:t> traditional network security solutions may not be directly applicable due </a:t>
            </a:r>
            <a:r>
              <a:rPr lang="en-US" sz="1800" dirty="0" smtClean="0"/>
              <a:t>to the </a:t>
            </a:r>
            <a:r>
              <a:rPr lang="en-US" sz="1800" dirty="0"/>
              <a:t>differences in </a:t>
            </a:r>
            <a:r>
              <a:rPr lang="en-US" sz="1800" dirty="0" err="1"/>
              <a:t>IoT</a:t>
            </a:r>
            <a:r>
              <a:rPr lang="en-US" sz="1800" dirty="0"/>
              <a:t> structure and behavior.</a:t>
            </a:r>
            <a:endParaRPr lang="zh-CN" altLang="en-US" sz="18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62312" y="3211525"/>
            <a:ext cx="7805415" cy="122554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094704" y="2997746"/>
            <a:ext cx="4689352" cy="46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en-US" dirty="0"/>
              <a:t> Low operating energy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78476" y="3501919"/>
            <a:ext cx="7301219" cy="923362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r>
              <a:rPr lang="en-US" sz="1800" dirty="0"/>
              <a:t> Low operating energy and minimal computational capabilities.</a:t>
            </a:r>
          </a:p>
          <a:p>
            <a:r>
              <a:rPr lang="en-US" sz="1800" dirty="0"/>
              <a:t>Therefore security mechanism such as encryption protocols and </a:t>
            </a:r>
            <a:r>
              <a:rPr lang="en-US" sz="1800" dirty="0" smtClean="0"/>
              <a:t>authentication can </a:t>
            </a:r>
            <a:r>
              <a:rPr lang="en-US" sz="1800" dirty="0"/>
              <a:t>not be directly applied.</a:t>
            </a:r>
            <a:endParaRPr lang="zh-CN" altLang="en-US" sz="18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62312" y="4867709"/>
            <a:ext cx="7805415" cy="122554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094704" y="4653930"/>
            <a:ext cx="4689352" cy="46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IoT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architecture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78476" y="5158103"/>
            <a:ext cx="7301219" cy="646363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r>
              <a:rPr lang="en-US" sz="1800" dirty="0"/>
              <a:t> The lack of a single standard for </a:t>
            </a:r>
            <a:r>
              <a:rPr lang="en-US" sz="1800" dirty="0" err="1"/>
              <a:t>IoT</a:t>
            </a:r>
            <a:r>
              <a:rPr lang="en-US" sz="1800" dirty="0"/>
              <a:t> architecture.</a:t>
            </a:r>
          </a:p>
          <a:p>
            <a:r>
              <a:rPr lang="en-US" sz="1800" dirty="0" err="1"/>
              <a:t>IoT</a:t>
            </a:r>
            <a:r>
              <a:rPr lang="en-US" sz="1800" dirty="0"/>
              <a:t> may have different policies, and connectivity domains.</a:t>
            </a:r>
            <a:endParaRPr lang="zh-CN" altLang="en-US" sz="18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文本框 2"/>
          <p:cNvSpPr txBox="1"/>
          <p:nvPr/>
        </p:nvSpPr>
        <p:spPr>
          <a:xfrm>
            <a:off x="1706687" y="170270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Motivation</a:t>
            </a:r>
            <a:endParaRPr lang="zh-CN" altLang="en-US" sz="3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0351004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7"/>
          <p:cNvSpPr>
            <a:spLocks noChangeArrowheads="1"/>
          </p:cNvSpPr>
          <p:nvPr/>
        </p:nvSpPr>
        <p:spPr bwMode="auto">
          <a:xfrm>
            <a:off x="7827367" y="5013970"/>
            <a:ext cx="1946997" cy="7980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9915599" y="1604403"/>
            <a:ext cx="1946997" cy="4207643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682"/>
          <p:cNvSpPr txBox="1"/>
          <p:nvPr/>
        </p:nvSpPr>
        <p:spPr>
          <a:xfrm>
            <a:off x="2130716" y="3792363"/>
            <a:ext cx="1244251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52%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1" name="TextBox 682"/>
          <p:cNvSpPr txBox="1"/>
          <p:nvPr/>
        </p:nvSpPr>
        <p:spPr>
          <a:xfrm>
            <a:off x="8178739" y="5013970"/>
            <a:ext cx="1244251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400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ea typeface="宋体" pitchFamily="2" charset="-122"/>
              </a:defRPr>
            </a:lvl5pPr>
            <a:lvl6pPr>
              <a:defRPr>
                <a:latin typeface="Calibri" pitchFamily="34" charset="0"/>
                <a:ea typeface="宋体" pitchFamily="2" charset="-122"/>
              </a:defRPr>
            </a:lvl6pPr>
            <a:lvl7pPr>
              <a:defRPr>
                <a:latin typeface="Calibri" pitchFamily="34" charset="0"/>
                <a:ea typeface="宋体" pitchFamily="2" charset="-122"/>
              </a:defRPr>
            </a:lvl7pPr>
            <a:lvl8pPr>
              <a:defRPr>
                <a:latin typeface="Calibri" pitchFamily="34" charset="0"/>
                <a:ea typeface="宋体" pitchFamily="2" charset="-122"/>
              </a:defRPr>
            </a:lvl8pPr>
            <a:lvl9pPr>
              <a:defRPr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10%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2" name="TextBox 682"/>
          <p:cNvSpPr txBox="1"/>
          <p:nvPr/>
        </p:nvSpPr>
        <p:spPr>
          <a:xfrm>
            <a:off x="10275838" y="1769116"/>
            <a:ext cx="1244251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400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ea typeface="宋体" pitchFamily="2" charset="-122"/>
              </a:defRPr>
            </a:lvl5pPr>
            <a:lvl6pPr>
              <a:defRPr>
                <a:latin typeface="Calibri" pitchFamily="34" charset="0"/>
                <a:ea typeface="宋体" pitchFamily="2" charset="-122"/>
              </a:defRPr>
            </a:lvl6pPr>
            <a:lvl7pPr>
              <a:defRPr>
                <a:latin typeface="Calibri" pitchFamily="34" charset="0"/>
                <a:ea typeface="宋体" pitchFamily="2" charset="-122"/>
              </a:defRPr>
            </a:lvl7pPr>
            <a:lvl8pPr>
              <a:defRPr>
                <a:latin typeface="Calibri" pitchFamily="34" charset="0"/>
                <a:ea typeface="宋体" pitchFamily="2" charset="-122"/>
              </a:defRPr>
            </a:lvl8pPr>
            <a:lvl9pPr>
              <a:defRPr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</a:rPr>
              <a:t>9</a:t>
            </a:r>
            <a:r>
              <a:rPr lang="en-US" altLang="zh-CN" dirty="0" smtClean="0">
                <a:solidFill>
                  <a:schemeClr val="bg1"/>
                </a:solidFill>
              </a:rPr>
              <a:t>0</a:t>
            </a:r>
            <a:r>
              <a:rPr lang="en-US" altLang="zh-CN" dirty="0">
                <a:solidFill>
                  <a:schemeClr val="bg1"/>
                </a:solidFill>
              </a:rPr>
              <a:t>%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6" name="Copyright Notice"/>
          <p:cNvSpPr>
            <a:spLocks/>
          </p:cNvSpPr>
          <p:nvPr/>
        </p:nvSpPr>
        <p:spPr bwMode="auto">
          <a:xfrm>
            <a:off x="8178739" y="4293890"/>
            <a:ext cx="1406718" cy="3978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Attack</a:t>
            </a:r>
            <a:endParaRPr lang="en-US" sz="2400" cap="small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Copyright Notice"/>
          <p:cNvSpPr>
            <a:spLocks/>
          </p:cNvSpPr>
          <p:nvPr/>
        </p:nvSpPr>
        <p:spPr bwMode="auto">
          <a:xfrm>
            <a:off x="10216923" y="1053530"/>
            <a:ext cx="1406718" cy="3978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Normal</a:t>
            </a:r>
            <a:endParaRPr lang="en-US" sz="2400" cap="small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34679" y="1160959"/>
            <a:ext cx="5688632" cy="1682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Splitting for </a:t>
            </a:r>
            <a:r>
              <a:rPr lang="en-US" altLang="zh-CN" b="1" dirty="0" err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Trainging</a:t>
            </a:r>
            <a:r>
              <a:rPr lang="en-US" altLang="zh-CN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&amp; Testing</a:t>
            </a:r>
          </a:p>
          <a:p>
            <a:r>
              <a:rPr lang="en-US" sz="1800" dirty="0"/>
              <a:t>Data can’t be split to have </a:t>
            </a:r>
            <a:r>
              <a:rPr lang="en-US" sz="1800" dirty="0" smtClean="0"/>
              <a:t>for example </a:t>
            </a:r>
            <a:r>
              <a:rPr lang="en-US" sz="1800" dirty="0"/>
              <a:t>10 % for testing and 90 % per for </a:t>
            </a:r>
            <a:r>
              <a:rPr lang="en-US" sz="1800" dirty="0" smtClean="0"/>
              <a:t>training per </a:t>
            </a:r>
            <a:r>
              <a:rPr lang="en-US" sz="1800" dirty="0"/>
              <a:t>category, </a:t>
            </a:r>
            <a:r>
              <a:rPr lang="en-US" sz="1800" dirty="0" smtClean="0"/>
              <a:t>because the </a:t>
            </a:r>
            <a:r>
              <a:rPr lang="en-US" sz="1800" dirty="0"/>
              <a:t>categories would still be very unbalanced</a:t>
            </a:r>
            <a:r>
              <a:rPr lang="en-US" sz="1800" dirty="0" smtClean="0"/>
              <a:t>.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17" name="文本框 2"/>
          <p:cNvSpPr txBox="1"/>
          <p:nvPr/>
        </p:nvSpPr>
        <p:spPr>
          <a:xfrm>
            <a:off x="1730103" y="170270"/>
            <a:ext cx="4662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UNSW-NB15</a:t>
            </a:r>
            <a:r>
              <a:rPr lang="en-US" altLang="zh-CN" sz="2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Data set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5"/>
          <p:cNvSpPr/>
          <p:nvPr/>
        </p:nvSpPr>
        <p:spPr>
          <a:xfrm>
            <a:off x="1787079" y="2971641"/>
            <a:ext cx="568863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Solutions !!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Under sample </a:t>
            </a:r>
            <a:r>
              <a:rPr lang="en-US" sz="1800" dirty="0"/>
              <a:t>the data by selecting much smaller </a:t>
            </a:r>
            <a:r>
              <a:rPr lang="en-US" sz="1800" dirty="0" smtClean="0"/>
              <a:t>sets of </a:t>
            </a:r>
            <a:r>
              <a:rPr lang="en-US" sz="1800" dirty="0"/>
              <a:t>data per category</a:t>
            </a:r>
            <a:r>
              <a:rPr lang="en-US" sz="18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  <a:p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96657" y="5813271"/>
            <a:ext cx="3037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Category data portions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46448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40"/>
          <p:cNvGrpSpPr/>
          <p:nvPr/>
        </p:nvGrpSpPr>
        <p:grpSpPr>
          <a:xfrm>
            <a:off x="554561" y="1739545"/>
            <a:ext cx="2784529" cy="1551225"/>
            <a:chOff x="1441450" y="1485019"/>
            <a:chExt cx="2019300" cy="1124928"/>
          </a:xfrm>
        </p:grpSpPr>
        <p:sp>
          <p:nvSpPr>
            <p:cNvPr id="56" name="Text Placeholder 2"/>
            <p:cNvSpPr txBox="1">
              <a:spLocks/>
            </p:cNvSpPr>
            <p:nvPr/>
          </p:nvSpPr>
          <p:spPr>
            <a:xfrm>
              <a:off x="1441450" y="1485019"/>
              <a:ext cx="2019300" cy="285799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/>
                  <a:ea typeface="+mn-ea"/>
                  <a:cs typeface="Roboto condensed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40000"/>
                </a:lnSpc>
              </a:pPr>
              <a:r>
                <a:rPr lang="en-US" altLang="zh-CN" sz="1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Data Preprocessing</a:t>
              </a:r>
              <a:endPara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Text Placeholder 8"/>
            <p:cNvSpPr txBox="1">
              <a:spLocks/>
            </p:cNvSpPr>
            <p:nvPr/>
          </p:nvSpPr>
          <p:spPr>
            <a:xfrm>
              <a:off x="1441450" y="1775301"/>
              <a:ext cx="2019300" cy="834646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800" kern="1200" baseline="0">
                  <a:solidFill>
                    <a:schemeClr val="bg1">
                      <a:lumMod val="50000"/>
                    </a:schemeClr>
                  </a:solidFill>
                  <a:latin typeface="Roboto condensed"/>
                  <a:ea typeface="+mn-ea"/>
                  <a:cs typeface="Roboto condensed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CSV processed with: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 1-Pandas, </a:t>
              </a:r>
              <a:r>
                <a:rPr lang="en-US" altLang="zh-CN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Numpy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, h5py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 2-remove </a:t>
              </a:r>
              <a:r>
                <a:rPr lang="en-US" altLang="zh-CN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NaN`s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..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-A lot of features.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4-features importance.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8" name="Group 43"/>
          <p:cNvGrpSpPr/>
          <p:nvPr/>
        </p:nvGrpSpPr>
        <p:grpSpPr>
          <a:xfrm>
            <a:off x="554559" y="4331834"/>
            <a:ext cx="2784530" cy="1678980"/>
            <a:chOff x="1441449" y="1443179"/>
            <a:chExt cx="2019301" cy="1217572"/>
          </a:xfrm>
        </p:grpSpPr>
        <p:sp>
          <p:nvSpPr>
            <p:cNvPr id="59" name="Text Placeholder 2"/>
            <p:cNvSpPr txBox="1">
              <a:spLocks/>
            </p:cNvSpPr>
            <p:nvPr/>
          </p:nvSpPr>
          <p:spPr>
            <a:xfrm>
              <a:off x="1441450" y="1443179"/>
              <a:ext cx="2019300" cy="285799"/>
            </a:xfrm>
            <a:prstGeom prst="rect">
              <a:avLst/>
            </a:prstGeom>
          </p:spPr>
          <p:txBody>
            <a:bodyPr vert="horz"/>
            <a:lstStyle>
              <a:defPPr>
                <a:defRPr lang="zh-CN"/>
              </a:defPPr>
              <a:lvl1pPr indent="0" defTabSz="457200">
                <a:lnSpc>
                  <a:spcPct val="140000"/>
                </a:lnSpc>
                <a:spcBef>
                  <a:spcPct val="20000"/>
                </a:spcBef>
                <a:buFont typeface="Arial"/>
                <a:buNone/>
                <a:defRPr sz="2400" baseline="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itchFamily="34" charset="-122"/>
                  <a:ea typeface="微软雅黑" pitchFamily="34" charset="-122"/>
                  <a:cs typeface="Roboto condensed"/>
                </a:defRPr>
              </a:lvl1pPr>
              <a:lvl2pPr marL="742950" indent="-285750" defTabSz="457200">
                <a:spcBef>
                  <a:spcPct val="20000"/>
                </a:spcBef>
                <a:buFont typeface="Arial"/>
                <a:buChar char="–"/>
                <a:defRPr sz="2800"/>
              </a:lvl2pPr>
              <a:lvl3pPr marL="1143000" indent="-228600" defTabSz="457200">
                <a:spcBef>
                  <a:spcPct val="20000"/>
                </a:spcBef>
                <a:buFont typeface="Arial"/>
                <a:buChar char="•"/>
                <a:defRPr sz="2400"/>
              </a:lvl3pPr>
              <a:lvl4pPr marL="1600200" indent="-228600" defTabSz="457200">
                <a:spcBef>
                  <a:spcPct val="20000"/>
                </a:spcBef>
                <a:buFont typeface="Arial"/>
                <a:buChar char="–"/>
                <a:defRPr sz="2000"/>
              </a:lvl4pPr>
              <a:lvl5pPr marL="2057400" indent="-228600" defTabSz="457200">
                <a:spcBef>
                  <a:spcPct val="20000"/>
                </a:spcBef>
                <a:buFont typeface="Arial"/>
                <a:buChar char="»"/>
                <a:defRPr sz="2000"/>
              </a:lvl5pPr>
              <a:lvl6pPr marL="25146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6pPr>
              <a:lvl7pPr marL="29718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7pPr>
              <a:lvl8pPr marL="34290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8pPr>
              <a:lvl9pPr marL="38862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9pPr>
            </a:lstStyle>
            <a:p>
              <a:r>
                <a:rPr lang="en-US" altLang="zh-CN" sz="18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Newural</a:t>
              </a:r>
              <a:r>
                <a:rPr lang="en-US" altLang="zh-CN" sz="1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Network</a:t>
              </a:r>
              <a:endPara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0" name="Text Placeholder 8"/>
            <p:cNvSpPr txBox="1">
              <a:spLocks/>
            </p:cNvSpPr>
            <p:nvPr/>
          </p:nvSpPr>
          <p:spPr>
            <a:xfrm>
              <a:off x="1441449" y="1743554"/>
              <a:ext cx="2019300" cy="917197"/>
            </a:xfrm>
            <a:prstGeom prst="rect">
              <a:avLst/>
            </a:prstGeom>
          </p:spPr>
          <p:txBody>
            <a:bodyPr vert="horz"/>
            <a:lstStyle>
              <a:defPPr>
                <a:defRPr lang="zh-CN"/>
              </a:defPPr>
              <a:lvl1pPr indent="0" defTabSz="457200">
                <a:lnSpc>
                  <a:spcPct val="100000"/>
                </a:lnSpc>
                <a:spcBef>
                  <a:spcPct val="20000"/>
                </a:spcBef>
                <a:buFont typeface="Arial"/>
                <a:buNone/>
                <a:defRPr sz="1400" baseline="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itchFamily="34" charset="-122"/>
                  <a:ea typeface="微软雅黑" pitchFamily="34" charset="-122"/>
                  <a:cs typeface="Roboto condensed"/>
                </a:defRPr>
              </a:lvl1pPr>
              <a:lvl2pPr marL="742950" indent="-285750" defTabSz="457200">
                <a:spcBef>
                  <a:spcPct val="20000"/>
                </a:spcBef>
                <a:buFont typeface="Arial"/>
                <a:buChar char="–"/>
                <a:defRPr sz="2800"/>
              </a:lvl2pPr>
              <a:lvl3pPr marL="1143000" indent="-228600" defTabSz="457200">
                <a:spcBef>
                  <a:spcPct val="20000"/>
                </a:spcBef>
                <a:buFont typeface="Arial"/>
                <a:buChar char="•"/>
                <a:defRPr sz="2400"/>
              </a:lvl3pPr>
              <a:lvl4pPr marL="1600200" indent="-228600" defTabSz="457200">
                <a:spcBef>
                  <a:spcPct val="20000"/>
                </a:spcBef>
                <a:buFont typeface="Arial"/>
                <a:buChar char="–"/>
                <a:defRPr sz="2000"/>
              </a:lvl4pPr>
              <a:lvl5pPr marL="2057400" indent="-228600" defTabSz="457200">
                <a:spcBef>
                  <a:spcPct val="20000"/>
                </a:spcBef>
                <a:buFont typeface="Arial"/>
                <a:buChar char="»"/>
                <a:defRPr sz="2000"/>
              </a:lvl5pPr>
              <a:lvl6pPr marL="25146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6pPr>
              <a:lvl7pPr marL="29718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7pPr>
              <a:lvl8pPr marL="34290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8pPr>
              <a:lvl9pPr marL="38862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9pPr>
            </a:lstStyle>
            <a:p>
              <a:r>
                <a: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Trees result + Testing Data to Categorize attacks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61" name="Group 46"/>
          <p:cNvGrpSpPr/>
          <p:nvPr/>
        </p:nvGrpSpPr>
        <p:grpSpPr>
          <a:xfrm>
            <a:off x="8781969" y="1739545"/>
            <a:ext cx="2784529" cy="1635297"/>
            <a:chOff x="1342364" y="1485018"/>
            <a:chExt cx="2019300" cy="1185896"/>
          </a:xfrm>
        </p:grpSpPr>
        <p:sp>
          <p:nvSpPr>
            <p:cNvPr id="62" name="Text Placeholder 2"/>
            <p:cNvSpPr txBox="1">
              <a:spLocks/>
            </p:cNvSpPr>
            <p:nvPr/>
          </p:nvSpPr>
          <p:spPr>
            <a:xfrm>
              <a:off x="1342364" y="1485018"/>
              <a:ext cx="2019300" cy="285799"/>
            </a:xfrm>
            <a:prstGeom prst="rect">
              <a:avLst/>
            </a:prstGeom>
          </p:spPr>
          <p:txBody>
            <a:bodyPr vert="horz"/>
            <a:lstStyle>
              <a:defPPr>
                <a:defRPr lang="zh-CN"/>
              </a:defPPr>
              <a:lvl1pPr indent="0" defTabSz="457200">
                <a:lnSpc>
                  <a:spcPct val="140000"/>
                </a:lnSpc>
                <a:spcBef>
                  <a:spcPct val="20000"/>
                </a:spcBef>
                <a:buFont typeface="Arial"/>
                <a:buNone/>
                <a:defRPr sz="2400" baseline="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itchFamily="34" charset="-122"/>
                  <a:ea typeface="微软雅黑" pitchFamily="34" charset="-122"/>
                  <a:cs typeface="Roboto condensed"/>
                </a:defRPr>
              </a:lvl1pPr>
              <a:lvl2pPr marL="742950" indent="-285750" defTabSz="457200">
                <a:spcBef>
                  <a:spcPct val="20000"/>
                </a:spcBef>
                <a:buFont typeface="Arial"/>
                <a:buChar char="–"/>
                <a:defRPr sz="2800"/>
              </a:lvl2pPr>
              <a:lvl3pPr marL="1143000" indent="-228600" defTabSz="457200">
                <a:spcBef>
                  <a:spcPct val="20000"/>
                </a:spcBef>
                <a:buFont typeface="Arial"/>
                <a:buChar char="•"/>
                <a:defRPr sz="2400"/>
              </a:lvl3pPr>
              <a:lvl4pPr marL="1600200" indent="-228600" defTabSz="457200">
                <a:spcBef>
                  <a:spcPct val="20000"/>
                </a:spcBef>
                <a:buFont typeface="Arial"/>
                <a:buChar char="–"/>
                <a:defRPr sz="2000"/>
              </a:lvl4pPr>
              <a:lvl5pPr marL="2057400" indent="-228600" defTabSz="457200">
                <a:spcBef>
                  <a:spcPct val="20000"/>
                </a:spcBef>
                <a:buFont typeface="Arial"/>
                <a:buChar char="»"/>
                <a:defRPr sz="2000"/>
              </a:lvl5pPr>
              <a:lvl6pPr marL="25146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6pPr>
              <a:lvl7pPr marL="29718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7pPr>
              <a:lvl8pPr marL="34290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8pPr>
              <a:lvl9pPr marL="38862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9pPr>
            </a:lstStyle>
            <a:p>
              <a:r>
                <a:rPr lang="en-US" altLang="zh-CN" sz="18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ExtraTrees</a:t>
              </a:r>
              <a:r>
                <a:rPr lang="en-US" altLang="zh-CN" sz="1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Classifier</a:t>
              </a:r>
              <a:endPara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3" name="Text Placeholder 8"/>
            <p:cNvSpPr txBox="1">
              <a:spLocks/>
            </p:cNvSpPr>
            <p:nvPr/>
          </p:nvSpPr>
          <p:spPr>
            <a:xfrm>
              <a:off x="1342364" y="1753717"/>
              <a:ext cx="2019300" cy="917197"/>
            </a:xfrm>
            <a:prstGeom prst="rect">
              <a:avLst/>
            </a:prstGeom>
          </p:spPr>
          <p:txBody>
            <a:bodyPr vert="horz"/>
            <a:lstStyle>
              <a:defPPr>
                <a:defRPr lang="zh-CN"/>
              </a:defPPr>
              <a:lvl1pPr indent="0" defTabSz="457200">
                <a:lnSpc>
                  <a:spcPct val="100000"/>
                </a:lnSpc>
                <a:spcBef>
                  <a:spcPct val="20000"/>
                </a:spcBef>
                <a:buFont typeface="Arial"/>
                <a:buNone/>
                <a:defRPr sz="1400" baseline="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itchFamily="34" charset="-122"/>
                  <a:ea typeface="微软雅黑" pitchFamily="34" charset="-122"/>
                  <a:cs typeface="Roboto condensed"/>
                </a:defRPr>
              </a:lvl1pPr>
              <a:lvl2pPr marL="742950" indent="-285750" defTabSz="457200">
                <a:spcBef>
                  <a:spcPct val="20000"/>
                </a:spcBef>
                <a:buFont typeface="Arial"/>
                <a:buChar char="–"/>
                <a:defRPr sz="2800"/>
              </a:lvl2pPr>
              <a:lvl3pPr marL="1143000" indent="-228600" defTabSz="457200">
                <a:spcBef>
                  <a:spcPct val="20000"/>
                </a:spcBef>
                <a:buFont typeface="Arial"/>
                <a:buChar char="•"/>
                <a:defRPr sz="2400"/>
              </a:lvl3pPr>
              <a:lvl4pPr marL="1600200" indent="-228600" defTabSz="457200">
                <a:spcBef>
                  <a:spcPct val="20000"/>
                </a:spcBef>
                <a:buFont typeface="Arial"/>
                <a:buChar char="–"/>
                <a:defRPr sz="2000"/>
              </a:lvl4pPr>
              <a:lvl5pPr marL="2057400" indent="-228600" defTabSz="457200">
                <a:spcBef>
                  <a:spcPct val="20000"/>
                </a:spcBef>
                <a:buFont typeface="Arial"/>
                <a:buChar char="»"/>
                <a:defRPr sz="2000"/>
              </a:lvl5pPr>
              <a:lvl6pPr marL="25146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6pPr>
              <a:lvl7pPr marL="29718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7pPr>
              <a:lvl8pPr marL="34290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8pPr>
              <a:lvl9pPr marL="38862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9pPr>
            </a:lstStyle>
            <a:p>
              <a:r>
                <a: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Attack or not Classification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64" name="Group 49"/>
          <p:cNvGrpSpPr/>
          <p:nvPr/>
        </p:nvGrpSpPr>
        <p:grpSpPr>
          <a:xfrm>
            <a:off x="8918612" y="4653929"/>
            <a:ext cx="2784529" cy="1656185"/>
            <a:chOff x="1441450" y="1676757"/>
            <a:chExt cx="2019300" cy="1201042"/>
          </a:xfrm>
        </p:grpSpPr>
        <p:sp>
          <p:nvSpPr>
            <p:cNvPr id="65" name="Text Placeholder 2"/>
            <p:cNvSpPr txBox="1">
              <a:spLocks/>
            </p:cNvSpPr>
            <p:nvPr/>
          </p:nvSpPr>
          <p:spPr>
            <a:xfrm>
              <a:off x="1441450" y="1676757"/>
              <a:ext cx="2019300" cy="285799"/>
            </a:xfrm>
            <a:prstGeom prst="rect">
              <a:avLst/>
            </a:prstGeom>
          </p:spPr>
          <p:txBody>
            <a:bodyPr vert="horz"/>
            <a:lstStyle>
              <a:defPPr>
                <a:defRPr lang="zh-CN"/>
              </a:defPPr>
              <a:lvl1pPr indent="0" defTabSz="457200">
                <a:lnSpc>
                  <a:spcPct val="140000"/>
                </a:lnSpc>
                <a:spcBef>
                  <a:spcPct val="20000"/>
                </a:spcBef>
                <a:buFont typeface="Arial"/>
                <a:buNone/>
                <a:defRPr sz="2400" baseline="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itchFamily="34" charset="-122"/>
                  <a:ea typeface="微软雅黑" pitchFamily="34" charset="-122"/>
                  <a:cs typeface="Roboto condensed"/>
                </a:defRPr>
              </a:lvl1pPr>
              <a:lvl2pPr marL="742950" indent="-285750" defTabSz="457200">
                <a:spcBef>
                  <a:spcPct val="20000"/>
                </a:spcBef>
                <a:buFont typeface="Arial"/>
                <a:buChar char="–"/>
                <a:defRPr sz="2800"/>
              </a:lvl2pPr>
              <a:lvl3pPr marL="1143000" indent="-228600" defTabSz="457200">
                <a:spcBef>
                  <a:spcPct val="20000"/>
                </a:spcBef>
                <a:buFont typeface="Arial"/>
                <a:buChar char="•"/>
                <a:defRPr sz="2400"/>
              </a:lvl3pPr>
              <a:lvl4pPr marL="1600200" indent="-228600" defTabSz="457200">
                <a:spcBef>
                  <a:spcPct val="20000"/>
                </a:spcBef>
                <a:buFont typeface="Arial"/>
                <a:buChar char="–"/>
                <a:defRPr sz="2000"/>
              </a:lvl4pPr>
              <a:lvl5pPr marL="2057400" indent="-228600" defTabSz="457200">
                <a:spcBef>
                  <a:spcPct val="20000"/>
                </a:spcBef>
                <a:buFont typeface="Arial"/>
                <a:buChar char="»"/>
                <a:defRPr sz="2000"/>
              </a:lvl5pPr>
              <a:lvl6pPr marL="25146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6pPr>
              <a:lvl7pPr marL="29718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7pPr>
              <a:lvl8pPr marL="34290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8pPr>
              <a:lvl9pPr marL="38862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9pPr>
            </a:lstStyle>
            <a:p>
              <a:r>
                <a:rPr lang="en-US" altLang="zh-CN" sz="1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Final Predictions</a:t>
              </a:r>
              <a:endPara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6" name="Text Placeholder 8"/>
            <p:cNvSpPr txBox="1">
              <a:spLocks/>
            </p:cNvSpPr>
            <p:nvPr/>
          </p:nvSpPr>
          <p:spPr>
            <a:xfrm>
              <a:off x="1441450" y="1960601"/>
              <a:ext cx="2019300" cy="917198"/>
            </a:xfrm>
            <a:prstGeom prst="rect">
              <a:avLst/>
            </a:prstGeom>
          </p:spPr>
          <p:txBody>
            <a:bodyPr vert="horz"/>
            <a:lstStyle>
              <a:defPPr>
                <a:defRPr lang="zh-CN"/>
              </a:defPPr>
              <a:lvl1pPr indent="0" defTabSz="457200">
                <a:lnSpc>
                  <a:spcPct val="100000"/>
                </a:lnSpc>
                <a:spcBef>
                  <a:spcPct val="20000"/>
                </a:spcBef>
                <a:buFont typeface="Arial"/>
                <a:buNone/>
                <a:defRPr sz="1400" baseline="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itchFamily="34" charset="-122"/>
                  <a:ea typeface="微软雅黑" pitchFamily="34" charset="-122"/>
                  <a:cs typeface="Roboto condensed"/>
                </a:defRPr>
              </a:lvl1pPr>
              <a:lvl2pPr marL="742950" indent="-285750" defTabSz="457200">
                <a:spcBef>
                  <a:spcPct val="20000"/>
                </a:spcBef>
                <a:buFont typeface="Arial"/>
                <a:buChar char="–"/>
                <a:defRPr sz="2800"/>
              </a:lvl2pPr>
              <a:lvl3pPr marL="1143000" indent="-228600" defTabSz="457200">
                <a:spcBef>
                  <a:spcPct val="20000"/>
                </a:spcBef>
                <a:buFont typeface="Arial"/>
                <a:buChar char="•"/>
                <a:defRPr sz="2400"/>
              </a:lvl3pPr>
              <a:lvl4pPr marL="1600200" indent="-228600" defTabSz="457200">
                <a:spcBef>
                  <a:spcPct val="20000"/>
                </a:spcBef>
                <a:buFont typeface="Arial"/>
                <a:buChar char="–"/>
                <a:defRPr sz="2000"/>
              </a:lvl4pPr>
              <a:lvl5pPr marL="2057400" indent="-228600" defTabSz="457200">
                <a:spcBef>
                  <a:spcPct val="20000"/>
                </a:spcBef>
                <a:buFont typeface="Arial"/>
                <a:buChar char="»"/>
                <a:defRPr sz="2000"/>
              </a:lvl5pPr>
              <a:lvl6pPr marL="25146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6pPr>
              <a:lvl7pPr marL="29718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7pPr>
              <a:lvl8pPr marL="34290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8pPr>
              <a:lvl9pPr marL="38862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9pPr>
            </a:lstStyle>
            <a:p>
              <a:r>
                <a: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To which category attack is belong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67" name="直接连接符 66"/>
          <p:cNvCxnSpPr>
            <a:stCxn id="20" idx="0"/>
          </p:cNvCxnSpPr>
          <p:nvPr/>
        </p:nvCxnSpPr>
        <p:spPr>
          <a:xfrm flipV="1">
            <a:off x="3714824" y="2306152"/>
            <a:ext cx="0" cy="548509"/>
          </a:xfrm>
          <a:prstGeom prst="line">
            <a:avLst/>
          </a:prstGeom>
          <a:ln>
            <a:solidFill>
              <a:srgbClr val="414455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H="1">
            <a:off x="3339091" y="2306152"/>
            <a:ext cx="375733" cy="0"/>
          </a:xfrm>
          <a:prstGeom prst="line">
            <a:avLst/>
          </a:prstGeom>
          <a:ln>
            <a:solidFill>
              <a:srgbClr val="414455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47" idx="0"/>
          </p:cNvCxnSpPr>
          <p:nvPr/>
        </p:nvCxnSpPr>
        <p:spPr>
          <a:xfrm flipV="1">
            <a:off x="5290972" y="2306152"/>
            <a:ext cx="0" cy="548509"/>
          </a:xfrm>
          <a:prstGeom prst="line">
            <a:avLst/>
          </a:prstGeom>
          <a:ln>
            <a:solidFill>
              <a:srgbClr val="414455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5290972" y="2306152"/>
            <a:ext cx="3391937" cy="0"/>
          </a:xfrm>
          <a:prstGeom prst="line">
            <a:avLst/>
          </a:prstGeom>
          <a:ln>
            <a:solidFill>
              <a:srgbClr val="414455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53" idx="4"/>
          </p:cNvCxnSpPr>
          <p:nvPr/>
        </p:nvCxnSpPr>
        <p:spPr>
          <a:xfrm>
            <a:off x="6867121" y="4746039"/>
            <a:ext cx="6567" cy="632385"/>
          </a:xfrm>
          <a:prstGeom prst="line">
            <a:avLst/>
          </a:prstGeom>
          <a:ln>
            <a:solidFill>
              <a:srgbClr val="414455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H="1">
            <a:off x="3339089" y="5378427"/>
            <a:ext cx="3534599" cy="0"/>
          </a:xfrm>
          <a:prstGeom prst="line">
            <a:avLst/>
          </a:prstGeom>
          <a:ln>
            <a:solidFill>
              <a:srgbClr val="414455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42" idx="4"/>
          </p:cNvCxnSpPr>
          <p:nvPr/>
        </p:nvCxnSpPr>
        <p:spPr>
          <a:xfrm>
            <a:off x="8520190" y="4746039"/>
            <a:ext cx="0" cy="931687"/>
          </a:xfrm>
          <a:prstGeom prst="line">
            <a:avLst/>
          </a:prstGeom>
          <a:ln>
            <a:solidFill>
              <a:srgbClr val="414455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endCxn id="66" idx="1"/>
          </p:cNvCxnSpPr>
          <p:nvPr/>
        </p:nvCxnSpPr>
        <p:spPr>
          <a:xfrm>
            <a:off x="8520190" y="5677712"/>
            <a:ext cx="398422" cy="14"/>
          </a:xfrm>
          <a:prstGeom prst="line">
            <a:avLst/>
          </a:prstGeom>
          <a:ln>
            <a:solidFill>
              <a:srgbClr val="414455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2769135" y="2854661"/>
            <a:ext cx="1891378" cy="1891378"/>
            <a:chOff x="2714799" y="2648622"/>
            <a:chExt cx="1891378" cy="1891378"/>
          </a:xfrm>
          <a:solidFill>
            <a:srgbClr val="005DA2"/>
          </a:solidFill>
        </p:grpSpPr>
        <p:sp>
          <p:nvSpPr>
            <p:cNvPr id="20" name="Oval 8"/>
            <p:cNvSpPr/>
            <p:nvPr/>
          </p:nvSpPr>
          <p:spPr>
            <a:xfrm>
              <a:off x="2714799" y="2648622"/>
              <a:ext cx="1891378" cy="1891378"/>
            </a:xfrm>
            <a:prstGeom prst="ellipse">
              <a:avLst/>
            </a:prstGeom>
            <a:solidFill>
              <a:schemeClr val="accent1"/>
            </a:solidFill>
            <a:ln w="666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Text Placeholder 2"/>
            <p:cNvSpPr txBox="1">
              <a:spLocks/>
            </p:cNvSpPr>
            <p:nvPr/>
          </p:nvSpPr>
          <p:spPr>
            <a:xfrm>
              <a:off x="3146847" y="3357786"/>
              <a:ext cx="1224135" cy="567411"/>
            </a:xfrm>
            <a:prstGeom prst="rect">
              <a:avLst/>
            </a:prstGeom>
            <a:noFill/>
            <a:ln w="66675">
              <a:noFill/>
            </a:ln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/>
                  <a:ea typeface="+mn-ea"/>
                  <a:cs typeface="Roboto condensed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345283" y="2854661"/>
            <a:ext cx="1891378" cy="1891378"/>
            <a:chOff x="4290947" y="2648622"/>
            <a:chExt cx="1891378" cy="1891378"/>
          </a:xfrm>
          <a:solidFill>
            <a:srgbClr val="FFC400"/>
          </a:solidFill>
        </p:grpSpPr>
        <p:sp>
          <p:nvSpPr>
            <p:cNvPr id="47" name="Oval 9"/>
            <p:cNvSpPr/>
            <p:nvPr/>
          </p:nvSpPr>
          <p:spPr>
            <a:xfrm>
              <a:off x="4290947" y="2648622"/>
              <a:ext cx="1891378" cy="18913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666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Text Placeholder 2"/>
            <p:cNvSpPr txBox="1">
              <a:spLocks/>
            </p:cNvSpPr>
            <p:nvPr/>
          </p:nvSpPr>
          <p:spPr>
            <a:xfrm>
              <a:off x="4739406" y="3357786"/>
              <a:ext cx="1224135" cy="567411"/>
            </a:xfrm>
            <a:prstGeom prst="rect">
              <a:avLst/>
            </a:prstGeom>
            <a:noFill/>
            <a:ln w="66675">
              <a:noFill/>
            </a:ln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/>
                  <a:ea typeface="+mn-ea"/>
                  <a:cs typeface="Roboto condensed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5921432" y="2854661"/>
            <a:ext cx="1891378" cy="1891378"/>
            <a:chOff x="5867096" y="2648622"/>
            <a:chExt cx="1891378" cy="1891378"/>
          </a:xfrm>
          <a:solidFill>
            <a:srgbClr val="005DA2"/>
          </a:solidFill>
        </p:grpSpPr>
        <p:sp>
          <p:nvSpPr>
            <p:cNvPr id="53" name="Oval 10"/>
            <p:cNvSpPr/>
            <p:nvPr/>
          </p:nvSpPr>
          <p:spPr>
            <a:xfrm>
              <a:off x="5867096" y="2648622"/>
              <a:ext cx="1891378" cy="1891378"/>
            </a:xfrm>
            <a:prstGeom prst="ellipse">
              <a:avLst/>
            </a:prstGeom>
            <a:solidFill>
              <a:schemeClr val="accent1"/>
            </a:solidFill>
            <a:ln w="666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Text Placeholder 2"/>
            <p:cNvSpPr txBox="1">
              <a:spLocks/>
            </p:cNvSpPr>
            <p:nvPr/>
          </p:nvSpPr>
          <p:spPr>
            <a:xfrm>
              <a:off x="6315199" y="3357786"/>
              <a:ext cx="1224135" cy="567411"/>
            </a:xfrm>
            <a:prstGeom prst="rect">
              <a:avLst/>
            </a:prstGeom>
            <a:noFill/>
            <a:ln w="66675">
              <a:noFill/>
            </a:ln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/>
                  <a:ea typeface="+mn-ea"/>
                  <a:cs typeface="Roboto condensed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7574501" y="2854661"/>
            <a:ext cx="1891378" cy="1891378"/>
            <a:chOff x="7520165" y="2648622"/>
            <a:chExt cx="1891378" cy="1891378"/>
          </a:xfrm>
          <a:solidFill>
            <a:srgbClr val="FFC400"/>
          </a:solidFill>
        </p:grpSpPr>
        <p:sp>
          <p:nvSpPr>
            <p:cNvPr id="42" name="Oval 11"/>
            <p:cNvSpPr/>
            <p:nvPr/>
          </p:nvSpPr>
          <p:spPr>
            <a:xfrm>
              <a:off x="7520165" y="2648622"/>
              <a:ext cx="1891378" cy="18913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666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Text Placeholder 2"/>
            <p:cNvSpPr txBox="1">
              <a:spLocks/>
            </p:cNvSpPr>
            <p:nvPr/>
          </p:nvSpPr>
          <p:spPr>
            <a:xfrm>
              <a:off x="7899375" y="3357786"/>
              <a:ext cx="1224135" cy="567411"/>
            </a:xfrm>
            <a:prstGeom prst="rect">
              <a:avLst/>
            </a:prstGeom>
            <a:noFill/>
            <a:ln w="66675">
              <a:noFill/>
            </a:ln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/>
                  <a:ea typeface="+mn-ea"/>
                  <a:cs typeface="Roboto condensed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5" name="文本框 2"/>
          <p:cNvSpPr txBox="1"/>
          <p:nvPr/>
        </p:nvSpPr>
        <p:spPr>
          <a:xfrm>
            <a:off x="1694611" y="170270"/>
            <a:ext cx="4542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Steps &amp; Methods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104713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2"/>
          <p:cNvSpPr txBox="1"/>
          <p:nvPr/>
        </p:nvSpPr>
        <p:spPr>
          <a:xfrm>
            <a:off x="1706687" y="17027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Features importance</a:t>
            </a:r>
            <a:endParaRPr lang="zh-CN" altLang="en-US" sz="32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35" y="837506"/>
            <a:ext cx="5656810" cy="35283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4559" y="4448358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Features importance </a:t>
            </a:r>
            <a:r>
              <a:rPr lang="en-US" sz="1800" dirty="0"/>
              <a:t>for ”attack or not” (random forest) </a:t>
            </a:r>
            <a:r>
              <a:rPr lang="en-US" sz="1800" dirty="0" smtClean="0"/>
              <a:t>classifier. 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888" y="837506"/>
            <a:ext cx="5752935" cy="352839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342774" y="4365898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Features importance </a:t>
            </a:r>
            <a:r>
              <a:rPr lang="en-US" sz="1800" dirty="0"/>
              <a:t>for category (neural network) classifier.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4605" y="5518026"/>
            <a:ext cx="41285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 axis values are feature indices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8088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2"/>
          <p:cNvSpPr txBox="1"/>
          <p:nvPr/>
        </p:nvSpPr>
        <p:spPr>
          <a:xfrm>
            <a:off x="1706687" y="170270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Overall architecture</a:t>
            </a:r>
            <a:endParaRPr lang="zh-CN" altLang="en-US" sz="32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831" y="2869172"/>
            <a:ext cx="6255680" cy="2360822"/>
          </a:xfrm>
          <a:prstGeom prst="rect">
            <a:avLst/>
          </a:prstGeom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80469812"/>
              </p:ext>
            </p:extLst>
          </p:nvPr>
        </p:nvGraphicFramePr>
        <p:xfrm>
          <a:off x="1706687" y="958833"/>
          <a:ext cx="8132233" cy="1671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74097988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2"/>
          <p:cNvSpPr txBox="1"/>
          <p:nvPr/>
        </p:nvSpPr>
        <p:spPr>
          <a:xfrm>
            <a:off x="1706687" y="170270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Discussion </a:t>
            </a:r>
            <a:endParaRPr lang="zh-CN" altLang="en-US" sz="32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26967" y="5374010"/>
            <a:ext cx="10567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639" y="1195353"/>
            <a:ext cx="4567937" cy="40040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175" y="1195353"/>
            <a:ext cx="5943600" cy="1790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30623" y="5570778"/>
            <a:ext cx="416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Confusion matrix for attack categorization.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59215" y="4669557"/>
            <a:ext cx="4337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Futura Medium" charset="0"/>
                <a:ea typeface="Futura Medium" charset="0"/>
                <a:cs typeface="Futura Medium" charset="0"/>
              </a:rPr>
              <a:t>Over </a:t>
            </a:r>
            <a:r>
              <a:rPr lang="en-US" sz="2800" smtClean="0">
                <a:latin typeface="Futura Medium" charset="0"/>
                <a:ea typeface="Futura Medium" charset="0"/>
                <a:cs typeface="Futura Medium" charset="0"/>
              </a:rPr>
              <a:t>all accuracy is 87%</a:t>
            </a:r>
            <a:endParaRPr lang="en-US" sz="280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95877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356036" y="644740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0" y="0"/>
            <a:ext cx="5451103" cy="68595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https://</a:t>
            </a:r>
            <a:r>
              <a:rPr lang="en-US" altLang="zh-CN" dirty="0" err="1" smtClean="0"/>
              <a:t>github.com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TGyAlDeen</a:t>
            </a:r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26567" y="421517"/>
            <a:ext cx="3862089" cy="1661949"/>
          </a:xfrm>
          <a:prstGeom prst="rect">
            <a:avLst/>
          </a:prstGeom>
          <a:noFill/>
        </p:spPr>
        <p:txBody>
          <a:bodyPr wrap="square" lIns="121880" tIns="60938" rIns="121880" bIns="60938">
            <a:spAutoFit/>
          </a:bodyPr>
          <a:lstStyle/>
          <a:p>
            <a:pPr algn="r">
              <a:defRPr/>
            </a:pPr>
            <a:endParaRPr lang="en-US" altLang="zh-CN" sz="4400" b="1" spc="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en-US" altLang="zh-CN" sz="2800" b="1" spc="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 Are Done </a:t>
            </a:r>
            <a:r>
              <a:rPr lang="en-US" altLang="zh-CN" sz="2800" b="1" spc="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/>
              </a:rPr>
              <a:t></a:t>
            </a:r>
          </a:p>
          <a:p>
            <a:pPr algn="ctr">
              <a:defRPr/>
            </a:pPr>
            <a:r>
              <a:rPr lang="en-US" altLang="zh-CN" sz="2800" b="1" spc="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/>
              </a:rPr>
              <a:t>Thank you</a:t>
            </a:r>
            <a:endParaRPr lang="zh-CN" altLang="en-US" sz="2800" b="1" spc="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95119" y="1485578"/>
            <a:ext cx="64087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latin typeface="Futura Medium" charset="0"/>
              <a:ea typeface="Futura Medium" charset="0"/>
              <a:cs typeface="Futura Medium" charset="0"/>
            </a:endParaRPr>
          </a:p>
          <a:p>
            <a:endParaRPr lang="en-US" b="1" dirty="0">
              <a:latin typeface="Futura Medium" charset="0"/>
              <a:ea typeface="Futura Medium" charset="0"/>
              <a:cs typeface="Futura Medium" charset="0"/>
            </a:endParaRPr>
          </a:p>
          <a:p>
            <a:r>
              <a:rPr lang="en-US" b="1" dirty="0" smtClean="0">
                <a:latin typeface="Futura Medium" charset="0"/>
                <a:ea typeface="Futura Medium" charset="0"/>
                <a:cs typeface="Futura Medium" charset="0"/>
              </a:rPr>
              <a:t>Any advices !</a:t>
            </a:r>
            <a:endParaRPr lang="en-US" b="1" dirty="0">
              <a:latin typeface="Futura Medium" charset="0"/>
              <a:ea typeface="Futura Medium" charset="0"/>
              <a:cs typeface="Futura Medium" charset="0"/>
            </a:endParaRPr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17737" y="3429794"/>
            <a:ext cx="3951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Source Code and slides </a:t>
            </a:r>
            <a:r>
              <a:rPr lang="en-US" sz="200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are available</a:t>
            </a:r>
            <a:endParaRPr lang="en-US" sz="20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7323" y="5985735"/>
            <a:ext cx="3527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dirty="0" err="1" smtClean="0">
                <a:solidFill>
                  <a:schemeClr val="bg1"/>
                </a:solidFill>
              </a:rPr>
              <a:t>agy-aldeen@hotmail.com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27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4"/>
  <p:tag name="ISPRING_PRESENTATION_TITLE" val="PowerPoint 演示文稿"/>
  <p:tag name="ISPRING_RESOURCE_PATHS_HASH_PRESENTER" val="af3f2d575d923f6e4ff64f325e7b41567660d7"/>
</p:tagLst>
</file>

<file path=ppt/theme/theme1.xml><?xml version="1.0" encoding="utf-8"?>
<a:theme xmlns:a="http://schemas.openxmlformats.org/drawingml/2006/main" name="第一PPT，www.1ppt.com">
  <a:themeElements>
    <a:clrScheme name="自定义 1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FFC000"/>
      </a:accent2>
      <a:accent3>
        <a:srgbClr val="BFBFBF"/>
      </a:accent3>
      <a:accent4>
        <a:srgbClr val="BFBFBF"/>
      </a:accent4>
      <a:accent5>
        <a:srgbClr val="BFBFBF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7253</TotalTime>
  <Words>757</Words>
  <Application>Microsoft Macintosh PowerPoint</Application>
  <PresentationFormat>Custom</PresentationFormat>
  <Paragraphs>158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 Unicode MS</vt:lpstr>
      <vt:lpstr>Calibri</vt:lpstr>
      <vt:lpstr>Futura Medium</vt:lpstr>
      <vt:lpstr>Roboto condensed</vt:lpstr>
      <vt:lpstr>Times New Roman</vt:lpstr>
      <vt:lpstr>Wingdings</vt:lpstr>
      <vt:lpstr>华文黑体</vt:lpstr>
      <vt:lpstr>宋体</vt:lpstr>
      <vt:lpstr>微软雅黑</vt:lpstr>
      <vt:lpstr>Arial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蓝色简洁</dc:title>
  <dc:creator>第一PPT</dc:creator>
  <cp:keywords>www.1ppt.com</cp:keywords>
  <cp:lastModifiedBy>Microsoft Office User</cp:lastModifiedBy>
  <cp:revision>219</cp:revision>
  <dcterms:created xsi:type="dcterms:W3CDTF">2014-08-23T07:50:08Z</dcterms:created>
  <dcterms:modified xsi:type="dcterms:W3CDTF">2018-06-27T16:51:49Z</dcterms:modified>
</cp:coreProperties>
</file>