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42" r:id="rId2"/>
    <p:sldId id="348" r:id="rId3"/>
    <p:sldId id="349" r:id="rId4"/>
    <p:sldId id="350" r:id="rId5"/>
    <p:sldId id="353" r:id="rId6"/>
    <p:sldId id="351" r:id="rId7"/>
    <p:sldId id="352" r:id="rId8"/>
    <p:sldId id="359" r:id="rId9"/>
    <p:sldId id="357" r:id="rId10"/>
    <p:sldId id="358" r:id="rId11"/>
    <p:sldId id="355" r:id="rId12"/>
    <p:sldId id="35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1" d="100"/>
          <a:sy n="81" d="100"/>
        </p:scale>
        <p:origin x="754"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137D5E-77AE-BF46-A1BE-844A819056DD}" type="doc">
      <dgm:prSet loTypeId="urn:microsoft.com/office/officeart/2005/8/layout/process1" loCatId="" qsTypeId="urn:microsoft.com/office/officeart/2005/8/quickstyle/simple4" qsCatId="simple" csTypeId="urn:microsoft.com/office/officeart/2005/8/colors/accent1_2" csCatId="accent1" phldr="1"/>
      <dgm:spPr/>
    </dgm:pt>
    <dgm:pt modelId="{0B5E6D49-51A4-6045-BF3A-41DB28B9B8AD}">
      <dgm:prSet phldrT="[Text]"/>
      <dgm:spPr/>
      <dgm:t>
        <a:bodyPr/>
        <a:lstStyle/>
        <a:p>
          <a:r>
            <a:rPr lang="en-US" dirty="0"/>
            <a:t>Training</a:t>
          </a:r>
        </a:p>
        <a:p>
          <a:r>
            <a:rPr lang="en-US" dirty="0"/>
            <a:t>Data</a:t>
          </a:r>
        </a:p>
      </dgm:t>
    </dgm:pt>
    <dgm:pt modelId="{2E338E62-0718-0D43-B64D-539730933B58}" type="parTrans" cxnId="{347D004C-21DC-544C-BF0A-84A01C6671DD}">
      <dgm:prSet/>
      <dgm:spPr/>
      <dgm:t>
        <a:bodyPr/>
        <a:lstStyle/>
        <a:p>
          <a:endParaRPr lang="en-US"/>
        </a:p>
      </dgm:t>
    </dgm:pt>
    <dgm:pt modelId="{5ED024BC-39CE-4748-B9EF-8C74D08A131C}" type="sibTrans" cxnId="{347D004C-21DC-544C-BF0A-84A01C6671DD}">
      <dgm:prSet/>
      <dgm:spPr/>
      <dgm:t>
        <a:bodyPr/>
        <a:lstStyle/>
        <a:p>
          <a:endParaRPr lang="en-US"/>
        </a:p>
      </dgm:t>
    </dgm:pt>
    <dgm:pt modelId="{8E2332B2-7E6D-0448-A4A0-F868B4855F60}">
      <dgm:prSet phldrT="[Text]"/>
      <dgm:spPr/>
      <dgm:t>
        <a:bodyPr/>
        <a:lstStyle/>
        <a:p>
          <a:r>
            <a:rPr lang="en-US" dirty="0"/>
            <a:t>Model </a:t>
          </a:r>
        </a:p>
        <a:p>
          <a:r>
            <a:rPr lang="en-US" dirty="0"/>
            <a:t>Hyperparameters</a:t>
          </a:r>
        </a:p>
      </dgm:t>
    </dgm:pt>
    <dgm:pt modelId="{03AF220F-5BA4-8640-A2D5-6CB06ACBDA2D}" type="parTrans" cxnId="{54345363-1149-AA45-8C4E-B61F05CC047A}">
      <dgm:prSet/>
      <dgm:spPr/>
      <dgm:t>
        <a:bodyPr/>
        <a:lstStyle/>
        <a:p>
          <a:endParaRPr lang="en-US"/>
        </a:p>
      </dgm:t>
    </dgm:pt>
    <dgm:pt modelId="{4B9EAE91-981B-3B4A-9C43-2029F63AC941}" type="sibTrans" cxnId="{54345363-1149-AA45-8C4E-B61F05CC047A}">
      <dgm:prSet/>
      <dgm:spPr/>
      <dgm:t>
        <a:bodyPr/>
        <a:lstStyle/>
        <a:p>
          <a:endParaRPr lang="en-US"/>
        </a:p>
      </dgm:t>
    </dgm:pt>
    <dgm:pt modelId="{679E5667-439E-5F4B-A43E-14977D6AE21C}">
      <dgm:prSet phldrT="[Text]"/>
      <dgm:spPr/>
      <dgm:t>
        <a:bodyPr/>
        <a:lstStyle/>
        <a:p>
          <a:r>
            <a:rPr lang="en-US" dirty="0"/>
            <a:t>Model </a:t>
          </a:r>
        </a:p>
        <a:p>
          <a:r>
            <a:rPr lang="en-US" dirty="0"/>
            <a:t>Training</a:t>
          </a:r>
        </a:p>
      </dgm:t>
    </dgm:pt>
    <dgm:pt modelId="{0D628626-2BD4-2B48-8572-064360D1775D}" type="parTrans" cxnId="{1CBC375E-C3BE-4147-B2E4-B8DA34A9A853}">
      <dgm:prSet/>
      <dgm:spPr/>
      <dgm:t>
        <a:bodyPr/>
        <a:lstStyle/>
        <a:p>
          <a:endParaRPr lang="en-US"/>
        </a:p>
      </dgm:t>
    </dgm:pt>
    <dgm:pt modelId="{BC7B7FF6-D032-3848-9AD9-EBB6C4A02542}" type="sibTrans" cxnId="{1CBC375E-C3BE-4147-B2E4-B8DA34A9A853}">
      <dgm:prSet/>
      <dgm:spPr/>
      <dgm:t>
        <a:bodyPr/>
        <a:lstStyle/>
        <a:p>
          <a:endParaRPr lang="en-US"/>
        </a:p>
      </dgm:t>
    </dgm:pt>
    <dgm:pt modelId="{A4BA194D-37EF-AD4E-A1B2-8E7879F54DC5}">
      <dgm:prSet/>
      <dgm:spPr/>
      <dgm:t>
        <a:bodyPr/>
        <a:lstStyle/>
        <a:p>
          <a:r>
            <a:rPr lang="en-US" dirty="0"/>
            <a:t>Testing</a:t>
          </a:r>
          <a:r>
            <a:rPr lang="en-US" baseline="0" dirty="0"/>
            <a:t> Data</a:t>
          </a:r>
        </a:p>
      </dgm:t>
    </dgm:pt>
    <dgm:pt modelId="{FB637124-FFF3-9A4D-BCA7-480AB1579D02}" type="parTrans" cxnId="{0EC244B9-303F-B549-AC9A-ACDFB9BDB4B6}">
      <dgm:prSet/>
      <dgm:spPr/>
      <dgm:t>
        <a:bodyPr/>
        <a:lstStyle/>
        <a:p>
          <a:endParaRPr lang="en-US"/>
        </a:p>
      </dgm:t>
    </dgm:pt>
    <dgm:pt modelId="{06605CBE-288D-924F-9897-A3FFF09C83FE}" type="sibTrans" cxnId="{0EC244B9-303F-B549-AC9A-ACDFB9BDB4B6}">
      <dgm:prSet/>
      <dgm:spPr/>
      <dgm:t>
        <a:bodyPr/>
        <a:lstStyle/>
        <a:p>
          <a:endParaRPr lang="en-US"/>
        </a:p>
      </dgm:t>
    </dgm:pt>
    <dgm:pt modelId="{B5522B38-0E28-0D4B-87AE-B898A3EE669A}">
      <dgm:prSet/>
      <dgm:spPr/>
      <dgm:t>
        <a:bodyPr/>
        <a:lstStyle/>
        <a:p>
          <a:r>
            <a:rPr lang="en-US" dirty="0"/>
            <a:t>Model</a:t>
          </a:r>
        </a:p>
        <a:p>
          <a:r>
            <a:rPr lang="en-US" dirty="0"/>
            <a:t>Evaluation &amp; Metrics</a:t>
          </a:r>
        </a:p>
      </dgm:t>
    </dgm:pt>
    <dgm:pt modelId="{75B137B0-F605-E141-BA5A-DE4492324E83}" type="parTrans" cxnId="{A358E58C-7DFE-4249-9BA1-D844D3E47B41}">
      <dgm:prSet/>
      <dgm:spPr/>
      <dgm:t>
        <a:bodyPr/>
        <a:lstStyle/>
        <a:p>
          <a:endParaRPr lang="en-US"/>
        </a:p>
      </dgm:t>
    </dgm:pt>
    <dgm:pt modelId="{DA666D6C-F291-B545-AEF0-D68758D307F7}" type="sibTrans" cxnId="{A358E58C-7DFE-4249-9BA1-D844D3E47B41}">
      <dgm:prSet/>
      <dgm:spPr/>
      <dgm:t>
        <a:bodyPr/>
        <a:lstStyle/>
        <a:p>
          <a:endParaRPr lang="en-US"/>
        </a:p>
      </dgm:t>
    </dgm:pt>
    <dgm:pt modelId="{90AAF3B5-D010-E542-859C-18ED63EB6692}">
      <dgm:prSet/>
      <dgm:spPr/>
      <dgm:t>
        <a:bodyPr/>
        <a:lstStyle/>
        <a:p>
          <a:r>
            <a:rPr lang="en-US" dirty="0"/>
            <a:t>Model Selection</a:t>
          </a:r>
        </a:p>
      </dgm:t>
    </dgm:pt>
    <dgm:pt modelId="{293F175B-1ED2-D448-9E85-C2A85D9311F0}" type="parTrans" cxnId="{A731F193-841C-5141-A7ED-B2E1C5F4A76D}">
      <dgm:prSet/>
      <dgm:spPr/>
      <dgm:t>
        <a:bodyPr/>
        <a:lstStyle/>
        <a:p>
          <a:endParaRPr lang="en-US"/>
        </a:p>
      </dgm:t>
    </dgm:pt>
    <dgm:pt modelId="{A72F7F50-3E9F-0640-8359-A94013B97C83}" type="sibTrans" cxnId="{A731F193-841C-5141-A7ED-B2E1C5F4A76D}">
      <dgm:prSet/>
      <dgm:spPr/>
      <dgm:t>
        <a:bodyPr/>
        <a:lstStyle/>
        <a:p>
          <a:endParaRPr lang="en-US"/>
        </a:p>
      </dgm:t>
    </dgm:pt>
    <dgm:pt modelId="{139B0A91-11DB-764E-B384-E596409D597F}" type="pres">
      <dgm:prSet presAssocID="{03137D5E-77AE-BF46-A1BE-844A819056DD}" presName="Name0" presStyleCnt="0">
        <dgm:presLayoutVars>
          <dgm:dir/>
          <dgm:resizeHandles val="exact"/>
        </dgm:presLayoutVars>
      </dgm:prSet>
      <dgm:spPr/>
    </dgm:pt>
    <dgm:pt modelId="{CFD9CE96-324E-2741-9B99-FF9C10D929B1}" type="pres">
      <dgm:prSet presAssocID="{0B5E6D49-51A4-6045-BF3A-41DB28B9B8AD}" presName="node" presStyleLbl="node1" presStyleIdx="0" presStyleCnt="6">
        <dgm:presLayoutVars>
          <dgm:bulletEnabled val="1"/>
        </dgm:presLayoutVars>
      </dgm:prSet>
      <dgm:spPr/>
    </dgm:pt>
    <dgm:pt modelId="{61013286-16D7-8345-A51B-9A872275E7B6}" type="pres">
      <dgm:prSet presAssocID="{5ED024BC-39CE-4748-B9EF-8C74D08A131C}" presName="sibTrans" presStyleLbl="sibTrans2D1" presStyleIdx="0" presStyleCnt="5"/>
      <dgm:spPr/>
    </dgm:pt>
    <dgm:pt modelId="{CDCB5CA4-833D-644C-A5EA-4C190B27E04C}" type="pres">
      <dgm:prSet presAssocID="{5ED024BC-39CE-4748-B9EF-8C74D08A131C}" presName="connectorText" presStyleLbl="sibTrans2D1" presStyleIdx="0" presStyleCnt="5"/>
      <dgm:spPr/>
    </dgm:pt>
    <dgm:pt modelId="{81FF69CC-83CF-E743-AEA6-778E7E3822DC}" type="pres">
      <dgm:prSet presAssocID="{8E2332B2-7E6D-0448-A4A0-F868B4855F60}" presName="node" presStyleLbl="node1" presStyleIdx="1" presStyleCnt="6">
        <dgm:presLayoutVars>
          <dgm:bulletEnabled val="1"/>
        </dgm:presLayoutVars>
      </dgm:prSet>
      <dgm:spPr/>
    </dgm:pt>
    <dgm:pt modelId="{08A382A7-45DC-EE46-A82D-A25F30F7983D}" type="pres">
      <dgm:prSet presAssocID="{4B9EAE91-981B-3B4A-9C43-2029F63AC941}" presName="sibTrans" presStyleLbl="sibTrans2D1" presStyleIdx="1" presStyleCnt="5"/>
      <dgm:spPr/>
    </dgm:pt>
    <dgm:pt modelId="{FCABB045-1500-0F47-8273-F4B3F29CDA09}" type="pres">
      <dgm:prSet presAssocID="{4B9EAE91-981B-3B4A-9C43-2029F63AC941}" presName="connectorText" presStyleLbl="sibTrans2D1" presStyleIdx="1" presStyleCnt="5"/>
      <dgm:spPr/>
    </dgm:pt>
    <dgm:pt modelId="{3B78543D-4285-724B-8B9B-21D7E527AD7F}" type="pres">
      <dgm:prSet presAssocID="{679E5667-439E-5F4B-A43E-14977D6AE21C}" presName="node" presStyleLbl="node1" presStyleIdx="2" presStyleCnt="6" custLinFactNeighborX="-10253" custLinFactNeighborY="-97137">
        <dgm:presLayoutVars>
          <dgm:bulletEnabled val="1"/>
        </dgm:presLayoutVars>
      </dgm:prSet>
      <dgm:spPr/>
    </dgm:pt>
    <dgm:pt modelId="{73F1C00C-821D-0843-BE8C-0D2726743819}" type="pres">
      <dgm:prSet presAssocID="{BC7B7FF6-D032-3848-9AD9-EBB6C4A02542}" presName="sibTrans" presStyleLbl="sibTrans2D1" presStyleIdx="2" presStyleCnt="5"/>
      <dgm:spPr/>
    </dgm:pt>
    <dgm:pt modelId="{39C4E6CE-4D3E-1D4F-B55C-7FEDDD6D7A96}" type="pres">
      <dgm:prSet presAssocID="{BC7B7FF6-D032-3848-9AD9-EBB6C4A02542}" presName="connectorText" presStyleLbl="sibTrans2D1" presStyleIdx="2" presStyleCnt="5"/>
      <dgm:spPr/>
    </dgm:pt>
    <dgm:pt modelId="{1597692D-902F-5848-BA8B-8F6928D417C6}" type="pres">
      <dgm:prSet presAssocID="{A4BA194D-37EF-AD4E-A1B2-8E7879F54DC5}" presName="node" presStyleLbl="node1" presStyleIdx="3" presStyleCnt="6" custLinFactNeighborX="-5152" custLinFactNeighborY="-67360">
        <dgm:presLayoutVars>
          <dgm:bulletEnabled val="1"/>
        </dgm:presLayoutVars>
      </dgm:prSet>
      <dgm:spPr/>
    </dgm:pt>
    <dgm:pt modelId="{200FD281-2C98-8C46-89B4-06E5882B0A9B}" type="pres">
      <dgm:prSet presAssocID="{06605CBE-288D-924F-9897-A3FFF09C83FE}" presName="sibTrans" presStyleLbl="sibTrans2D1" presStyleIdx="3" presStyleCnt="5"/>
      <dgm:spPr/>
    </dgm:pt>
    <dgm:pt modelId="{9B1F4E7C-D887-114A-86A1-260A3FD85B9B}" type="pres">
      <dgm:prSet presAssocID="{06605CBE-288D-924F-9897-A3FFF09C83FE}" presName="connectorText" presStyleLbl="sibTrans2D1" presStyleIdx="3" presStyleCnt="5"/>
      <dgm:spPr/>
    </dgm:pt>
    <dgm:pt modelId="{596D464F-E884-624E-B2EE-F55498B6CCD0}" type="pres">
      <dgm:prSet presAssocID="{B5522B38-0E28-0D4B-87AE-B898A3EE669A}" presName="node" presStyleLbl="node1" presStyleIdx="4" presStyleCnt="6">
        <dgm:presLayoutVars>
          <dgm:bulletEnabled val="1"/>
        </dgm:presLayoutVars>
      </dgm:prSet>
      <dgm:spPr/>
    </dgm:pt>
    <dgm:pt modelId="{F90803F5-D6E1-0140-B1AD-BDE3CE045347}" type="pres">
      <dgm:prSet presAssocID="{DA666D6C-F291-B545-AEF0-D68758D307F7}" presName="sibTrans" presStyleLbl="sibTrans2D1" presStyleIdx="4" presStyleCnt="5"/>
      <dgm:spPr/>
    </dgm:pt>
    <dgm:pt modelId="{4615BC09-48A3-FA44-B6D2-1D03A3118AFE}" type="pres">
      <dgm:prSet presAssocID="{DA666D6C-F291-B545-AEF0-D68758D307F7}" presName="connectorText" presStyleLbl="sibTrans2D1" presStyleIdx="4" presStyleCnt="5"/>
      <dgm:spPr/>
    </dgm:pt>
    <dgm:pt modelId="{8C31F2CD-7DBA-794A-880C-FFEC18B8C751}" type="pres">
      <dgm:prSet presAssocID="{90AAF3B5-D010-E542-859C-18ED63EB6692}" presName="node" presStyleLbl="node1" presStyleIdx="5" presStyleCnt="6">
        <dgm:presLayoutVars>
          <dgm:bulletEnabled val="1"/>
        </dgm:presLayoutVars>
      </dgm:prSet>
      <dgm:spPr/>
    </dgm:pt>
  </dgm:ptLst>
  <dgm:cxnLst>
    <dgm:cxn modelId="{E4E59B22-DAB6-43A5-A051-E59DA2AEA089}" type="presOf" srcId="{4B9EAE91-981B-3B4A-9C43-2029F63AC941}" destId="{FCABB045-1500-0F47-8273-F4B3F29CDA09}" srcOrd="1" destOrd="0" presId="urn:microsoft.com/office/officeart/2005/8/layout/process1"/>
    <dgm:cxn modelId="{7E0D8127-04BE-4219-ABBE-B154622C5B70}" type="presOf" srcId="{03137D5E-77AE-BF46-A1BE-844A819056DD}" destId="{139B0A91-11DB-764E-B384-E596409D597F}" srcOrd="0" destOrd="0" presId="urn:microsoft.com/office/officeart/2005/8/layout/process1"/>
    <dgm:cxn modelId="{9AADDA3D-6531-4687-B979-F91707526A42}" type="presOf" srcId="{06605CBE-288D-924F-9897-A3FFF09C83FE}" destId="{9B1F4E7C-D887-114A-86A1-260A3FD85B9B}" srcOrd="1" destOrd="0" presId="urn:microsoft.com/office/officeart/2005/8/layout/process1"/>
    <dgm:cxn modelId="{1CBC375E-C3BE-4147-B2E4-B8DA34A9A853}" srcId="{03137D5E-77AE-BF46-A1BE-844A819056DD}" destId="{679E5667-439E-5F4B-A43E-14977D6AE21C}" srcOrd="2" destOrd="0" parTransId="{0D628626-2BD4-2B48-8572-064360D1775D}" sibTransId="{BC7B7FF6-D032-3848-9AD9-EBB6C4A02542}"/>
    <dgm:cxn modelId="{23AACD61-465A-4F64-BE21-68F3825D62A4}" type="presOf" srcId="{679E5667-439E-5F4B-A43E-14977D6AE21C}" destId="{3B78543D-4285-724B-8B9B-21D7E527AD7F}" srcOrd="0" destOrd="0" presId="urn:microsoft.com/office/officeart/2005/8/layout/process1"/>
    <dgm:cxn modelId="{54345363-1149-AA45-8C4E-B61F05CC047A}" srcId="{03137D5E-77AE-BF46-A1BE-844A819056DD}" destId="{8E2332B2-7E6D-0448-A4A0-F868B4855F60}" srcOrd="1" destOrd="0" parTransId="{03AF220F-5BA4-8640-A2D5-6CB06ACBDA2D}" sibTransId="{4B9EAE91-981B-3B4A-9C43-2029F63AC941}"/>
    <dgm:cxn modelId="{08F17468-F095-4B31-93D8-AF3E6A3CC6A1}" type="presOf" srcId="{BC7B7FF6-D032-3848-9AD9-EBB6C4A02542}" destId="{39C4E6CE-4D3E-1D4F-B55C-7FEDDD6D7A96}" srcOrd="1" destOrd="0" presId="urn:microsoft.com/office/officeart/2005/8/layout/process1"/>
    <dgm:cxn modelId="{CFB38C68-DF43-41E8-8587-7C60641E7CE1}" type="presOf" srcId="{4B9EAE91-981B-3B4A-9C43-2029F63AC941}" destId="{08A382A7-45DC-EE46-A82D-A25F30F7983D}" srcOrd="0" destOrd="0" presId="urn:microsoft.com/office/officeart/2005/8/layout/process1"/>
    <dgm:cxn modelId="{347D004C-21DC-544C-BF0A-84A01C6671DD}" srcId="{03137D5E-77AE-BF46-A1BE-844A819056DD}" destId="{0B5E6D49-51A4-6045-BF3A-41DB28B9B8AD}" srcOrd="0" destOrd="0" parTransId="{2E338E62-0718-0D43-B64D-539730933B58}" sibTransId="{5ED024BC-39CE-4748-B9EF-8C74D08A131C}"/>
    <dgm:cxn modelId="{C508E34F-4EEC-4C91-B528-17F04AE7A919}" type="presOf" srcId="{06605CBE-288D-924F-9897-A3FFF09C83FE}" destId="{200FD281-2C98-8C46-89B4-06E5882B0A9B}" srcOrd="0" destOrd="0" presId="urn:microsoft.com/office/officeart/2005/8/layout/process1"/>
    <dgm:cxn modelId="{F5388B78-8FE0-4C45-AD2C-4B9F9CBD0AC7}" type="presOf" srcId="{BC7B7FF6-D032-3848-9AD9-EBB6C4A02542}" destId="{73F1C00C-821D-0843-BE8C-0D2726743819}" srcOrd="0" destOrd="0" presId="urn:microsoft.com/office/officeart/2005/8/layout/process1"/>
    <dgm:cxn modelId="{932F1980-D9E3-4F8A-82E6-765F154C086A}" type="presOf" srcId="{DA666D6C-F291-B545-AEF0-D68758D307F7}" destId="{4615BC09-48A3-FA44-B6D2-1D03A3118AFE}" srcOrd="1" destOrd="0" presId="urn:microsoft.com/office/officeart/2005/8/layout/process1"/>
    <dgm:cxn modelId="{A358E58C-7DFE-4249-9BA1-D844D3E47B41}" srcId="{03137D5E-77AE-BF46-A1BE-844A819056DD}" destId="{B5522B38-0E28-0D4B-87AE-B898A3EE669A}" srcOrd="4" destOrd="0" parTransId="{75B137B0-F605-E141-BA5A-DE4492324E83}" sibTransId="{DA666D6C-F291-B545-AEF0-D68758D307F7}"/>
    <dgm:cxn modelId="{A731F193-841C-5141-A7ED-B2E1C5F4A76D}" srcId="{03137D5E-77AE-BF46-A1BE-844A819056DD}" destId="{90AAF3B5-D010-E542-859C-18ED63EB6692}" srcOrd="5" destOrd="0" parTransId="{293F175B-1ED2-D448-9E85-C2A85D9311F0}" sibTransId="{A72F7F50-3E9F-0640-8359-A94013B97C83}"/>
    <dgm:cxn modelId="{1C506E9D-3325-4A27-8B2F-6301AC9C5E46}" type="presOf" srcId="{5ED024BC-39CE-4748-B9EF-8C74D08A131C}" destId="{CDCB5CA4-833D-644C-A5EA-4C190B27E04C}" srcOrd="1" destOrd="0" presId="urn:microsoft.com/office/officeart/2005/8/layout/process1"/>
    <dgm:cxn modelId="{1E2795B6-7207-4C1A-861B-DD4268E5C054}" type="presOf" srcId="{90AAF3B5-D010-E542-859C-18ED63EB6692}" destId="{8C31F2CD-7DBA-794A-880C-FFEC18B8C751}" srcOrd="0" destOrd="0" presId="urn:microsoft.com/office/officeart/2005/8/layout/process1"/>
    <dgm:cxn modelId="{0EC244B9-303F-B549-AC9A-ACDFB9BDB4B6}" srcId="{03137D5E-77AE-BF46-A1BE-844A819056DD}" destId="{A4BA194D-37EF-AD4E-A1B2-8E7879F54DC5}" srcOrd="3" destOrd="0" parTransId="{FB637124-FFF3-9A4D-BCA7-480AB1579D02}" sibTransId="{06605CBE-288D-924F-9897-A3FFF09C83FE}"/>
    <dgm:cxn modelId="{E52E0EBF-847E-4023-8904-6E3D2E01DFDD}" type="presOf" srcId="{0B5E6D49-51A4-6045-BF3A-41DB28B9B8AD}" destId="{CFD9CE96-324E-2741-9B99-FF9C10D929B1}" srcOrd="0" destOrd="0" presId="urn:microsoft.com/office/officeart/2005/8/layout/process1"/>
    <dgm:cxn modelId="{AA8118BF-33E4-4CF6-89E4-BD70D0582E88}" type="presOf" srcId="{B5522B38-0E28-0D4B-87AE-B898A3EE669A}" destId="{596D464F-E884-624E-B2EE-F55498B6CCD0}" srcOrd="0" destOrd="0" presId="urn:microsoft.com/office/officeart/2005/8/layout/process1"/>
    <dgm:cxn modelId="{CF8A9DCF-D434-43D7-B587-1C1E697E05A3}" type="presOf" srcId="{A4BA194D-37EF-AD4E-A1B2-8E7879F54DC5}" destId="{1597692D-902F-5848-BA8B-8F6928D417C6}" srcOrd="0" destOrd="0" presId="urn:microsoft.com/office/officeart/2005/8/layout/process1"/>
    <dgm:cxn modelId="{CB7473DB-8682-44D8-9BB3-110BCB1297C2}" type="presOf" srcId="{DA666D6C-F291-B545-AEF0-D68758D307F7}" destId="{F90803F5-D6E1-0140-B1AD-BDE3CE045347}" srcOrd="0" destOrd="0" presId="urn:microsoft.com/office/officeart/2005/8/layout/process1"/>
    <dgm:cxn modelId="{72A6F9DD-232B-4047-8541-1652BF586F67}" type="presOf" srcId="{5ED024BC-39CE-4748-B9EF-8C74D08A131C}" destId="{61013286-16D7-8345-A51B-9A872275E7B6}" srcOrd="0" destOrd="0" presId="urn:microsoft.com/office/officeart/2005/8/layout/process1"/>
    <dgm:cxn modelId="{86E3EEF7-6937-4DC9-B777-7B583B2D6CC1}" type="presOf" srcId="{8E2332B2-7E6D-0448-A4A0-F868B4855F60}" destId="{81FF69CC-83CF-E743-AEA6-778E7E3822DC}" srcOrd="0" destOrd="0" presId="urn:microsoft.com/office/officeart/2005/8/layout/process1"/>
    <dgm:cxn modelId="{0313C711-6605-4689-9AF4-7AA493CB6BEF}" type="presParOf" srcId="{139B0A91-11DB-764E-B384-E596409D597F}" destId="{CFD9CE96-324E-2741-9B99-FF9C10D929B1}" srcOrd="0" destOrd="0" presId="urn:microsoft.com/office/officeart/2005/8/layout/process1"/>
    <dgm:cxn modelId="{0F801A38-6FC4-4230-B300-ADFB3073570E}" type="presParOf" srcId="{139B0A91-11DB-764E-B384-E596409D597F}" destId="{61013286-16D7-8345-A51B-9A872275E7B6}" srcOrd="1" destOrd="0" presId="urn:microsoft.com/office/officeart/2005/8/layout/process1"/>
    <dgm:cxn modelId="{509EF24A-3AF2-406D-9F03-D48CC9243369}" type="presParOf" srcId="{61013286-16D7-8345-A51B-9A872275E7B6}" destId="{CDCB5CA4-833D-644C-A5EA-4C190B27E04C}" srcOrd="0" destOrd="0" presId="urn:microsoft.com/office/officeart/2005/8/layout/process1"/>
    <dgm:cxn modelId="{8776F23A-CE89-45B1-BFEF-F89F29C94E33}" type="presParOf" srcId="{139B0A91-11DB-764E-B384-E596409D597F}" destId="{81FF69CC-83CF-E743-AEA6-778E7E3822DC}" srcOrd="2" destOrd="0" presId="urn:microsoft.com/office/officeart/2005/8/layout/process1"/>
    <dgm:cxn modelId="{68BF27C5-A763-4623-AA81-48F100F0D055}" type="presParOf" srcId="{139B0A91-11DB-764E-B384-E596409D597F}" destId="{08A382A7-45DC-EE46-A82D-A25F30F7983D}" srcOrd="3" destOrd="0" presId="urn:microsoft.com/office/officeart/2005/8/layout/process1"/>
    <dgm:cxn modelId="{310452E6-B0E4-4E61-B8A0-644C749E44F0}" type="presParOf" srcId="{08A382A7-45DC-EE46-A82D-A25F30F7983D}" destId="{FCABB045-1500-0F47-8273-F4B3F29CDA09}" srcOrd="0" destOrd="0" presId="urn:microsoft.com/office/officeart/2005/8/layout/process1"/>
    <dgm:cxn modelId="{6FE2557C-0CA5-4A84-A074-D4D843B7FFD3}" type="presParOf" srcId="{139B0A91-11DB-764E-B384-E596409D597F}" destId="{3B78543D-4285-724B-8B9B-21D7E527AD7F}" srcOrd="4" destOrd="0" presId="urn:microsoft.com/office/officeart/2005/8/layout/process1"/>
    <dgm:cxn modelId="{8425ED8E-0878-4EC7-85C1-6D01C3E84964}" type="presParOf" srcId="{139B0A91-11DB-764E-B384-E596409D597F}" destId="{73F1C00C-821D-0843-BE8C-0D2726743819}" srcOrd="5" destOrd="0" presId="urn:microsoft.com/office/officeart/2005/8/layout/process1"/>
    <dgm:cxn modelId="{B8135BAC-4195-49C7-BEB4-1B711B3E1502}" type="presParOf" srcId="{73F1C00C-821D-0843-BE8C-0D2726743819}" destId="{39C4E6CE-4D3E-1D4F-B55C-7FEDDD6D7A96}" srcOrd="0" destOrd="0" presId="urn:microsoft.com/office/officeart/2005/8/layout/process1"/>
    <dgm:cxn modelId="{2E884935-F34A-43E4-9E8B-5B82E6D19786}" type="presParOf" srcId="{139B0A91-11DB-764E-B384-E596409D597F}" destId="{1597692D-902F-5848-BA8B-8F6928D417C6}" srcOrd="6" destOrd="0" presId="urn:microsoft.com/office/officeart/2005/8/layout/process1"/>
    <dgm:cxn modelId="{BF1739EF-876B-4BB5-964F-26382533E1DD}" type="presParOf" srcId="{139B0A91-11DB-764E-B384-E596409D597F}" destId="{200FD281-2C98-8C46-89B4-06E5882B0A9B}" srcOrd="7" destOrd="0" presId="urn:microsoft.com/office/officeart/2005/8/layout/process1"/>
    <dgm:cxn modelId="{85D4FE38-F118-485C-BF30-A5D4052F6ED7}" type="presParOf" srcId="{200FD281-2C98-8C46-89B4-06E5882B0A9B}" destId="{9B1F4E7C-D887-114A-86A1-260A3FD85B9B}" srcOrd="0" destOrd="0" presId="urn:microsoft.com/office/officeart/2005/8/layout/process1"/>
    <dgm:cxn modelId="{475D3DDA-8D4E-49D8-8ADF-B4446A84CFCC}" type="presParOf" srcId="{139B0A91-11DB-764E-B384-E596409D597F}" destId="{596D464F-E884-624E-B2EE-F55498B6CCD0}" srcOrd="8" destOrd="0" presId="urn:microsoft.com/office/officeart/2005/8/layout/process1"/>
    <dgm:cxn modelId="{DC2B3CA7-BC5E-495E-BBEF-BABBC54125D6}" type="presParOf" srcId="{139B0A91-11DB-764E-B384-E596409D597F}" destId="{F90803F5-D6E1-0140-B1AD-BDE3CE045347}" srcOrd="9" destOrd="0" presId="urn:microsoft.com/office/officeart/2005/8/layout/process1"/>
    <dgm:cxn modelId="{F93C3A76-6F0A-491F-8837-4FF7C2872B1A}" type="presParOf" srcId="{F90803F5-D6E1-0140-B1AD-BDE3CE045347}" destId="{4615BC09-48A3-FA44-B6D2-1D03A3118AFE}" srcOrd="0" destOrd="0" presId="urn:microsoft.com/office/officeart/2005/8/layout/process1"/>
    <dgm:cxn modelId="{DEB9202D-F005-48AC-8C56-94E26BC78325}" type="presParOf" srcId="{139B0A91-11DB-764E-B384-E596409D597F}" destId="{8C31F2CD-7DBA-794A-880C-FFEC18B8C751}"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D9CE96-324E-2741-9B99-FF9C10D929B1}">
      <dsp:nvSpPr>
        <dsp:cNvPr id="0" name=""/>
        <dsp:cNvSpPr/>
      </dsp:nvSpPr>
      <dsp:spPr>
        <a:xfrm>
          <a:off x="0" y="997627"/>
          <a:ext cx="1266844" cy="76010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Training</a:t>
          </a:r>
        </a:p>
        <a:p>
          <a:pPr marL="0" lvl="0" indent="0" algn="ctr" defTabSz="533400">
            <a:lnSpc>
              <a:spcPct val="90000"/>
            </a:lnSpc>
            <a:spcBef>
              <a:spcPct val="0"/>
            </a:spcBef>
            <a:spcAft>
              <a:spcPct val="35000"/>
            </a:spcAft>
            <a:buNone/>
          </a:pPr>
          <a:r>
            <a:rPr lang="en-US" sz="1200" kern="1200" dirty="0"/>
            <a:t>Data</a:t>
          </a:r>
        </a:p>
      </dsp:txBody>
      <dsp:txXfrm>
        <a:off x="22263" y="1019890"/>
        <a:ext cx="1222318" cy="715580"/>
      </dsp:txXfrm>
    </dsp:sp>
    <dsp:sp modelId="{61013286-16D7-8345-A51B-9A872275E7B6}">
      <dsp:nvSpPr>
        <dsp:cNvPr id="0" name=""/>
        <dsp:cNvSpPr/>
      </dsp:nvSpPr>
      <dsp:spPr>
        <a:xfrm>
          <a:off x="1393529" y="1220592"/>
          <a:ext cx="268571" cy="314177"/>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393529" y="1283427"/>
        <a:ext cx="188000" cy="188507"/>
      </dsp:txXfrm>
    </dsp:sp>
    <dsp:sp modelId="{81FF69CC-83CF-E743-AEA6-778E7E3822DC}">
      <dsp:nvSpPr>
        <dsp:cNvPr id="0" name=""/>
        <dsp:cNvSpPr/>
      </dsp:nvSpPr>
      <dsp:spPr>
        <a:xfrm>
          <a:off x="1773582" y="997627"/>
          <a:ext cx="1266844" cy="76010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Model </a:t>
          </a:r>
        </a:p>
        <a:p>
          <a:pPr marL="0" lvl="0" indent="0" algn="ctr" defTabSz="533400">
            <a:lnSpc>
              <a:spcPct val="90000"/>
            </a:lnSpc>
            <a:spcBef>
              <a:spcPct val="0"/>
            </a:spcBef>
            <a:spcAft>
              <a:spcPct val="35000"/>
            </a:spcAft>
            <a:buNone/>
          </a:pPr>
          <a:r>
            <a:rPr lang="en-US" sz="1200" kern="1200" dirty="0"/>
            <a:t>Hyperparameters</a:t>
          </a:r>
        </a:p>
      </dsp:txBody>
      <dsp:txXfrm>
        <a:off x="1795845" y="1019890"/>
        <a:ext cx="1222318" cy="715580"/>
      </dsp:txXfrm>
    </dsp:sp>
    <dsp:sp modelId="{08A382A7-45DC-EE46-A82D-A25F30F7983D}">
      <dsp:nvSpPr>
        <dsp:cNvPr id="0" name=""/>
        <dsp:cNvSpPr/>
      </dsp:nvSpPr>
      <dsp:spPr>
        <a:xfrm rot="20207233">
          <a:off x="3143507" y="848494"/>
          <a:ext cx="262265" cy="314177"/>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146692" y="926835"/>
        <a:ext cx="183586" cy="188507"/>
      </dsp:txXfrm>
    </dsp:sp>
    <dsp:sp modelId="{3B78543D-4285-724B-8B9B-21D7E527AD7F}">
      <dsp:nvSpPr>
        <dsp:cNvPr id="0" name=""/>
        <dsp:cNvSpPr/>
      </dsp:nvSpPr>
      <dsp:spPr>
        <a:xfrm>
          <a:off x="3495209" y="259282"/>
          <a:ext cx="1266844" cy="76010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Model </a:t>
          </a:r>
        </a:p>
        <a:p>
          <a:pPr marL="0" lvl="0" indent="0" algn="ctr" defTabSz="533400">
            <a:lnSpc>
              <a:spcPct val="90000"/>
            </a:lnSpc>
            <a:spcBef>
              <a:spcPct val="0"/>
            </a:spcBef>
            <a:spcAft>
              <a:spcPct val="35000"/>
            </a:spcAft>
            <a:buNone/>
          </a:pPr>
          <a:r>
            <a:rPr lang="en-US" sz="1200" kern="1200" dirty="0"/>
            <a:t>Training</a:t>
          </a:r>
        </a:p>
      </dsp:txBody>
      <dsp:txXfrm>
        <a:off x="3517472" y="281545"/>
        <a:ext cx="1222318" cy="715580"/>
      </dsp:txXfrm>
    </dsp:sp>
    <dsp:sp modelId="{73F1C00C-821D-0843-BE8C-0D2726743819}">
      <dsp:nvSpPr>
        <dsp:cNvPr id="0" name=""/>
        <dsp:cNvSpPr/>
      </dsp:nvSpPr>
      <dsp:spPr>
        <a:xfrm rot="430149">
          <a:off x="4894089" y="596420"/>
          <a:ext cx="284495" cy="314177"/>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894423" y="653929"/>
        <a:ext cx="199147" cy="188507"/>
      </dsp:txXfrm>
    </dsp:sp>
    <dsp:sp modelId="{1597692D-902F-5848-BA8B-8F6928D417C6}">
      <dsp:nvSpPr>
        <dsp:cNvPr id="0" name=""/>
        <dsp:cNvSpPr/>
      </dsp:nvSpPr>
      <dsp:spPr>
        <a:xfrm>
          <a:off x="5294641" y="485619"/>
          <a:ext cx="1266844" cy="76010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Testing</a:t>
          </a:r>
          <a:r>
            <a:rPr lang="en-US" sz="1200" kern="1200" baseline="0" dirty="0"/>
            <a:t> Data</a:t>
          </a:r>
        </a:p>
      </dsp:txBody>
      <dsp:txXfrm>
        <a:off x="5316904" y="507882"/>
        <a:ext cx="1222318" cy="715580"/>
      </dsp:txXfrm>
    </dsp:sp>
    <dsp:sp modelId="{200FD281-2C98-8C46-89B4-06E5882B0A9B}">
      <dsp:nvSpPr>
        <dsp:cNvPr id="0" name=""/>
        <dsp:cNvSpPr/>
      </dsp:nvSpPr>
      <dsp:spPr>
        <a:xfrm rot="952856">
          <a:off x="6689094" y="966862"/>
          <a:ext cx="293614" cy="314177"/>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6690775" y="1017645"/>
        <a:ext cx="205530" cy="188507"/>
      </dsp:txXfrm>
    </dsp:sp>
    <dsp:sp modelId="{596D464F-E884-624E-B2EE-F55498B6CCD0}">
      <dsp:nvSpPr>
        <dsp:cNvPr id="0" name=""/>
        <dsp:cNvSpPr/>
      </dsp:nvSpPr>
      <dsp:spPr>
        <a:xfrm>
          <a:off x="7094331" y="997627"/>
          <a:ext cx="1266844" cy="76010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Model</a:t>
          </a:r>
        </a:p>
        <a:p>
          <a:pPr marL="0" lvl="0" indent="0" algn="ctr" defTabSz="533400">
            <a:lnSpc>
              <a:spcPct val="90000"/>
            </a:lnSpc>
            <a:spcBef>
              <a:spcPct val="0"/>
            </a:spcBef>
            <a:spcAft>
              <a:spcPct val="35000"/>
            </a:spcAft>
            <a:buNone/>
          </a:pPr>
          <a:r>
            <a:rPr lang="en-US" sz="1200" kern="1200" dirty="0"/>
            <a:t>Evaluation &amp; Metrics</a:t>
          </a:r>
        </a:p>
      </dsp:txBody>
      <dsp:txXfrm>
        <a:off x="7116594" y="1019890"/>
        <a:ext cx="1222318" cy="715580"/>
      </dsp:txXfrm>
    </dsp:sp>
    <dsp:sp modelId="{F90803F5-D6E1-0140-B1AD-BDE3CE045347}">
      <dsp:nvSpPr>
        <dsp:cNvPr id="0" name=""/>
        <dsp:cNvSpPr/>
      </dsp:nvSpPr>
      <dsp:spPr>
        <a:xfrm>
          <a:off x="8487860" y="1220592"/>
          <a:ext cx="268571" cy="314177"/>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8487860" y="1283427"/>
        <a:ext cx="188000" cy="188507"/>
      </dsp:txXfrm>
    </dsp:sp>
    <dsp:sp modelId="{8C31F2CD-7DBA-794A-880C-FFEC18B8C751}">
      <dsp:nvSpPr>
        <dsp:cNvPr id="0" name=""/>
        <dsp:cNvSpPr/>
      </dsp:nvSpPr>
      <dsp:spPr>
        <a:xfrm>
          <a:off x="8867914" y="997627"/>
          <a:ext cx="1266844" cy="76010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Model Selection</a:t>
          </a:r>
        </a:p>
      </dsp:txBody>
      <dsp:txXfrm>
        <a:off x="8890177" y="1019890"/>
        <a:ext cx="1222318" cy="71558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AAA33B-16AF-44FF-8615-E63ED234267E}" type="datetimeFigureOut">
              <a:rPr lang="en-US" smtClean="0"/>
              <a:t>3/31/2020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C4AE0-40C9-49F4-9AD0-38DA4DEC9811}" type="slidenum">
              <a:rPr lang="en-US" smtClean="0"/>
              <a:t>‹#›</a:t>
            </a:fld>
            <a:endParaRPr lang="en-US"/>
          </a:p>
        </p:txBody>
      </p:sp>
    </p:spTree>
    <p:extLst>
      <p:ext uri="{BB962C8B-B14F-4D97-AF65-F5344CB8AC3E}">
        <p14:creationId xmlns:p14="http://schemas.microsoft.com/office/powerpoint/2010/main" val="2691904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Introduce your self</a:t>
            </a:r>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a:t>
            </a:fld>
            <a:endParaRPr lang="zh-CN" altLang="en-US"/>
          </a:p>
        </p:txBody>
      </p:sp>
    </p:spTree>
    <p:extLst>
      <p:ext uri="{BB962C8B-B14F-4D97-AF65-F5344CB8AC3E}">
        <p14:creationId xmlns:p14="http://schemas.microsoft.com/office/powerpoint/2010/main" val="1238075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FEE2B-D3B8-4BF0-BFB0-0648FFA89C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05BD12-23F4-4969-A756-45BFCC1B05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9B96C2-F10F-40B4-8F8D-6F85D3E71E9F}"/>
              </a:ext>
            </a:extLst>
          </p:cNvPr>
          <p:cNvSpPr>
            <a:spLocks noGrp="1"/>
          </p:cNvSpPr>
          <p:nvPr>
            <p:ph type="dt" sz="half" idx="10"/>
          </p:nvPr>
        </p:nvSpPr>
        <p:spPr/>
        <p:txBody>
          <a:bodyPr/>
          <a:lstStyle/>
          <a:p>
            <a:fld id="{03AE3B66-5C91-4179-AC68-C6907358CCCF}" type="datetimeFigureOut">
              <a:rPr lang="en-US" smtClean="0"/>
              <a:t>3/31/2020</a:t>
            </a:fld>
            <a:endParaRPr lang="en-US"/>
          </a:p>
        </p:txBody>
      </p:sp>
      <p:sp>
        <p:nvSpPr>
          <p:cNvPr id="5" name="Footer Placeholder 4">
            <a:extLst>
              <a:ext uri="{FF2B5EF4-FFF2-40B4-BE49-F238E27FC236}">
                <a16:creationId xmlns:a16="http://schemas.microsoft.com/office/drawing/2014/main" id="{C5B68EE5-99B2-4AC0-A7B2-1BA27C64D5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CA628-9EE1-4E96-8815-2E1B023F61DA}"/>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2742851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D075B-286B-409C-96DD-4163C17250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7064EC-D22B-4308-86DD-8ADD9CA16E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0D67BA-E09B-4512-AB0A-A029238F42C9}"/>
              </a:ext>
            </a:extLst>
          </p:cNvPr>
          <p:cNvSpPr>
            <a:spLocks noGrp="1"/>
          </p:cNvSpPr>
          <p:nvPr>
            <p:ph type="dt" sz="half" idx="10"/>
          </p:nvPr>
        </p:nvSpPr>
        <p:spPr/>
        <p:txBody>
          <a:bodyPr/>
          <a:lstStyle/>
          <a:p>
            <a:fld id="{03AE3B66-5C91-4179-AC68-C6907358CCCF}" type="datetimeFigureOut">
              <a:rPr lang="en-US" smtClean="0"/>
              <a:t>3/31/2020</a:t>
            </a:fld>
            <a:endParaRPr lang="en-US"/>
          </a:p>
        </p:txBody>
      </p:sp>
      <p:sp>
        <p:nvSpPr>
          <p:cNvPr id="5" name="Footer Placeholder 4">
            <a:extLst>
              <a:ext uri="{FF2B5EF4-FFF2-40B4-BE49-F238E27FC236}">
                <a16:creationId xmlns:a16="http://schemas.microsoft.com/office/drawing/2014/main" id="{DC297929-5E3B-4D0A-A75F-BF39A71FC9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CC9B06-6C6B-471F-9B82-357405B34A33}"/>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1788210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C847AD-75FC-457D-8C25-D22477FA7F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F76EB0-0139-47E7-9591-DF26507255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7C6830-6B45-4973-AAFF-B24A902513D4}"/>
              </a:ext>
            </a:extLst>
          </p:cNvPr>
          <p:cNvSpPr>
            <a:spLocks noGrp="1"/>
          </p:cNvSpPr>
          <p:nvPr>
            <p:ph type="dt" sz="half" idx="10"/>
          </p:nvPr>
        </p:nvSpPr>
        <p:spPr/>
        <p:txBody>
          <a:bodyPr/>
          <a:lstStyle/>
          <a:p>
            <a:fld id="{03AE3B66-5C91-4179-AC68-C6907358CCCF}" type="datetimeFigureOut">
              <a:rPr lang="en-US" smtClean="0"/>
              <a:t>3/31/2020</a:t>
            </a:fld>
            <a:endParaRPr lang="en-US"/>
          </a:p>
        </p:txBody>
      </p:sp>
      <p:sp>
        <p:nvSpPr>
          <p:cNvPr id="5" name="Footer Placeholder 4">
            <a:extLst>
              <a:ext uri="{FF2B5EF4-FFF2-40B4-BE49-F238E27FC236}">
                <a16:creationId xmlns:a16="http://schemas.microsoft.com/office/drawing/2014/main" id="{542EF280-CECD-405B-B028-7DDB02BAAE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4D50B-AE53-4A13-AFD3-E23660FD8D69}"/>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4120246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5805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1FA2A-98A7-4AA2-9FC5-9B9CFC11A0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069B98-A807-42C0-9B76-E6EA81DB66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EA2D8C-3FF9-4352-A60B-F96468A14676}"/>
              </a:ext>
            </a:extLst>
          </p:cNvPr>
          <p:cNvSpPr>
            <a:spLocks noGrp="1"/>
          </p:cNvSpPr>
          <p:nvPr>
            <p:ph type="dt" sz="half" idx="10"/>
          </p:nvPr>
        </p:nvSpPr>
        <p:spPr/>
        <p:txBody>
          <a:bodyPr/>
          <a:lstStyle/>
          <a:p>
            <a:fld id="{03AE3B66-5C91-4179-AC68-C6907358CCCF}" type="datetimeFigureOut">
              <a:rPr lang="en-US" smtClean="0"/>
              <a:t>3/31/2020</a:t>
            </a:fld>
            <a:endParaRPr lang="en-US"/>
          </a:p>
        </p:txBody>
      </p:sp>
      <p:sp>
        <p:nvSpPr>
          <p:cNvPr id="5" name="Footer Placeholder 4">
            <a:extLst>
              <a:ext uri="{FF2B5EF4-FFF2-40B4-BE49-F238E27FC236}">
                <a16:creationId xmlns:a16="http://schemas.microsoft.com/office/drawing/2014/main" id="{93778178-B92D-4487-AC4D-5D46201EF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DED7FD-F98D-4956-A07C-6543C58F9E0C}"/>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4051365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69485-CFF7-4520-ACC1-2EF9E461D6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A45C6F-768C-45F3-92E7-693695DEF8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B9D0D9-2CA9-4C6D-9A9B-0B784F7F0575}"/>
              </a:ext>
            </a:extLst>
          </p:cNvPr>
          <p:cNvSpPr>
            <a:spLocks noGrp="1"/>
          </p:cNvSpPr>
          <p:nvPr>
            <p:ph type="dt" sz="half" idx="10"/>
          </p:nvPr>
        </p:nvSpPr>
        <p:spPr/>
        <p:txBody>
          <a:bodyPr/>
          <a:lstStyle/>
          <a:p>
            <a:fld id="{03AE3B66-5C91-4179-AC68-C6907358CCCF}" type="datetimeFigureOut">
              <a:rPr lang="en-US" smtClean="0"/>
              <a:t>3/31/2020</a:t>
            </a:fld>
            <a:endParaRPr lang="en-US"/>
          </a:p>
        </p:txBody>
      </p:sp>
      <p:sp>
        <p:nvSpPr>
          <p:cNvPr id="5" name="Footer Placeholder 4">
            <a:extLst>
              <a:ext uri="{FF2B5EF4-FFF2-40B4-BE49-F238E27FC236}">
                <a16:creationId xmlns:a16="http://schemas.microsoft.com/office/drawing/2014/main" id="{87F2D442-CA28-4C59-9695-3CB17B8889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75B360-EA3C-4D4C-B3F2-DF6A10709B82}"/>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3500350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6996A-0160-40C2-814F-4CF2F7F36F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55D84E-5576-4D26-8F56-8794AE87FD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BA6A69-CA23-497C-81C8-C5E42D3FDE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5E08D5-D4D0-4B62-9035-3593836E1197}"/>
              </a:ext>
            </a:extLst>
          </p:cNvPr>
          <p:cNvSpPr>
            <a:spLocks noGrp="1"/>
          </p:cNvSpPr>
          <p:nvPr>
            <p:ph type="dt" sz="half" idx="10"/>
          </p:nvPr>
        </p:nvSpPr>
        <p:spPr/>
        <p:txBody>
          <a:bodyPr/>
          <a:lstStyle/>
          <a:p>
            <a:fld id="{03AE3B66-5C91-4179-AC68-C6907358CCCF}" type="datetimeFigureOut">
              <a:rPr lang="en-US" smtClean="0"/>
              <a:t>3/31/2020</a:t>
            </a:fld>
            <a:endParaRPr lang="en-US"/>
          </a:p>
        </p:txBody>
      </p:sp>
      <p:sp>
        <p:nvSpPr>
          <p:cNvPr id="6" name="Footer Placeholder 5">
            <a:extLst>
              <a:ext uri="{FF2B5EF4-FFF2-40B4-BE49-F238E27FC236}">
                <a16:creationId xmlns:a16="http://schemas.microsoft.com/office/drawing/2014/main" id="{51B2E39B-F094-4EF5-B0F9-D059DA708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71AE29-E704-4702-AB85-06B4DB3F88A7}"/>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1827017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20FBE-D6A8-4B4A-9826-00E543C519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F4397A-A75A-4A19-ACEA-337B9A983C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0FA3C0-1FBC-43BB-AA92-A6B0DBBC50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45644A-AA3A-4A39-8600-23BBA5D8B1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53965A-02C7-4CDB-92C6-CF4F2AF674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B60098-46B1-4CC6-8DF1-281E50991A9E}"/>
              </a:ext>
            </a:extLst>
          </p:cNvPr>
          <p:cNvSpPr>
            <a:spLocks noGrp="1"/>
          </p:cNvSpPr>
          <p:nvPr>
            <p:ph type="dt" sz="half" idx="10"/>
          </p:nvPr>
        </p:nvSpPr>
        <p:spPr/>
        <p:txBody>
          <a:bodyPr/>
          <a:lstStyle/>
          <a:p>
            <a:fld id="{03AE3B66-5C91-4179-AC68-C6907358CCCF}" type="datetimeFigureOut">
              <a:rPr lang="en-US" smtClean="0"/>
              <a:t>3/31/2020</a:t>
            </a:fld>
            <a:endParaRPr lang="en-US"/>
          </a:p>
        </p:txBody>
      </p:sp>
      <p:sp>
        <p:nvSpPr>
          <p:cNvPr id="8" name="Footer Placeholder 7">
            <a:extLst>
              <a:ext uri="{FF2B5EF4-FFF2-40B4-BE49-F238E27FC236}">
                <a16:creationId xmlns:a16="http://schemas.microsoft.com/office/drawing/2014/main" id="{5981FC55-3FDF-40A0-A929-70937093CD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73AA27-DD29-4066-9C28-84D7C53FDA58}"/>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210257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B385A-66CB-4BC1-8E57-E194D09372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D31E02-EAE8-4A33-8821-6FDBEC81D656}"/>
              </a:ext>
            </a:extLst>
          </p:cNvPr>
          <p:cNvSpPr>
            <a:spLocks noGrp="1"/>
          </p:cNvSpPr>
          <p:nvPr>
            <p:ph type="dt" sz="half" idx="10"/>
          </p:nvPr>
        </p:nvSpPr>
        <p:spPr/>
        <p:txBody>
          <a:bodyPr/>
          <a:lstStyle/>
          <a:p>
            <a:fld id="{03AE3B66-5C91-4179-AC68-C6907358CCCF}" type="datetimeFigureOut">
              <a:rPr lang="en-US" smtClean="0"/>
              <a:t>3/31/2020</a:t>
            </a:fld>
            <a:endParaRPr lang="en-US"/>
          </a:p>
        </p:txBody>
      </p:sp>
      <p:sp>
        <p:nvSpPr>
          <p:cNvPr id="4" name="Footer Placeholder 3">
            <a:extLst>
              <a:ext uri="{FF2B5EF4-FFF2-40B4-BE49-F238E27FC236}">
                <a16:creationId xmlns:a16="http://schemas.microsoft.com/office/drawing/2014/main" id="{41F0C2F4-7759-441C-BD04-27E6095F1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48BD47-D318-4F1D-AC06-0FE6277DD6B3}"/>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2467657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869BD8-704D-4908-8EB1-A11EC24EA3AA}"/>
              </a:ext>
            </a:extLst>
          </p:cNvPr>
          <p:cNvSpPr>
            <a:spLocks noGrp="1"/>
          </p:cNvSpPr>
          <p:nvPr>
            <p:ph type="dt" sz="half" idx="10"/>
          </p:nvPr>
        </p:nvSpPr>
        <p:spPr/>
        <p:txBody>
          <a:bodyPr/>
          <a:lstStyle/>
          <a:p>
            <a:fld id="{03AE3B66-5C91-4179-AC68-C6907358CCCF}" type="datetimeFigureOut">
              <a:rPr lang="en-US" smtClean="0"/>
              <a:t>3/31/2020</a:t>
            </a:fld>
            <a:endParaRPr lang="en-US"/>
          </a:p>
        </p:txBody>
      </p:sp>
      <p:sp>
        <p:nvSpPr>
          <p:cNvPr id="3" name="Footer Placeholder 2">
            <a:extLst>
              <a:ext uri="{FF2B5EF4-FFF2-40B4-BE49-F238E27FC236}">
                <a16:creationId xmlns:a16="http://schemas.microsoft.com/office/drawing/2014/main" id="{8E5B5A25-5CE9-4842-9358-8EC8283132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308629-4E14-4250-969A-6A785366353D}"/>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265790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63DD0-E951-40B7-911F-63E604640C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84A662-9F36-43B6-8A46-B38381A5BB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1BE511-C9A5-4FE5-9401-D2725486E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540680-2530-4119-895C-CE4969A12037}"/>
              </a:ext>
            </a:extLst>
          </p:cNvPr>
          <p:cNvSpPr>
            <a:spLocks noGrp="1"/>
          </p:cNvSpPr>
          <p:nvPr>
            <p:ph type="dt" sz="half" idx="10"/>
          </p:nvPr>
        </p:nvSpPr>
        <p:spPr/>
        <p:txBody>
          <a:bodyPr/>
          <a:lstStyle/>
          <a:p>
            <a:fld id="{03AE3B66-5C91-4179-AC68-C6907358CCCF}" type="datetimeFigureOut">
              <a:rPr lang="en-US" smtClean="0"/>
              <a:t>3/31/2020</a:t>
            </a:fld>
            <a:endParaRPr lang="en-US"/>
          </a:p>
        </p:txBody>
      </p:sp>
      <p:sp>
        <p:nvSpPr>
          <p:cNvPr id="6" name="Footer Placeholder 5">
            <a:extLst>
              <a:ext uri="{FF2B5EF4-FFF2-40B4-BE49-F238E27FC236}">
                <a16:creationId xmlns:a16="http://schemas.microsoft.com/office/drawing/2014/main" id="{BF8A11C5-AFC5-44B2-A0C3-FD21971C90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2E6670-04DF-4775-B39D-7313C452D906}"/>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3590722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B962B-3A40-4F2D-B956-9F0BE116EE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39860C-944E-46E2-B375-95E845C4CE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D6C87A-8458-4D87-9B88-23247BE66C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BE2B2E-BB89-41AF-B8D0-64A8BBC1486F}"/>
              </a:ext>
            </a:extLst>
          </p:cNvPr>
          <p:cNvSpPr>
            <a:spLocks noGrp="1"/>
          </p:cNvSpPr>
          <p:nvPr>
            <p:ph type="dt" sz="half" idx="10"/>
          </p:nvPr>
        </p:nvSpPr>
        <p:spPr/>
        <p:txBody>
          <a:bodyPr/>
          <a:lstStyle/>
          <a:p>
            <a:fld id="{03AE3B66-5C91-4179-AC68-C6907358CCCF}" type="datetimeFigureOut">
              <a:rPr lang="en-US" smtClean="0"/>
              <a:t>3/31/2020</a:t>
            </a:fld>
            <a:endParaRPr lang="en-US"/>
          </a:p>
        </p:txBody>
      </p:sp>
      <p:sp>
        <p:nvSpPr>
          <p:cNvPr id="6" name="Footer Placeholder 5">
            <a:extLst>
              <a:ext uri="{FF2B5EF4-FFF2-40B4-BE49-F238E27FC236}">
                <a16:creationId xmlns:a16="http://schemas.microsoft.com/office/drawing/2014/main" id="{AF0272F5-26FA-4E09-94CF-32FAB49587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19B67-67B3-4258-9023-BED20FDF391D}"/>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421588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AB5539-04C9-4C18-8568-29B0C28EF0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C9910F-4F0D-4C35-B368-758791CB37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731BF5-FF42-4033-BFF9-0A5B68DB34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AE3B66-5C91-4179-AC68-C6907358CCCF}" type="datetimeFigureOut">
              <a:rPr lang="en-US" smtClean="0"/>
              <a:t>3/31/2020</a:t>
            </a:fld>
            <a:endParaRPr lang="en-US"/>
          </a:p>
        </p:txBody>
      </p:sp>
      <p:sp>
        <p:nvSpPr>
          <p:cNvPr id="5" name="Footer Placeholder 4">
            <a:extLst>
              <a:ext uri="{FF2B5EF4-FFF2-40B4-BE49-F238E27FC236}">
                <a16:creationId xmlns:a16="http://schemas.microsoft.com/office/drawing/2014/main" id="{E1D45549-C940-429D-9160-2E46AB5E2E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B978D1-D18D-41AA-B757-497615EBDE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62706A-922B-4E5A-B4E6-B9FFAD77A9D0}" type="slidenum">
              <a:rPr lang="en-US" smtClean="0"/>
              <a:t>‹#›</a:t>
            </a:fld>
            <a:endParaRPr lang="en-US"/>
          </a:p>
        </p:txBody>
      </p:sp>
    </p:spTree>
    <p:extLst>
      <p:ext uri="{BB962C8B-B14F-4D97-AF65-F5344CB8AC3E}">
        <p14:creationId xmlns:p14="http://schemas.microsoft.com/office/powerpoint/2010/main" val="4110386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3561953" y="5416169"/>
            <a:ext cx="5558440" cy="984560"/>
          </a:xfrm>
          <a:prstGeom prst="rect">
            <a:avLst/>
          </a:prstGeom>
          <a:noFill/>
        </p:spPr>
        <p:txBody>
          <a:bodyPr wrap="none" lIns="121854" tIns="60926" rIns="121854" bIns="60926" rtlCol="0">
            <a:spAutoFit/>
          </a:bodyPr>
          <a:lstStyle/>
          <a:p>
            <a:r>
              <a:rPr lang="en-US" altLang="zh-CN" sz="2799" b="1" dirty="0">
                <a:solidFill>
                  <a:schemeClr val="accent1"/>
                </a:solidFill>
                <a:latin typeface="Futura Medium" charset="0"/>
                <a:ea typeface="Futura Medium" charset="0"/>
                <a:cs typeface="Futura Medium" charset="0"/>
              </a:rPr>
              <a:t>Harshil Patel &amp; Yuesheng Chen</a:t>
            </a:r>
            <a:endParaRPr lang="en-US" sz="2799" b="1" dirty="0"/>
          </a:p>
          <a:p>
            <a:r>
              <a:rPr lang="en-US" sz="2799" b="1" dirty="0"/>
              <a:t>Ohio State University, USA</a:t>
            </a:r>
          </a:p>
        </p:txBody>
      </p:sp>
      <p:sp>
        <p:nvSpPr>
          <p:cNvPr id="24" name="TextBox 23"/>
          <p:cNvSpPr txBox="1"/>
          <p:nvPr/>
        </p:nvSpPr>
        <p:spPr>
          <a:xfrm>
            <a:off x="239697" y="171244"/>
            <a:ext cx="11952303" cy="1230396"/>
          </a:xfrm>
          <a:prstGeom prst="rect">
            <a:avLst/>
          </a:prstGeom>
          <a:noFill/>
        </p:spPr>
        <p:txBody>
          <a:bodyPr wrap="square" lIns="121854" tIns="60926" rIns="121854" bIns="60926" rtlCol="0">
            <a:spAutoFit/>
          </a:bodyPr>
          <a:lstStyle/>
          <a:p>
            <a:pPr algn="ctr"/>
            <a:r>
              <a:rPr lang="en-US" altLang="zh-CN" sz="3598" b="1" dirty="0">
                <a:solidFill>
                  <a:schemeClr val="accent1"/>
                </a:solidFill>
                <a:latin typeface="微软雅黑" panose="020B0503020204020204" pitchFamily="34" charset="-122"/>
                <a:ea typeface="微软雅黑" panose="020B0503020204020204" pitchFamily="34" charset="-122"/>
              </a:rPr>
              <a:t>Machine Learning Based </a:t>
            </a:r>
          </a:p>
          <a:p>
            <a:pPr algn="ctr"/>
            <a:r>
              <a:rPr lang="en-US" altLang="zh-CN" sz="3598" b="1" dirty="0">
                <a:solidFill>
                  <a:schemeClr val="accent1"/>
                </a:solidFill>
                <a:latin typeface="微软雅黑" panose="020B0503020204020204" pitchFamily="34" charset="-122"/>
                <a:ea typeface="微软雅黑" panose="020B0503020204020204" pitchFamily="34" charset="-122"/>
              </a:rPr>
              <a:t>IoT Network Intrusion Detection Classification</a:t>
            </a:r>
            <a:endParaRPr lang="zh-CN" altLang="en-US" sz="3598" b="1" dirty="0">
              <a:solidFill>
                <a:schemeClr val="accent1"/>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3306164" y="6350459"/>
            <a:ext cx="6025774"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612995" y="6450998"/>
            <a:ext cx="1313688" cy="415301"/>
          </a:xfrm>
          <a:prstGeom prst="rect">
            <a:avLst/>
          </a:prstGeom>
          <a:noFill/>
        </p:spPr>
        <p:txBody>
          <a:bodyPr wrap="none" lIns="121854" tIns="60926" rIns="121854" bIns="60926" rtlCol="0">
            <a:spAutoFit/>
          </a:bodyPr>
          <a:lstStyle/>
          <a:p>
            <a:r>
              <a:rPr lang="en-US" altLang="zh-CN" sz="1899" dirty="0">
                <a:solidFill>
                  <a:schemeClr val="tx1">
                    <a:lumMod val="75000"/>
                    <a:lumOff val="25000"/>
                  </a:schemeClr>
                </a:solidFill>
                <a:latin typeface="微软雅黑" panose="020B0503020204020204" pitchFamily="34" charset="-122"/>
                <a:ea typeface="微软雅黑" panose="020B0503020204020204" pitchFamily="34" charset="-122"/>
              </a:rPr>
              <a:t>4-2-2020</a:t>
            </a:r>
            <a:endParaRPr lang="zh-CN" altLang="en-US" sz="1899"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050" name="Picture 2" descr="Image result for iot security">
            <a:extLst>
              <a:ext uri="{FF2B5EF4-FFF2-40B4-BE49-F238E27FC236}">
                <a16:creationId xmlns:a16="http://schemas.microsoft.com/office/drawing/2014/main" id="{187E3DC4-FFDF-480A-A799-8DFBEEAC9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2964" y="1584591"/>
            <a:ext cx="5533749" cy="3648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705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2">
            <a:extLst>
              <a:ext uri="{FF2B5EF4-FFF2-40B4-BE49-F238E27FC236}">
                <a16:creationId xmlns:a16="http://schemas.microsoft.com/office/drawing/2014/main" id="{3D976BB8-8D8B-4C4A-B52B-CEFF8D08106C}"/>
              </a:ext>
            </a:extLst>
          </p:cNvPr>
          <p:cNvSpPr txBox="1"/>
          <p:nvPr/>
        </p:nvSpPr>
        <p:spPr>
          <a:xfrm>
            <a:off x="4387860" y="192231"/>
            <a:ext cx="4539685" cy="584455"/>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Further Inspection</a:t>
            </a:r>
            <a:endParaRPr lang="zh-CN" altLang="en-US" sz="3198" b="1" dirty="0">
              <a:solidFill>
                <a:schemeClr val="accent1"/>
              </a:solidFill>
              <a:latin typeface="微软雅黑" pitchFamily="34" charset="-122"/>
              <a:ea typeface="微软雅黑" pitchFamily="34" charset="-122"/>
            </a:endParaRPr>
          </a:p>
        </p:txBody>
      </p:sp>
      <p:pic>
        <p:nvPicPr>
          <p:cNvPr id="4" name="Picture 3">
            <a:extLst>
              <a:ext uri="{FF2B5EF4-FFF2-40B4-BE49-F238E27FC236}">
                <a16:creationId xmlns:a16="http://schemas.microsoft.com/office/drawing/2014/main" id="{21CE2997-9891-46CC-ADA4-F4CCCE8E55FE}"/>
              </a:ext>
            </a:extLst>
          </p:cNvPr>
          <p:cNvPicPr>
            <a:picLocks noChangeAspect="1"/>
          </p:cNvPicPr>
          <p:nvPr/>
        </p:nvPicPr>
        <p:blipFill>
          <a:blip r:embed="rId2"/>
          <a:stretch>
            <a:fillRect/>
          </a:stretch>
        </p:blipFill>
        <p:spPr>
          <a:xfrm>
            <a:off x="694064" y="2980720"/>
            <a:ext cx="4805399" cy="3877280"/>
          </a:xfrm>
          <a:prstGeom prst="rect">
            <a:avLst/>
          </a:prstGeom>
        </p:spPr>
      </p:pic>
      <p:pic>
        <p:nvPicPr>
          <p:cNvPr id="5" name="Picture 4">
            <a:extLst>
              <a:ext uri="{FF2B5EF4-FFF2-40B4-BE49-F238E27FC236}">
                <a16:creationId xmlns:a16="http://schemas.microsoft.com/office/drawing/2014/main" id="{7D76A983-727B-41C3-B0DF-BDBCC7508A1F}"/>
              </a:ext>
            </a:extLst>
          </p:cNvPr>
          <p:cNvPicPr>
            <a:picLocks noChangeAspect="1"/>
          </p:cNvPicPr>
          <p:nvPr/>
        </p:nvPicPr>
        <p:blipFill>
          <a:blip r:embed="rId3"/>
          <a:stretch>
            <a:fillRect/>
          </a:stretch>
        </p:blipFill>
        <p:spPr>
          <a:xfrm>
            <a:off x="5620810" y="3582050"/>
            <a:ext cx="5877126" cy="2674620"/>
          </a:xfrm>
          <a:prstGeom prst="rect">
            <a:avLst/>
          </a:prstGeom>
        </p:spPr>
      </p:pic>
      <p:graphicFrame>
        <p:nvGraphicFramePr>
          <p:cNvPr id="9" name="Table 8">
            <a:extLst>
              <a:ext uri="{FF2B5EF4-FFF2-40B4-BE49-F238E27FC236}">
                <a16:creationId xmlns:a16="http://schemas.microsoft.com/office/drawing/2014/main" id="{C22F94D6-845F-43DB-A95D-DB3932FADDC4}"/>
              </a:ext>
            </a:extLst>
          </p:cNvPr>
          <p:cNvGraphicFramePr>
            <a:graphicFrameLocks noGrp="1"/>
          </p:cNvGraphicFramePr>
          <p:nvPr>
            <p:extLst>
              <p:ext uri="{D42A27DB-BD31-4B8C-83A1-F6EECF244321}">
                <p14:modId xmlns:p14="http://schemas.microsoft.com/office/powerpoint/2010/main" val="730912566"/>
              </p:ext>
            </p:extLst>
          </p:nvPr>
        </p:nvGraphicFramePr>
        <p:xfrm>
          <a:off x="1405859" y="1196081"/>
          <a:ext cx="9550400" cy="1478280"/>
        </p:xfrm>
        <a:graphic>
          <a:graphicData uri="http://schemas.openxmlformats.org/drawingml/2006/table">
            <a:tbl>
              <a:tblPr/>
              <a:tblGrid>
                <a:gridCol w="1435100">
                  <a:extLst>
                    <a:ext uri="{9D8B030D-6E8A-4147-A177-3AD203B41FA5}">
                      <a16:colId xmlns:a16="http://schemas.microsoft.com/office/drawing/2014/main" val="1906711225"/>
                    </a:ext>
                  </a:extLst>
                </a:gridCol>
                <a:gridCol w="609600">
                  <a:extLst>
                    <a:ext uri="{9D8B030D-6E8A-4147-A177-3AD203B41FA5}">
                      <a16:colId xmlns:a16="http://schemas.microsoft.com/office/drawing/2014/main" val="1206145905"/>
                    </a:ext>
                  </a:extLst>
                </a:gridCol>
                <a:gridCol w="7505700">
                  <a:extLst>
                    <a:ext uri="{9D8B030D-6E8A-4147-A177-3AD203B41FA5}">
                      <a16:colId xmlns:a16="http://schemas.microsoft.com/office/drawing/2014/main" val="2751277376"/>
                    </a:ext>
                  </a:extLst>
                </a:gridCol>
              </a:tblGrid>
              <a:tr h="190500">
                <a:tc>
                  <a:txBody>
                    <a:bodyPr/>
                    <a:lstStyle/>
                    <a:p>
                      <a:pPr algn="ctr" fontAlgn="b"/>
                      <a:r>
                        <a:rPr lang="en-US" sz="1100" b="1" i="0" u="none" strike="noStrike">
                          <a:solidFill>
                            <a:srgbClr val="000000"/>
                          </a:solidFill>
                          <a:effectLst/>
                          <a:latin typeface="Calibri" panose="020F0502020204030204" pitchFamily="34" charset="0"/>
                        </a:rPr>
                        <a:t>Name</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Type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Description</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7652795"/>
                  </a:ext>
                </a:extLst>
              </a:tr>
              <a:tr h="182880">
                <a:tc>
                  <a:txBody>
                    <a:bodyPr/>
                    <a:lstStyle/>
                    <a:p>
                      <a:pPr algn="ctr" fontAlgn="ctr"/>
                      <a:r>
                        <a:rPr lang="en-US" sz="1100" b="0" i="0" u="none" strike="noStrike">
                          <a:solidFill>
                            <a:srgbClr val="000000"/>
                          </a:solidFill>
                          <a:effectLst/>
                          <a:latin typeface="Calibri" panose="020F0502020204030204" pitchFamily="34" charset="0"/>
                        </a:rPr>
                        <a:t>swin</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integer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Source TCP window advertisement value</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5607333"/>
                  </a:ext>
                </a:extLst>
              </a:tr>
              <a:tr h="182880">
                <a:tc>
                  <a:txBody>
                    <a:bodyPr/>
                    <a:lstStyle/>
                    <a:p>
                      <a:pPr algn="ctr" fontAlgn="ctr"/>
                      <a:r>
                        <a:rPr lang="en-US" sz="1100" b="0" i="0" u="none" strike="noStrike" dirty="0">
                          <a:solidFill>
                            <a:srgbClr val="000000"/>
                          </a:solidFill>
                          <a:effectLst/>
                          <a:latin typeface="Calibri" panose="020F0502020204030204" pitchFamily="34" charset="0"/>
                        </a:rPr>
                        <a:t>dttl</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Integer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Destination to source time to live value</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0578026"/>
                  </a:ext>
                </a:extLst>
              </a:tr>
              <a:tr h="182880">
                <a:tc>
                  <a:txBody>
                    <a:bodyPr/>
                    <a:lstStyle/>
                    <a:p>
                      <a:pPr algn="ctr" fontAlgn="ctr"/>
                      <a:r>
                        <a:rPr lang="en-US" sz="1100" b="0" i="0" u="none" strike="noStrike">
                          <a:solidFill>
                            <a:srgbClr val="000000"/>
                          </a:solidFill>
                          <a:effectLst/>
                          <a:latin typeface="Calibri" panose="020F0502020204030204" pitchFamily="34" charset="0"/>
                        </a:rPr>
                        <a:t>ct_src_dport_ltm</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integer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 of connections of the same source address (1) and the destination port (4) in 100 connections according to the last time.</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2799287"/>
                  </a:ext>
                </a:extLst>
              </a:tr>
              <a:tr h="182880">
                <a:tc>
                  <a:txBody>
                    <a:bodyPr/>
                    <a:lstStyle/>
                    <a:p>
                      <a:pPr algn="ctr" fontAlgn="ctr"/>
                      <a:r>
                        <a:rPr lang="en-US" sz="1100" b="0" i="0" u="none" strike="noStrike">
                          <a:solidFill>
                            <a:srgbClr val="000000"/>
                          </a:solidFill>
                          <a:effectLst/>
                          <a:latin typeface="Calibri" panose="020F0502020204030204" pitchFamily="34" charset="0"/>
                        </a:rPr>
                        <a:t>dloss</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Integer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Destination packets retransmitted or dropped</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136825"/>
                  </a:ext>
                </a:extLst>
              </a:tr>
              <a:tr h="182880">
                <a:tc>
                  <a:txBody>
                    <a:bodyPr/>
                    <a:lstStyle/>
                    <a:p>
                      <a:pPr algn="ctr" fontAlgn="ctr"/>
                      <a:r>
                        <a:rPr lang="en-US" sz="1100" b="0" i="0" u="none" strike="noStrike">
                          <a:solidFill>
                            <a:srgbClr val="000000"/>
                          </a:solidFill>
                          <a:effectLst/>
                          <a:latin typeface="Calibri" panose="020F0502020204030204" pitchFamily="34" charset="0"/>
                        </a:rPr>
                        <a:t>ct_dst_sport_ltm</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integer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 of connections of the same destination address (3) and the source port (2) in 100 connections according to the last time.</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9557966"/>
                  </a:ext>
                </a:extLst>
              </a:tr>
              <a:tr h="182880">
                <a:tc>
                  <a:txBody>
                    <a:bodyPr/>
                    <a:lstStyle/>
                    <a:p>
                      <a:pPr algn="ctr" fontAlgn="ctr"/>
                      <a:r>
                        <a:rPr lang="en-US" sz="1100" b="0" i="0" u="none" strike="noStrike">
                          <a:solidFill>
                            <a:srgbClr val="000000"/>
                          </a:solidFill>
                          <a:effectLst/>
                          <a:latin typeface="Calibri" panose="020F0502020204030204" pitchFamily="34" charset="0"/>
                        </a:rPr>
                        <a:t>ct_dst_src_ltm</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integer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 of connections of the same source (1) and the destination (3) address in in 100 connections according to the last time.</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7719706"/>
                  </a:ext>
                </a:extLst>
              </a:tr>
              <a:tr h="190500">
                <a:tc>
                  <a:txBody>
                    <a:bodyPr/>
                    <a:lstStyle/>
                    <a:p>
                      <a:pPr algn="ctr" fontAlgn="ctr"/>
                      <a:r>
                        <a:rPr lang="en-US" sz="1100" b="0" i="0" u="none" strike="noStrike">
                          <a:solidFill>
                            <a:srgbClr val="000000"/>
                          </a:solidFill>
                          <a:effectLst/>
                          <a:latin typeface="Calibri" panose="020F0502020204030204" pitchFamily="34" charset="0"/>
                        </a:rPr>
                        <a:t>ct_srv_dst</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integer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No. of connections that contain the same service (14) and destination address (3) in 100 connections according to the last time.</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0045402"/>
                  </a:ext>
                </a:extLst>
              </a:tr>
            </a:tbl>
          </a:graphicData>
        </a:graphic>
      </p:graphicFrame>
      <p:sp>
        <p:nvSpPr>
          <p:cNvPr id="11" name="Text Placeholder 2">
            <a:extLst>
              <a:ext uri="{FF2B5EF4-FFF2-40B4-BE49-F238E27FC236}">
                <a16:creationId xmlns:a16="http://schemas.microsoft.com/office/drawing/2014/main" id="{91AADE4D-C12C-4D78-95BF-A464C6A10F38}"/>
              </a:ext>
            </a:extLst>
          </p:cNvPr>
          <p:cNvSpPr txBox="1">
            <a:spLocks/>
          </p:cNvSpPr>
          <p:nvPr/>
        </p:nvSpPr>
        <p:spPr>
          <a:xfrm>
            <a:off x="3621600" y="680509"/>
            <a:ext cx="5798242" cy="584471"/>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r>
              <a:rPr lang="en-US" altLang="zh-CN" sz="1799" b="1" dirty="0">
                <a:solidFill>
                  <a:schemeClr val="tx1">
                    <a:lumMod val="85000"/>
                    <a:lumOff val="15000"/>
                  </a:schemeClr>
                </a:solidFill>
                <a:latin typeface="微软雅黑" pitchFamily="34" charset="-122"/>
                <a:ea typeface="微软雅黑" pitchFamily="34" charset="-122"/>
              </a:rPr>
              <a:t>Attack (1) or Normal (0) Classification (Binary)</a:t>
            </a:r>
          </a:p>
        </p:txBody>
      </p:sp>
    </p:spTree>
    <p:extLst>
      <p:ext uri="{BB962C8B-B14F-4D97-AF65-F5344CB8AC3E}">
        <p14:creationId xmlns:p14="http://schemas.microsoft.com/office/powerpoint/2010/main" val="2387857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97026D-9807-4578-AA1A-3CC5FDC72E04}"/>
              </a:ext>
            </a:extLst>
          </p:cNvPr>
          <p:cNvPicPr>
            <a:picLocks noChangeAspect="1"/>
          </p:cNvPicPr>
          <p:nvPr/>
        </p:nvPicPr>
        <p:blipFill rotWithShape="1">
          <a:blip r:embed="rId2"/>
          <a:srcRect b="5625"/>
          <a:stretch/>
        </p:blipFill>
        <p:spPr>
          <a:xfrm>
            <a:off x="6449649" y="1140816"/>
            <a:ext cx="5742351" cy="4576367"/>
          </a:xfrm>
          <a:prstGeom prst="rect">
            <a:avLst/>
          </a:prstGeom>
        </p:spPr>
      </p:pic>
      <p:sp>
        <p:nvSpPr>
          <p:cNvPr id="34" name="文本框 2">
            <a:extLst>
              <a:ext uri="{FF2B5EF4-FFF2-40B4-BE49-F238E27FC236}">
                <a16:creationId xmlns:a16="http://schemas.microsoft.com/office/drawing/2014/main" id="{3D976BB8-8D8B-4C4A-B52B-CEFF8D08106C}"/>
              </a:ext>
            </a:extLst>
          </p:cNvPr>
          <p:cNvSpPr txBox="1"/>
          <p:nvPr/>
        </p:nvSpPr>
        <p:spPr>
          <a:xfrm>
            <a:off x="4916048" y="339043"/>
            <a:ext cx="2583879" cy="584471"/>
          </a:xfrm>
          <a:prstGeom prst="rect">
            <a:avLst/>
          </a:prstGeom>
          <a:noFill/>
        </p:spPr>
        <p:txBody>
          <a:bodyPr wrap="square" rtlCol="0">
            <a:spAutoFit/>
          </a:bodyPr>
          <a:lstStyle/>
          <a:p>
            <a:r>
              <a:rPr lang="en-US" altLang="zh-CN" sz="3198" b="1">
                <a:solidFill>
                  <a:schemeClr val="accent1"/>
                </a:solidFill>
                <a:latin typeface="微软雅黑" pitchFamily="34" charset="-122"/>
                <a:ea typeface="微软雅黑" pitchFamily="34" charset="-122"/>
              </a:rPr>
              <a:t>Discussion</a:t>
            </a:r>
            <a:endParaRPr lang="zh-CN" altLang="en-US" sz="2799" b="1" dirty="0">
              <a:solidFill>
                <a:schemeClr val="accent1"/>
              </a:solidFill>
              <a:latin typeface="微软雅黑" pitchFamily="34" charset="-122"/>
              <a:ea typeface="微软雅黑" pitchFamily="34" charset="-122"/>
            </a:endParaRPr>
          </a:p>
        </p:txBody>
      </p:sp>
      <p:sp>
        <p:nvSpPr>
          <p:cNvPr id="2" name="TextBox 1">
            <a:extLst>
              <a:ext uri="{FF2B5EF4-FFF2-40B4-BE49-F238E27FC236}">
                <a16:creationId xmlns:a16="http://schemas.microsoft.com/office/drawing/2014/main" id="{53CA581C-8559-4299-A807-2418C738BCB6}"/>
              </a:ext>
            </a:extLst>
          </p:cNvPr>
          <p:cNvSpPr txBox="1"/>
          <p:nvPr/>
        </p:nvSpPr>
        <p:spPr>
          <a:xfrm>
            <a:off x="0" y="1410170"/>
            <a:ext cx="6536924" cy="4524315"/>
          </a:xfrm>
          <a:prstGeom prst="rect">
            <a:avLst/>
          </a:prstGeom>
          <a:noFill/>
        </p:spPr>
        <p:txBody>
          <a:bodyPr wrap="square" rtlCol="0">
            <a:spAutoFit/>
          </a:bodyPr>
          <a:lstStyle/>
          <a:p>
            <a:pPr marL="285750" indent="-285750">
              <a:buFont typeface="Arial" panose="020B0604020202020204" pitchFamily="34" charset="0"/>
              <a:buChar char="•"/>
            </a:pPr>
            <a:r>
              <a:rPr lang="en-US" b="1" dirty="0"/>
              <a:t>UNSW-NB15 botnet datasets with IoT sensors' data are used to obtain results that show that the proposed features have the potential characteristics of identifying and classifying normal and malicious activity .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Role of ML algorithms is for developing a network forensic system based on network flow identifiers and features that can track suspicious activities of botnets is possible.</a:t>
            </a:r>
          </a:p>
          <a:p>
            <a:endParaRPr lang="en-US" b="1" dirty="0"/>
          </a:p>
          <a:p>
            <a:pPr marL="285750" indent="-285750">
              <a:buFont typeface="Arial" panose="020B0604020202020204" pitchFamily="34" charset="0"/>
              <a:buChar char="•"/>
            </a:pPr>
            <a:r>
              <a:rPr lang="en-US" b="1" dirty="0"/>
              <a:t>Furthermore, Random Forests provides a higher detection rate, accuracy and a lower false positive rate compared with both classification responses.</a:t>
            </a:r>
          </a:p>
          <a:p>
            <a:endParaRPr lang="en-US" b="1" dirty="0"/>
          </a:p>
          <a:p>
            <a:pPr marL="285750" indent="-285750">
              <a:buFont typeface="Arial" panose="020B0604020202020204" pitchFamily="34" charset="0"/>
              <a:buChar char="•"/>
            </a:pPr>
            <a:r>
              <a:rPr lang="en-US" b="1" dirty="0"/>
              <a:t>The ML model metrics using the UNSW-NB15 dataset revealed that ML techniques with flow identifiers can effectively and efficiently detect botnets’ attacks and their tracks.</a:t>
            </a:r>
          </a:p>
        </p:txBody>
      </p:sp>
    </p:spTree>
    <p:extLst>
      <p:ext uri="{BB962C8B-B14F-4D97-AF65-F5344CB8AC3E}">
        <p14:creationId xmlns:p14="http://schemas.microsoft.com/office/powerpoint/2010/main" val="1182323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2">
            <a:extLst>
              <a:ext uri="{FF2B5EF4-FFF2-40B4-BE49-F238E27FC236}">
                <a16:creationId xmlns:a16="http://schemas.microsoft.com/office/drawing/2014/main" id="{3D976BB8-8D8B-4C4A-B52B-CEFF8D08106C}"/>
              </a:ext>
            </a:extLst>
          </p:cNvPr>
          <p:cNvSpPr txBox="1"/>
          <p:nvPr/>
        </p:nvSpPr>
        <p:spPr>
          <a:xfrm>
            <a:off x="4916048" y="339043"/>
            <a:ext cx="2583879" cy="584471"/>
          </a:xfrm>
          <a:prstGeom prst="rect">
            <a:avLst/>
          </a:prstGeom>
          <a:noFill/>
        </p:spPr>
        <p:txBody>
          <a:bodyPr wrap="square" rtlCol="0">
            <a:spAutoFit/>
          </a:bodyPr>
          <a:lstStyle/>
          <a:p>
            <a:r>
              <a:rPr lang="en-US" altLang="zh-CN" sz="3198" b="1">
                <a:solidFill>
                  <a:schemeClr val="accent1"/>
                </a:solidFill>
                <a:latin typeface="微软雅黑" pitchFamily="34" charset="-122"/>
                <a:ea typeface="微软雅黑" pitchFamily="34" charset="-122"/>
              </a:rPr>
              <a:t>References</a:t>
            </a:r>
            <a:endParaRPr lang="zh-CN" altLang="en-US" sz="2799" b="1" dirty="0">
              <a:solidFill>
                <a:schemeClr val="accent1"/>
              </a:solidFill>
              <a:latin typeface="微软雅黑" pitchFamily="34" charset="-122"/>
              <a:ea typeface="微软雅黑" pitchFamily="34" charset="-122"/>
            </a:endParaRPr>
          </a:p>
        </p:txBody>
      </p:sp>
      <p:sp>
        <p:nvSpPr>
          <p:cNvPr id="2" name="TextBox 1">
            <a:extLst>
              <a:ext uri="{FF2B5EF4-FFF2-40B4-BE49-F238E27FC236}">
                <a16:creationId xmlns:a16="http://schemas.microsoft.com/office/drawing/2014/main" id="{53CA581C-8559-4299-A807-2418C738BCB6}"/>
              </a:ext>
            </a:extLst>
          </p:cNvPr>
          <p:cNvSpPr txBox="1"/>
          <p:nvPr/>
        </p:nvSpPr>
        <p:spPr>
          <a:xfrm>
            <a:off x="520823" y="1106133"/>
            <a:ext cx="11150353" cy="3693319"/>
          </a:xfrm>
          <a:prstGeom prst="rect">
            <a:avLst/>
          </a:prstGeom>
          <a:noFill/>
        </p:spPr>
        <p:txBody>
          <a:bodyPr wrap="square" rtlCol="0">
            <a:spAutoFit/>
          </a:bodyPr>
          <a:lstStyle/>
          <a:p>
            <a:r>
              <a:rPr lang="en-US" b="1" dirty="0"/>
              <a:t>Moustafa, Nour, and Jill Slay. "UNSW-NB15: a comprehensive data set for network intrusion detection systems (UNSW-NB15 network data set)." Military Communications and Information Systems Conference (</a:t>
            </a:r>
            <a:r>
              <a:rPr lang="en-US" b="1" dirty="0" err="1"/>
              <a:t>MilCIS</a:t>
            </a:r>
            <a:r>
              <a:rPr lang="en-US" b="1" dirty="0"/>
              <a:t>), 2015. IEEE, 2015.</a:t>
            </a:r>
          </a:p>
          <a:p>
            <a:endParaRPr lang="en-US" b="1" dirty="0"/>
          </a:p>
          <a:p>
            <a:r>
              <a:rPr lang="en-US" b="1" dirty="0"/>
              <a:t>Moustafa, Nour, and Jill Slay. "The evaluation of Network Anomaly Detection Systems: Statistical analysis of the UNSW-NB15 dataset and the comparison with the KDD99 dataset." Information Security Journal: A Global Perspective (2016): 1-14.</a:t>
            </a:r>
          </a:p>
          <a:p>
            <a:endParaRPr lang="en-US" b="1" dirty="0"/>
          </a:p>
          <a:p>
            <a:r>
              <a:rPr lang="en-US" b="1" dirty="0"/>
              <a:t>Moustafa, Nour, et al. . "Novel geometric area analysis technique for anomaly detection using trapezoidal area estimation on large-scale networks." IEEE Transactions on Big Data (2017).</a:t>
            </a:r>
          </a:p>
          <a:p>
            <a:endParaRPr lang="en-US" b="1" dirty="0"/>
          </a:p>
          <a:p>
            <a:r>
              <a:rPr lang="en-US" b="1" dirty="0"/>
              <a:t>Moustafa, Nour, et al. "Big data analytics for intrusion detection system: statistical decision-making using finite dirichlet mixture models." Data Analytics and Decision Support for Cybersecurity. Springer, Cham, 2017. 127-156.</a:t>
            </a:r>
          </a:p>
        </p:txBody>
      </p:sp>
    </p:spTree>
    <p:extLst>
      <p:ext uri="{BB962C8B-B14F-4D97-AF65-F5344CB8AC3E}">
        <p14:creationId xmlns:p14="http://schemas.microsoft.com/office/powerpoint/2010/main" val="3249797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a:extLst>
              <a:ext uri="{FF2B5EF4-FFF2-40B4-BE49-F238E27FC236}">
                <a16:creationId xmlns:a16="http://schemas.microsoft.com/office/drawing/2014/main" id="{795F6677-19D7-4CE4-AD19-FD09A765A06F}"/>
              </a:ext>
            </a:extLst>
          </p:cNvPr>
          <p:cNvSpPr/>
          <p:nvPr/>
        </p:nvSpPr>
        <p:spPr>
          <a:xfrm>
            <a:off x="5147604" y="1195277"/>
            <a:ext cx="6861125" cy="1077283"/>
          </a:xfrm>
          <a:prstGeom prst="rect">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zh-CN" altLang="en-US" sz="1799"/>
          </a:p>
        </p:txBody>
      </p:sp>
      <p:sp>
        <p:nvSpPr>
          <p:cNvPr id="3" name="矩形 3">
            <a:extLst>
              <a:ext uri="{FF2B5EF4-FFF2-40B4-BE49-F238E27FC236}">
                <a16:creationId xmlns:a16="http://schemas.microsoft.com/office/drawing/2014/main" id="{26C4B8BE-888B-44B2-A6E5-4044ABAD5C5D}"/>
              </a:ext>
            </a:extLst>
          </p:cNvPr>
          <p:cNvSpPr/>
          <p:nvPr/>
        </p:nvSpPr>
        <p:spPr>
          <a:xfrm>
            <a:off x="5604207" y="889834"/>
            <a:ext cx="4122040" cy="407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r>
              <a:rPr lang="en-US" altLang="zh-CN" sz="1799" dirty="0">
                <a:latin typeface="微软雅黑" pitchFamily="34" charset="-122"/>
                <a:ea typeface="微软雅黑" pitchFamily="34" charset="-122"/>
              </a:rPr>
              <a:t>Traditional Security Solutions</a:t>
            </a:r>
            <a:endParaRPr lang="zh-CN" altLang="en-US" sz="1799" dirty="0">
              <a:latin typeface="微软雅黑" pitchFamily="34" charset="-122"/>
              <a:ea typeface="微软雅黑" pitchFamily="34" charset="-122"/>
            </a:endParaRPr>
          </a:p>
        </p:txBody>
      </p:sp>
      <p:sp>
        <p:nvSpPr>
          <p:cNvPr id="8" name="TextBox 7">
            <a:extLst>
              <a:ext uri="{FF2B5EF4-FFF2-40B4-BE49-F238E27FC236}">
                <a16:creationId xmlns:a16="http://schemas.microsoft.com/office/drawing/2014/main" id="{80E688E0-C251-4274-A81A-DA28CDD6A076}"/>
              </a:ext>
            </a:extLst>
          </p:cNvPr>
          <p:cNvSpPr txBox="1"/>
          <p:nvPr/>
        </p:nvSpPr>
        <p:spPr>
          <a:xfrm>
            <a:off x="5302922" y="1415754"/>
            <a:ext cx="6417926" cy="646058"/>
          </a:xfrm>
          <a:prstGeom prst="rect">
            <a:avLst/>
          </a:prstGeom>
          <a:noFill/>
        </p:spPr>
        <p:txBody>
          <a:bodyPr wrap="square" lIns="91424" tIns="45712" rIns="91424" bIns="45712" rtlCol="0">
            <a:spAutoFit/>
          </a:bodyPr>
          <a:lstStyle/>
          <a:p>
            <a:r>
              <a:rPr lang="en-US" sz="1799" dirty="0"/>
              <a:t>IoT traditional network security solutions may not be directly applicable due to the differences in IoT structure and behavior.</a:t>
            </a:r>
            <a:endParaRPr lang="zh-CN" altLang="en-US" sz="1799" dirty="0">
              <a:solidFill>
                <a:sysClr val="windowText" lastClr="000000"/>
              </a:solidFill>
              <a:latin typeface="微软雅黑" pitchFamily="34" charset="-122"/>
              <a:ea typeface="微软雅黑" pitchFamily="34" charset="-122"/>
            </a:endParaRPr>
          </a:p>
        </p:txBody>
      </p:sp>
      <p:sp>
        <p:nvSpPr>
          <p:cNvPr id="9" name="矩形 10">
            <a:extLst>
              <a:ext uri="{FF2B5EF4-FFF2-40B4-BE49-F238E27FC236}">
                <a16:creationId xmlns:a16="http://schemas.microsoft.com/office/drawing/2014/main" id="{B6F64D59-BC6E-4F25-B35F-DE4F8F16966D}"/>
              </a:ext>
            </a:extLst>
          </p:cNvPr>
          <p:cNvSpPr/>
          <p:nvPr/>
        </p:nvSpPr>
        <p:spPr>
          <a:xfrm>
            <a:off x="5147604" y="2850599"/>
            <a:ext cx="6861125" cy="1077283"/>
          </a:xfrm>
          <a:prstGeom prst="rect">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zh-CN" altLang="en-US" sz="1799"/>
          </a:p>
        </p:txBody>
      </p:sp>
      <p:sp>
        <p:nvSpPr>
          <p:cNvPr id="10" name="矩形 11">
            <a:extLst>
              <a:ext uri="{FF2B5EF4-FFF2-40B4-BE49-F238E27FC236}">
                <a16:creationId xmlns:a16="http://schemas.microsoft.com/office/drawing/2014/main" id="{BA55464F-EAA8-4C37-B6EF-2E1A6ADFDFEB}"/>
              </a:ext>
            </a:extLst>
          </p:cNvPr>
          <p:cNvSpPr/>
          <p:nvPr/>
        </p:nvSpPr>
        <p:spPr>
          <a:xfrm>
            <a:off x="5604207" y="2545156"/>
            <a:ext cx="4122040" cy="407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r>
              <a:rPr lang="en-US" sz="1799" dirty="0"/>
              <a:t> </a:t>
            </a:r>
            <a:r>
              <a:rPr lang="en-US" sz="1799" dirty="0">
                <a:latin typeface="微软雅黑" pitchFamily="34" charset="-122"/>
                <a:ea typeface="微软雅黑" pitchFamily="34" charset="-122"/>
              </a:rPr>
              <a:t>Low Operating Energy</a:t>
            </a:r>
            <a:endParaRPr lang="zh-CN" altLang="en-US" sz="1799" dirty="0">
              <a:latin typeface="微软雅黑" pitchFamily="34" charset="-122"/>
              <a:ea typeface="微软雅黑" pitchFamily="34" charset="-122"/>
            </a:endParaRPr>
          </a:p>
        </p:txBody>
      </p:sp>
      <p:sp>
        <p:nvSpPr>
          <p:cNvPr id="11" name="TextBox 10">
            <a:extLst>
              <a:ext uri="{FF2B5EF4-FFF2-40B4-BE49-F238E27FC236}">
                <a16:creationId xmlns:a16="http://schemas.microsoft.com/office/drawing/2014/main" id="{FB0DA19B-C289-4001-BAF7-15E98A2AB800}"/>
              </a:ext>
            </a:extLst>
          </p:cNvPr>
          <p:cNvSpPr txBox="1"/>
          <p:nvPr/>
        </p:nvSpPr>
        <p:spPr>
          <a:xfrm>
            <a:off x="5302922" y="3011843"/>
            <a:ext cx="6417926" cy="922929"/>
          </a:xfrm>
          <a:prstGeom prst="rect">
            <a:avLst/>
          </a:prstGeom>
          <a:noFill/>
        </p:spPr>
        <p:txBody>
          <a:bodyPr wrap="square" lIns="91424" tIns="45712" rIns="91424" bIns="45712" rtlCol="0">
            <a:spAutoFit/>
          </a:bodyPr>
          <a:lstStyle/>
          <a:p>
            <a:r>
              <a:rPr lang="en-US" sz="1799" dirty="0"/>
              <a:t>Low operating energy and minimal computational capabilities.</a:t>
            </a:r>
          </a:p>
          <a:p>
            <a:r>
              <a:rPr lang="en-US" sz="1799" dirty="0"/>
              <a:t>Therefore security mechanism such as encryption protocols and authentication can not be directly applied.</a:t>
            </a:r>
            <a:endParaRPr lang="zh-CN" altLang="en-US" sz="1799" dirty="0">
              <a:solidFill>
                <a:sysClr val="windowText" lastClr="000000"/>
              </a:solidFill>
              <a:latin typeface="微软雅黑" pitchFamily="34" charset="-122"/>
              <a:ea typeface="微软雅黑" pitchFamily="34" charset="-122"/>
            </a:endParaRPr>
          </a:p>
        </p:txBody>
      </p:sp>
      <p:sp>
        <p:nvSpPr>
          <p:cNvPr id="12" name="矩形 13">
            <a:extLst>
              <a:ext uri="{FF2B5EF4-FFF2-40B4-BE49-F238E27FC236}">
                <a16:creationId xmlns:a16="http://schemas.microsoft.com/office/drawing/2014/main" id="{9FED3E9D-4E71-4FED-8EB3-20B47793325E}"/>
              </a:ext>
            </a:extLst>
          </p:cNvPr>
          <p:cNvSpPr/>
          <p:nvPr/>
        </p:nvSpPr>
        <p:spPr>
          <a:xfrm>
            <a:off x="5147604" y="4505920"/>
            <a:ext cx="6861125" cy="1077283"/>
          </a:xfrm>
          <a:prstGeom prst="rect">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zh-CN" altLang="en-US" sz="1799"/>
          </a:p>
        </p:txBody>
      </p:sp>
      <p:sp>
        <p:nvSpPr>
          <p:cNvPr id="13" name="矩形 14">
            <a:extLst>
              <a:ext uri="{FF2B5EF4-FFF2-40B4-BE49-F238E27FC236}">
                <a16:creationId xmlns:a16="http://schemas.microsoft.com/office/drawing/2014/main" id="{33D7FADD-C407-4F3B-8DAB-F1936961CC30}"/>
              </a:ext>
            </a:extLst>
          </p:cNvPr>
          <p:cNvSpPr/>
          <p:nvPr/>
        </p:nvSpPr>
        <p:spPr>
          <a:xfrm>
            <a:off x="5604207" y="4200478"/>
            <a:ext cx="4122040" cy="407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r>
              <a:rPr lang="en-US" altLang="zh-CN" sz="1799" dirty="0">
                <a:latin typeface="微软雅黑" pitchFamily="34" charset="-122"/>
                <a:ea typeface="微软雅黑" pitchFamily="34" charset="-122"/>
              </a:rPr>
              <a:t>IoT Architecture </a:t>
            </a:r>
            <a:endParaRPr lang="zh-CN" altLang="en-US" sz="1799" dirty="0">
              <a:latin typeface="微软雅黑" pitchFamily="34" charset="-122"/>
              <a:ea typeface="微软雅黑" pitchFamily="34" charset="-122"/>
            </a:endParaRPr>
          </a:p>
        </p:txBody>
      </p:sp>
      <p:sp>
        <p:nvSpPr>
          <p:cNvPr id="14" name="TextBox 13">
            <a:extLst>
              <a:ext uri="{FF2B5EF4-FFF2-40B4-BE49-F238E27FC236}">
                <a16:creationId xmlns:a16="http://schemas.microsoft.com/office/drawing/2014/main" id="{6A8988E5-A244-4857-A17C-0ED028E9CD67}"/>
              </a:ext>
            </a:extLst>
          </p:cNvPr>
          <p:cNvSpPr txBox="1"/>
          <p:nvPr/>
        </p:nvSpPr>
        <p:spPr>
          <a:xfrm>
            <a:off x="5302922" y="4726398"/>
            <a:ext cx="6417926" cy="646058"/>
          </a:xfrm>
          <a:prstGeom prst="rect">
            <a:avLst/>
          </a:prstGeom>
          <a:noFill/>
        </p:spPr>
        <p:txBody>
          <a:bodyPr wrap="square" lIns="91424" tIns="45712" rIns="91424" bIns="45712" rtlCol="0">
            <a:spAutoFit/>
          </a:bodyPr>
          <a:lstStyle/>
          <a:p>
            <a:r>
              <a:rPr lang="en-US" sz="1799" dirty="0"/>
              <a:t>The lack of a single standard for IoT architecture.</a:t>
            </a:r>
          </a:p>
          <a:p>
            <a:r>
              <a:rPr lang="en-US" sz="1799" dirty="0"/>
              <a:t>IoT systems may have different policies, and connectivity domains.</a:t>
            </a:r>
            <a:endParaRPr lang="zh-CN" altLang="en-US" sz="1799" dirty="0">
              <a:solidFill>
                <a:sysClr val="windowText" lastClr="000000"/>
              </a:solidFill>
              <a:latin typeface="微软雅黑" pitchFamily="34" charset="-122"/>
              <a:ea typeface="微软雅黑" pitchFamily="34" charset="-122"/>
            </a:endParaRPr>
          </a:p>
        </p:txBody>
      </p:sp>
      <p:sp>
        <p:nvSpPr>
          <p:cNvPr id="15" name="文本框 2">
            <a:extLst>
              <a:ext uri="{FF2B5EF4-FFF2-40B4-BE49-F238E27FC236}">
                <a16:creationId xmlns:a16="http://schemas.microsoft.com/office/drawing/2014/main" id="{715A6271-ECCD-4F22-A7DF-B8EB069F0B0B}"/>
              </a:ext>
            </a:extLst>
          </p:cNvPr>
          <p:cNvSpPr txBox="1"/>
          <p:nvPr/>
        </p:nvSpPr>
        <p:spPr>
          <a:xfrm>
            <a:off x="5034925" y="182453"/>
            <a:ext cx="4030349" cy="584471"/>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Motivation</a:t>
            </a:r>
            <a:endParaRPr lang="zh-CN" altLang="en-US" sz="3598" b="1" dirty="0">
              <a:solidFill>
                <a:schemeClr val="accent1"/>
              </a:solidFill>
              <a:latin typeface="微软雅黑" pitchFamily="34" charset="-122"/>
              <a:ea typeface="微软雅黑" pitchFamily="34" charset="-122"/>
            </a:endParaRPr>
          </a:p>
        </p:txBody>
      </p:sp>
      <p:sp>
        <p:nvSpPr>
          <p:cNvPr id="17" name="TextBox 16">
            <a:extLst>
              <a:ext uri="{FF2B5EF4-FFF2-40B4-BE49-F238E27FC236}">
                <a16:creationId xmlns:a16="http://schemas.microsoft.com/office/drawing/2014/main" id="{0A4BA849-312E-4B2E-921F-5FC89CEDEF50}"/>
              </a:ext>
            </a:extLst>
          </p:cNvPr>
          <p:cNvSpPr txBox="1"/>
          <p:nvPr/>
        </p:nvSpPr>
        <p:spPr>
          <a:xfrm>
            <a:off x="536518" y="5803681"/>
            <a:ext cx="11118964" cy="923330"/>
          </a:xfrm>
          <a:prstGeom prst="rect">
            <a:avLst/>
          </a:prstGeom>
          <a:noFill/>
        </p:spPr>
        <p:txBody>
          <a:bodyPr wrap="square" rtlCol="0">
            <a:spAutoFit/>
          </a:bodyPr>
          <a:lstStyle/>
          <a:p>
            <a:r>
              <a:rPr lang="en-US" b="1" dirty="0"/>
              <a:t>IoT networks have become an increasingly valuable target of malicious attacks due to the increased amount of valuable user data they contain. In response, network intrusion detection systems have been developed to detect suspicious network activity.</a:t>
            </a:r>
          </a:p>
        </p:txBody>
      </p:sp>
      <p:pic>
        <p:nvPicPr>
          <p:cNvPr id="19" name="Picture 18">
            <a:extLst>
              <a:ext uri="{FF2B5EF4-FFF2-40B4-BE49-F238E27FC236}">
                <a16:creationId xmlns:a16="http://schemas.microsoft.com/office/drawing/2014/main" id="{DCEF2560-0008-445E-ABEF-0E8738CD67E0}"/>
              </a:ext>
            </a:extLst>
          </p:cNvPr>
          <p:cNvPicPr>
            <a:picLocks noChangeAspect="1"/>
          </p:cNvPicPr>
          <p:nvPr/>
        </p:nvPicPr>
        <p:blipFill>
          <a:blip r:embed="rId2"/>
          <a:stretch>
            <a:fillRect/>
          </a:stretch>
        </p:blipFill>
        <p:spPr>
          <a:xfrm>
            <a:off x="62885" y="1127558"/>
            <a:ext cx="5007060" cy="4523364"/>
          </a:xfrm>
          <a:prstGeom prst="rect">
            <a:avLst/>
          </a:prstGeom>
        </p:spPr>
      </p:pic>
    </p:spTree>
    <p:extLst>
      <p:ext uri="{BB962C8B-B14F-4D97-AF65-F5344CB8AC3E}">
        <p14:creationId xmlns:p14="http://schemas.microsoft.com/office/powerpoint/2010/main" val="3228698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8CA4B6D-1720-462F-AC96-C9FC9111C2BD}"/>
              </a:ext>
            </a:extLst>
          </p:cNvPr>
          <p:cNvPicPr>
            <a:picLocks noChangeAspect="1"/>
          </p:cNvPicPr>
          <p:nvPr/>
        </p:nvPicPr>
        <p:blipFill rotWithShape="1">
          <a:blip r:embed="rId2"/>
          <a:srcRect b="5840"/>
          <a:stretch/>
        </p:blipFill>
        <p:spPr>
          <a:xfrm>
            <a:off x="5045979" y="1332411"/>
            <a:ext cx="7000932" cy="3435532"/>
          </a:xfrm>
          <a:prstGeom prst="rect">
            <a:avLst/>
          </a:prstGeom>
        </p:spPr>
      </p:pic>
      <p:sp>
        <p:nvSpPr>
          <p:cNvPr id="2" name="文本框 2">
            <a:extLst>
              <a:ext uri="{FF2B5EF4-FFF2-40B4-BE49-F238E27FC236}">
                <a16:creationId xmlns:a16="http://schemas.microsoft.com/office/drawing/2014/main" id="{7B53A4B2-5BC9-40DC-825E-7B3A1AF78847}"/>
              </a:ext>
            </a:extLst>
          </p:cNvPr>
          <p:cNvSpPr txBox="1"/>
          <p:nvPr/>
        </p:nvSpPr>
        <p:spPr>
          <a:xfrm>
            <a:off x="3886476" y="242194"/>
            <a:ext cx="4659969" cy="584471"/>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UNSW-NB15</a:t>
            </a:r>
            <a:r>
              <a:rPr lang="en-US" altLang="zh-CN" sz="2799" b="1" dirty="0">
                <a:solidFill>
                  <a:schemeClr val="accent1"/>
                </a:solidFill>
                <a:latin typeface="微软雅黑" pitchFamily="34" charset="-122"/>
                <a:ea typeface="微软雅黑" pitchFamily="34" charset="-122"/>
              </a:rPr>
              <a:t> DATASET</a:t>
            </a:r>
            <a:endParaRPr lang="zh-CN" altLang="en-US" sz="2799" b="1" dirty="0">
              <a:solidFill>
                <a:schemeClr val="accent1"/>
              </a:solidFill>
              <a:latin typeface="微软雅黑" pitchFamily="34" charset="-122"/>
              <a:ea typeface="微软雅黑" pitchFamily="34" charset="-122"/>
            </a:endParaRPr>
          </a:p>
        </p:txBody>
      </p:sp>
      <p:pic>
        <p:nvPicPr>
          <p:cNvPr id="3" name="Picture 2">
            <a:extLst>
              <a:ext uri="{FF2B5EF4-FFF2-40B4-BE49-F238E27FC236}">
                <a16:creationId xmlns:a16="http://schemas.microsoft.com/office/drawing/2014/main" id="{350FF533-2A5E-42FC-86D4-1CDB8C6E06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71" t="1821" r="2784" b="1342"/>
          <a:stretch/>
        </p:blipFill>
        <p:spPr bwMode="auto">
          <a:xfrm>
            <a:off x="876138" y="1332411"/>
            <a:ext cx="4498368" cy="34355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2F2D3B8-06C4-47DF-8D8A-0B18D9A6AFB5}"/>
              </a:ext>
            </a:extLst>
          </p:cNvPr>
          <p:cNvSpPr txBox="1"/>
          <p:nvPr/>
        </p:nvSpPr>
        <p:spPr>
          <a:xfrm>
            <a:off x="876138" y="5585846"/>
            <a:ext cx="10982325" cy="830997"/>
          </a:xfrm>
          <a:prstGeom prst="rect">
            <a:avLst/>
          </a:prstGeom>
          <a:noFill/>
        </p:spPr>
        <p:txBody>
          <a:bodyPr wrap="square" rtlCol="0">
            <a:spAutoFit/>
          </a:bodyPr>
          <a:lstStyle/>
          <a:p>
            <a:r>
              <a:rPr lang="en-US" sz="2400" b="1" dirty="0"/>
              <a:t>UNSW-NB15 is an IoT-based network traffic data set with different categories for normal activities and malicious attack behaviors. </a:t>
            </a:r>
          </a:p>
        </p:txBody>
      </p:sp>
    </p:spTree>
    <p:extLst>
      <p:ext uri="{BB962C8B-B14F-4D97-AF65-F5344CB8AC3E}">
        <p14:creationId xmlns:p14="http://schemas.microsoft.com/office/powerpoint/2010/main" val="2292341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a:extLst>
              <a:ext uri="{FF2B5EF4-FFF2-40B4-BE49-F238E27FC236}">
                <a16:creationId xmlns:a16="http://schemas.microsoft.com/office/drawing/2014/main" id="{99F9574E-8662-4102-BC2E-CD08FFAD9DEB}"/>
              </a:ext>
            </a:extLst>
          </p:cNvPr>
          <p:cNvGrpSpPr/>
          <p:nvPr/>
        </p:nvGrpSpPr>
        <p:grpSpPr>
          <a:xfrm>
            <a:off x="177403" y="1260236"/>
            <a:ext cx="2783079" cy="1740805"/>
            <a:chOff x="1441450" y="1485019"/>
            <a:chExt cx="2019300" cy="1263067"/>
          </a:xfrm>
        </p:grpSpPr>
        <p:sp>
          <p:nvSpPr>
            <p:cNvPr id="3" name="Text Placeholder 2">
              <a:extLst>
                <a:ext uri="{FF2B5EF4-FFF2-40B4-BE49-F238E27FC236}">
                  <a16:creationId xmlns:a16="http://schemas.microsoft.com/office/drawing/2014/main" id="{D8A20A99-92CA-4043-AD45-666C8051C339}"/>
                </a:ext>
              </a:extLst>
            </p:cNvPr>
            <p:cNvSpPr txBox="1">
              <a:spLocks/>
            </p:cNvSpPr>
            <p:nvPr/>
          </p:nvSpPr>
          <p:spPr>
            <a:xfrm>
              <a:off x="1441450" y="1485019"/>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r>
                <a:rPr lang="en-US" altLang="zh-CN" sz="1799" b="1" dirty="0">
                  <a:solidFill>
                    <a:schemeClr val="tx1">
                      <a:lumMod val="85000"/>
                      <a:lumOff val="15000"/>
                    </a:schemeClr>
                  </a:solidFill>
                  <a:latin typeface="微软雅黑" pitchFamily="34" charset="-122"/>
                  <a:ea typeface="微软雅黑" pitchFamily="34" charset="-122"/>
                </a:rPr>
                <a:t>Data Preprocessing</a:t>
              </a:r>
            </a:p>
          </p:txBody>
        </p:sp>
        <p:sp>
          <p:nvSpPr>
            <p:cNvPr id="4" name="Text Placeholder 8">
              <a:extLst>
                <a:ext uri="{FF2B5EF4-FFF2-40B4-BE49-F238E27FC236}">
                  <a16:creationId xmlns:a16="http://schemas.microsoft.com/office/drawing/2014/main" id="{D11F06DA-323D-45FC-B4FF-51D3F6681F54}"/>
                </a:ext>
              </a:extLst>
            </p:cNvPr>
            <p:cNvSpPr txBox="1">
              <a:spLocks/>
            </p:cNvSpPr>
            <p:nvPr/>
          </p:nvSpPr>
          <p:spPr>
            <a:xfrm>
              <a:off x="1441450" y="1775300"/>
              <a:ext cx="2019300" cy="972786"/>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00000"/>
                </a:lnSpc>
              </a:pPr>
              <a:r>
                <a:rPr lang="en-US" altLang="zh-CN" sz="1399" dirty="0">
                  <a:solidFill>
                    <a:schemeClr val="tx1">
                      <a:lumMod val="85000"/>
                      <a:lumOff val="15000"/>
                    </a:schemeClr>
                  </a:solidFill>
                  <a:latin typeface="微软雅黑" pitchFamily="34" charset="-122"/>
                  <a:ea typeface="微软雅黑" pitchFamily="34" charset="-122"/>
                </a:rPr>
                <a:t>CSV processed with:</a:t>
              </a:r>
            </a:p>
            <a:p>
              <a:pPr>
                <a:lnSpc>
                  <a:spcPct val="100000"/>
                </a:lnSpc>
              </a:pPr>
              <a:r>
                <a:rPr lang="en-US" altLang="zh-CN" sz="1399" dirty="0">
                  <a:solidFill>
                    <a:schemeClr val="tx1">
                      <a:lumMod val="85000"/>
                      <a:lumOff val="15000"/>
                    </a:schemeClr>
                  </a:solidFill>
                  <a:latin typeface="微软雅黑" pitchFamily="34" charset="-122"/>
                  <a:ea typeface="微软雅黑" pitchFamily="34" charset="-122"/>
                </a:rPr>
                <a:t>   1-Pandas, NumPy, skitLearn</a:t>
              </a:r>
            </a:p>
            <a:p>
              <a:pPr>
                <a:lnSpc>
                  <a:spcPct val="100000"/>
                </a:lnSpc>
              </a:pPr>
              <a:r>
                <a:rPr lang="en-US" altLang="zh-CN" sz="1399" dirty="0">
                  <a:solidFill>
                    <a:schemeClr val="tx1">
                      <a:lumMod val="85000"/>
                      <a:lumOff val="15000"/>
                    </a:schemeClr>
                  </a:solidFill>
                  <a:latin typeface="微软雅黑" pitchFamily="34" charset="-122"/>
                  <a:ea typeface="微软雅黑" pitchFamily="34" charset="-122"/>
                </a:rPr>
                <a:t>   2-Remove NaN`s</a:t>
              </a:r>
            </a:p>
            <a:p>
              <a:pPr>
                <a:lnSpc>
                  <a:spcPct val="100000"/>
                </a:lnSpc>
              </a:pPr>
              <a:r>
                <a:rPr lang="en-US" altLang="zh-CN" sz="1399" dirty="0">
                  <a:solidFill>
                    <a:schemeClr val="tx1">
                      <a:lumMod val="85000"/>
                      <a:lumOff val="15000"/>
                    </a:schemeClr>
                  </a:solidFill>
                  <a:latin typeface="微软雅黑" pitchFamily="34" charset="-122"/>
                  <a:ea typeface="微软雅黑" pitchFamily="34" charset="-122"/>
                </a:rPr>
                <a:t>   3-Training &amp; Testing</a:t>
              </a:r>
              <a:br>
                <a:rPr lang="en-US" altLang="zh-CN" sz="1399" dirty="0">
                  <a:solidFill>
                    <a:schemeClr val="tx1">
                      <a:lumMod val="85000"/>
                      <a:lumOff val="15000"/>
                    </a:schemeClr>
                  </a:solidFill>
                  <a:latin typeface="微软雅黑" pitchFamily="34" charset="-122"/>
                  <a:ea typeface="微软雅黑" pitchFamily="34" charset="-122"/>
                </a:rPr>
              </a:br>
              <a:r>
                <a:rPr lang="en-US" altLang="zh-CN" sz="1399" dirty="0">
                  <a:solidFill>
                    <a:schemeClr val="tx1">
                      <a:lumMod val="85000"/>
                      <a:lumOff val="15000"/>
                    </a:schemeClr>
                  </a:solidFill>
                  <a:latin typeface="微软雅黑" pitchFamily="34" charset="-122"/>
                  <a:ea typeface="微软雅黑" pitchFamily="34" charset="-122"/>
                </a:rPr>
                <a:t>   4-Encoding Transformation</a:t>
              </a:r>
            </a:p>
          </p:txBody>
        </p:sp>
      </p:grpSp>
      <p:grpSp>
        <p:nvGrpSpPr>
          <p:cNvPr id="5" name="Group 43">
            <a:extLst>
              <a:ext uri="{FF2B5EF4-FFF2-40B4-BE49-F238E27FC236}">
                <a16:creationId xmlns:a16="http://schemas.microsoft.com/office/drawing/2014/main" id="{60C48AA0-99DA-4751-AEBD-9AEAD80C3DD5}"/>
              </a:ext>
            </a:extLst>
          </p:cNvPr>
          <p:cNvGrpSpPr/>
          <p:nvPr/>
        </p:nvGrpSpPr>
        <p:grpSpPr>
          <a:xfrm>
            <a:off x="554274" y="3889397"/>
            <a:ext cx="3390533" cy="1678106"/>
            <a:chOff x="1441449" y="1443179"/>
            <a:chExt cx="2193005" cy="1217572"/>
          </a:xfrm>
        </p:grpSpPr>
        <p:sp>
          <p:nvSpPr>
            <p:cNvPr id="6" name="Text Placeholder 2">
              <a:extLst>
                <a:ext uri="{FF2B5EF4-FFF2-40B4-BE49-F238E27FC236}">
                  <a16:creationId xmlns:a16="http://schemas.microsoft.com/office/drawing/2014/main" id="{641B7E10-EFD5-4656-A480-7E8E449FBF08}"/>
                </a:ext>
              </a:extLst>
            </p:cNvPr>
            <p:cNvSpPr txBox="1">
              <a:spLocks/>
            </p:cNvSpPr>
            <p:nvPr/>
          </p:nvSpPr>
          <p:spPr>
            <a:xfrm>
              <a:off x="1441450" y="1443179"/>
              <a:ext cx="2019300" cy="285799"/>
            </a:xfrm>
            <a:prstGeom prst="rect">
              <a:avLst/>
            </a:prstGeom>
          </p:spPr>
          <p:txBody>
            <a:bodyPr vert="horz"/>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altLang="zh-CN" sz="1799" b="1" dirty="0">
                  <a:solidFill>
                    <a:schemeClr val="tx1">
                      <a:lumMod val="85000"/>
                      <a:lumOff val="15000"/>
                    </a:schemeClr>
                  </a:solidFill>
                </a:rPr>
                <a:t>Model Selection</a:t>
              </a:r>
            </a:p>
          </p:txBody>
        </p:sp>
        <p:sp>
          <p:nvSpPr>
            <p:cNvPr id="7" name="Text Placeholder 8">
              <a:extLst>
                <a:ext uri="{FF2B5EF4-FFF2-40B4-BE49-F238E27FC236}">
                  <a16:creationId xmlns:a16="http://schemas.microsoft.com/office/drawing/2014/main" id="{CF1773F7-9B41-443C-BAD1-3268F634DB5C}"/>
                </a:ext>
              </a:extLst>
            </p:cNvPr>
            <p:cNvSpPr txBox="1">
              <a:spLocks/>
            </p:cNvSpPr>
            <p:nvPr/>
          </p:nvSpPr>
          <p:spPr>
            <a:xfrm>
              <a:off x="1441449" y="1743554"/>
              <a:ext cx="2193005" cy="917197"/>
            </a:xfrm>
            <a:prstGeom prst="rect">
              <a:avLst/>
            </a:prstGeom>
          </p:spPr>
          <p:txBody>
            <a:bodyPr vert="horz"/>
            <a:lstStyle>
              <a:defPPr>
                <a:defRPr lang="zh-CN"/>
              </a:defPPr>
              <a:lvl1pPr indent="0" defTabSz="457200">
                <a:lnSpc>
                  <a:spcPct val="100000"/>
                </a:lnSpc>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altLang="zh-CN" sz="1399" dirty="0">
                  <a:solidFill>
                    <a:schemeClr val="tx1">
                      <a:lumMod val="85000"/>
                      <a:lumOff val="15000"/>
                    </a:schemeClr>
                  </a:solidFill>
                </a:rPr>
                <a:t>ML algorithms:</a:t>
              </a:r>
            </a:p>
            <a:p>
              <a:r>
                <a:rPr lang="en-US" altLang="zh-CN" sz="1399" dirty="0">
                  <a:solidFill>
                    <a:schemeClr val="tx1">
                      <a:lumMod val="85000"/>
                      <a:lumOff val="15000"/>
                    </a:schemeClr>
                  </a:solidFill>
                </a:rPr>
                <a:t>   1-Logistic Regression</a:t>
              </a:r>
            </a:p>
            <a:p>
              <a:r>
                <a:rPr lang="en-US" altLang="zh-CN" sz="1399" dirty="0">
                  <a:solidFill>
                    <a:schemeClr val="tx1">
                      <a:lumMod val="85000"/>
                      <a:lumOff val="15000"/>
                    </a:schemeClr>
                  </a:solidFill>
                </a:rPr>
                <a:t>   2-Descion Trees</a:t>
              </a:r>
            </a:p>
            <a:p>
              <a:r>
                <a:rPr lang="en-US" altLang="zh-CN" sz="1399" dirty="0">
                  <a:solidFill>
                    <a:schemeClr val="tx1">
                      <a:lumMod val="85000"/>
                      <a:lumOff val="15000"/>
                    </a:schemeClr>
                  </a:solidFill>
                </a:rPr>
                <a:t>   3-Random Forests</a:t>
              </a:r>
              <a:br>
                <a:rPr lang="en-US" altLang="zh-CN" sz="1399" dirty="0">
                  <a:solidFill>
                    <a:schemeClr val="tx1">
                      <a:lumMod val="85000"/>
                      <a:lumOff val="15000"/>
                    </a:schemeClr>
                  </a:solidFill>
                </a:rPr>
              </a:br>
              <a:r>
                <a:rPr lang="en-US" altLang="zh-CN" sz="1399" dirty="0">
                  <a:solidFill>
                    <a:schemeClr val="tx1">
                      <a:lumMod val="85000"/>
                      <a:lumOff val="15000"/>
                    </a:schemeClr>
                  </a:solidFill>
                </a:rPr>
                <a:t>   4-</a:t>
              </a:r>
              <a:r>
                <a:rPr lang="en-US" sz="1399" dirty="0">
                  <a:solidFill>
                    <a:schemeClr val="tx1">
                      <a:lumMod val="85000"/>
                      <a:lumOff val="15000"/>
                    </a:schemeClr>
                  </a:solidFill>
                </a:rPr>
                <a:t>Multi-Layer Perceptron Classifier</a:t>
              </a:r>
              <a:endParaRPr lang="en-US" altLang="zh-CN" sz="1399" dirty="0">
                <a:solidFill>
                  <a:schemeClr val="tx1">
                    <a:lumMod val="85000"/>
                    <a:lumOff val="15000"/>
                  </a:schemeClr>
                </a:solidFill>
              </a:endParaRPr>
            </a:p>
          </p:txBody>
        </p:sp>
      </p:grpSp>
      <p:grpSp>
        <p:nvGrpSpPr>
          <p:cNvPr id="8" name="Group 46">
            <a:extLst>
              <a:ext uri="{FF2B5EF4-FFF2-40B4-BE49-F238E27FC236}">
                <a16:creationId xmlns:a16="http://schemas.microsoft.com/office/drawing/2014/main" id="{06035454-60E7-4DA3-900A-3290637F8322}"/>
              </a:ext>
            </a:extLst>
          </p:cNvPr>
          <p:cNvGrpSpPr/>
          <p:nvPr/>
        </p:nvGrpSpPr>
        <p:grpSpPr>
          <a:xfrm>
            <a:off x="8777398" y="1260236"/>
            <a:ext cx="2783079" cy="1634446"/>
            <a:chOff x="1342364" y="1485018"/>
            <a:chExt cx="2019300" cy="1185896"/>
          </a:xfrm>
        </p:grpSpPr>
        <p:sp>
          <p:nvSpPr>
            <p:cNvPr id="9" name="Text Placeholder 2">
              <a:extLst>
                <a:ext uri="{FF2B5EF4-FFF2-40B4-BE49-F238E27FC236}">
                  <a16:creationId xmlns:a16="http://schemas.microsoft.com/office/drawing/2014/main" id="{E18285C7-AA5D-42FF-B8B2-15237AED60F9}"/>
                </a:ext>
              </a:extLst>
            </p:cNvPr>
            <p:cNvSpPr txBox="1">
              <a:spLocks/>
            </p:cNvSpPr>
            <p:nvPr/>
          </p:nvSpPr>
          <p:spPr>
            <a:xfrm>
              <a:off x="1342364" y="1485018"/>
              <a:ext cx="2019300" cy="285799"/>
            </a:xfrm>
            <a:prstGeom prst="rect">
              <a:avLst/>
            </a:prstGeom>
          </p:spPr>
          <p:txBody>
            <a:bodyPr vert="horz"/>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altLang="zh-CN" sz="1799" b="1" dirty="0">
                  <a:solidFill>
                    <a:schemeClr val="tx1">
                      <a:lumMod val="85000"/>
                      <a:lumOff val="15000"/>
                    </a:schemeClr>
                  </a:solidFill>
                </a:rPr>
                <a:t>Response Features</a:t>
              </a:r>
            </a:p>
          </p:txBody>
        </p:sp>
        <p:sp>
          <p:nvSpPr>
            <p:cNvPr id="10" name="Text Placeholder 8">
              <a:extLst>
                <a:ext uri="{FF2B5EF4-FFF2-40B4-BE49-F238E27FC236}">
                  <a16:creationId xmlns:a16="http://schemas.microsoft.com/office/drawing/2014/main" id="{B6BC5255-6733-48B9-A67E-5C18A242EB17}"/>
                </a:ext>
              </a:extLst>
            </p:cNvPr>
            <p:cNvSpPr txBox="1">
              <a:spLocks/>
            </p:cNvSpPr>
            <p:nvPr/>
          </p:nvSpPr>
          <p:spPr>
            <a:xfrm>
              <a:off x="1342364" y="1753717"/>
              <a:ext cx="2019300" cy="917197"/>
            </a:xfrm>
            <a:prstGeom prst="rect">
              <a:avLst/>
            </a:prstGeom>
          </p:spPr>
          <p:txBody>
            <a:bodyPr vert="horz"/>
            <a:lstStyle>
              <a:defPPr>
                <a:defRPr lang="zh-CN"/>
              </a:defPPr>
              <a:lvl1pPr indent="0" defTabSz="457200">
                <a:lnSpc>
                  <a:spcPct val="100000"/>
                </a:lnSpc>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altLang="zh-CN" sz="1399" dirty="0">
                  <a:solidFill>
                    <a:schemeClr val="tx1">
                      <a:lumMod val="85000"/>
                      <a:lumOff val="15000"/>
                    </a:schemeClr>
                  </a:solidFill>
                </a:rPr>
                <a:t>1 -Attack or Normal</a:t>
              </a:r>
            </a:p>
            <a:p>
              <a:r>
                <a:rPr lang="en-US" altLang="zh-CN" sz="1399" dirty="0">
                  <a:solidFill>
                    <a:schemeClr val="tx1">
                      <a:lumMod val="85000"/>
                      <a:lumOff val="15000"/>
                    </a:schemeClr>
                  </a:solidFill>
                </a:rPr>
                <a:t>2 –Attack Classification</a:t>
              </a:r>
            </a:p>
          </p:txBody>
        </p:sp>
      </p:grpSp>
      <p:grpSp>
        <p:nvGrpSpPr>
          <p:cNvPr id="11" name="Group 49">
            <a:extLst>
              <a:ext uri="{FF2B5EF4-FFF2-40B4-BE49-F238E27FC236}">
                <a16:creationId xmlns:a16="http://schemas.microsoft.com/office/drawing/2014/main" id="{F731A604-07E6-4418-93BF-D15F2A1B4A9A}"/>
              </a:ext>
            </a:extLst>
          </p:cNvPr>
          <p:cNvGrpSpPr/>
          <p:nvPr/>
        </p:nvGrpSpPr>
        <p:grpSpPr>
          <a:xfrm>
            <a:off x="8913970" y="4173103"/>
            <a:ext cx="3532518" cy="2130900"/>
            <a:chOff x="1441450" y="1676757"/>
            <a:chExt cx="2019300" cy="1546103"/>
          </a:xfrm>
        </p:grpSpPr>
        <p:sp>
          <p:nvSpPr>
            <p:cNvPr id="12" name="Text Placeholder 2">
              <a:extLst>
                <a:ext uri="{FF2B5EF4-FFF2-40B4-BE49-F238E27FC236}">
                  <a16:creationId xmlns:a16="http://schemas.microsoft.com/office/drawing/2014/main" id="{6E3F04CE-0AE6-417A-8ED9-CE50B3B9EBFE}"/>
                </a:ext>
              </a:extLst>
            </p:cNvPr>
            <p:cNvSpPr txBox="1">
              <a:spLocks/>
            </p:cNvSpPr>
            <p:nvPr/>
          </p:nvSpPr>
          <p:spPr>
            <a:xfrm>
              <a:off x="1441450" y="1676757"/>
              <a:ext cx="2019300" cy="285799"/>
            </a:xfrm>
            <a:prstGeom prst="rect">
              <a:avLst/>
            </a:prstGeom>
          </p:spPr>
          <p:txBody>
            <a:bodyPr vert="horz"/>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altLang="zh-CN" sz="1799" b="1" dirty="0">
                  <a:solidFill>
                    <a:schemeClr val="tx1">
                      <a:lumMod val="85000"/>
                      <a:lumOff val="15000"/>
                    </a:schemeClr>
                  </a:solidFill>
                </a:rPr>
                <a:t>Model Comparison &amp; Inspection</a:t>
              </a:r>
            </a:p>
          </p:txBody>
        </p:sp>
        <p:sp>
          <p:nvSpPr>
            <p:cNvPr id="13" name="Text Placeholder 8">
              <a:extLst>
                <a:ext uri="{FF2B5EF4-FFF2-40B4-BE49-F238E27FC236}">
                  <a16:creationId xmlns:a16="http://schemas.microsoft.com/office/drawing/2014/main" id="{CE03562D-01F4-44B0-ADC5-EABD25CC52AA}"/>
                </a:ext>
              </a:extLst>
            </p:cNvPr>
            <p:cNvSpPr txBox="1">
              <a:spLocks/>
            </p:cNvSpPr>
            <p:nvPr/>
          </p:nvSpPr>
          <p:spPr>
            <a:xfrm>
              <a:off x="1441450" y="2305662"/>
              <a:ext cx="2019300" cy="917198"/>
            </a:xfrm>
            <a:prstGeom prst="rect">
              <a:avLst/>
            </a:prstGeom>
          </p:spPr>
          <p:txBody>
            <a:bodyPr vert="horz"/>
            <a:lstStyle>
              <a:defPPr>
                <a:defRPr lang="zh-CN"/>
              </a:defPPr>
              <a:lvl1pPr indent="0" defTabSz="457200">
                <a:lnSpc>
                  <a:spcPct val="100000"/>
                </a:lnSpc>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altLang="zh-CN" sz="1399" dirty="0">
                  <a:solidFill>
                    <a:schemeClr val="tx1">
                      <a:lumMod val="85000"/>
                      <a:lumOff val="15000"/>
                    </a:schemeClr>
                  </a:solidFill>
                </a:rPr>
                <a:t>Determine which model should be used to classify category attacks and network intrusions on IoT networks. Also discover relevant features for model inspection.</a:t>
              </a:r>
            </a:p>
          </p:txBody>
        </p:sp>
      </p:grpSp>
      <p:cxnSp>
        <p:nvCxnSpPr>
          <p:cNvPr id="14" name="直接连接符 66">
            <a:extLst>
              <a:ext uri="{FF2B5EF4-FFF2-40B4-BE49-F238E27FC236}">
                <a16:creationId xmlns:a16="http://schemas.microsoft.com/office/drawing/2014/main" id="{D9240A0F-5595-42D6-BCF6-05EDEE3F0D0B}"/>
              </a:ext>
            </a:extLst>
          </p:cNvPr>
          <p:cNvCxnSpPr>
            <a:cxnSpLocks/>
            <a:stCxn id="23" idx="0"/>
          </p:cNvCxnSpPr>
          <p:nvPr/>
        </p:nvCxnSpPr>
        <p:spPr>
          <a:xfrm flipV="1">
            <a:off x="3712890" y="1826549"/>
            <a:ext cx="0" cy="548223"/>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67">
            <a:extLst>
              <a:ext uri="{FF2B5EF4-FFF2-40B4-BE49-F238E27FC236}">
                <a16:creationId xmlns:a16="http://schemas.microsoft.com/office/drawing/2014/main" id="{FABE955A-3831-49D4-97A5-A398F0CF255F}"/>
              </a:ext>
            </a:extLst>
          </p:cNvPr>
          <p:cNvCxnSpPr>
            <a:cxnSpLocks/>
          </p:cNvCxnSpPr>
          <p:nvPr/>
        </p:nvCxnSpPr>
        <p:spPr>
          <a:xfrm flipH="1">
            <a:off x="2453833" y="1826548"/>
            <a:ext cx="1259059" cy="0"/>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16" name="直接连接符 68">
            <a:extLst>
              <a:ext uri="{FF2B5EF4-FFF2-40B4-BE49-F238E27FC236}">
                <a16:creationId xmlns:a16="http://schemas.microsoft.com/office/drawing/2014/main" id="{933CEA42-2AD4-40FA-8479-73607C23D841}"/>
              </a:ext>
            </a:extLst>
          </p:cNvPr>
          <p:cNvCxnSpPr>
            <a:stCxn id="26" idx="0"/>
          </p:cNvCxnSpPr>
          <p:nvPr/>
        </p:nvCxnSpPr>
        <p:spPr>
          <a:xfrm flipV="1">
            <a:off x="5288218" y="1826549"/>
            <a:ext cx="0" cy="548223"/>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17" name="直接连接符 69">
            <a:extLst>
              <a:ext uri="{FF2B5EF4-FFF2-40B4-BE49-F238E27FC236}">
                <a16:creationId xmlns:a16="http://schemas.microsoft.com/office/drawing/2014/main" id="{E86A70D5-9870-4B53-A127-6BD847D0BEE0}"/>
              </a:ext>
            </a:extLst>
          </p:cNvPr>
          <p:cNvCxnSpPr/>
          <p:nvPr/>
        </p:nvCxnSpPr>
        <p:spPr>
          <a:xfrm>
            <a:off x="5288218" y="1826548"/>
            <a:ext cx="3390171" cy="0"/>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18" name="直接连接符 70">
            <a:extLst>
              <a:ext uri="{FF2B5EF4-FFF2-40B4-BE49-F238E27FC236}">
                <a16:creationId xmlns:a16="http://schemas.microsoft.com/office/drawing/2014/main" id="{9BCDB5A6-27EA-49FE-A9A1-976A240D29E5}"/>
              </a:ext>
            </a:extLst>
          </p:cNvPr>
          <p:cNvCxnSpPr>
            <a:stCxn id="29" idx="4"/>
          </p:cNvCxnSpPr>
          <p:nvPr/>
        </p:nvCxnSpPr>
        <p:spPr>
          <a:xfrm>
            <a:off x="6863547" y="4265165"/>
            <a:ext cx="6564" cy="632056"/>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19" name="直接连接符 71">
            <a:extLst>
              <a:ext uri="{FF2B5EF4-FFF2-40B4-BE49-F238E27FC236}">
                <a16:creationId xmlns:a16="http://schemas.microsoft.com/office/drawing/2014/main" id="{50401530-60FE-4662-BBB8-6561A125CDB5}"/>
              </a:ext>
            </a:extLst>
          </p:cNvPr>
          <p:cNvCxnSpPr>
            <a:cxnSpLocks/>
          </p:cNvCxnSpPr>
          <p:nvPr/>
        </p:nvCxnSpPr>
        <p:spPr>
          <a:xfrm flipH="1" flipV="1">
            <a:off x="3083362" y="4897221"/>
            <a:ext cx="3786749" cy="3"/>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20" name="直接连接符 72">
            <a:extLst>
              <a:ext uri="{FF2B5EF4-FFF2-40B4-BE49-F238E27FC236}">
                <a16:creationId xmlns:a16="http://schemas.microsoft.com/office/drawing/2014/main" id="{7B53CF97-7F22-45ED-B209-00AFEBB2E930}"/>
              </a:ext>
            </a:extLst>
          </p:cNvPr>
          <p:cNvCxnSpPr>
            <a:cxnSpLocks/>
            <a:stCxn id="32" idx="4"/>
          </p:cNvCxnSpPr>
          <p:nvPr/>
        </p:nvCxnSpPr>
        <p:spPr>
          <a:xfrm>
            <a:off x="8515755" y="4265165"/>
            <a:ext cx="0" cy="1406764"/>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21" name="直接连接符 73">
            <a:extLst>
              <a:ext uri="{FF2B5EF4-FFF2-40B4-BE49-F238E27FC236}">
                <a16:creationId xmlns:a16="http://schemas.microsoft.com/office/drawing/2014/main" id="{D26D5F4F-09C0-4728-80F6-FFA83251D4AD}"/>
              </a:ext>
            </a:extLst>
          </p:cNvPr>
          <p:cNvCxnSpPr>
            <a:endCxn id="13" idx="1"/>
          </p:cNvCxnSpPr>
          <p:nvPr/>
        </p:nvCxnSpPr>
        <p:spPr>
          <a:xfrm>
            <a:off x="8515755" y="5671929"/>
            <a:ext cx="398215" cy="14"/>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grpSp>
        <p:nvGrpSpPr>
          <p:cNvPr id="22" name="组合 1">
            <a:extLst>
              <a:ext uri="{FF2B5EF4-FFF2-40B4-BE49-F238E27FC236}">
                <a16:creationId xmlns:a16="http://schemas.microsoft.com/office/drawing/2014/main" id="{C37CEFBE-D7A8-49D7-9138-268B2BD96CBD}"/>
              </a:ext>
            </a:extLst>
          </p:cNvPr>
          <p:cNvGrpSpPr/>
          <p:nvPr/>
        </p:nvGrpSpPr>
        <p:grpSpPr>
          <a:xfrm>
            <a:off x="2767694" y="2374772"/>
            <a:ext cx="1890393" cy="1890393"/>
            <a:chOff x="2714799" y="2648622"/>
            <a:chExt cx="1891378" cy="1891378"/>
          </a:xfrm>
          <a:solidFill>
            <a:srgbClr val="005DA2"/>
          </a:solidFill>
        </p:grpSpPr>
        <p:sp>
          <p:nvSpPr>
            <p:cNvPr id="23" name="Oval 8">
              <a:extLst>
                <a:ext uri="{FF2B5EF4-FFF2-40B4-BE49-F238E27FC236}">
                  <a16:creationId xmlns:a16="http://schemas.microsoft.com/office/drawing/2014/main" id="{9EDFE94F-BBEA-4A99-B817-23A8534B22F7}"/>
                </a:ext>
              </a:extLst>
            </p:cNvPr>
            <p:cNvSpPr/>
            <p:nvPr/>
          </p:nvSpPr>
          <p:spPr>
            <a:xfrm>
              <a:off x="2714799" y="2648622"/>
              <a:ext cx="1891378" cy="1891378"/>
            </a:xfrm>
            <a:prstGeom prst="ellipse">
              <a:avLst/>
            </a:prstGeom>
            <a:solidFill>
              <a:schemeClr val="accent1"/>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lang="en-US" sz="1799" dirty="0">
                <a:latin typeface="微软雅黑" pitchFamily="34" charset="-122"/>
                <a:ea typeface="微软雅黑" pitchFamily="34" charset="-122"/>
              </a:endParaRPr>
            </a:p>
          </p:txBody>
        </p:sp>
        <p:sp>
          <p:nvSpPr>
            <p:cNvPr id="24" name="Text Placeholder 2">
              <a:extLst>
                <a:ext uri="{FF2B5EF4-FFF2-40B4-BE49-F238E27FC236}">
                  <a16:creationId xmlns:a16="http://schemas.microsoft.com/office/drawing/2014/main" id="{B7FF0CF2-556B-488B-A1CF-BA54EC327306}"/>
                </a:ext>
              </a:extLst>
            </p:cNvPr>
            <p:cNvSpPr txBox="1">
              <a:spLocks/>
            </p:cNvSpPr>
            <p:nvPr/>
          </p:nvSpPr>
          <p:spPr>
            <a:xfrm>
              <a:off x="3146847" y="3357786"/>
              <a:ext cx="1224135" cy="567411"/>
            </a:xfrm>
            <a:prstGeom prst="rect">
              <a:avLst/>
            </a:prstGeom>
            <a:noFill/>
            <a:ln w="66675">
              <a:noFill/>
            </a:ln>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altLang="zh-CN" sz="2399" b="1" dirty="0">
                  <a:solidFill>
                    <a:schemeClr val="bg1"/>
                  </a:solidFill>
                  <a:latin typeface="微软雅黑" pitchFamily="34" charset="-122"/>
                  <a:ea typeface="微软雅黑" pitchFamily="34" charset="-122"/>
                </a:rPr>
                <a:t>1</a:t>
              </a:r>
            </a:p>
          </p:txBody>
        </p:sp>
      </p:grpSp>
      <p:grpSp>
        <p:nvGrpSpPr>
          <p:cNvPr id="25" name="组合 78">
            <a:extLst>
              <a:ext uri="{FF2B5EF4-FFF2-40B4-BE49-F238E27FC236}">
                <a16:creationId xmlns:a16="http://schemas.microsoft.com/office/drawing/2014/main" id="{354DE220-4F16-4E62-8D43-FF927E23B7C6}"/>
              </a:ext>
            </a:extLst>
          </p:cNvPr>
          <p:cNvGrpSpPr/>
          <p:nvPr/>
        </p:nvGrpSpPr>
        <p:grpSpPr>
          <a:xfrm>
            <a:off x="4343021" y="2374772"/>
            <a:ext cx="1890393" cy="1890393"/>
            <a:chOff x="4290947" y="2648622"/>
            <a:chExt cx="1891378" cy="1891378"/>
          </a:xfrm>
          <a:solidFill>
            <a:srgbClr val="FFC400"/>
          </a:solidFill>
        </p:grpSpPr>
        <p:sp>
          <p:nvSpPr>
            <p:cNvPr id="26" name="Oval 9">
              <a:extLst>
                <a:ext uri="{FF2B5EF4-FFF2-40B4-BE49-F238E27FC236}">
                  <a16:creationId xmlns:a16="http://schemas.microsoft.com/office/drawing/2014/main" id="{BDB1ED43-3048-404E-B706-C8F9B698518A}"/>
                </a:ext>
              </a:extLst>
            </p:cNvPr>
            <p:cNvSpPr/>
            <p:nvPr/>
          </p:nvSpPr>
          <p:spPr>
            <a:xfrm>
              <a:off x="4290947" y="2648622"/>
              <a:ext cx="1891378" cy="1891378"/>
            </a:xfrm>
            <a:prstGeom prst="ellipse">
              <a:avLst/>
            </a:prstGeom>
            <a:solidFill>
              <a:schemeClr val="bg1">
                <a:lumMod val="65000"/>
              </a:schemeClr>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lang="en-US" sz="1799" dirty="0">
                <a:latin typeface="微软雅黑" pitchFamily="34" charset="-122"/>
                <a:ea typeface="微软雅黑" pitchFamily="34" charset="-122"/>
              </a:endParaRPr>
            </a:p>
          </p:txBody>
        </p:sp>
        <p:sp>
          <p:nvSpPr>
            <p:cNvPr id="27" name="Text Placeholder 2">
              <a:extLst>
                <a:ext uri="{FF2B5EF4-FFF2-40B4-BE49-F238E27FC236}">
                  <a16:creationId xmlns:a16="http://schemas.microsoft.com/office/drawing/2014/main" id="{47E2187B-2B58-40B7-8180-B39E34D0F928}"/>
                </a:ext>
              </a:extLst>
            </p:cNvPr>
            <p:cNvSpPr txBox="1">
              <a:spLocks/>
            </p:cNvSpPr>
            <p:nvPr/>
          </p:nvSpPr>
          <p:spPr>
            <a:xfrm>
              <a:off x="4739406" y="3357786"/>
              <a:ext cx="1224135" cy="567411"/>
            </a:xfrm>
            <a:prstGeom prst="rect">
              <a:avLst/>
            </a:prstGeom>
            <a:noFill/>
            <a:ln w="66675">
              <a:noFill/>
            </a:ln>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altLang="zh-CN" sz="2399" b="1" dirty="0">
                  <a:solidFill>
                    <a:schemeClr val="bg1"/>
                  </a:solidFill>
                  <a:latin typeface="微软雅黑" pitchFamily="34" charset="-122"/>
                  <a:ea typeface="微软雅黑" pitchFamily="34" charset="-122"/>
                </a:rPr>
                <a:t>2</a:t>
              </a:r>
            </a:p>
          </p:txBody>
        </p:sp>
      </p:grpSp>
      <p:grpSp>
        <p:nvGrpSpPr>
          <p:cNvPr id="28" name="组合 79">
            <a:extLst>
              <a:ext uri="{FF2B5EF4-FFF2-40B4-BE49-F238E27FC236}">
                <a16:creationId xmlns:a16="http://schemas.microsoft.com/office/drawing/2014/main" id="{81AA5699-DB12-45C4-A671-3D16447B48C5}"/>
              </a:ext>
            </a:extLst>
          </p:cNvPr>
          <p:cNvGrpSpPr/>
          <p:nvPr/>
        </p:nvGrpSpPr>
        <p:grpSpPr>
          <a:xfrm>
            <a:off x="5918350" y="2374772"/>
            <a:ext cx="1890393" cy="1890393"/>
            <a:chOff x="5867096" y="2648622"/>
            <a:chExt cx="1891378" cy="1891378"/>
          </a:xfrm>
          <a:solidFill>
            <a:srgbClr val="005DA2"/>
          </a:solidFill>
        </p:grpSpPr>
        <p:sp>
          <p:nvSpPr>
            <p:cNvPr id="29" name="Oval 10">
              <a:extLst>
                <a:ext uri="{FF2B5EF4-FFF2-40B4-BE49-F238E27FC236}">
                  <a16:creationId xmlns:a16="http://schemas.microsoft.com/office/drawing/2014/main" id="{47EB7311-C96F-4FB3-BD1D-7B39196C854C}"/>
                </a:ext>
              </a:extLst>
            </p:cNvPr>
            <p:cNvSpPr/>
            <p:nvPr/>
          </p:nvSpPr>
          <p:spPr>
            <a:xfrm>
              <a:off x="5867096" y="2648622"/>
              <a:ext cx="1891378" cy="1891378"/>
            </a:xfrm>
            <a:prstGeom prst="ellipse">
              <a:avLst/>
            </a:prstGeom>
            <a:solidFill>
              <a:schemeClr val="accent1"/>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lang="en-US" sz="1799" dirty="0">
                <a:latin typeface="微软雅黑" pitchFamily="34" charset="-122"/>
                <a:ea typeface="微软雅黑" pitchFamily="34" charset="-122"/>
              </a:endParaRPr>
            </a:p>
          </p:txBody>
        </p:sp>
        <p:sp>
          <p:nvSpPr>
            <p:cNvPr id="30" name="Text Placeholder 2">
              <a:extLst>
                <a:ext uri="{FF2B5EF4-FFF2-40B4-BE49-F238E27FC236}">
                  <a16:creationId xmlns:a16="http://schemas.microsoft.com/office/drawing/2014/main" id="{07452A59-866B-4BC2-A79E-0014CC2FB217}"/>
                </a:ext>
              </a:extLst>
            </p:cNvPr>
            <p:cNvSpPr txBox="1">
              <a:spLocks/>
            </p:cNvSpPr>
            <p:nvPr/>
          </p:nvSpPr>
          <p:spPr>
            <a:xfrm>
              <a:off x="6315199" y="3357786"/>
              <a:ext cx="1224135" cy="567411"/>
            </a:xfrm>
            <a:prstGeom prst="rect">
              <a:avLst/>
            </a:prstGeom>
            <a:noFill/>
            <a:ln w="66675">
              <a:noFill/>
            </a:ln>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altLang="zh-CN" sz="2399" b="1" dirty="0">
                  <a:solidFill>
                    <a:schemeClr val="bg1"/>
                  </a:solidFill>
                  <a:latin typeface="微软雅黑" pitchFamily="34" charset="-122"/>
                  <a:ea typeface="微软雅黑" pitchFamily="34" charset="-122"/>
                </a:rPr>
                <a:t>3</a:t>
              </a:r>
            </a:p>
          </p:txBody>
        </p:sp>
      </p:grpSp>
      <p:grpSp>
        <p:nvGrpSpPr>
          <p:cNvPr id="31" name="组合 80">
            <a:extLst>
              <a:ext uri="{FF2B5EF4-FFF2-40B4-BE49-F238E27FC236}">
                <a16:creationId xmlns:a16="http://schemas.microsoft.com/office/drawing/2014/main" id="{117AADAC-892B-4F19-ABD6-D26E56508DC1}"/>
              </a:ext>
            </a:extLst>
          </p:cNvPr>
          <p:cNvGrpSpPr/>
          <p:nvPr/>
        </p:nvGrpSpPr>
        <p:grpSpPr>
          <a:xfrm>
            <a:off x="7570558" y="2374772"/>
            <a:ext cx="1890393" cy="1890393"/>
            <a:chOff x="7520165" y="2648622"/>
            <a:chExt cx="1891378" cy="1891378"/>
          </a:xfrm>
          <a:solidFill>
            <a:srgbClr val="FFC400"/>
          </a:solidFill>
        </p:grpSpPr>
        <p:sp>
          <p:nvSpPr>
            <p:cNvPr id="32" name="Oval 11">
              <a:extLst>
                <a:ext uri="{FF2B5EF4-FFF2-40B4-BE49-F238E27FC236}">
                  <a16:creationId xmlns:a16="http://schemas.microsoft.com/office/drawing/2014/main" id="{A8465370-B854-4AF3-AA87-AD17174307F5}"/>
                </a:ext>
              </a:extLst>
            </p:cNvPr>
            <p:cNvSpPr/>
            <p:nvPr/>
          </p:nvSpPr>
          <p:spPr>
            <a:xfrm>
              <a:off x="7520165" y="2648622"/>
              <a:ext cx="1891378" cy="1891378"/>
            </a:xfrm>
            <a:prstGeom prst="ellipse">
              <a:avLst/>
            </a:prstGeom>
            <a:solidFill>
              <a:schemeClr val="bg1">
                <a:lumMod val="65000"/>
              </a:schemeClr>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lang="en-US" sz="1799" dirty="0">
                <a:latin typeface="微软雅黑" pitchFamily="34" charset="-122"/>
                <a:ea typeface="微软雅黑" pitchFamily="34" charset="-122"/>
              </a:endParaRPr>
            </a:p>
          </p:txBody>
        </p:sp>
        <p:sp>
          <p:nvSpPr>
            <p:cNvPr id="33" name="Text Placeholder 2">
              <a:extLst>
                <a:ext uri="{FF2B5EF4-FFF2-40B4-BE49-F238E27FC236}">
                  <a16:creationId xmlns:a16="http://schemas.microsoft.com/office/drawing/2014/main" id="{579F5E7D-69FD-4AC8-83A1-B6CE40105C0B}"/>
                </a:ext>
              </a:extLst>
            </p:cNvPr>
            <p:cNvSpPr txBox="1">
              <a:spLocks/>
            </p:cNvSpPr>
            <p:nvPr/>
          </p:nvSpPr>
          <p:spPr>
            <a:xfrm>
              <a:off x="7899375" y="3357786"/>
              <a:ext cx="1224135" cy="567411"/>
            </a:xfrm>
            <a:prstGeom prst="rect">
              <a:avLst/>
            </a:prstGeom>
            <a:noFill/>
            <a:ln w="66675">
              <a:noFill/>
            </a:ln>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altLang="zh-CN" sz="2399" b="1" dirty="0">
                  <a:solidFill>
                    <a:schemeClr val="bg1"/>
                  </a:solidFill>
                  <a:latin typeface="微软雅黑" pitchFamily="34" charset="-122"/>
                  <a:ea typeface="微软雅黑" pitchFamily="34" charset="-122"/>
                </a:rPr>
                <a:t>4</a:t>
              </a:r>
            </a:p>
          </p:txBody>
        </p:sp>
      </p:grpSp>
      <p:sp>
        <p:nvSpPr>
          <p:cNvPr id="34" name="文本框 2">
            <a:extLst>
              <a:ext uri="{FF2B5EF4-FFF2-40B4-BE49-F238E27FC236}">
                <a16:creationId xmlns:a16="http://schemas.microsoft.com/office/drawing/2014/main" id="{3D976BB8-8D8B-4C4A-B52B-CEFF8D08106C}"/>
              </a:ext>
            </a:extLst>
          </p:cNvPr>
          <p:cNvSpPr txBox="1"/>
          <p:nvPr/>
        </p:nvSpPr>
        <p:spPr>
          <a:xfrm>
            <a:off x="4506378" y="206848"/>
            <a:ext cx="4539685" cy="584471"/>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Methodology</a:t>
            </a:r>
            <a:endParaRPr lang="zh-CN" altLang="en-US" sz="2799"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331902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69A74AE-358E-4DEA-952C-F89B84C2EA43}"/>
              </a:ext>
            </a:extLst>
          </p:cNvPr>
          <p:cNvPicPr>
            <a:picLocks noChangeAspect="1"/>
          </p:cNvPicPr>
          <p:nvPr/>
        </p:nvPicPr>
        <p:blipFill rotWithShape="1">
          <a:blip r:embed="rId2"/>
          <a:srcRect t="5637" r="7962"/>
          <a:stretch/>
        </p:blipFill>
        <p:spPr>
          <a:xfrm>
            <a:off x="6251108" y="3229385"/>
            <a:ext cx="5827108" cy="2905595"/>
          </a:xfrm>
          <a:prstGeom prst="rect">
            <a:avLst/>
          </a:prstGeom>
        </p:spPr>
      </p:pic>
      <p:graphicFrame>
        <p:nvGraphicFramePr>
          <p:cNvPr id="7" name="Diagram 6">
            <a:extLst>
              <a:ext uri="{FF2B5EF4-FFF2-40B4-BE49-F238E27FC236}">
                <a16:creationId xmlns:a16="http://schemas.microsoft.com/office/drawing/2014/main" id="{B5D2676A-B5C7-428C-B361-E29009F63B60}"/>
              </a:ext>
            </a:extLst>
          </p:cNvPr>
          <p:cNvGraphicFramePr/>
          <p:nvPr>
            <p:extLst>
              <p:ext uri="{D42A27DB-BD31-4B8C-83A1-F6EECF244321}">
                <p14:modId xmlns:p14="http://schemas.microsoft.com/office/powerpoint/2010/main" val="480085623"/>
              </p:ext>
            </p:extLst>
          </p:nvPr>
        </p:nvGraphicFramePr>
        <p:xfrm>
          <a:off x="1178282" y="848219"/>
          <a:ext cx="10134759" cy="27553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4" name="文本框 2">
            <a:extLst>
              <a:ext uri="{FF2B5EF4-FFF2-40B4-BE49-F238E27FC236}">
                <a16:creationId xmlns:a16="http://schemas.microsoft.com/office/drawing/2014/main" id="{3D976BB8-8D8B-4C4A-B52B-CEFF8D08106C}"/>
              </a:ext>
            </a:extLst>
          </p:cNvPr>
          <p:cNvSpPr txBox="1"/>
          <p:nvPr/>
        </p:nvSpPr>
        <p:spPr>
          <a:xfrm>
            <a:off x="3826157" y="206848"/>
            <a:ext cx="4539685" cy="584455"/>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Overall Architecture</a:t>
            </a:r>
            <a:endParaRPr lang="zh-CN" altLang="en-US" sz="3198" b="1" dirty="0">
              <a:solidFill>
                <a:schemeClr val="accent1"/>
              </a:solidFill>
              <a:latin typeface="微软雅黑" pitchFamily="34" charset="-122"/>
              <a:ea typeface="微软雅黑" pitchFamily="34" charset="-122"/>
            </a:endParaRPr>
          </a:p>
        </p:txBody>
      </p:sp>
      <p:sp>
        <p:nvSpPr>
          <p:cNvPr id="9" name="TextBox 8">
            <a:extLst>
              <a:ext uri="{FF2B5EF4-FFF2-40B4-BE49-F238E27FC236}">
                <a16:creationId xmlns:a16="http://schemas.microsoft.com/office/drawing/2014/main" id="{EB9BB706-A100-4C93-8B2A-3F107899EFAA}"/>
              </a:ext>
            </a:extLst>
          </p:cNvPr>
          <p:cNvSpPr txBox="1"/>
          <p:nvPr/>
        </p:nvSpPr>
        <p:spPr>
          <a:xfrm>
            <a:off x="2594718" y="6035453"/>
            <a:ext cx="2019812" cy="253916"/>
          </a:xfrm>
          <a:prstGeom prst="rect">
            <a:avLst/>
          </a:prstGeom>
          <a:noFill/>
        </p:spPr>
        <p:txBody>
          <a:bodyPr wrap="square" rtlCol="0">
            <a:spAutoFit/>
          </a:bodyPr>
          <a:lstStyle/>
          <a:p>
            <a:r>
              <a:rPr lang="en-US" sz="1050" dirty="0"/>
              <a:t>Collecting features of botnet data</a:t>
            </a:r>
          </a:p>
        </p:txBody>
      </p:sp>
      <p:pic>
        <p:nvPicPr>
          <p:cNvPr id="10" name="Picture 9">
            <a:extLst>
              <a:ext uri="{FF2B5EF4-FFF2-40B4-BE49-F238E27FC236}">
                <a16:creationId xmlns:a16="http://schemas.microsoft.com/office/drawing/2014/main" id="{558B3EB3-EE16-4A62-8103-C30435DDD282}"/>
              </a:ext>
            </a:extLst>
          </p:cNvPr>
          <p:cNvPicPr>
            <a:picLocks noChangeAspect="1"/>
          </p:cNvPicPr>
          <p:nvPr/>
        </p:nvPicPr>
        <p:blipFill rotWithShape="1">
          <a:blip r:embed="rId8"/>
          <a:srcRect l="5646" r="6446" b="10879"/>
          <a:stretch/>
        </p:blipFill>
        <p:spPr>
          <a:xfrm>
            <a:off x="413107" y="3429000"/>
            <a:ext cx="5083926" cy="2506367"/>
          </a:xfrm>
          <a:prstGeom prst="rect">
            <a:avLst/>
          </a:prstGeom>
        </p:spPr>
      </p:pic>
      <p:sp>
        <p:nvSpPr>
          <p:cNvPr id="3" name="Arrow: Right 2">
            <a:extLst>
              <a:ext uri="{FF2B5EF4-FFF2-40B4-BE49-F238E27FC236}">
                <a16:creationId xmlns:a16="http://schemas.microsoft.com/office/drawing/2014/main" id="{3D09AD70-CE6E-4DF4-A1CD-CB815D0ADF30}"/>
              </a:ext>
            </a:extLst>
          </p:cNvPr>
          <p:cNvSpPr/>
          <p:nvPr/>
        </p:nvSpPr>
        <p:spPr>
          <a:xfrm>
            <a:off x="5709684" y="4444409"/>
            <a:ext cx="744279" cy="2977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281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A20A99-92CA-4043-AD45-666C8051C339}"/>
              </a:ext>
            </a:extLst>
          </p:cNvPr>
          <p:cNvSpPr txBox="1">
            <a:spLocks/>
          </p:cNvSpPr>
          <p:nvPr/>
        </p:nvSpPr>
        <p:spPr>
          <a:xfrm>
            <a:off x="758281" y="927830"/>
            <a:ext cx="4781390" cy="880463"/>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r>
              <a:rPr lang="en-US" altLang="zh-CN" sz="1799" b="1" dirty="0">
                <a:solidFill>
                  <a:schemeClr val="tx1">
                    <a:lumMod val="85000"/>
                    <a:lumOff val="15000"/>
                  </a:schemeClr>
                </a:solidFill>
                <a:latin typeface="微软雅黑" pitchFamily="34" charset="-122"/>
                <a:ea typeface="微软雅黑" pitchFamily="34" charset="-122"/>
              </a:rPr>
              <a:t>Attack Type Classification</a:t>
            </a:r>
          </a:p>
          <a:p>
            <a:pPr>
              <a:lnSpc>
                <a:spcPct val="140000"/>
              </a:lnSpc>
            </a:pPr>
            <a:r>
              <a:rPr lang="en-US" b="1" dirty="0"/>
              <a:t>This dataset has nine types of attacks: Fuzzers, Analysis, Backdoors, DoS, Exploits, Generic, Reconnaissance, Shellcode and Worms. </a:t>
            </a:r>
            <a:endParaRPr lang="en-US" altLang="zh-CN" sz="1799" b="1" dirty="0">
              <a:solidFill>
                <a:schemeClr val="tx1">
                  <a:lumMod val="85000"/>
                  <a:lumOff val="15000"/>
                </a:schemeClr>
              </a:solidFill>
              <a:latin typeface="微软雅黑" pitchFamily="34" charset="-122"/>
              <a:ea typeface="微软雅黑" pitchFamily="34" charset="-122"/>
            </a:endParaRPr>
          </a:p>
        </p:txBody>
      </p:sp>
      <p:sp>
        <p:nvSpPr>
          <p:cNvPr id="34" name="文本框 2">
            <a:extLst>
              <a:ext uri="{FF2B5EF4-FFF2-40B4-BE49-F238E27FC236}">
                <a16:creationId xmlns:a16="http://schemas.microsoft.com/office/drawing/2014/main" id="{3D976BB8-8D8B-4C4A-B52B-CEFF8D08106C}"/>
              </a:ext>
            </a:extLst>
          </p:cNvPr>
          <p:cNvSpPr txBox="1"/>
          <p:nvPr/>
        </p:nvSpPr>
        <p:spPr>
          <a:xfrm>
            <a:off x="3826157" y="206848"/>
            <a:ext cx="4539685" cy="584471"/>
          </a:xfrm>
          <a:prstGeom prst="rect">
            <a:avLst/>
          </a:prstGeom>
          <a:noFill/>
        </p:spPr>
        <p:txBody>
          <a:bodyPr wrap="square" rtlCol="0">
            <a:spAutoFit/>
          </a:bodyPr>
          <a:lstStyle/>
          <a:p>
            <a:r>
              <a:rPr lang="en-US" altLang="zh-CN" sz="3198" b="1">
                <a:solidFill>
                  <a:schemeClr val="accent1"/>
                </a:solidFill>
                <a:latin typeface="微软雅黑" pitchFamily="34" charset="-122"/>
                <a:ea typeface="微软雅黑" pitchFamily="34" charset="-122"/>
              </a:rPr>
              <a:t>Model Comparison</a:t>
            </a:r>
            <a:endParaRPr lang="zh-CN" altLang="en-US" sz="2799" b="1" dirty="0">
              <a:solidFill>
                <a:schemeClr val="accent1"/>
              </a:solidFill>
              <a:latin typeface="微软雅黑" pitchFamily="34" charset="-122"/>
              <a:ea typeface="微软雅黑" pitchFamily="34" charset="-122"/>
            </a:endParaRPr>
          </a:p>
        </p:txBody>
      </p:sp>
      <p:pic>
        <p:nvPicPr>
          <p:cNvPr id="41" name="Picture 40">
            <a:extLst>
              <a:ext uri="{FF2B5EF4-FFF2-40B4-BE49-F238E27FC236}">
                <a16:creationId xmlns:a16="http://schemas.microsoft.com/office/drawing/2014/main" id="{F33F871E-6A77-499B-A4EE-321D17205CDB}"/>
              </a:ext>
            </a:extLst>
          </p:cNvPr>
          <p:cNvPicPr>
            <a:picLocks noChangeAspect="1"/>
          </p:cNvPicPr>
          <p:nvPr/>
        </p:nvPicPr>
        <p:blipFill>
          <a:blip r:embed="rId2"/>
          <a:stretch>
            <a:fillRect/>
          </a:stretch>
        </p:blipFill>
        <p:spPr>
          <a:xfrm>
            <a:off x="6001305" y="927830"/>
            <a:ext cx="5432414" cy="1943888"/>
          </a:xfrm>
          <a:prstGeom prst="rect">
            <a:avLst/>
          </a:prstGeom>
        </p:spPr>
      </p:pic>
      <p:pic>
        <p:nvPicPr>
          <p:cNvPr id="43" name="Picture 42">
            <a:extLst>
              <a:ext uri="{FF2B5EF4-FFF2-40B4-BE49-F238E27FC236}">
                <a16:creationId xmlns:a16="http://schemas.microsoft.com/office/drawing/2014/main" id="{F8C38423-1EBE-433A-BA90-24099BC3466C}"/>
              </a:ext>
            </a:extLst>
          </p:cNvPr>
          <p:cNvPicPr>
            <a:picLocks noChangeAspect="1"/>
          </p:cNvPicPr>
          <p:nvPr/>
        </p:nvPicPr>
        <p:blipFill>
          <a:blip r:embed="rId3"/>
          <a:stretch>
            <a:fillRect/>
          </a:stretch>
        </p:blipFill>
        <p:spPr>
          <a:xfrm>
            <a:off x="1352545" y="3135094"/>
            <a:ext cx="9486900" cy="1314450"/>
          </a:xfrm>
          <a:prstGeom prst="rect">
            <a:avLst/>
          </a:prstGeom>
          <a:ln>
            <a:solidFill>
              <a:schemeClr val="tx1"/>
            </a:solidFill>
          </a:ln>
        </p:spPr>
      </p:pic>
      <p:sp>
        <p:nvSpPr>
          <p:cNvPr id="44" name="TextBox 43">
            <a:extLst>
              <a:ext uri="{FF2B5EF4-FFF2-40B4-BE49-F238E27FC236}">
                <a16:creationId xmlns:a16="http://schemas.microsoft.com/office/drawing/2014/main" id="{F8AE4778-C77C-4839-83BB-78884B0D9F06}"/>
              </a:ext>
            </a:extLst>
          </p:cNvPr>
          <p:cNvSpPr txBox="1"/>
          <p:nvPr/>
        </p:nvSpPr>
        <p:spPr>
          <a:xfrm>
            <a:off x="758281" y="5037681"/>
            <a:ext cx="10937289" cy="1477328"/>
          </a:xfrm>
          <a:prstGeom prst="rect">
            <a:avLst/>
          </a:prstGeom>
          <a:noFill/>
        </p:spPr>
        <p:txBody>
          <a:bodyPr wrap="square" rtlCol="0">
            <a:spAutoFit/>
          </a:bodyPr>
          <a:lstStyle/>
          <a:p>
            <a:r>
              <a:rPr lang="en-US" b="1" dirty="0"/>
              <a:t>F1 score (weighted average of the precision and recall) is the primary evaluation metric on testing data to show the performance of the trained model. The Random Forest model marginally outperformed the other model. </a:t>
            </a:r>
          </a:p>
          <a:p>
            <a:endParaRPr lang="en-US" b="1" dirty="0"/>
          </a:p>
          <a:p>
            <a:r>
              <a:rPr lang="en-US" b="1" dirty="0"/>
              <a:t>Additionally, through tuning hyperparameters of Multi-Layer Perceptron and Decision Tree models, they could also perform better.</a:t>
            </a:r>
          </a:p>
        </p:txBody>
      </p:sp>
    </p:spTree>
    <p:extLst>
      <p:ext uri="{BB962C8B-B14F-4D97-AF65-F5344CB8AC3E}">
        <p14:creationId xmlns:p14="http://schemas.microsoft.com/office/powerpoint/2010/main" val="2061012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A20A99-92CA-4043-AD45-666C8051C339}"/>
              </a:ext>
            </a:extLst>
          </p:cNvPr>
          <p:cNvSpPr txBox="1">
            <a:spLocks/>
          </p:cNvSpPr>
          <p:nvPr/>
        </p:nvSpPr>
        <p:spPr>
          <a:xfrm>
            <a:off x="3425657" y="776686"/>
            <a:ext cx="5798242" cy="584471"/>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r>
              <a:rPr lang="en-US" altLang="zh-CN" sz="1799" b="1" dirty="0">
                <a:solidFill>
                  <a:schemeClr val="tx1">
                    <a:lumMod val="85000"/>
                    <a:lumOff val="15000"/>
                  </a:schemeClr>
                </a:solidFill>
                <a:latin typeface="微软雅黑" pitchFamily="34" charset="-122"/>
                <a:ea typeface="微软雅黑" pitchFamily="34" charset="-122"/>
              </a:rPr>
              <a:t>Attack (1) or Normal (0) Classification (Binary)</a:t>
            </a:r>
          </a:p>
        </p:txBody>
      </p:sp>
      <p:sp>
        <p:nvSpPr>
          <p:cNvPr id="34" name="文本框 2">
            <a:extLst>
              <a:ext uri="{FF2B5EF4-FFF2-40B4-BE49-F238E27FC236}">
                <a16:creationId xmlns:a16="http://schemas.microsoft.com/office/drawing/2014/main" id="{3D976BB8-8D8B-4C4A-B52B-CEFF8D08106C}"/>
              </a:ext>
            </a:extLst>
          </p:cNvPr>
          <p:cNvSpPr txBox="1"/>
          <p:nvPr/>
        </p:nvSpPr>
        <p:spPr>
          <a:xfrm>
            <a:off x="3826157" y="206848"/>
            <a:ext cx="4539685" cy="584471"/>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Model Comparison</a:t>
            </a:r>
            <a:endParaRPr lang="zh-CN" altLang="en-US" sz="2799" b="1" dirty="0">
              <a:solidFill>
                <a:schemeClr val="accent1"/>
              </a:solidFill>
              <a:latin typeface="微软雅黑" pitchFamily="34" charset="-122"/>
              <a:ea typeface="微软雅黑" pitchFamily="34" charset="-122"/>
            </a:endParaRPr>
          </a:p>
        </p:txBody>
      </p:sp>
      <p:sp>
        <p:nvSpPr>
          <p:cNvPr id="44" name="TextBox 43">
            <a:extLst>
              <a:ext uri="{FF2B5EF4-FFF2-40B4-BE49-F238E27FC236}">
                <a16:creationId xmlns:a16="http://schemas.microsoft.com/office/drawing/2014/main" id="{F8AE4778-C77C-4839-83BB-78884B0D9F06}"/>
              </a:ext>
            </a:extLst>
          </p:cNvPr>
          <p:cNvSpPr txBox="1"/>
          <p:nvPr/>
        </p:nvSpPr>
        <p:spPr>
          <a:xfrm>
            <a:off x="8060225" y="4013471"/>
            <a:ext cx="3744112" cy="2585323"/>
          </a:xfrm>
          <a:prstGeom prst="rect">
            <a:avLst/>
          </a:prstGeom>
          <a:noFill/>
        </p:spPr>
        <p:txBody>
          <a:bodyPr wrap="square" rtlCol="0">
            <a:spAutoFit/>
          </a:bodyPr>
          <a:lstStyle/>
          <a:p>
            <a:r>
              <a:rPr lang="en-US" b="1" dirty="0">
                <a:solidFill>
                  <a:schemeClr val="accent1">
                    <a:lumMod val="50000"/>
                  </a:schemeClr>
                </a:solidFill>
              </a:rPr>
              <a:t>F1 score (weighted average of the precision and recall) is the primary evaluation metric on testing data to show the performance of the trained model. </a:t>
            </a:r>
          </a:p>
          <a:p>
            <a:endParaRPr lang="en-US" b="1" dirty="0">
              <a:solidFill>
                <a:schemeClr val="accent1">
                  <a:lumMod val="50000"/>
                </a:schemeClr>
              </a:solidFill>
            </a:endParaRPr>
          </a:p>
          <a:p>
            <a:r>
              <a:rPr lang="en-US" b="1" dirty="0">
                <a:solidFill>
                  <a:schemeClr val="accent1">
                    <a:lumMod val="50000"/>
                  </a:schemeClr>
                </a:solidFill>
              </a:rPr>
              <a:t>The Random Forest model marginally outperformed the other model. </a:t>
            </a:r>
          </a:p>
          <a:p>
            <a:endParaRPr lang="en-US" b="1" dirty="0"/>
          </a:p>
        </p:txBody>
      </p:sp>
      <p:pic>
        <p:nvPicPr>
          <p:cNvPr id="2" name="Picture 1">
            <a:extLst>
              <a:ext uri="{FF2B5EF4-FFF2-40B4-BE49-F238E27FC236}">
                <a16:creationId xmlns:a16="http://schemas.microsoft.com/office/drawing/2014/main" id="{6DFC730C-ABC6-450E-99FD-F0839F127772}"/>
              </a:ext>
            </a:extLst>
          </p:cNvPr>
          <p:cNvPicPr>
            <a:picLocks noChangeAspect="1"/>
          </p:cNvPicPr>
          <p:nvPr/>
        </p:nvPicPr>
        <p:blipFill>
          <a:blip r:embed="rId2"/>
          <a:stretch>
            <a:fillRect/>
          </a:stretch>
        </p:blipFill>
        <p:spPr>
          <a:xfrm>
            <a:off x="341026" y="1589792"/>
            <a:ext cx="7719199" cy="1165599"/>
          </a:xfrm>
          <a:prstGeom prst="rect">
            <a:avLst/>
          </a:prstGeom>
          <a:ln>
            <a:solidFill>
              <a:schemeClr val="tx1"/>
            </a:solidFill>
          </a:ln>
        </p:spPr>
      </p:pic>
      <p:pic>
        <p:nvPicPr>
          <p:cNvPr id="4" name="Picture 3">
            <a:extLst>
              <a:ext uri="{FF2B5EF4-FFF2-40B4-BE49-F238E27FC236}">
                <a16:creationId xmlns:a16="http://schemas.microsoft.com/office/drawing/2014/main" id="{0F09A435-99A6-48ED-9DD9-AC7D6016C5B2}"/>
              </a:ext>
            </a:extLst>
          </p:cNvPr>
          <p:cNvPicPr>
            <a:picLocks noChangeAspect="1"/>
          </p:cNvPicPr>
          <p:nvPr/>
        </p:nvPicPr>
        <p:blipFill>
          <a:blip r:embed="rId3"/>
          <a:stretch>
            <a:fillRect/>
          </a:stretch>
        </p:blipFill>
        <p:spPr>
          <a:xfrm>
            <a:off x="8534612" y="1361157"/>
            <a:ext cx="3455656" cy="2067843"/>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706E71F2-45FB-4B59-B22A-03CCE81238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026" y="2788083"/>
            <a:ext cx="7616622" cy="4064789"/>
          </a:xfrm>
          <a:prstGeom prst="rect">
            <a:avLst/>
          </a:prstGeom>
          <a:ln>
            <a:noFill/>
          </a:ln>
        </p:spPr>
      </p:pic>
    </p:spTree>
    <p:extLst>
      <p:ext uri="{BB962C8B-B14F-4D97-AF65-F5344CB8AC3E}">
        <p14:creationId xmlns:p14="http://schemas.microsoft.com/office/powerpoint/2010/main" val="2738897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B6C6A8-250C-4617-B327-8BB872683FBC}"/>
              </a:ext>
            </a:extLst>
          </p:cNvPr>
          <p:cNvPicPr>
            <a:picLocks noChangeAspect="1"/>
          </p:cNvPicPr>
          <p:nvPr/>
        </p:nvPicPr>
        <p:blipFill rotWithShape="1">
          <a:blip r:embed="rId2"/>
          <a:srcRect b="986"/>
          <a:stretch/>
        </p:blipFill>
        <p:spPr>
          <a:xfrm>
            <a:off x="312411" y="3870249"/>
            <a:ext cx="6920980" cy="2987751"/>
          </a:xfrm>
          <a:prstGeom prst="rect">
            <a:avLst/>
          </a:prstGeom>
        </p:spPr>
      </p:pic>
      <p:sp>
        <p:nvSpPr>
          <p:cNvPr id="34" name="文本框 2">
            <a:extLst>
              <a:ext uri="{FF2B5EF4-FFF2-40B4-BE49-F238E27FC236}">
                <a16:creationId xmlns:a16="http://schemas.microsoft.com/office/drawing/2014/main" id="{3D976BB8-8D8B-4C4A-B52B-CEFF8D08106C}"/>
              </a:ext>
            </a:extLst>
          </p:cNvPr>
          <p:cNvSpPr txBox="1"/>
          <p:nvPr/>
        </p:nvSpPr>
        <p:spPr>
          <a:xfrm>
            <a:off x="4203229" y="127375"/>
            <a:ext cx="4539685" cy="584455"/>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Model Inspection</a:t>
            </a:r>
            <a:endParaRPr lang="zh-CN" altLang="en-US" sz="3198" b="1" dirty="0">
              <a:solidFill>
                <a:schemeClr val="accent1"/>
              </a:solidFill>
              <a:latin typeface="微软雅黑" pitchFamily="34" charset="-122"/>
              <a:ea typeface="微软雅黑" pitchFamily="34" charset="-122"/>
            </a:endParaRPr>
          </a:p>
        </p:txBody>
      </p:sp>
      <p:pic>
        <p:nvPicPr>
          <p:cNvPr id="4" name="Picture 3">
            <a:extLst>
              <a:ext uri="{FF2B5EF4-FFF2-40B4-BE49-F238E27FC236}">
                <a16:creationId xmlns:a16="http://schemas.microsoft.com/office/drawing/2014/main" id="{EFF434AA-9D5E-42DD-B60C-C655ED0EEF47}"/>
              </a:ext>
            </a:extLst>
          </p:cNvPr>
          <p:cNvPicPr>
            <a:picLocks noChangeAspect="1"/>
          </p:cNvPicPr>
          <p:nvPr/>
        </p:nvPicPr>
        <p:blipFill>
          <a:blip r:embed="rId3"/>
          <a:stretch>
            <a:fillRect/>
          </a:stretch>
        </p:blipFill>
        <p:spPr>
          <a:xfrm>
            <a:off x="332928" y="1079362"/>
            <a:ext cx="6879946" cy="3017520"/>
          </a:xfrm>
          <a:prstGeom prst="rect">
            <a:avLst/>
          </a:prstGeom>
        </p:spPr>
      </p:pic>
      <p:sp>
        <p:nvSpPr>
          <p:cNvPr id="11" name="Text Placeholder 2">
            <a:extLst>
              <a:ext uri="{FF2B5EF4-FFF2-40B4-BE49-F238E27FC236}">
                <a16:creationId xmlns:a16="http://schemas.microsoft.com/office/drawing/2014/main" id="{928DC2AE-A11E-4BA4-988E-6185288076B7}"/>
              </a:ext>
            </a:extLst>
          </p:cNvPr>
          <p:cNvSpPr txBox="1">
            <a:spLocks/>
          </p:cNvSpPr>
          <p:nvPr/>
        </p:nvSpPr>
        <p:spPr>
          <a:xfrm>
            <a:off x="3387950" y="603361"/>
            <a:ext cx="5798242" cy="584471"/>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r>
              <a:rPr lang="en-US" altLang="zh-CN" sz="1799" b="1" dirty="0">
                <a:solidFill>
                  <a:schemeClr val="tx1">
                    <a:lumMod val="85000"/>
                    <a:lumOff val="15000"/>
                  </a:schemeClr>
                </a:solidFill>
                <a:latin typeface="微软雅黑" pitchFamily="34" charset="-122"/>
                <a:ea typeface="微软雅黑" pitchFamily="34" charset="-122"/>
              </a:rPr>
              <a:t>Attack (1) or Normal (0) Classification (Binary)</a:t>
            </a:r>
          </a:p>
        </p:txBody>
      </p:sp>
      <p:sp>
        <p:nvSpPr>
          <p:cNvPr id="10" name="TextBox 9">
            <a:extLst>
              <a:ext uri="{FF2B5EF4-FFF2-40B4-BE49-F238E27FC236}">
                <a16:creationId xmlns:a16="http://schemas.microsoft.com/office/drawing/2014/main" id="{9989A208-C691-4752-A8DB-C9EE4951C48C}"/>
              </a:ext>
            </a:extLst>
          </p:cNvPr>
          <p:cNvSpPr txBox="1"/>
          <p:nvPr/>
        </p:nvSpPr>
        <p:spPr>
          <a:xfrm>
            <a:off x="7824247" y="2051870"/>
            <a:ext cx="3885659" cy="3416320"/>
          </a:xfrm>
          <a:prstGeom prst="rect">
            <a:avLst/>
          </a:prstGeom>
          <a:noFill/>
        </p:spPr>
        <p:txBody>
          <a:bodyPr wrap="square" rtlCol="0">
            <a:spAutoFit/>
          </a:bodyPr>
          <a:lstStyle/>
          <a:p>
            <a:r>
              <a:rPr lang="en-US" b="1" dirty="0"/>
              <a:t>Created partial dependence plots (PDPs) for all 'target' features, that show the dependence between the target response of 1 and target' feature. </a:t>
            </a:r>
          </a:p>
          <a:p>
            <a:endParaRPr lang="en-US" b="1" dirty="0"/>
          </a:p>
          <a:p>
            <a:r>
              <a:rPr lang="en-US" b="1" dirty="0"/>
              <a:t>Features including ‘swin’, ‘dttl’, and ‘ct_srv_dst’ were of high dependence. The last set of plots represents paired PDPs that conveys the dependence relationship together among 'target' features.</a:t>
            </a:r>
          </a:p>
        </p:txBody>
      </p:sp>
    </p:spTree>
    <p:extLst>
      <p:ext uri="{BB962C8B-B14F-4D97-AF65-F5344CB8AC3E}">
        <p14:creationId xmlns:p14="http://schemas.microsoft.com/office/powerpoint/2010/main" val="2815795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2">
            <a:extLst>
              <a:ext uri="{FF2B5EF4-FFF2-40B4-BE49-F238E27FC236}">
                <a16:creationId xmlns:a16="http://schemas.microsoft.com/office/drawing/2014/main" id="{3D976BB8-8D8B-4C4A-B52B-CEFF8D08106C}"/>
              </a:ext>
            </a:extLst>
          </p:cNvPr>
          <p:cNvSpPr txBox="1"/>
          <p:nvPr/>
        </p:nvSpPr>
        <p:spPr>
          <a:xfrm>
            <a:off x="3826157" y="206848"/>
            <a:ext cx="4539685" cy="584455"/>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Feature Importance</a:t>
            </a:r>
            <a:endParaRPr lang="zh-CN" altLang="en-US" sz="3198" b="1" dirty="0">
              <a:solidFill>
                <a:schemeClr val="accent1"/>
              </a:solidFill>
              <a:latin typeface="微软雅黑" pitchFamily="34" charset="-122"/>
              <a:ea typeface="微软雅黑" pitchFamily="34" charset="-122"/>
            </a:endParaRPr>
          </a:p>
        </p:txBody>
      </p:sp>
      <p:sp>
        <p:nvSpPr>
          <p:cNvPr id="4" name="TextBox 3">
            <a:extLst>
              <a:ext uri="{FF2B5EF4-FFF2-40B4-BE49-F238E27FC236}">
                <a16:creationId xmlns:a16="http://schemas.microsoft.com/office/drawing/2014/main" id="{B67F3FAE-9603-486C-AC25-7E708988119F}"/>
              </a:ext>
            </a:extLst>
          </p:cNvPr>
          <p:cNvSpPr txBox="1"/>
          <p:nvPr/>
        </p:nvSpPr>
        <p:spPr>
          <a:xfrm>
            <a:off x="560409" y="5264195"/>
            <a:ext cx="11085344" cy="1754326"/>
          </a:xfrm>
          <a:prstGeom prst="rect">
            <a:avLst/>
          </a:prstGeom>
          <a:noFill/>
        </p:spPr>
        <p:txBody>
          <a:bodyPr wrap="square" rtlCol="0">
            <a:spAutoFit/>
          </a:bodyPr>
          <a:lstStyle/>
          <a:p>
            <a:endParaRPr lang="en-US" b="1" dirty="0"/>
          </a:p>
          <a:p>
            <a:endParaRPr lang="en-US" b="1" dirty="0"/>
          </a:p>
          <a:p>
            <a:r>
              <a:rPr lang="en-US" b="1" dirty="0"/>
              <a:t>The plot shows that ‘swin’ and ‘ct_src_dport_itm’  are very most important feature in the model because once we shuffle the ‘swin’ and ‘ct_src_dport_itm’ column of the training data, leaving the target and all other columns in place, the decrease of the accuracy score of predictions is around 0.24 for both, which is a significant finding.</a:t>
            </a:r>
            <a:br>
              <a:rPr lang="en-US" dirty="0"/>
            </a:br>
            <a:endParaRPr lang="en-US" dirty="0"/>
          </a:p>
        </p:txBody>
      </p:sp>
      <p:pic>
        <p:nvPicPr>
          <p:cNvPr id="2050" name="Picture 2">
            <a:extLst>
              <a:ext uri="{FF2B5EF4-FFF2-40B4-BE49-F238E27FC236}">
                <a16:creationId xmlns:a16="http://schemas.microsoft.com/office/drawing/2014/main" id="{EFB447AC-2620-4A59-9DD6-10682B8563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409" y="1194392"/>
            <a:ext cx="5425440" cy="43891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1A92924-316D-45EC-B7C8-6AFC132392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2057" y="1180907"/>
            <a:ext cx="5425440" cy="4389120"/>
          </a:xfrm>
          <a:prstGeom prst="rect">
            <a:avLst/>
          </a:prstGeom>
          <a:noFill/>
          <a:extLst>
            <a:ext uri="{909E8E84-426E-40DD-AFC4-6F175D3DCCD1}">
              <a14:hiddenFill xmlns:a14="http://schemas.microsoft.com/office/drawing/2010/main">
                <a:solidFill>
                  <a:srgbClr val="FFFFFF"/>
                </a:solidFill>
              </a14:hiddenFill>
            </a:ext>
          </a:extLst>
        </p:spPr>
      </p:pic>
      <p:sp>
        <p:nvSpPr>
          <p:cNvPr id="15" name="Text Placeholder 2">
            <a:extLst>
              <a:ext uri="{FF2B5EF4-FFF2-40B4-BE49-F238E27FC236}">
                <a16:creationId xmlns:a16="http://schemas.microsoft.com/office/drawing/2014/main" id="{210E64AA-8F12-4BC5-9CFF-38D2D98B54F9}"/>
              </a:ext>
            </a:extLst>
          </p:cNvPr>
          <p:cNvSpPr txBox="1">
            <a:spLocks/>
          </p:cNvSpPr>
          <p:nvPr/>
        </p:nvSpPr>
        <p:spPr>
          <a:xfrm>
            <a:off x="2324164" y="847896"/>
            <a:ext cx="3199765" cy="480047"/>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r>
              <a:rPr lang="en-US" altLang="zh-CN" sz="1400" b="1" dirty="0">
                <a:solidFill>
                  <a:schemeClr val="tx1">
                    <a:lumMod val="85000"/>
                    <a:lumOff val="15000"/>
                  </a:schemeClr>
                </a:solidFill>
                <a:latin typeface="微软雅黑" pitchFamily="34" charset="-122"/>
                <a:ea typeface="微软雅黑" pitchFamily="34" charset="-122"/>
              </a:rPr>
              <a:t>Attack Type Classification</a:t>
            </a:r>
          </a:p>
        </p:txBody>
      </p:sp>
      <p:sp>
        <p:nvSpPr>
          <p:cNvPr id="16" name="Text Placeholder 2">
            <a:extLst>
              <a:ext uri="{FF2B5EF4-FFF2-40B4-BE49-F238E27FC236}">
                <a16:creationId xmlns:a16="http://schemas.microsoft.com/office/drawing/2014/main" id="{3DD9C76A-21F7-450B-AAFC-A83CD33773B0}"/>
              </a:ext>
            </a:extLst>
          </p:cNvPr>
          <p:cNvSpPr txBox="1">
            <a:spLocks/>
          </p:cNvSpPr>
          <p:nvPr/>
        </p:nvSpPr>
        <p:spPr>
          <a:xfrm>
            <a:off x="7574342" y="824646"/>
            <a:ext cx="4071411" cy="319834"/>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r>
              <a:rPr lang="en-US" altLang="zh-CN" sz="1400" b="1" dirty="0">
                <a:solidFill>
                  <a:schemeClr val="tx1">
                    <a:lumMod val="85000"/>
                    <a:lumOff val="15000"/>
                  </a:schemeClr>
                </a:solidFill>
                <a:latin typeface="微软雅黑" pitchFamily="34" charset="-122"/>
                <a:ea typeface="微软雅黑" pitchFamily="34" charset="-122"/>
              </a:rPr>
              <a:t>Attack (1) or Normal (0) Classification</a:t>
            </a:r>
          </a:p>
        </p:txBody>
      </p:sp>
    </p:spTree>
    <p:extLst>
      <p:ext uri="{BB962C8B-B14F-4D97-AF65-F5344CB8AC3E}">
        <p14:creationId xmlns:p14="http://schemas.microsoft.com/office/powerpoint/2010/main" val="1622023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TotalTime>
  <Words>1037</Words>
  <Application>Microsoft Office PowerPoint</Application>
  <PresentationFormat>Widescreen</PresentationFormat>
  <Paragraphs>115</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微软雅黑</vt:lpstr>
      <vt:lpstr>Arial</vt:lpstr>
      <vt:lpstr>Calibri</vt:lpstr>
      <vt:lpstr>Calibri Light</vt:lpstr>
      <vt:lpstr>Futura Medium</vt:lpstr>
      <vt:lpstr>Roboto condensed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Harshil Patel</dc:creator>
  <cp:lastModifiedBy>Harshil Patel</cp:lastModifiedBy>
  <cp:revision>39</cp:revision>
  <dcterms:created xsi:type="dcterms:W3CDTF">2020-03-24T22:39:47Z</dcterms:created>
  <dcterms:modified xsi:type="dcterms:W3CDTF">2020-03-31T20:42:59Z</dcterms:modified>
</cp:coreProperties>
</file>