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19A0F6-F7DC-4301-8766-F98625AD6238}">
  <a:tblStyle styleId="{4219A0F6-F7DC-4301-8766-F98625AD62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8f083f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8f083f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d62d613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d62d613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d62d613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d62d613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8f083f6d_1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8f083f6d_1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8f083f6d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8f083f6d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d62d61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d62d61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d62d61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d62d61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8f083f6d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8f083f6d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98f083f6d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98f083f6d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8ddfbf2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8ddfbf2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8f083f6d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8f083f6d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8f083f6d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8f083f6d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d62d613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d62d613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8f083f6d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8f083f6d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8f083f6d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8f083f6d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8f083f6d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8f083f6d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d62d613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d62d613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d62d613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d62d613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UNSW-NB15 Network-Intrusion-Detection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916450" y="3789425"/>
            <a:ext cx="2094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資管三 潘躍升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 - Standard Scaler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3963"/>
            <a:ext cx="8839201" cy="169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 - PCA (StandardScaler)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147225"/>
            <a:ext cx="40386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62300" y="212175"/>
            <a:ext cx="4045200" cy="7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177700" y="1565725"/>
            <a:ext cx="42144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Naive Bayes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AdaBoost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Neural Network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92675" y="1003275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Binary Class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769125" y="1003275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Binary Class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769125" y="1565725"/>
            <a:ext cx="42144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Naive Bayes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 Binary Classes</a:t>
            </a:r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632050" y="13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{4219A0F6-F7DC-4301-8766-F98625AD6238}</a:tableStyleId>
              </a:tblPr>
              <a:tblGrid>
                <a:gridCol w="1125700"/>
                <a:gridCol w="1125700"/>
                <a:gridCol w="1125700"/>
                <a:gridCol w="1125700"/>
                <a:gridCol w="1125700"/>
                <a:gridCol w="1125700"/>
                <a:gridCol w="1125700"/>
              </a:tblGrid>
              <a:tr h="93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Model</a:t>
                      </a:r>
                      <a:endParaRPr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 Regression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Naive Bayes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Decision Tree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Random Forest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</a:t>
                      </a:r>
                      <a:r>
                        <a:rPr lang="zh-TW"/>
                        <a:t>AdaBoo</a:t>
                      </a:r>
                      <a:r>
                        <a:rPr lang="zh-TW"/>
                        <a:t>st</a:t>
                      </a:r>
                      <a:r>
                        <a:rPr lang="zh-TW"/>
                        <a:t>	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Neural Network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0.95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9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0.94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0.95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F1 Score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0.96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 Binary Classes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087" y="1147225"/>
            <a:ext cx="3279825" cy="35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 Multi Classes</a:t>
            </a:r>
            <a:endParaRPr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{4219A0F6-F7DC-4301-8766-F98625AD6238}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33333"/>
                          </a:solidFill>
                          <a:highlight>
                            <a:schemeClr val="lt1"/>
                          </a:highlight>
                        </a:rPr>
                        <a:t>Model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KNN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AdaBoost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0.80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0.80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Recall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0.80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F1 Score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0.80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 Multi Classes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700" y="1147225"/>
            <a:ext cx="310659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Refernce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Moustafa, Nour &amp; Slay, Jill. (2016). The evaluation of Network Anomaly Detection Systems: Statistical analysis of the UNSW-NB15 data set and the comparison with the KDD99 data set. 1-14. 10.1080/19393555.2015.1125974.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415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UNSW-NB15 to classify Normal and Attack types.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machine learning to find patterns.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52" y="2918602"/>
            <a:ext cx="5200676" cy="12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Source: </a:t>
            </a:r>
            <a:r>
              <a:rPr lang="zh-TW"/>
              <a:t>UNSW-NB15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</a:t>
            </a:r>
            <a:r>
              <a:rPr lang="zh-TW"/>
              <a:t>reated by Australian Centre for Cyber Security (ACCS).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hybrid of real modern normal activities and synthetic contemporary attack behaviours.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49 features with the class label.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Two million and 540,044 </a:t>
            </a:r>
            <a:r>
              <a:rPr lang="zh-TW"/>
              <a:t>records.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raining set is </a:t>
            </a:r>
            <a:r>
              <a:rPr lang="zh-TW"/>
              <a:t>175,341 records and testing set is 82,332 records.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Source: UNSW-NB15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574" y="1476412"/>
            <a:ext cx="5130875" cy="28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 Type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Nine types of attacks: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12" y="1687449"/>
            <a:ext cx="4040974" cy="28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</a:t>
            </a:r>
            <a:r>
              <a:rPr lang="zh-TW"/>
              <a:t>eatures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695325" y="179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{4219A0F6-F7DC-4301-8766-F98625AD6238}</a:tableStyleId>
              </a:tblPr>
              <a:tblGrid>
                <a:gridCol w="2584450"/>
                <a:gridCol w="2584450"/>
                <a:gridCol w="2584450"/>
              </a:tblGrid>
              <a:tr h="61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Flow 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Base 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Content Features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 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Additional Generated 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Labelled Features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Convert categorical variable</a:t>
            </a:r>
            <a:r>
              <a:rPr lang="zh-TW"/>
              <a:t> (proto, service, state)</a:t>
            </a:r>
            <a:r>
              <a:rPr lang="zh-TW"/>
              <a:t> into dummy/indicator variables.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 Unique features to another dataset.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Encode categorical feature (attack_cat) as a one-hot numeric.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Combine training and testing set together and random sampling.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Try PCA, StandardScaler for better performance.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 - Correlation Matrix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721" y="1147225"/>
            <a:ext cx="4096550" cy="361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 - PCA (Original)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147225"/>
            <a:ext cx="40386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