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 autoAdjust="0"/>
    <p:restoredTop sz="93648" autoAdjust="0"/>
  </p:normalViewPr>
  <p:slideViewPr>
    <p:cSldViewPr>
      <p:cViewPr varScale="1">
        <p:scale>
          <a:sx n="61" d="100"/>
          <a:sy n="61" d="100"/>
        </p:scale>
        <p:origin x="174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520" y="1"/>
            <a:ext cx="4156075" cy="7772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641" y="1036321"/>
            <a:ext cx="7641840" cy="3953368"/>
          </a:xfrm>
        </p:spPr>
        <p:txBody>
          <a:bodyPr anchor="b">
            <a:normAutofit/>
          </a:bodyPr>
          <a:lstStyle>
            <a:lvl1pPr algn="r">
              <a:defRPr sz="59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663" y="4989689"/>
            <a:ext cx="6338819" cy="1546468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8351" y="6932982"/>
            <a:ext cx="94322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6106" y="6932982"/>
            <a:ext cx="3970382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2852" y="6932982"/>
            <a:ext cx="452628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23520" y="4274820"/>
            <a:ext cx="398145" cy="10255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6428" y="4382771"/>
            <a:ext cx="68104" cy="9175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0522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6" y="5363914"/>
            <a:ext cx="8267590" cy="642303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8973" y="1056394"/>
            <a:ext cx="6788172" cy="35869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6" y="6006217"/>
            <a:ext cx="8267590" cy="559540"/>
          </a:xfrm>
        </p:spPr>
        <p:txBody>
          <a:bodyPr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777240"/>
            <a:ext cx="8267590" cy="3454400"/>
          </a:xfrm>
        </p:spPr>
        <p:txBody>
          <a:bodyPr anchor="ctr">
            <a:normAutofit/>
          </a:bodyPr>
          <a:lstStyle>
            <a:lvl1pPr algn="ctr">
              <a:defRPr sz="3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58058" y="3886199"/>
            <a:ext cx="7294241" cy="431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4922520"/>
            <a:ext cx="8267590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3749725"/>
            <a:ext cx="8267588" cy="1664640"/>
          </a:xfrm>
        </p:spPr>
        <p:txBody>
          <a:bodyPr anchor="b">
            <a:normAutofit/>
          </a:bodyPr>
          <a:lstStyle>
            <a:lvl1pPr algn="r">
              <a:defRPr sz="3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4365"/>
            <a:ext cx="8267589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97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8" y="4404360"/>
            <a:ext cx="8267589" cy="10075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1893"/>
            <a:ext cx="8267589" cy="1151467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777242"/>
            <a:ext cx="8267590" cy="30909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7" y="3972560"/>
            <a:ext cx="8267591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1533" y="777240"/>
            <a:ext cx="1460935" cy="57861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877" y="777240"/>
            <a:ext cx="6618010" cy="578612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0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7" y="3022600"/>
            <a:ext cx="8475134" cy="377719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8763" y="6922597"/>
            <a:ext cx="94322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9912" y="6922597"/>
            <a:ext cx="5845969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4864" y="6922597"/>
            <a:ext cx="47061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695" y="3022598"/>
            <a:ext cx="7369786" cy="2674747"/>
          </a:xfrm>
        </p:spPr>
        <p:txBody>
          <a:bodyPr anchor="b"/>
          <a:lstStyle>
            <a:lvl1pPr algn="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698" y="5697346"/>
            <a:ext cx="7369782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0649" y="6931547"/>
            <a:ext cx="454831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777242"/>
            <a:ext cx="8475134" cy="1986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46" y="3022600"/>
            <a:ext cx="4113886" cy="3817831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1594" y="3022600"/>
            <a:ext cx="4113886" cy="3793067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430" y="3013004"/>
            <a:ext cx="3801920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875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881" y="3022600"/>
            <a:ext cx="3814587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993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7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1813560"/>
            <a:ext cx="2928787" cy="155448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308" y="777241"/>
            <a:ext cx="5150158" cy="5786121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7" y="3368040"/>
            <a:ext cx="292878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7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66" y="1986279"/>
            <a:ext cx="4477747" cy="1554480"/>
          </a:xfrm>
        </p:spPr>
        <p:txBody>
          <a:bodyPr anchor="b">
            <a:normAutofit/>
          </a:bodyPr>
          <a:lstStyle>
            <a:lvl1pPr algn="ctr">
              <a:defRPr sz="3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7245" y="1036320"/>
            <a:ext cx="2707508" cy="5181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566" y="3540759"/>
            <a:ext cx="447774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45214" cy="7772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47" y="3022601"/>
            <a:ext cx="8475133" cy="38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94548" y="6931547"/>
            <a:ext cx="9432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5697" y="6931547"/>
            <a:ext cx="584596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0649" y="6931547"/>
            <a:ext cx="454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50292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942" y="457200"/>
            <a:ext cx="7641840" cy="1103488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n w="0"/>
                <a:solidFill>
                  <a:srgbClr val="FFAC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TUN</a:t>
            </a:r>
            <a:r>
              <a:rPr 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 Challenge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1162" y="4912783"/>
            <a:ext cx="5867400" cy="15451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rgbClr val="FFAC05"/>
                </a:solidFill>
              </a:rPr>
              <a:t>FACULTY: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Laiq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Hasan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Engineering &amp; Technology, Peshawar</a:t>
            </a:r>
          </a:p>
          <a:p>
            <a:r>
              <a:rPr lang="en-US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laiqhasan@uetpeshawar.edu.pk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11162" y="2286000"/>
            <a:ext cx="6134100" cy="14700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9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0292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0584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98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0876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76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1168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01752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52044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02336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FFAC05"/>
                </a:solidFill>
              </a:rPr>
              <a:t>STUDENTS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Muhammad Fawad Akbar Khan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Engineering &amp; Technology, Peshawar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m.fawad_akbar@live.com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63162" y="3819347"/>
            <a:ext cx="8915400" cy="103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9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0292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0584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98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0876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76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1168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01752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52044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023360" indent="0" algn="ctr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4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Ali Shah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Engineering &amp; Technology, Peshawar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mianibad_kakakhel@outlook.com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7464623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AC05"/>
                </a:solidFill>
              </a:rPr>
              <a:t>NOTE: PLEASE ZOOM IN THE SLIDES TO SEE THE DATA MORE CLEARLY</a:t>
            </a:r>
            <a:endParaRPr lang="en-US" sz="1400" dirty="0">
              <a:solidFill>
                <a:srgbClr val="FFA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8481" y="6998174"/>
            <a:ext cx="7810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0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K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961" y="6998174"/>
            <a:ext cx="15621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1500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K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759" y="6998174"/>
            <a:ext cx="78836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2740" algn="l"/>
              </a:tabLst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500K	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1000K</a:t>
            </a:r>
            <a:endParaRPr sz="350" dirty="0">
              <a:latin typeface="Arial Black"/>
              <a:cs typeface="Arial Black"/>
            </a:endParaRPr>
          </a:p>
          <a:p>
            <a:pPr marL="31750">
              <a:lnSpc>
                <a:spcPct val="100000"/>
              </a:lnSpc>
              <a:spcBef>
                <a:spcPts val="265"/>
              </a:spcBef>
            </a:pPr>
            <a:r>
              <a:rPr sz="500" spc="-10" dirty="0">
                <a:latin typeface="Verdana"/>
                <a:cs typeface="Verdana"/>
              </a:rPr>
              <a:t>Net</a:t>
            </a:r>
            <a:r>
              <a:rPr sz="500" spc="-75" dirty="0">
                <a:latin typeface="Verdana"/>
                <a:cs typeface="Verdana"/>
              </a:rPr>
              <a:t> </a:t>
            </a:r>
            <a:r>
              <a:rPr sz="500" spc="-15" dirty="0">
                <a:latin typeface="Verdana"/>
                <a:cs typeface="Verdana"/>
              </a:rPr>
              <a:t>Transaction</a:t>
            </a:r>
            <a:r>
              <a:rPr sz="500" spc="-70" dirty="0">
                <a:latin typeface="Verdana"/>
                <a:cs typeface="Verdana"/>
              </a:rPr>
              <a:t> </a:t>
            </a:r>
            <a:r>
              <a:rPr sz="500" spc="-20" dirty="0">
                <a:latin typeface="Verdana"/>
                <a:cs typeface="Verdana"/>
              </a:rPr>
              <a:t>Amount</a:t>
            </a:r>
            <a:endParaRPr sz="5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657" y="900974"/>
            <a:ext cx="63817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BP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Foundation Matching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189" y="1020527"/>
            <a:ext cx="567690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TXH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H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50" spc="-15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ons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979" y="1259633"/>
            <a:ext cx="60261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Fidelity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Charitable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25" dirty="0">
                <a:solidFill>
                  <a:srgbClr val="666666"/>
                </a:solidFill>
                <a:latin typeface="Arial Black"/>
                <a:cs typeface="Arial Black"/>
              </a:rPr>
              <a:t>Gift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Fund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2275" y="1379185"/>
            <a:ext cx="72771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Johnson 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&amp;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Johnson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0901" y="1498739"/>
            <a:ext cx="64897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EOG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Resources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r>
              <a:rPr sz="35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495" y="1618291"/>
            <a:ext cx="823594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Bank </a:t>
            </a:r>
            <a:r>
              <a:rPr sz="350" spc="-25" dirty="0">
                <a:solidFill>
                  <a:srgbClr val="666666"/>
                </a:solidFill>
                <a:latin typeface="Arial Black"/>
                <a:cs typeface="Arial Black"/>
              </a:rPr>
              <a:t>of</a:t>
            </a:r>
            <a:r>
              <a:rPr sz="350" spc="-9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America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Charitable Foundation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5535" y="1737844"/>
            <a:ext cx="82423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BHP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Billiton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Petroleum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Matched</a:t>
            </a:r>
            <a:r>
              <a:rPr sz="350" spc="-9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Giving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4294" y="1857397"/>
            <a:ext cx="705485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Shell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Oil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Company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</a:pP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MNM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9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584" y="2096503"/>
            <a:ext cx="56705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PAX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3149" y="2216056"/>
            <a:ext cx="56642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PAE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 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0631" y="2335609"/>
            <a:ext cx="34925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Primal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Wear</a:t>
            </a:r>
            <a:r>
              <a:rPr sz="350" spc="-9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Inc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685" y="2455162"/>
            <a:ext cx="803910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ConocoPhillips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25" dirty="0">
                <a:solidFill>
                  <a:srgbClr val="666666"/>
                </a:solidFill>
                <a:latin typeface="Arial Black"/>
                <a:cs typeface="Arial Black"/>
              </a:rPr>
              <a:t>Gift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Program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Jewish</a:t>
            </a:r>
            <a:r>
              <a:rPr sz="350" spc="-9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Community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Foundation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8494" y="2694267"/>
            <a:ext cx="8128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4609" y="2813820"/>
            <a:ext cx="45529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Chevron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(YourCause)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0182" y="2933373"/>
            <a:ext cx="31940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Meat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Fight</a:t>
            </a:r>
            <a:r>
              <a:rPr sz="350" spc="-9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Inc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0353" y="3052926"/>
            <a:ext cx="639445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90"/>
              </a:spcBef>
            </a:pP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Fidelity</a:t>
            </a:r>
            <a:r>
              <a:rPr sz="350" spc="-9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Investments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GE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Foundation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8151" y="3292032"/>
            <a:ext cx="58166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MOS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0555" y="3411585"/>
            <a:ext cx="38925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Noble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Drilling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Inc.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1198" y="3531137"/>
            <a:ext cx="7588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The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Ray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and </a:t>
            </a: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Tye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Noorda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Foundation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4549" y="3650691"/>
            <a:ext cx="89535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Salesforce.com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Foundation Matching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93697" y="3770243"/>
            <a:ext cx="575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OHA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 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8279" y="3889796"/>
            <a:ext cx="631825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Microsoft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Volunteer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Manager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Teva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Pharmaceuticals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8343" y="4128902"/>
            <a:ext cx="48133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HEB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Grocery</a:t>
            </a:r>
            <a:r>
              <a:rPr sz="350" spc="-8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Company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0486" y="4248455"/>
            <a:ext cx="62928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Gautreaux Family</a:t>
            </a:r>
            <a:r>
              <a:rPr sz="35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Foundation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1605" y="4368008"/>
            <a:ext cx="518159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Schwab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Charitable</a:t>
            </a:r>
            <a:r>
              <a:rPr sz="35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Fund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02189" y="4487560"/>
            <a:ext cx="567690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KSG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NCT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3102" y="4726666"/>
            <a:ext cx="35687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Barclays</a:t>
            </a:r>
            <a:r>
              <a:rPr sz="35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Capital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6367" y="4846219"/>
            <a:ext cx="71310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Benevity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Community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Impact</a:t>
            </a:r>
            <a:r>
              <a:rPr sz="350" spc="-9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Fund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3337" y="4965772"/>
            <a:ext cx="20637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20" dirty="0">
                <a:solidFill>
                  <a:srgbClr val="666666"/>
                </a:solidFill>
                <a:latin typeface="Arial Black"/>
                <a:cs typeface="Arial Black"/>
              </a:rPr>
              <a:t>W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50" spc="-2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50" spc="-15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5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6448" y="5085325"/>
            <a:ext cx="2635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ExxonMobil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9442" y="5204878"/>
            <a:ext cx="35052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Morgan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Stanley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76996" y="5324431"/>
            <a:ext cx="593090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MAM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8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73025" algn="ctr">
              <a:lnSpc>
                <a:spcPct val="100000"/>
              </a:lnSpc>
            </a:pP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Retired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Barclays</a:t>
            </a:r>
            <a:r>
              <a:rPr sz="350" spc="-8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Capital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02032" y="5563537"/>
            <a:ext cx="26797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Wells</a:t>
            </a:r>
            <a:r>
              <a:rPr sz="3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Fargo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98280" y="5683089"/>
            <a:ext cx="57150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CAN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8212" y="5802642"/>
            <a:ext cx="43180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Apache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Corporation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05109" y="5922195"/>
            <a:ext cx="664845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Noble</a:t>
            </a:r>
            <a:r>
              <a:rPr sz="350" spc="-8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Energy,</a:t>
            </a:r>
            <a:r>
              <a:rPr sz="350" spc="-8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Inc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Goldman, </a:t>
            </a: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Sachs </a:t>
            </a:r>
            <a:r>
              <a:rPr sz="350" spc="-85" dirty="0">
                <a:solidFill>
                  <a:srgbClr val="666666"/>
                </a:solidFill>
                <a:latin typeface="Arial Black"/>
                <a:cs typeface="Arial Black"/>
              </a:rPr>
              <a:t>&amp;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Co.</a:t>
            </a:r>
            <a:r>
              <a:rPr sz="35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99356" y="6161301"/>
            <a:ext cx="57023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UTU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Anonymous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Donor</a:t>
            </a: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60" dirty="0">
                <a:solidFill>
                  <a:srgbClr val="666666"/>
                </a:solidFill>
                <a:latin typeface="Arial Black"/>
                <a:cs typeface="Arial Black"/>
              </a:rPr>
              <a:t>CIC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2981" y="6280854"/>
            <a:ext cx="12700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Shell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76980" y="6400407"/>
            <a:ext cx="19304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50" spc="-2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50" spc="-25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50" spc="-15" dirty="0">
                <a:solidFill>
                  <a:srgbClr val="666666"/>
                </a:solidFill>
                <a:latin typeface="Arial Black"/>
                <a:cs typeface="Arial Black"/>
              </a:rPr>
              <a:t>tt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56676" y="6519960"/>
            <a:ext cx="613410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350" spc="-90" dirty="0">
                <a:solidFill>
                  <a:srgbClr val="666666"/>
                </a:solidFill>
                <a:latin typeface="Arial Black"/>
                <a:cs typeface="Arial Black"/>
              </a:rPr>
              <a:t>K</a:t>
            </a:r>
            <a:r>
              <a:rPr sz="350" spc="-5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50" spc="-25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50" spc="-55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Noble Energy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r>
              <a:rPr sz="350" spc="-9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68518" y="6759065"/>
            <a:ext cx="80137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40" dirty="0">
                <a:solidFill>
                  <a:srgbClr val="666666"/>
                </a:solidFill>
                <a:latin typeface="Arial Black"/>
                <a:cs typeface="Arial Black"/>
              </a:rPr>
              <a:t>Noble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Drilling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Services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Matching</a:t>
            </a:r>
            <a:r>
              <a:rPr sz="350" spc="-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Gifts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22744" y="6878618"/>
            <a:ext cx="74676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0" dirty="0">
                <a:solidFill>
                  <a:srgbClr val="666666"/>
                </a:solidFill>
                <a:latin typeface="Arial Black"/>
                <a:cs typeface="Arial Black"/>
              </a:rPr>
              <a:t>Norton</a:t>
            </a:r>
            <a:r>
              <a:rPr sz="350" spc="-10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50" spc="-45" dirty="0">
                <a:solidFill>
                  <a:srgbClr val="666666"/>
                </a:solidFill>
                <a:latin typeface="Arial Black"/>
                <a:cs typeface="Arial Black"/>
              </a:rPr>
              <a:t>Rose </a:t>
            </a:r>
            <a:r>
              <a:rPr sz="350" spc="-35" dirty="0">
                <a:solidFill>
                  <a:srgbClr val="666666"/>
                </a:solidFill>
                <a:latin typeface="Arial Black"/>
                <a:cs typeface="Arial Black"/>
              </a:rPr>
              <a:t>Charitable Foundation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11763" y="881069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491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1763" y="986130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1763" y="1105683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11763" y="1225236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1763" y="1344789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11763" y="1464342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11763" y="1583895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11763" y="1703448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11763" y="1823000"/>
            <a:ext cx="0" cy="5159375"/>
          </a:xfrm>
          <a:custGeom>
            <a:avLst/>
            <a:gdLst/>
            <a:ahLst/>
            <a:cxnLst/>
            <a:rect l="l" t="t" r="r" b="b"/>
            <a:pathLst>
              <a:path h="5159375">
                <a:moveTo>
                  <a:pt x="0" y="0"/>
                </a:moveTo>
                <a:lnTo>
                  <a:pt x="0" y="5158890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5062" y="881069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491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5062" y="986130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5062" y="1105683"/>
            <a:ext cx="0" cy="5876290"/>
          </a:xfrm>
          <a:custGeom>
            <a:avLst/>
            <a:gdLst/>
            <a:ahLst/>
            <a:cxnLst/>
            <a:rect l="l" t="t" r="r" b="b"/>
            <a:pathLst>
              <a:path h="5876290">
                <a:moveTo>
                  <a:pt x="0" y="0"/>
                </a:moveTo>
                <a:lnTo>
                  <a:pt x="0" y="5876207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81984" y="881069"/>
            <a:ext cx="0" cy="6101080"/>
          </a:xfrm>
          <a:custGeom>
            <a:avLst/>
            <a:gdLst/>
            <a:ahLst/>
            <a:cxnLst/>
            <a:rect l="l" t="t" r="r" b="b"/>
            <a:pathLst>
              <a:path h="6101080">
                <a:moveTo>
                  <a:pt x="0" y="0"/>
                </a:moveTo>
                <a:lnTo>
                  <a:pt x="0" y="6100822"/>
                </a:lnTo>
              </a:path>
            </a:pathLst>
          </a:custGeom>
          <a:ln w="362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75747" y="881069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49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75747" y="986130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75747" y="1105683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75747" y="1225236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75747" y="1344789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75747" y="1464342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75747" y="1583895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75747" y="1703448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75747" y="1823000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75747" y="1942553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75747" y="2062106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75747" y="218165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75747" y="230121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75747" y="2420765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75747" y="2540318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75747" y="265987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75747" y="2779424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75747" y="289897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75747" y="301852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75747" y="313808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75747" y="3257635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75747" y="3377188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75747" y="349674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75747" y="3616294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75747" y="373584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75747" y="3855400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75747" y="3974953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75747" y="4094505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75747" y="4214058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75747" y="433361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75747" y="4453164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75747" y="457271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75747" y="4692270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75747" y="4811823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75747" y="4931376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75747" y="5050928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75747" y="517048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75747" y="5290034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75747" y="540958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75747" y="5529140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75747" y="5648693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75747" y="5768246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75747" y="588779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75747" y="600735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75747" y="6126905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75747" y="624645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75747" y="636601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75747" y="6485563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75747" y="6605116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75747" y="6724669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75747" y="6844222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75747" y="6963774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11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74842" y="6873205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5" h="90804">
                <a:moveTo>
                  <a:pt x="0" y="0"/>
                </a:moveTo>
                <a:lnTo>
                  <a:pt x="115930" y="0"/>
                </a:lnTo>
                <a:lnTo>
                  <a:pt x="115930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74842" y="6753652"/>
            <a:ext cx="120014" cy="90805"/>
          </a:xfrm>
          <a:custGeom>
            <a:avLst/>
            <a:gdLst/>
            <a:ahLst/>
            <a:cxnLst/>
            <a:rect l="l" t="t" r="r" b="b"/>
            <a:pathLst>
              <a:path w="120014" h="90804">
                <a:moveTo>
                  <a:pt x="0" y="0"/>
                </a:moveTo>
                <a:lnTo>
                  <a:pt x="119552" y="0"/>
                </a:lnTo>
                <a:lnTo>
                  <a:pt x="119552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74842" y="6634098"/>
            <a:ext cx="123189" cy="90805"/>
          </a:xfrm>
          <a:custGeom>
            <a:avLst/>
            <a:gdLst/>
            <a:ahLst/>
            <a:cxnLst/>
            <a:rect l="l" t="t" r="r" b="b"/>
            <a:pathLst>
              <a:path w="123189" h="90804">
                <a:moveTo>
                  <a:pt x="0" y="0"/>
                </a:moveTo>
                <a:lnTo>
                  <a:pt x="123175" y="0"/>
                </a:lnTo>
                <a:lnTo>
                  <a:pt x="123175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74842" y="6514546"/>
            <a:ext cx="123189" cy="90805"/>
          </a:xfrm>
          <a:custGeom>
            <a:avLst/>
            <a:gdLst/>
            <a:ahLst/>
            <a:cxnLst/>
            <a:rect l="l" t="t" r="r" b="b"/>
            <a:pathLst>
              <a:path w="123189" h="90804">
                <a:moveTo>
                  <a:pt x="0" y="0"/>
                </a:moveTo>
                <a:lnTo>
                  <a:pt x="123175" y="0"/>
                </a:lnTo>
                <a:lnTo>
                  <a:pt x="123175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74842" y="6394993"/>
            <a:ext cx="123189" cy="90805"/>
          </a:xfrm>
          <a:custGeom>
            <a:avLst/>
            <a:gdLst/>
            <a:ahLst/>
            <a:cxnLst/>
            <a:rect l="l" t="t" r="r" b="b"/>
            <a:pathLst>
              <a:path w="123189" h="90804">
                <a:moveTo>
                  <a:pt x="0" y="0"/>
                </a:moveTo>
                <a:lnTo>
                  <a:pt x="123175" y="0"/>
                </a:lnTo>
                <a:lnTo>
                  <a:pt x="123175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74842" y="6275440"/>
            <a:ext cx="127000" cy="90805"/>
          </a:xfrm>
          <a:custGeom>
            <a:avLst/>
            <a:gdLst/>
            <a:ahLst/>
            <a:cxnLst/>
            <a:rect l="l" t="t" r="r" b="b"/>
            <a:pathLst>
              <a:path w="127000" h="90804">
                <a:moveTo>
                  <a:pt x="0" y="0"/>
                </a:moveTo>
                <a:lnTo>
                  <a:pt x="126798" y="0"/>
                </a:lnTo>
                <a:lnTo>
                  <a:pt x="12679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4842" y="6155887"/>
            <a:ext cx="127000" cy="90805"/>
          </a:xfrm>
          <a:custGeom>
            <a:avLst/>
            <a:gdLst/>
            <a:ahLst/>
            <a:cxnLst/>
            <a:rect l="l" t="t" r="r" b="b"/>
            <a:pathLst>
              <a:path w="127000" h="90804">
                <a:moveTo>
                  <a:pt x="0" y="0"/>
                </a:moveTo>
                <a:lnTo>
                  <a:pt x="126798" y="0"/>
                </a:lnTo>
                <a:lnTo>
                  <a:pt x="12679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74842" y="6036334"/>
            <a:ext cx="127000" cy="90805"/>
          </a:xfrm>
          <a:custGeom>
            <a:avLst/>
            <a:gdLst/>
            <a:ahLst/>
            <a:cxnLst/>
            <a:rect l="l" t="t" r="r" b="b"/>
            <a:pathLst>
              <a:path w="127000" h="90804">
                <a:moveTo>
                  <a:pt x="0" y="0"/>
                </a:moveTo>
                <a:lnTo>
                  <a:pt x="126798" y="0"/>
                </a:lnTo>
                <a:lnTo>
                  <a:pt x="12679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74842" y="5916781"/>
            <a:ext cx="127000" cy="90805"/>
          </a:xfrm>
          <a:custGeom>
            <a:avLst/>
            <a:gdLst/>
            <a:ahLst/>
            <a:cxnLst/>
            <a:rect l="l" t="t" r="r" b="b"/>
            <a:pathLst>
              <a:path w="127000" h="90804">
                <a:moveTo>
                  <a:pt x="0" y="0"/>
                </a:moveTo>
                <a:lnTo>
                  <a:pt x="126798" y="0"/>
                </a:lnTo>
                <a:lnTo>
                  <a:pt x="12679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74842" y="5797229"/>
            <a:ext cx="127000" cy="90805"/>
          </a:xfrm>
          <a:custGeom>
            <a:avLst/>
            <a:gdLst/>
            <a:ahLst/>
            <a:cxnLst/>
            <a:rect l="l" t="t" r="r" b="b"/>
            <a:pathLst>
              <a:path w="127000" h="90804">
                <a:moveTo>
                  <a:pt x="0" y="0"/>
                </a:moveTo>
                <a:lnTo>
                  <a:pt x="126798" y="0"/>
                </a:lnTo>
                <a:lnTo>
                  <a:pt x="12679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74842" y="5677675"/>
            <a:ext cx="130810" cy="90805"/>
          </a:xfrm>
          <a:custGeom>
            <a:avLst/>
            <a:gdLst/>
            <a:ahLst/>
            <a:cxnLst/>
            <a:rect l="l" t="t" r="r" b="b"/>
            <a:pathLst>
              <a:path w="130810" h="90804">
                <a:moveTo>
                  <a:pt x="0" y="0"/>
                </a:moveTo>
                <a:lnTo>
                  <a:pt x="130421" y="0"/>
                </a:lnTo>
                <a:lnTo>
                  <a:pt x="13042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74842" y="5558123"/>
            <a:ext cx="137795" cy="90805"/>
          </a:xfrm>
          <a:custGeom>
            <a:avLst/>
            <a:gdLst/>
            <a:ahLst/>
            <a:cxnLst/>
            <a:rect l="l" t="t" r="r" b="b"/>
            <a:pathLst>
              <a:path w="137794" h="90804">
                <a:moveTo>
                  <a:pt x="0" y="0"/>
                </a:moveTo>
                <a:lnTo>
                  <a:pt x="137666" y="0"/>
                </a:lnTo>
                <a:lnTo>
                  <a:pt x="137666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74842" y="5438570"/>
            <a:ext cx="141605" cy="90805"/>
          </a:xfrm>
          <a:custGeom>
            <a:avLst/>
            <a:gdLst/>
            <a:ahLst/>
            <a:cxnLst/>
            <a:rect l="l" t="t" r="r" b="b"/>
            <a:pathLst>
              <a:path w="141605" h="90804">
                <a:moveTo>
                  <a:pt x="0" y="0"/>
                </a:moveTo>
                <a:lnTo>
                  <a:pt x="141289" y="0"/>
                </a:lnTo>
                <a:lnTo>
                  <a:pt x="141289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74842" y="5319017"/>
            <a:ext cx="141605" cy="90805"/>
          </a:xfrm>
          <a:custGeom>
            <a:avLst/>
            <a:gdLst/>
            <a:ahLst/>
            <a:cxnLst/>
            <a:rect l="l" t="t" r="r" b="b"/>
            <a:pathLst>
              <a:path w="141605" h="90804">
                <a:moveTo>
                  <a:pt x="0" y="0"/>
                </a:moveTo>
                <a:lnTo>
                  <a:pt x="141289" y="0"/>
                </a:lnTo>
                <a:lnTo>
                  <a:pt x="141289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74842" y="5199464"/>
            <a:ext cx="145415" cy="90805"/>
          </a:xfrm>
          <a:custGeom>
            <a:avLst/>
            <a:gdLst/>
            <a:ahLst/>
            <a:cxnLst/>
            <a:rect l="l" t="t" r="r" b="b"/>
            <a:pathLst>
              <a:path w="145414" h="90804">
                <a:moveTo>
                  <a:pt x="0" y="0"/>
                </a:moveTo>
                <a:lnTo>
                  <a:pt x="144912" y="0"/>
                </a:lnTo>
                <a:lnTo>
                  <a:pt x="144912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74842" y="5079911"/>
            <a:ext cx="145415" cy="90805"/>
          </a:xfrm>
          <a:custGeom>
            <a:avLst/>
            <a:gdLst/>
            <a:ahLst/>
            <a:cxnLst/>
            <a:rect l="l" t="t" r="r" b="b"/>
            <a:pathLst>
              <a:path w="145414" h="90804">
                <a:moveTo>
                  <a:pt x="0" y="0"/>
                </a:moveTo>
                <a:lnTo>
                  <a:pt x="144912" y="0"/>
                </a:lnTo>
                <a:lnTo>
                  <a:pt x="144912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74842" y="4960358"/>
            <a:ext cx="145415" cy="90805"/>
          </a:xfrm>
          <a:custGeom>
            <a:avLst/>
            <a:gdLst/>
            <a:ahLst/>
            <a:cxnLst/>
            <a:rect l="l" t="t" r="r" b="b"/>
            <a:pathLst>
              <a:path w="145414" h="90804">
                <a:moveTo>
                  <a:pt x="0" y="0"/>
                </a:moveTo>
                <a:lnTo>
                  <a:pt x="144912" y="0"/>
                </a:lnTo>
                <a:lnTo>
                  <a:pt x="144912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74842" y="4840805"/>
            <a:ext cx="148590" cy="90805"/>
          </a:xfrm>
          <a:custGeom>
            <a:avLst/>
            <a:gdLst/>
            <a:ahLst/>
            <a:cxnLst/>
            <a:rect l="l" t="t" r="r" b="b"/>
            <a:pathLst>
              <a:path w="148589" h="90804">
                <a:moveTo>
                  <a:pt x="0" y="0"/>
                </a:moveTo>
                <a:lnTo>
                  <a:pt x="148535" y="0"/>
                </a:lnTo>
                <a:lnTo>
                  <a:pt x="148535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74842" y="4721252"/>
            <a:ext cx="152400" cy="90805"/>
          </a:xfrm>
          <a:custGeom>
            <a:avLst/>
            <a:gdLst/>
            <a:ahLst/>
            <a:cxnLst/>
            <a:rect l="l" t="t" r="r" b="b"/>
            <a:pathLst>
              <a:path w="152400" h="90804">
                <a:moveTo>
                  <a:pt x="0" y="0"/>
                </a:moveTo>
                <a:lnTo>
                  <a:pt x="152158" y="0"/>
                </a:lnTo>
                <a:lnTo>
                  <a:pt x="15215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74842" y="4601700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4">
                <a:moveTo>
                  <a:pt x="0" y="0"/>
                </a:moveTo>
                <a:lnTo>
                  <a:pt x="155781" y="0"/>
                </a:lnTo>
                <a:lnTo>
                  <a:pt x="15578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74842" y="4482146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4">
                <a:moveTo>
                  <a:pt x="0" y="0"/>
                </a:moveTo>
                <a:lnTo>
                  <a:pt x="155781" y="0"/>
                </a:lnTo>
                <a:lnTo>
                  <a:pt x="15578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74842" y="4362594"/>
            <a:ext cx="160020" cy="90805"/>
          </a:xfrm>
          <a:custGeom>
            <a:avLst/>
            <a:gdLst/>
            <a:ahLst/>
            <a:cxnLst/>
            <a:rect l="l" t="t" r="r" b="b"/>
            <a:pathLst>
              <a:path w="160019" h="90804">
                <a:moveTo>
                  <a:pt x="0" y="0"/>
                </a:moveTo>
                <a:lnTo>
                  <a:pt x="159403" y="0"/>
                </a:lnTo>
                <a:lnTo>
                  <a:pt x="159403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74842" y="4243041"/>
            <a:ext cx="167005" cy="90805"/>
          </a:xfrm>
          <a:custGeom>
            <a:avLst/>
            <a:gdLst/>
            <a:ahLst/>
            <a:cxnLst/>
            <a:rect l="l" t="t" r="r" b="b"/>
            <a:pathLst>
              <a:path w="167005" h="90804">
                <a:moveTo>
                  <a:pt x="0" y="0"/>
                </a:moveTo>
                <a:lnTo>
                  <a:pt x="166649" y="0"/>
                </a:lnTo>
                <a:lnTo>
                  <a:pt x="166649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74842" y="4123488"/>
            <a:ext cx="184785" cy="90805"/>
          </a:xfrm>
          <a:custGeom>
            <a:avLst/>
            <a:gdLst/>
            <a:ahLst/>
            <a:cxnLst/>
            <a:rect l="l" t="t" r="r" b="b"/>
            <a:pathLst>
              <a:path w="184785" h="90804">
                <a:moveTo>
                  <a:pt x="0" y="0"/>
                </a:moveTo>
                <a:lnTo>
                  <a:pt x="184763" y="0"/>
                </a:lnTo>
                <a:lnTo>
                  <a:pt x="184763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74842" y="4003935"/>
            <a:ext cx="184785" cy="90805"/>
          </a:xfrm>
          <a:custGeom>
            <a:avLst/>
            <a:gdLst/>
            <a:ahLst/>
            <a:cxnLst/>
            <a:rect l="l" t="t" r="r" b="b"/>
            <a:pathLst>
              <a:path w="184785" h="90804">
                <a:moveTo>
                  <a:pt x="0" y="0"/>
                </a:moveTo>
                <a:lnTo>
                  <a:pt x="184763" y="0"/>
                </a:lnTo>
                <a:lnTo>
                  <a:pt x="184763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74842" y="3884382"/>
            <a:ext cx="188595" cy="90805"/>
          </a:xfrm>
          <a:custGeom>
            <a:avLst/>
            <a:gdLst/>
            <a:ahLst/>
            <a:cxnLst/>
            <a:rect l="l" t="t" r="r" b="b"/>
            <a:pathLst>
              <a:path w="188594" h="90804">
                <a:moveTo>
                  <a:pt x="0" y="0"/>
                </a:moveTo>
                <a:lnTo>
                  <a:pt x="188386" y="0"/>
                </a:lnTo>
                <a:lnTo>
                  <a:pt x="188386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74842" y="3764829"/>
            <a:ext cx="210185" cy="90805"/>
          </a:xfrm>
          <a:custGeom>
            <a:avLst/>
            <a:gdLst/>
            <a:ahLst/>
            <a:cxnLst/>
            <a:rect l="l" t="t" r="r" b="b"/>
            <a:pathLst>
              <a:path w="210185" h="90804">
                <a:moveTo>
                  <a:pt x="0" y="0"/>
                </a:moveTo>
                <a:lnTo>
                  <a:pt x="210123" y="0"/>
                </a:lnTo>
                <a:lnTo>
                  <a:pt x="210123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74842" y="3645276"/>
            <a:ext cx="217804" cy="90805"/>
          </a:xfrm>
          <a:custGeom>
            <a:avLst/>
            <a:gdLst/>
            <a:ahLst/>
            <a:cxnLst/>
            <a:rect l="l" t="t" r="r" b="b"/>
            <a:pathLst>
              <a:path w="217805" h="90804">
                <a:moveTo>
                  <a:pt x="0" y="0"/>
                </a:moveTo>
                <a:lnTo>
                  <a:pt x="217368" y="0"/>
                </a:lnTo>
                <a:lnTo>
                  <a:pt x="21736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74842" y="3525723"/>
            <a:ext cx="221615" cy="90805"/>
          </a:xfrm>
          <a:custGeom>
            <a:avLst/>
            <a:gdLst/>
            <a:ahLst/>
            <a:cxnLst/>
            <a:rect l="l" t="t" r="r" b="b"/>
            <a:pathLst>
              <a:path w="221614" h="90804">
                <a:moveTo>
                  <a:pt x="0" y="0"/>
                </a:moveTo>
                <a:lnTo>
                  <a:pt x="220991" y="0"/>
                </a:lnTo>
                <a:lnTo>
                  <a:pt x="22099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74842" y="3406171"/>
            <a:ext cx="228600" cy="90805"/>
          </a:xfrm>
          <a:custGeom>
            <a:avLst/>
            <a:gdLst/>
            <a:ahLst/>
            <a:cxnLst/>
            <a:rect l="l" t="t" r="r" b="b"/>
            <a:pathLst>
              <a:path w="228600" h="90804">
                <a:moveTo>
                  <a:pt x="0" y="0"/>
                </a:moveTo>
                <a:lnTo>
                  <a:pt x="228237" y="0"/>
                </a:lnTo>
                <a:lnTo>
                  <a:pt x="228237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74842" y="3286618"/>
            <a:ext cx="232410" cy="90805"/>
          </a:xfrm>
          <a:custGeom>
            <a:avLst/>
            <a:gdLst/>
            <a:ahLst/>
            <a:cxnLst/>
            <a:rect l="l" t="t" r="r" b="b"/>
            <a:pathLst>
              <a:path w="232410" h="90804">
                <a:moveTo>
                  <a:pt x="0" y="0"/>
                </a:moveTo>
                <a:lnTo>
                  <a:pt x="231860" y="0"/>
                </a:lnTo>
                <a:lnTo>
                  <a:pt x="231860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74842" y="3167065"/>
            <a:ext cx="239395" cy="90805"/>
          </a:xfrm>
          <a:custGeom>
            <a:avLst/>
            <a:gdLst/>
            <a:ahLst/>
            <a:cxnLst/>
            <a:rect l="l" t="t" r="r" b="b"/>
            <a:pathLst>
              <a:path w="239394" h="90804">
                <a:moveTo>
                  <a:pt x="0" y="0"/>
                </a:moveTo>
                <a:lnTo>
                  <a:pt x="239105" y="0"/>
                </a:lnTo>
                <a:lnTo>
                  <a:pt x="239105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174842" y="3047512"/>
            <a:ext cx="246379" cy="90805"/>
          </a:xfrm>
          <a:custGeom>
            <a:avLst/>
            <a:gdLst/>
            <a:ahLst/>
            <a:cxnLst/>
            <a:rect l="l" t="t" r="r" b="b"/>
            <a:pathLst>
              <a:path w="246380" h="90805">
                <a:moveTo>
                  <a:pt x="0" y="0"/>
                </a:moveTo>
                <a:lnTo>
                  <a:pt x="246351" y="0"/>
                </a:lnTo>
                <a:lnTo>
                  <a:pt x="24635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174842" y="2927959"/>
            <a:ext cx="246379" cy="90805"/>
          </a:xfrm>
          <a:custGeom>
            <a:avLst/>
            <a:gdLst/>
            <a:ahLst/>
            <a:cxnLst/>
            <a:rect l="l" t="t" r="r" b="b"/>
            <a:pathLst>
              <a:path w="246380" h="90805">
                <a:moveTo>
                  <a:pt x="0" y="0"/>
                </a:moveTo>
                <a:lnTo>
                  <a:pt x="246351" y="0"/>
                </a:lnTo>
                <a:lnTo>
                  <a:pt x="24635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74842" y="2808406"/>
            <a:ext cx="250190" cy="90805"/>
          </a:xfrm>
          <a:custGeom>
            <a:avLst/>
            <a:gdLst/>
            <a:ahLst/>
            <a:cxnLst/>
            <a:rect l="l" t="t" r="r" b="b"/>
            <a:pathLst>
              <a:path w="250189" h="90805">
                <a:moveTo>
                  <a:pt x="0" y="0"/>
                </a:moveTo>
                <a:lnTo>
                  <a:pt x="249974" y="0"/>
                </a:lnTo>
                <a:lnTo>
                  <a:pt x="249974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74842" y="2688853"/>
            <a:ext cx="257810" cy="90805"/>
          </a:xfrm>
          <a:custGeom>
            <a:avLst/>
            <a:gdLst/>
            <a:ahLst/>
            <a:cxnLst/>
            <a:rect l="l" t="t" r="r" b="b"/>
            <a:pathLst>
              <a:path w="257810" h="90805">
                <a:moveTo>
                  <a:pt x="0" y="0"/>
                </a:moveTo>
                <a:lnTo>
                  <a:pt x="257219" y="0"/>
                </a:lnTo>
                <a:lnTo>
                  <a:pt x="257219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174842" y="2569300"/>
            <a:ext cx="260985" cy="90805"/>
          </a:xfrm>
          <a:custGeom>
            <a:avLst/>
            <a:gdLst/>
            <a:ahLst/>
            <a:cxnLst/>
            <a:rect l="l" t="t" r="r" b="b"/>
            <a:pathLst>
              <a:path w="260985" h="90805">
                <a:moveTo>
                  <a:pt x="0" y="0"/>
                </a:moveTo>
                <a:lnTo>
                  <a:pt x="260842" y="0"/>
                </a:lnTo>
                <a:lnTo>
                  <a:pt x="260842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74842" y="2449747"/>
            <a:ext cx="264795" cy="90805"/>
          </a:xfrm>
          <a:custGeom>
            <a:avLst/>
            <a:gdLst/>
            <a:ahLst/>
            <a:cxnLst/>
            <a:rect l="l" t="t" r="r" b="b"/>
            <a:pathLst>
              <a:path w="264794" h="90805">
                <a:moveTo>
                  <a:pt x="0" y="0"/>
                </a:moveTo>
                <a:lnTo>
                  <a:pt x="264465" y="0"/>
                </a:lnTo>
                <a:lnTo>
                  <a:pt x="264465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74842" y="2330195"/>
            <a:ext cx="304800" cy="90805"/>
          </a:xfrm>
          <a:custGeom>
            <a:avLst/>
            <a:gdLst/>
            <a:ahLst/>
            <a:cxnLst/>
            <a:rect l="l" t="t" r="r" b="b"/>
            <a:pathLst>
              <a:path w="304800" h="90805">
                <a:moveTo>
                  <a:pt x="0" y="0"/>
                </a:moveTo>
                <a:lnTo>
                  <a:pt x="304316" y="0"/>
                </a:lnTo>
                <a:lnTo>
                  <a:pt x="304316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74842" y="2210642"/>
            <a:ext cx="304800" cy="90805"/>
          </a:xfrm>
          <a:custGeom>
            <a:avLst/>
            <a:gdLst/>
            <a:ahLst/>
            <a:cxnLst/>
            <a:rect l="l" t="t" r="r" b="b"/>
            <a:pathLst>
              <a:path w="304800" h="90805">
                <a:moveTo>
                  <a:pt x="0" y="0"/>
                </a:moveTo>
                <a:lnTo>
                  <a:pt x="304316" y="0"/>
                </a:lnTo>
                <a:lnTo>
                  <a:pt x="304316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174842" y="2091089"/>
            <a:ext cx="311785" cy="90805"/>
          </a:xfrm>
          <a:custGeom>
            <a:avLst/>
            <a:gdLst/>
            <a:ahLst/>
            <a:cxnLst/>
            <a:rect l="l" t="t" r="r" b="b"/>
            <a:pathLst>
              <a:path w="311785" h="90805">
                <a:moveTo>
                  <a:pt x="0" y="0"/>
                </a:moveTo>
                <a:lnTo>
                  <a:pt x="311562" y="0"/>
                </a:lnTo>
                <a:lnTo>
                  <a:pt x="311562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74842" y="1971536"/>
            <a:ext cx="315595" cy="90805"/>
          </a:xfrm>
          <a:custGeom>
            <a:avLst/>
            <a:gdLst/>
            <a:ahLst/>
            <a:cxnLst/>
            <a:rect l="l" t="t" r="r" b="b"/>
            <a:pathLst>
              <a:path w="315594" h="90805">
                <a:moveTo>
                  <a:pt x="0" y="0"/>
                </a:moveTo>
                <a:lnTo>
                  <a:pt x="315184" y="0"/>
                </a:lnTo>
                <a:lnTo>
                  <a:pt x="315184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74842" y="1851983"/>
            <a:ext cx="326390" cy="90805"/>
          </a:xfrm>
          <a:custGeom>
            <a:avLst/>
            <a:gdLst/>
            <a:ahLst/>
            <a:cxnLst/>
            <a:rect l="l" t="t" r="r" b="b"/>
            <a:pathLst>
              <a:path w="326389" h="90805">
                <a:moveTo>
                  <a:pt x="0" y="0"/>
                </a:moveTo>
                <a:lnTo>
                  <a:pt x="326053" y="0"/>
                </a:lnTo>
                <a:lnTo>
                  <a:pt x="326053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74842" y="1732430"/>
            <a:ext cx="351790" cy="90805"/>
          </a:xfrm>
          <a:custGeom>
            <a:avLst/>
            <a:gdLst/>
            <a:ahLst/>
            <a:cxnLst/>
            <a:rect l="l" t="t" r="r" b="b"/>
            <a:pathLst>
              <a:path w="351789" h="90805">
                <a:moveTo>
                  <a:pt x="0" y="0"/>
                </a:moveTo>
                <a:lnTo>
                  <a:pt x="351413" y="0"/>
                </a:lnTo>
                <a:lnTo>
                  <a:pt x="351413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174842" y="1612877"/>
            <a:ext cx="358775" cy="90805"/>
          </a:xfrm>
          <a:custGeom>
            <a:avLst/>
            <a:gdLst/>
            <a:ahLst/>
            <a:cxnLst/>
            <a:rect l="l" t="t" r="r" b="b"/>
            <a:pathLst>
              <a:path w="358775" h="90805">
                <a:moveTo>
                  <a:pt x="0" y="0"/>
                </a:moveTo>
                <a:lnTo>
                  <a:pt x="358658" y="0"/>
                </a:lnTo>
                <a:lnTo>
                  <a:pt x="358658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174842" y="1493324"/>
            <a:ext cx="366395" cy="90805"/>
          </a:xfrm>
          <a:custGeom>
            <a:avLst/>
            <a:gdLst/>
            <a:ahLst/>
            <a:cxnLst/>
            <a:rect l="l" t="t" r="r" b="b"/>
            <a:pathLst>
              <a:path w="366394" h="90805">
                <a:moveTo>
                  <a:pt x="0" y="0"/>
                </a:moveTo>
                <a:lnTo>
                  <a:pt x="365904" y="0"/>
                </a:lnTo>
                <a:lnTo>
                  <a:pt x="365904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74842" y="1373771"/>
            <a:ext cx="453390" cy="90805"/>
          </a:xfrm>
          <a:custGeom>
            <a:avLst/>
            <a:gdLst/>
            <a:ahLst/>
            <a:cxnLst/>
            <a:rect l="l" t="t" r="r" b="b"/>
            <a:pathLst>
              <a:path w="453389" h="90805">
                <a:moveTo>
                  <a:pt x="0" y="0"/>
                </a:moveTo>
                <a:lnTo>
                  <a:pt x="452851" y="0"/>
                </a:lnTo>
                <a:lnTo>
                  <a:pt x="45285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74842" y="1254219"/>
            <a:ext cx="489584" cy="90805"/>
          </a:xfrm>
          <a:custGeom>
            <a:avLst/>
            <a:gdLst/>
            <a:ahLst/>
            <a:cxnLst/>
            <a:rect l="l" t="t" r="r" b="b"/>
            <a:pathLst>
              <a:path w="489585" h="90805">
                <a:moveTo>
                  <a:pt x="0" y="0"/>
                </a:moveTo>
                <a:lnTo>
                  <a:pt x="489080" y="0"/>
                </a:lnTo>
                <a:lnTo>
                  <a:pt x="489080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174842" y="1134666"/>
            <a:ext cx="504190" cy="90805"/>
          </a:xfrm>
          <a:custGeom>
            <a:avLst/>
            <a:gdLst/>
            <a:ahLst/>
            <a:cxnLst/>
            <a:rect l="l" t="t" r="r" b="b"/>
            <a:pathLst>
              <a:path w="504189" h="90805">
                <a:moveTo>
                  <a:pt x="0" y="0"/>
                </a:moveTo>
                <a:lnTo>
                  <a:pt x="503571" y="0"/>
                </a:lnTo>
                <a:lnTo>
                  <a:pt x="503571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74842" y="1015113"/>
            <a:ext cx="677545" cy="90805"/>
          </a:xfrm>
          <a:custGeom>
            <a:avLst/>
            <a:gdLst/>
            <a:ahLst/>
            <a:cxnLst/>
            <a:rect l="l" t="t" r="r" b="b"/>
            <a:pathLst>
              <a:path w="677544" h="90805">
                <a:moveTo>
                  <a:pt x="0" y="0"/>
                </a:moveTo>
                <a:lnTo>
                  <a:pt x="677466" y="0"/>
                </a:lnTo>
                <a:lnTo>
                  <a:pt x="677466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74842" y="895560"/>
            <a:ext cx="1007744" cy="90805"/>
          </a:xfrm>
          <a:custGeom>
            <a:avLst/>
            <a:gdLst/>
            <a:ahLst/>
            <a:cxnLst/>
            <a:rect l="l" t="t" r="r" b="b"/>
            <a:pathLst>
              <a:path w="1007744" h="90805">
                <a:moveTo>
                  <a:pt x="0" y="0"/>
                </a:moveTo>
                <a:lnTo>
                  <a:pt x="1007142" y="0"/>
                </a:lnTo>
                <a:lnTo>
                  <a:pt x="1007142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2292563" y="6878618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174,935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296186" y="6759065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177,048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299809" y="6639513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181,171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299809" y="6519960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183,783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299809" y="6400407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184,069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303431" y="6280854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188,536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303431" y="6161301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189,235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303431" y="6041748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189,310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303431" y="5922195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189,732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303431" y="5802642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191,501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307054" y="5683089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192,284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314300" y="5563537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207,040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317923" y="5443983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210,000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317923" y="5324431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211,293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321545" y="5204878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214,989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321545" y="5085325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215,418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321545" y="4965772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217,636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325168" y="4846219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222,277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328791" y="4726666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228,933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332414" y="4607113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231,046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2332414" y="4487560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232,621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2336037" y="4368008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238,958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343282" y="4248455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250,000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361396" y="4128902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273,810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361396" y="4009349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275,395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365019" y="3889796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278,249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386756" y="3770243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312,457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394002" y="3650691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324,883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397624" y="3531137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330,000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404870" y="3411585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341,196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408493" y="3292032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343,353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415738" y="3172479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354,439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422984" y="3052926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365,145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2422984" y="2933373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369,570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426607" y="2813820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370,954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433853" y="2694267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381,186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437475" y="2455162"/>
            <a:ext cx="198755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396,274</a:t>
            </a:r>
            <a:endParaRPr sz="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" spc="-35" dirty="0">
                <a:latin typeface="Arial Black"/>
                <a:cs typeface="Arial Black"/>
              </a:rPr>
              <a:t>389,555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480949" y="2335609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453,625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480949" y="2216056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454,963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488195" y="2096503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464,505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491818" y="1976950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471,400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502686" y="1857397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484,934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528046" y="1737844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521,372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535291" y="1618291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535,410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542537" y="1498739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544,244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629485" y="1379185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674,070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665713" y="1259633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730,297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680204" y="1140080"/>
            <a:ext cx="194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5" dirty="0">
                <a:latin typeface="Arial Black"/>
                <a:cs typeface="Arial Black"/>
              </a:rPr>
              <a:t>752,875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2854099" y="1020527"/>
            <a:ext cx="23431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0" dirty="0">
                <a:latin typeface="Arial Black"/>
                <a:cs typeface="Arial Black"/>
              </a:rPr>
              <a:t>1,011,304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2944669" y="900974"/>
            <a:ext cx="23431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-30" dirty="0">
                <a:latin typeface="Arial Black"/>
                <a:cs typeface="Arial Black"/>
              </a:rPr>
              <a:t>1,499,670</a:t>
            </a:r>
            <a:endParaRPr sz="350">
              <a:latin typeface="Arial Black"/>
              <a:cs typeface="Arial Black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2174842" y="6981889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581" y="0"/>
                </a:lnTo>
              </a:path>
            </a:pathLst>
          </a:custGeom>
          <a:ln w="362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174842" y="881068"/>
            <a:ext cx="0" cy="6119495"/>
          </a:xfrm>
          <a:custGeom>
            <a:avLst/>
            <a:gdLst/>
            <a:ahLst/>
            <a:cxnLst/>
            <a:rect l="l" t="t" r="r" b="b"/>
            <a:pathLst>
              <a:path h="6119495">
                <a:moveTo>
                  <a:pt x="0" y="6118936"/>
                </a:moveTo>
                <a:lnTo>
                  <a:pt x="0" y="0"/>
                </a:lnTo>
              </a:path>
            </a:pathLst>
          </a:custGeom>
          <a:ln w="362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87043" y="881069"/>
            <a:ext cx="54610" cy="6101080"/>
          </a:xfrm>
          <a:custGeom>
            <a:avLst/>
            <a:gdLst/>
            <a:ahLst/>
            <a:cxnLst/>
            <a:rect l="l" t="t" r="r" b="b"/>
            <a:pathLst>
              <a:path w="54610" h="6101080">
                <a:moveTo>
                  <a:pt x="0" y="0"/>
                </a:moveTo>
                <a:lnTo>
                  <a:pt x="54342" y="0"/>
                </a:lnTo>
                <a:lnTo>
                  <a:pt x="54342" y="6100820"/>
                </a:lnTo>
                <a:lnTo>
                  <a:pt x="0" y="6100820"/>
                </a:lnTo>
                <a:lnTo>
                  <a:pt x="0" y="0"/>
                </a:lnTo>
                <a:close/>
              </a:path>
            </a:pathLst>
          </a:custGeom>
          <a:ln w="36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1114559" y="305885"/>
            <a:ext cx="6505013" cy="5866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50" dirty="0">
                <a:solidFill>
                  <a:srgbClr val="333333"/>
                </a:solidFill>
                <a:latin typeface="Arial Black"/>
                <a:cs typeface="Arial Black"/>
              </a:rPr>
              <a:t>Bike </a:t>
            </a:r>
            <a:r>
              <a:rPr sz="1600" spc="-30" dirty="0">
                <a:solidFill>
                  <a:srgbClr val="333333"/>
                </a:solidFill>
                <a:latin typeface="Arial Black"/>
                <a:cs typeface="Arial Black"/>
              </a:rPr>
              <a:t>MS </a:t>
            </a:r>
            <a:r>
              <a:rPr sz="1600" spc="-40" dirty="0">
                <a:solidFill>
                  <a:srgbClr val="333333"/>
                </a:solidFill>
                <a:latin typeface="Arial Black"/>
                <a:cs typeface="Arial Black"/>
              </a:rPr>
              <a:t>Summary</a:t>
            </a:r>
            <a:r>
              <a:rPr sz="1600" spc="-14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16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Sheet</a:t>
            </a:r>
            <a:r>
              <a:rPr lang="en-US" sz="16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 (5 Years)</a:t>
            </a:r>
            <a:endParaRPr sz="1600" dirty="0">
              <a:latin typeface="Arial Black"/>
              <a:cs typeface="Arial Black"/>
            </a:endParaRPr>
          </a:p>
          <a:p>
            <a:pPr marL="17145">
              <a:lnSpc>
                <a:spcPct val="100000"/>
              </a:lnSpc>
              <a:spcBef>
                <a:spcPts val="575"/>
              </a:spcBef>
            </a:pPr>
            <a:r>
              <a:rPr sz="550" spc="-50" dirty="0">
                <a:solidFill>
                  <a:srgbClr val="333333"/>
                </a:solidFill>
                <a:latin typeface="Arial Black"/>
                <a:cs typeface="Arial Black"/>
              </a:rPr>
              <a:t>Top </a:t>
            </a:r>
            <a:r>
              <a:rPr sz="550" spc="-35" dirty="0">
                <a:solidFill>
                  <a:srgbClr val="333333"/>
                </a:solidFill>
                <a:latin typeface="Arial Black"/>
                <a:cs typeface="Arial Black"/>
              </a:rPr>
              <a:t>Corporations </a:t>
            </a:r>
            <a:r>
              <a:rPr sz="550" spc="-40" dirty="0">
                <a:solidFill>
                  <a:srgbClr val="333333"/>
                </a:solidFill>
                <a:latin typeface="Arial Black"/>
                <a:cs typeface="Arial Black"/>
              </a:rPr>
              <a:t>vs </a:t>
            </a:r>
            <a:r>
              <a:rPr sz="550" spc="-35" dirty="0">
                <a:solidFill>
                  <a:srgbClr val="333333"/>
                </a:solidFill>
                <a:latin typeface="Arial Black"/>
                <a:cs typeface="Arial Black"/>
              </a:rPr>
              <a:t>Net</a:t>
            </a:r>
            <a:r>
              <a:rPr sz="550" spc="-14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Transactions</a:t>
            </a:r>
            <a:endParaRPr lang="en-US" sz="550" dirty="0">
              <a:latin typeface="Arial Black"/>
              <a:cs typeface="Arial Black"/>
            </a:endParaRPr>
          </a:p>
          <a:p>
            <a:pPr marL="17145">
              <a:lnSpc>
                <a:spcPct val="100000"/>
              </a:lnSpc>
              <a:spcBef>
                <a:spcPts val="575"/>
              </a:spcBef>
            </a:pPr>
            <a:r>
              <a:rPr lang="en-US" sz="550" spc="-25" dirty="0" smtClean="0">
                <a:solidFill>
                  <a:srgbClr val="333333"/>
                </a:solidFill>
                <a:latin typeface="Arial Black"/>
                <a:cs typeface="Verdana"/>
              </a:rPr>
              <a:t>                      </a:t>
            </a:r>
            <a:r>
              <a:rPr sz="500" b="1" u="sng" spc="-25" dirty="0" smtClean="0">
                <a:solidFill>
                  <a:srgbClr val="333333"/>
                </a:solidFill>
                <a:latin typeface="Verdana"/>
                <a:cs typeface="Verdana"/>
              </a:rPr>
              <a:t>Donor</a:t>
            </a:r>
            <a:r>
              <a:rPr sz="500" b="1" u="sng" spc="-5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500" b="1" u="sng" spc="-20" dirty="0" smtClean="0">
                <a:solidFill>
                  <a:srgbClr val="333333"/>
                </a:solidFill>
                <a:latin typeface="Verdana"/>
                <a:cs typeface="Verdana"/>
              </a:rPr>
              <a:t>Employe</a:t>
            </a:r>
            <a:r>
              <a:rPr lang="en-US" sz="500" b="1" u="sng" spc="-20" dirty="0" smtClean="0">
                <a:solidFill>
                  <a:srgbClr val="333333"/>
                </a:solidFill>
                <a:latin typeface="Verdana"/>
                <a:cs typeface="Verdana"/>
              </a:rPr>
              <a:t>r </a:t>
            </a:r>
            <a:r>
              <a:rPr lang="en-US" sz="350" u="sng" spc="-20" dirty="0" smtClean="0">
                <a:solidFill>
                  <a:srgbClr val="333333"/>
                </a:solidFill>
                <a:latin typeface="Verdana"/>
                <a:cs typeface="Verdana"/>
              </a:rPr>
              <a:t>                                                                                         .  </a:t>
            </a:r>
            <a:endParaRPr sz="350" u="sng" dirty="0">
              <a:latin typeface="Verdana"/>
              <a:cs typeface="Verdana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7054771" y="71666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054771" y="71666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54771" y="7163033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054771" y="7163033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051149" y="7166655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051149" y="7166655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51149" y="716303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0" y="0"/>
                </a:moveTo>
                <a:lnTo>
                  <a:pt x="3622" y="0"/>
                </a:lnTo>
                <a:lnTo>
                  <a:pt x="3622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51149" y="71666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051149" y="7163033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054771" y="71630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054771" y="71630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051149" y="7163033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51149" y="71630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54771" y="7159410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51149" y="715941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0" y="0"/>
                </a:moveTo>
                <a:lnTo>
                  <a:pt x="3622" y="0"/>
                </a:lnTo>
                <a:lnTo>
                  <a:pt x="3622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51149" y="7159410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047526" y="716303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0" y="0"/>
                </a:moveTo>
                <a:lnTo>
                  <a:pt x="3622" y="0"/>
                </a:lnTo>
                <a:lnTo>
                  <a:pt x="3622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47526" y="715941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0" y="0"/>
                </a:moveTo>
                <a:lnTo>
                  <a:pt x="3622" y="0"/>
                </a:lnTo>
                <a:lnTo>
                  <a:pt x="3622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FF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6" name="Picture 5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51" y="1134666"/>
            <a:ext cx="4247592" cy="2506101"/>
          </a:xfrm>
          <a:prstGeom prst="rect">
            <a:avLst/>
          </a:prstGeom>
        </p:spPr>
      </p:pic>
      <p:pic>
        <p:nvPicPr>
          <p:cNvPr id="507" name="Picture 5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47" y="4091653"/>
            <a:ext cx="4228576" cy="2493175"/>
          </a:xfrm>
          <a:prstGeom prst="rect">
            <a:avLst/>
          </a:prstGeom>
        </p:spPr>
      </p:pic>
      <p:sp>
        <p:nvSpPr>
          <p:cNvPr id="513" name="object 2"/>
          <p:cNvSpPr txBox="1"/>
          <p:nvPr/>
        </p:nvSpPr>
        <p:spPr>
          <a:xfrm>
            <a:off x="8917282" y="7376284"/>
            <a:ext cx="1061085" cy="14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0M    1M        2M       3M        4M       5M        6M    </a:t>
            </a:r>
            <a:r>
              <a:rPr sz="300" spc="6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7M</a:t>
            </a:r>
            <a:endParaRPr sz="300">
              <a:latin typeface="Arial Black"/>
              <a:cs typeface="Arial Black"/>
            </a:endParaRPr>
          </a:p>
          <a:p>
            <a:pPr marL="13335" algn="ctr">
              <a:lnSpc>
                <a:spcPct val="100000"/>
              </a:lnSpc>
              <a:spcBef>
                <a:spcPts val="229"/>
              </a:spcBef>
            </a:pPr>
            <a:r>
              <a:rPr sz="300" spc="-10" dirty="0">
                <a:solidFill>
                  <a:srgbClr val="333333"/>
                </a:solidFill>
                <a:latin typeface="Arial Black"/>
                <a:cs typeface="Arial Black"/>
              </a:rPr>
              <a:t>Value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14" name="object 3"/>
          <p:cNvSpPr txBox="1"/>
          <p:nvPr/>
        </p:nvSpPr>
        <p:spPr>
          <a:xfrm>
            <a:off x="7870127" y="998373"/>
            <a:ext cx="19240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75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15" name="object 4"/>
          <p:cNvSpPr txBox="1"/>
          <p:nvPr/>
        </p:nvSpPr>
        <p:spPr>
          <a:xfrm>
            <a:off x="8244198" y="984034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16" name="object 5"/>
          <p:cNvSpPr txBox="1"/>
          <p:nvPr/>
        </p:nvSpPr>
        <p:spPr>
          <a:xfrm>
            <a:off x="7870127" y="1108724"/>
            <a:ext cx="929005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HoustonianClub NetTransactionAmount  </a:t>
            </a:r>
            <a:r>
              <a:rPr sz="450" spc="-37" baseline="18518" dirty="0">
                <a:solidFill>
                  <a:srgbClr val="666666"/>
                </a:solidFill>
                <a:latin typeface="Arial Black"/>
                <a:cs typeface="Arial Black"/>
              </a:rPr>
              <a:t>Hammerheads        </a:t>
            </a:r>
            <a:r>
              <a:rPr sz="450" spc="60" baseline="18518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17" name="object 6"/>
          <p:cNvSpPr txBox="1"/>
          <p:nvPr/>
        </p:nvSpPr>
        <p:spPr>
          <a:xfrm>
            <a:off x="7870127" y="1250871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ConocoPhilips        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18" name="object 7"/>
          <p:cNvSpPr txBox="1"/>
          <p:nvPr/>
        </p:nvSpPr>
        <p:spPr>
          <a:xfrm>
            <a:off x="8244198" y="1313216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19" name="object 8"/>
          <p:cNvSpPr txBox="1"/>
          <p:nvPr/>
        </p:nvSpPr>
        <p:spPr>
          <a:xfrm>
            <a:off x="7870127" y="1375562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SaintArnoldBike    </a:t>
            </a:r>
            <a:r>
              <a:rPr sz="300" spc="3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0" name="object 9"/>
          <p:cNvSpPr txBox="1"/>
          <p:nvPr/>
        </p:nvSpPr>
        <p:spPr>
          <a:xfrm>
            <a:off x="7870127" y="1437907"/>
            <a:ext cx="92900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080" algn="l"/>
              </a:tabLst>
            </a:pPr>
            <a:r>
              <a:rPr sz="450" spc="-52" baseline="18518" dirty="0">
                <a:solidFill>
                  <a:srgbClr val="666666"/>
                </a:solidFill>
                <a:latin typeface="Arial Black"/>
                <a:cs typeface="Arial Black"/>
              </a:rPr>
              <a:t>Team	</a:t>
            </a: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1" name="object 10"/>
          <p:cNvSpPr txBox="1"/>
          <p:nvPr/>
        </p:nvSpPr>
        <p:spPr>
          <a:xfrm>
            <a:off x="7870127" y="1497135"/>
            <a:ext cx="23177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RawHinies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2" name="object 11"/>
          <p:cNvSpPr txBox="1"/>
          <p:nvPr/>
        </p:nvSpPr>
        <p:spPr>
          <a:xfrm>
            <a:off x="8244198" y="1482795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3" name="object 12"/>
          <p:cNvSpPr txBox="1"/>
          <p:nvPr/>
        </p:nvSpPr>
        <p:spPr>
          <a:xfrm>
            <a:off x="7870127" y="1624942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 </a:t>
            </a:r>
            <a:r>
              <a:rPr sz="300" spc="-5" dirty="0">
                <a:solidFill>
                  <a:srgbClr val="666666"/>
                </a:solidFill>
                <a:latin typeface="Arial Black"/>
                <a:cs typeface="Arial Black"/>
              </a:rPr>
              <a:t>NobleDriling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4" name="object 13"/>
          <p:cNvSpPr txBox="1"/>
          <p:nvPr/>
        </p:nvSpPr>
        <p:spPr>
          <a:xfrm>
            <a:off x="8244198" y="1687287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5" name="object 14"/>
          <p:cNvSpPr txBox="1"/>
          <p:nvPr/>
        </p:nvSpPr>
        <p:spPr>
          <a:xfrm>
            <a:off x="7870127" y="1749633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 </a:t>
            </a: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Calpine          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6" name="object 15"/>
          <p:cNvSpPr txBox="1"/>
          <p:nvPr/>
        </p:nvSpPr>
        <p:spPr>
          <a:xfrm>
            <a:off x="8244198" y="1811978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7" name="object 16"/>
          <p:cNvSpPr txBox="1"/>
          <p:nvPr/>
        </p:nvSpPr>
        <p:spPr>
          <a:xfrm>
            <a:off x="7870127" y="1856866"/>
            <a:ext cx="929005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ExonMobilCycling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450" spc="-82" baseline="18518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450" spc="-67" baseline="18518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450" spc="-60" baseline="18518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450" spc="-15" baseline="18518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450" baseline="18518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8" name="object 17"/>
          <p:cNvSpPr txBox="1"/>
          <p:nvPr/>
        </p:nvSpPr>
        <p:spPr>
          <a:xfrm>
            <a:off x="7870127" y="1999013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5" dirty="0">
                <a:solidFill>
                  <a:srgbClr val="666666"/>
                </a:solidFill>
                <a:latin typeface="Arial Black"/>
                <a:cs typeface="Arial Black"/>
              </a:rPr>
              <a:t>LiamsLuckyCharms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29" name="object 18"/>
          <p:cNvSpPr txBox="1"/>
          <p:nvPr/>
        </p:nvSpPr>
        <p:spPr>
          <a:xfrm>
            <a:off x="8244198" y="2061358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0" name="object 19"/>
          <p:cNvSpPr txBox="1"/>
          <p:nvPr/>
        </p:nvSpPr>
        <p:spPr>
          <a:xfrm>
            <a:off x="7870127" y="2123704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Donaldson     </a:t>
            </a:r>
            <a:r>
              <a:rPr sz="300" spc="2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1" name="object 20"/>
          <p:cNvSpPr txBox="1"/>
          <p:nvPr/>
        </p:nvSpPr>
        <p:spPr>
          <a:xfrm>
            <a:off x="8244198" y="2186049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2" name="object 21"/>
          <p:cNvSpPr txBox="1"/>
          <p:nvPr/>
        </p:nvSpPr>
        <p:spPr>
          <a:xfrm>
            <a:off x="7870127" y="2248394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 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LeftHand      </a:t>
            </a:r>
            <a:r>
              <a:rPr sz="300" spc="-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3" name="object 22"/>
          <p:cNvSpPr txBox="1"/>
          <p:nvPr/>
        </p:nvSpPr>
        <p:spPr>
          <a:xfrm>
            <a:off x="8244198" y="2310739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4" name="object 23"/>
          <p:cNvSpPr txBox="1"/>
          <p:nvPr/>
        </p:nvSpPr>
        <p:spPr>
          <a:xfrm>
            <a:off x="7870127" y="2369967"/>
            <a:ext cx="243204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h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18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5" name="object 24"/>
          <p:cNvSpPr txBox="1"/>
          <p:nvPr/>
        </p:nvSpPr>
        <p:spPr>
          <a:xfrm>
            <a:off x="8244198" y="2355627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6" name="object 25"/>
          <p:cNvSpPr txBox="1"/>
          <p:nvPr/>
        </p:nvSpPr>
        <p:spPr>
          <a:xfrm>
            <a:off x="7870127" y="2494657"/>
            <a:ext cx="24828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HS</a:t>
            </a:r>
            <a:r>
              <a:rPr sz="300" spc="20" dirty="0">
                <a:solidFill>
                  <a:srgbClr val="666666"/>
                </a:solidFill>
                <a:latin typeface="Arial Black"/>
                <a:cs typeface="Arial Black"/>
              </a:rPr>
              <a:t>/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7" name="object 26"/>
          <p:cNvSpPr txBox="1"/>
          <p:nvPr/>
        </p:nvSpPr>
        <p:spPr>
          <a:xfrm>
            <a:off x="8244198" y="2480318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8" name="object 27"/>
          <p:cNvSpPr txBox="1"/>
          <p:nvPr/>
        </p:nvSpPr>
        <p:spPr>
          <a:xfrm>
            <a:off x="7870127" y="2619348"/>
            <a:ext cx="21082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Anadarko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9" name="object 28"/>
          <p:cNvSpPr txBox="1"/>
          <p:nvPr/>
        </p:nvSpPr>
        <p:spPr>
          <a:xfrm>
            <a:off x="8244198" y="2605009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0" name="object 29"/>
          <p:cNvSpPr txBox="1"/>
          <p:nvPr/>
        </p:nvSpPr>
        <p:spPr>
          <a:xfrm>
            <a:off x="7870127" y="2744038"/>
            <a:ext cx="11176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6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r>
              <a:rPr sz="300" spc="35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1" name="object 30"/>
          <p:cNvSpPr txBox="1"/>
          <p:nvPr/>
        </p:nvSpPr>
        <p:spPr>
          <a:xfrm>
            <a:off x="8244198" y="2729699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2" name="object 31"/>
          <p:cNvSpPr txBox="1"/>
          <p:nvPr/>
        </p:nvSpPr>
        <p:spPr>
          <a:xfrm>
            <a:off x="7870127" y="2868728"/>
            <a:ext cx="2095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k</a:t>
            </a:r>
            <a:r>
              <a:rPr sz="300" spc="20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Ba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8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3" name="object 32"/>
          <p:cNvSpPr txBox="1"/>
          <p:nvPr/>
        </p:nvSpPr>
        <p:spPr>
          <a:xfrm>
            <a:off x="8244198" y="2854389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4" name="object 33"/>
          <p:cNvSpPr txBox="1"/>
          <p:nvPr/>
        </p:nvSpPr>
        <p:spPr>
          <a:xfrm>
            <a:off x="7870127" y="2996536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 </a:t>
            </a:r>
            <a:r>
              <a:rPr sz="300" spc="0" dirty="0">
                <a:solidFill>
                  <a:srgbClr val="666666"/>
                </a:solidFill>
                <a:latin typeface="Arial Black"/>
                <a:cs typeface="Arial Black"/>
              </a:rPr>
              <a:t>Sun&amp;Ski    </a:t>
            </a:r>
            <a:r>
              <a:rPr sz="300" spc="10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5" name="object 34"/>
          <p:cNvSpPr txBox="1"/>
          <p:nvPr/>
        </p:nvSpPr>
        <p:spPr>
          <a:xfrm>
            <a:off x="8244198" y="3058881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6" name="object 35"/>
          <p:cNvSpPr txBox="1"/>
          <p:nvPr/>
        </p:nvSpPr>
        <p:spPr>
          <a:xfrm>
            <a:off x="7870127" y="3118109"/>
            <a:ext cx="22288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5" dirty="0">
                <a:solidFill>
                  <a:srgbClr val="666666"/>
                </a:solidFill>
                <a:latin typeface="Arial Black"/>
                <a:cs typeface="Arial Black"/>
              </a:rPr>
              <a:t>Lou'sCrew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7" name="object 36"/>
          <p:cNvSpPr txBox="1"/>
          <p:nvPr/>
        </p:nvSpPr>
        <p:spPr>
          <a:xfrm>
            <a:off x="8244198" y="3103770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8" name="object 37"/>
          <p:cNvSpPr txBox="1"/>
          <p:nvPr/>
        </p:nvSpPr>
        <p:spPr>
          <a:xfrm>
            <a:off x="7870127" y="3234694"/>
            <a:ext cx="250190" cy="13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x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75" dirty="0">
                <a:solidFill>
                  <a:srgbClr val="666666"/>
                </a:solidFill>
                <a:latin typeface="Arial Black"/>
                <a:cs typeface="Arial Black"/>
              </a:rPr>
              <a:t>s  </a:t>
            </a: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Children's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49" name="object 38"/>
          <p:cNvSpPr txBox="1"/>
          <p:nvPr/>
        </p:nvSpPr>
        <p:spPr>
          <a:xfrm>
            <a:off x="8244198" y="3228460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0" name="object 39"/>
          <p:cNvSpPr txBox="1"/>
          <p:nvPr/>
        </p:nvSpPr>
        <p:spPr>
          <a:xfrm>
            <a:off x="7870127" y="3359385"/>
            <a:ext cx="285115" cy="13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us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n  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Godfrey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1" name="object 40"/>
          <p:cNvSpPr txBox="1"/>
          <p:nvPr/>
        </p:nvSpPr>
        <p:spPr>
          <a:xfrm>
            <a:off x="8244198" y="3353150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2" name="object 41"/>
          <p:cNvSpPr txBox="1"/>
          <p:nvPr/>
        </p:nvSpPr>
        <p:spPr>
          <a:xfrm>
            <a:off x="7870127" y="3484075"/>
            <a:ext cx="293370" cy="13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h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125" dirty="0">
                <a:solidFill>
                  <a:srgbClr val="666666"/>
                </a:solidFill>
                <a:latin typeface="Arial Black"/>
                <a:cs typeface="Arial Black"/>
              </a:rPr>
              <a:t>r 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CyclingClub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3" name="object 42"/>
          <p:cNvSpPr txBox="1"/>
          <p:nvPr/>
        </p:nvSpPr>
        <p:spPr>
          <a:xfrm>
            <a:off x="8244198" y="3477841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4" name="object 43"/>
          <p:cNvSpPr txBox="1"/>
          <p:nvPr/>
        </p:nvSpPr>
        <p:spPr>
          <a:xfrm>
            <a:off x="7870127" y="3608765"/>
            <a:ext cx="287655" cy="13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Ba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k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H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ugh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75" dirty="0">
                <a:solidFill>
                  <a:srgbClr val="666666"/>
                </a:solidFill>
                <a:latin typeface="Arial Black"/>
                <a:cs typeface="Arial Black"/>
              </a:rPr>
              <a:t>s  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Expres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5" name="object 44"/>
          <p:cNvSpPr txBox="1"/>
          <p:nvPr/>
        </p:nvSpPr>
        <p:spPr>
          <a:xfrm>
            <a:off x="8244198" y="3602531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6" name="object 45"/>
          <p:cNvSpPr txBox="1"/>
          <p:nvPr/>
        </p:nvSpPr>
        <p:spPr>
          <a:xfrm>
            <a:off x="7870127" y="3727221"/>
            <a:ext cx="929005" cy="132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300" spc="-15" dirty="0" err="1" smtClean="0">
                <a:solidFill>
                  <a:srgbClr val="666666"/>
                </a:solidFill>
                <a:latin typeface="Arial Black"/>
                <a:cs typeface="Arial Black"/>
              </a:rPr>
              <a:t>LyondelBaselCycle</a:t>
            </a:r>
            <a:r>
              <a:rPr lang="en-US" sz="300" spc="-15" dirty="0" smtClean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15" dirty="0" err="1" smtClean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r>
              <a:rPr sz="300" spc="-15" dirty="0" smtClean="0">
                <a:solidFill>
                  <a:srgbClr val="666666"/>
                </a:solidFill>
                <a:latin typeface="Arial Black"/>
                <a:cs typeface="Arial Black"/>
              </a:rPr>
              <a:t>  </a:t>
            </a:r>
            <a:r>
              <a:rPr sz="450" spc="-82" baseline="18518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450" spc="-67" baseline="18518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450" spc="-60" baseline="18518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450" spc="-15" baseline="18518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450" baseline="18518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557" name="object 46"/>
          <p:cNvSpPr txBox="1"/>
          <p:nvPr/>
        </p:nvSpPr>
        <p:spPr>
          <a:xfrm>
            <a:off x="7870127" y="3866251"/>
            <a:ext cx="16700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6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r>
              <a:rPr sz="300" spc="6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18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8" name="object 47"/>
          <p:cNvSpPr txBox="1"/>
          <p:nvPr/>
        </p:nvSpPr>
        <p:spPr>
          <a:xfrm>
            <a:off x="8244198" y="3851912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59" name="object 48"/>
          <p:cNvSpPr txBox="1"/>
          <p:nvPr/>
        </p:nvSpPr>
        <p:spPr>
          <a:xfrm>
            <a:off x="7870127" y="3994059"/>
            <a:ext cx="851535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0" dirty="0" err="1" smtClean="0">
                <a:solidFill>
                  <a:srgbClr val="666666"/>
                </a:solidFill>
                <a:latin typeface="Arial Black"/>
                <a:cs typeface="Arial Black"/>
              </a:rPr>
              <a:t>Salesforce&amp;Friends</a:t>
            </a:r>
            <a:r>
              <a:rPr lang="en-US" sz="300" spc="-20" dirty="0" smtClean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 err="1" smtClean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560" name="object 49"/>
          <p:cNvSpPr txBox="1"/>
          <p:nvPr/>
        </p:nvSpPr>
        <p:spPr>
          <a:xfrm>
            <a:off x="8244198" y="4056404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1" name="object 50"/>
          <p:cNvSpPr txBox="1"/>
          <p:nvPr/>
        </p:nvSpPr>
        <p:spPr>
          <a:xfrm>
            <a:off x="7870127" y="4115632"/>
            <a:ext cx="303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dirty="0">
                <a:solidFill>
                  <a:srgbClr val="666666"/>
                </a:solidFill>
                <a:latin typeface="Arial Black"/>
                <a:cs typeface="Arial Black"/>
              </a:rPr>
              <a:t>'</a:t>
            </a:r>
            <a:r>
              <a:rPr sz="300" spc="2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85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2" name="object 51"/>
          <p:cNvSpPr txBox="1"/>
          <p:nvPr/>
        </p:nvSpPr>
        <p:spPr>
          <a:xfrm>
            <a:off x="8244198" y="4101292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3" name="object 52"/>
          <p:cNvSpPr txBox="1"/>
          <p:nvPr/>
        </p:nvSpPr>
        <p:spPr>
          <a:xfrm>
            <a:off x="7870127" y="4243439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RealEstateRiders  </a:t>
            </a:r>
            <a:r>
              <a:rPr sz="300" spc="1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4" name="object 53"/>
          <p:cNvSpPr txBox="1"/>
          <p:nvPr/>
        </p:nvSpPr>
        <p:spPr>
          <a:xfrm>
            <a:off x="8244198" y="4305785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5" name="object 54"/>
          <p:cNvSpPr txBox="1"/>
          <p:nvPr/>
        </p:nvSpPr>
        <p:spPr>
          <a:xfrm>
            <a:off x="7870127" y="4368130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5" dirty="0">
                <a:solidFill>
                  <a:srgbClr val="666666"/>
                </a:solidFill>
                <a:latin typeface="Arial Black"/>
                <a:cs typeface="Arial Black"/>
              </a:rPr>
              <a:t>Howard'sTeam         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6" name="object 55"/>
          <p:cNvSpPr txBox="1"/>
          <p:nvPr/>
        </p:nvSpPr>
        <p:spPr>
          <a:xfrm>
            <a:off x="8244198" y="4430475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7" name="object 56"/>
          <p:cNvSpPr txBox="1"/>
          <p:nvPr/>
        </p:nvSpPr>
        <p:spPr>
          <a:xfrm>
            <a:off x="7870127" y="4492820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 </a:t>
            </a: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VeloxRota    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8" name="object 57"/>
          <p:cNvSpPr txBox="1"/>
          <p:nvPr/>
        </p:nvSpPr>
        <p:spPr>
          <a:xfrm>
            <a:off x="8244198" y="4555165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69" name="object 58"/>
          <p:cNvSpPr txBox="1"/>
          <p:nvPr/>
        </p:nvSpPr>
        <p:spPr>
          <a:xfrm>
            <a:off x="7870127" y="4617510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5" dirty="0">
                <a:solidFill>
                  <a:srgbClr val="666666"/>
                </a:solidFill>
                <a:latin typeface="Arial Black"/>
                <a:cs typeface="Arial Black"/>
              </a:rPr>
              <a:t>KarbachBrewing     </a:t>
            </a:r>
            <a:r>
              <a:rPr sz="300" spc="3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0" name="object 59"/>
          <p:cNvSpPr txBox="1"/>
          <p:nvPr/>
        </p:nvSpPr>
        <p:spPr>
          <a:xfrm>
            <a:off x="7870127" y="4679856"/>
            <a:ext cx="92900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080" algn="l"/>
              </a:tabLst>
            </a:pPr>
            <a:r>
              <a:rPr sz="450" spc="44" baseline="18518" dirty="0">
                <a:solidFill>
                  <a:srgbClr val="666666"/>
                </a:solidFill>
                <a:latin typeface="Arial Black"/>
                <a:cs typeface="Arial Black"/>
              </a:rPr>
              <a:t>Co.	</a:t>
            </a: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1" name="object 60"/>
          <p:cNvSpPr txBox="1"/>
          <p:nvPr/>
        </p:nvSpPr>
        <p:spPr>
          <a:xfrm>
            <a:off x="7870127" y="4739083"/>
            <a:ext cx="21717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EO</a:t>
            </a:r>
            <a:r>
              <a:rPr sz="300" spc="35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2" name="object 61"/>
          <p:cNvSpPr txBox="1"/>
          <p:nvPr/>
        </p:nvSpPr>
        <p:spPr>
          <a:xfrm>
            <a:off x="8244198" y="4724744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3" name="object 62"/>
          <p:cNvSpPr txBox="1"/>
          <p:nvPr/>
        </p:nvSpPr>
        <p:spPr>
          <a:xfrm>
            <a:off x="7870127" y="4863774"/>
            <a:ext cx="29019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8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4" name="object 63"/>
          <p:cNvSpPr txBox="1"/>
          <p:nvPr/>
        </p:nvSpPr>
        <p:spPr>
          <a:xfrm>
            <a:off x="8244198" y="4849434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5" name="object 64"/>
          <p:cNvSpPr txBox="1"/>
          <p:nvPr/>
        </p:nvSpPr>
        <p:spPr>
          <a:xfrm>
            <a:off x="7870127" y="4988464"/>
            <a:ext cx="20637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TeamCBC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6" name="object 65"/>
          <p:cNvSpPr txBox="1"/>
          <p:nvPr/>
        </p:nvSpPr>
        <p:spPr>
          <a:xfrm>
            <a:off x="8244198" y="4974125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7" name="object 66"/>
          <p:cNvSpPr txBox="1"/>
          <p:nvPr/>
        </p:nvSpPr>
        <p:spPr>
          <a:xfrm>
            <a:off x="7870127" y="5113154"/>
            <a:ext cx="22669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7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8" name="object 67"/>
          <p:cNvSpPr txBox="1"/>
          <p:nvPr/>
        </p:nvSpPr>
        <p:spPr>
          <a:xfrm>
            <a:off x="8244198" y="5098815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79" name="object 68"/>
          <p:cNvSpPr txBox="1"/>
          <p:nvPr/>
        </p:nvSpPr>
        <p:spPr>
          <a:xfrm>
            <a:off x="7870127" y="5223505"/>
            <a:ext cx="929005" cy="21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 </a:t>
            </a: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Crestwo </a:t>
            </a:r>
            <a:r>
              <a:rPr sz="300" spc="85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300" spc="2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450" spc="-67" baseline="18518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450" spc="-60" baseline="18518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450" spc="-37" baseline="18518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450" spc="37" baseline="18518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450" spc="-37" baseline="18518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450" spc="-52" baseline="18518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450" spc="-67" baseline="18518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450" spc="-15" baseline="18518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450" spc="-52" baseline="18518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r>
              <a:rPr sz="450" spc="157" baseline="18518" dirty="0">
                <a:solidFill>
                  <a:srgbClr val="666666"/>
                </a:solidFill>
                <a:latin typeface="Arial Black"/>
                <a:cs typeface="Arial Black"/>
              </a:rPr>
              <a:t>y</a:t>
            </a:r>
            <a:r>
              <a:rPr sz="450" baseline="18518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75" dirty="0">
                <a:solidFill>
                  <a:srgbClr val="666666"/>
                </a:solidFill>
                <a:latin typeface="Arial Black"/>
                <a:cs typeface="Arial Black"/>
              </a:rPr>
              <a:t>s  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NOVCyclingTeam     </a:t>
            </a:r>
            <a:r>
              <a:rPr sz="30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0" name="object 69"/>
          <p:cNvSpPr txBox="1"/>
          <p:nvPr/>
        </p:nvSpPr>
        <p:spPr>
          <a:xfrm>
            <a:off x="8244198" y="5427997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1" name="object 70"/>
          <p:cNvSpPr txBox="1"/>
          <p:nvPr/>
        </p:nvSpPr>
        <p:spPr>
          <a:xfrm>
            <a:off x="7870127" y="5479120"/>
            <a:ext cx="281940" cy="13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2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5" dirty="0">
                <a:solidFill>
                  <a:srgbClr val="666666"/>
                </a:solidFill>
                <a:latin typeface="Arial Black"/>
                <a:cs typeface="Arial Black"/>
              </a:rPr>
              <a:t>y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e  </a:t>
            </a:r>
            <a:r>
              <a:rPr sz="300" spc="0" dirty="0">
                <a:solidFill>
                  <a:srgbClr val="666666"/>
                </a:solidFill>
                <a:latin typeface="Arial Black"/>
                <a:cs typeface="Arial Black"/>
              </a:rPr>
              <a:t>Galery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2" name="object 71"/>
          <p:cNvSpPr txBox="1"/>
          <p:nvPr/>
        </p:nvSpPr>
        <p:spPr>
          <a:xfrm>
            <a:off x="8244198" y="5472886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3" name="object 72"/>
          <p:cNvSpPr txBox="1"/>
          <p:nvPr/>
        </p:nvSpPr>
        <p:spPr>
          <a:xfrm>
            <a:off x="7870127" y="5611916"/>
            <a:ext cx="27940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Jersey'sTeam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4" name="object 73"/>
          <p:cNvSpPr txBox="1"/>
          <p:nvPr/>
        </p:nvSpPr>
        <p:spPr>
          <a:xfrm>
            <a:off x="8244198" y="5597576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5" name="object 74"/>
          <p:cNvSpPr txBox="1"/>
          <p:nvPr/>
        </p:nvSpPr>
        <p:spPr>
          <a:xfrm>
            <a:off x="7870127" y="5736606"/>
            <a:ext cx="303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185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6" name="object 75"/>
          <p:cNvSpPr txBox="1"/>
          <p:nvPr/>
        </p:nvSpPr>
        <p:spPr>
          <a:xfrm>
            <a:off x="8244198" y="5722267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7" name="object 76"/>
          <p:cNvSpPr txBox="1"/>
          <p:nvPr/>
        </p:nvSpPr>
        <p:spPr>
          <a:xfrm>
            <a:off x="7870127" y="5861297"/>
            <a:ext cx="17780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solidFill>
                  <a:srgbClr val="666666"/>
                </a:solidFill>
                <a:latin typeface="Arial Black"/>
                <a:cs typeface="Arial Black"/>
              </a:rPr>
              <a:t>Pentair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8" name="object 77"/>
          <p:cNvSpPr txBox="1"/>
          <p:nvPr/>
        </p:nvSpPr>
        <p:spPr>
          <a:xfrm>
            <a:off x="8244198" y="5846957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89" name="object 78"/>
          <p:cNvSpPr txBox="1"/>
          <p:nvPr/>
        </p:nvSpPr>
        <p:spPr>
          <a:xfrm>
            <a:off x="7870127" y="5985987"/>
            <a:ext cx="21526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" dirty="0">
                <a:solidFill>
                  <a:srgbClr val="666666"/>
                </a:solidFill>
                <a:latin typeface="Arial Black"/>
                <a:cs typeface="Arial Black"/>
              </a:rPr>
              <a:t>w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0" name="object 79"/>
          <p:cNvSpPr txBox="1"/>
          <p:nvPr/>
        </p:nvSpPr>
        <p:spPr>
          <a:xfrm>
            <a:off x="8244198" y="5971647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1" name="object 80"/>
          <p:cNvSpPr txBox="1"/>
          <p:nvPr/>
        </p:nvSpPr>
        <p:spPr>
          <a:xfrm>
            <a:off x="7870127" y="6110677"/>
            <a:ext cx="28384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ho</a:t>
            </a:r>
            <a:r>
              <a:rPr sz="300" spc="2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18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2" name="object 81"/>
          <p:cNvSpPr txBox="1"/>
          <p:nvPr/>
        </p:nvSpPr>
        <p:spPr>
          <a:xfrm>
            <a:off x="8244198" y="6096338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3" name="object 82"/>
          <p:cNvSpPr txBox="1"/>
          <p:nvPr/>
        </p:nvSpPr>
        <p:spPr>
          <a:xfrm>
            <a:off x="7870127" y="6221028"/>
            <a:ext cx="929005" cy="138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300" spc="-20" dirty="0" err="1">
                <a:solidFill>
                  <a:srgbClr val="666666"/>
                </a:solidFill>
                <a:latin typeface="Arial Black"/>
                <a:cs typeface="Arial Black"/>
              </a:rPr>
              <a:t>Chuck'sAthletic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lang="en-US" sz="300" spc="-20" dirty="0" smtClean="0">
                <a:solidFill>
                  <a:srgbClr val="666666"/>
                </a:solidFill>
                <a:latin typeface="Arial Black"/>
                <a:cs typeface="Arial Black"/>
              </a:rPr>
              <a:t>      </a:t>
            </a:r>
            <a:r>
              <a:rPr sz="300" spc="-20" dirty="0" err="1" smtClean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r>
              <a:rPr sz="300" spc="-20" dirty="0" smtClean="0">
                <a:solidFill>
                  <a:srgbClr val="666666"/>
                </a:solidFill>
                <a:latin typeface="Arial Black"/>
                <a:cs typeface="Arial Black"/>
              </a:rPr>
              <a:t>  </a:t>
            </a:r>
            <a:r>
              <a:rPr lang="en-US" sz="300" spc="-20" dirty="0" smtClean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450" spc="-67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450" spc="-52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lang="en-US" sz="450" spc="127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pp</a:t>
            </a:r>
            <a:r>
              <a:rPr sz="450" spc="-52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450" spc="-15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450" spc="-67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450" spc="-15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450" spc="157" baseline="18518" dirty="0" smtClean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450" baseline="18518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594" name="object 83"/>
          <p:cNvSpPr txBox="1"/>
          <p:nvPr/>
        </p:nvSpPr>
        <p:spPr>
          <a:xfrm>
            <a:off x="7870127" y="6351953"/>
            <a:ext cx="262255" cy="13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2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os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e  </a:t>
            </a:r>
            <a:r>
              <a:rPr sz="300" spc="-5" dirty="0">
                <a:solidFill>
                  <a:srgbClr val="666666"/>
                </a:solidFill>
                <a:latin typeface="Arial Black"/>
                <a:cs typeface="Arial Black"/>
              </a:rPr>
              <a:t>Fulbright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5" name="object 84"/>
          <p:cNvSpPr txBox="1"/>
          <p:nvPr/>
        </p:nvSpPr>
        <p:spPr>
          <a:xfrm>
            <a:off x="8244198" y="6345718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6" name="object 85"/>
          <p:cNvSpPr txBox="1"/>
          <p:nvPr/>
        </p:nvSpPr>
        <p:spPr>
          <a:xfrm>
            <a:off x="7870127" y="6476643"/>
            <a:ext cx="309245" cy="13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h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6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5" dirty="0">
                <a:solidFill>
                  <a:srgbClr val="666666"/>
                </a:solidFill>
                <a:latin typeface="Arial Black"/>
                <a:cs typeface="Arial Black"/>
              </a:rPr>
              <a:t>y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li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g  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Team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7" name="object 86"/>
          <p:cNvSpPr txBox="1"/>
          <p:nvPr/>
        </p:nvSpPr>
        <p:spPr>
          <a:xfrm>
            <a:off x="8244198" y="6470409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8" name="object 87"/>
          <p:cNvSpPr txBox="1"/>
          <p:nvPr/>
        </p:nvSpPr>
        <p:spPr>
          <a:xfrm>
            <a:off x="7870127" y="6609438"/>
            <a:ext cx="2374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solidFill>
                  <a:srgbClr val="666666"/>
                </a:solidFill>
                <a:latin typeface="Arial Black"/>
                <a:cs typeface="Arial Black"/>
              </a:rPr>
              <a:t>Katz'sDeli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99" name="object 88"/>
          <p:cNvSpPr txBox="1"/>
          <p:nvPr/>
        </p:nvSpPr>
        <p:spPr>
          <a:xfrm>
            <a:off x="8244198" y="6595099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0" name="object 89"/>
          <p:cNvSpPr txBox="1"/>
          <p:nvPr/>
        </p:nvSpPr>
        <p:spPr>
          <a:xfrm>
            <a:off x="7870127" y="6726024"/>
            <a:ext cx="299085" cy="116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00" spc="-40" dirty="0" err="1" smtClean="0">
                <a:solidFill>
                  <a:srgbClr val="666666"/>
                </a:solidFill>
                <a:latin typeface="Arial Black"/>
                <a:cs typeface="Arial Black"/>
              </a:rPr>
              <a:t>Ba</a:t>
            </a:r>
            <a:r>
              <a:rPr sz="300" spc="-10" dirty="0" err="1" smtClean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65" dirty="0" err="1" smtClean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lang="en-US" sz="300" spc="-65" dirty="0" smtClean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 err="1" smtClean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 err="1" smtClean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25" dirty="0" err="1" smtClean="0">
                <a:solidFill>
                  <a:srgbClr val="666666"/>
                </a:solidFill>
                <a:latin typeface="Arial Black"/>
                <a:cs typeface="Arial Black"/>
              </a:rPr>
              <a:t>y</a:t>
            </a:r>
            <a:r>
              <a:rPr sz="300" spc="25" dirty="0" err="1" smtClean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300" spc="-60" dirty="0" err="1" smtClean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35" dirty="0" err="1" smtClean="0">
                <a:solidFill>
                  <a:srgbClr val="666666"/>
                </a:solidFill>
                <a:latin typeface="Arial Black"/>
                <a:cs typeface="Arial Black"/>
              </a:rPr>
              <a:t>h</a:t>
            </a:r>
            <a:r>
              <a:rPr sz="300" spc="-40" dirty="0" err="1" smtClean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20" dirty="0" err="1" smtClean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55" dirty="0" err="1" smtClean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55" dirty="0" smtClean="0">
                <a:solidFill>
                  <a:srgbClr val="666666"/>
                </a:solidFill>
                <a:latin typeface="Arial Black"/>
                <a:cs typeface="Arial Black"/>
              </a:rPr>
              <a:t>  </a:t>
            </a:r>
            <a:r>
              <a:rPr sz="300" spc="-5" dirty="0">
                <a:solidFill>
                  <a:srgbClr val="666666"/>
                </a:solidFill>
                <a:latin typeface="Arial Black"/>
                <a:cs typeface="Arial Black"/>
              </a:rPr>
              <a:t>Gang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601" name="object 90"/>
          <p:cNvSpPr txBox="1"/>
          <p:nvPr/>
        </p:nvSpPr>
        <p:spPr>
          <a:xfrm>
            <a:off x="8244198" y="6719790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2" name="object 91"/>
          <p:cNvSpPr txBox="1"/>
          <p:nvPr/>
        </p:nvSpPr>
        <p:spPr>
          <a:xfrm>
            <a:off x="7870127" y="6858819"/>
            <a:ext cx="28638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RowdyRiders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3" name="object 92"/>
          <p:cNvSpPr txBox="1"/>
          <p:nvPr/>
        </p:nvSpPr>
        <p:spPr>
          <a:xfrm>
            <a:off x="8244198" y="6844480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4" name="object 93"/>
          <p:cNvSpPr txBox="1"/>
          <p:nvPr/>
        </p:nvSpPr>
        <p:spPr>
          <a:xfrm>
            <a:off x="7870127" y="6983509"/>
            <a:ext cx="21272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G</a:t>
            </a:r>
            <a:r>
              <a:rPr sz="300" spc="-60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75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5" name="object 94"/>
          <p:cNvSpPr txBox="1"/>
          <p:nvPr/>
        </p:nvSpPr>
        <p:spPr>
          <a:xfrm>
            <a:off x="8244198" y="6969170"/>
            <a:ext cx="554990" cy="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300" spc="-55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45" dirty="0">
                <a:solidFill>
                  <a:srgbClr val="666666"/>
                </a:solidFill>
                <a:latin typeface="Arial Black"/>
                <a:cs typeface="Arial Black"/>
              </a:rPr>
              <a:t>l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u</a:t>
            </a:r>
            <a:r>
              <a:rPr sz="300" spc="-50" dirty="0">
                <a:solidFill>
                  <a:srgbClr val="666666"/>
                </a:solidFill>
                <a:latin typeface="Arial Black"/>
                <a:cs typeface="Arial Black"/>
              </a:rPr>
              <a:t>m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300" spc="-45" dirty="0">
                <a:solidFill>
                  <a:srgbClr val="666666"/>
                </a:solidFill>
                <a:latin typeface="Arial Black"/>
                <a:cs typeface="Arial Black"/>
              </a:rPr>
              <a:t>e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r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300" spc="55" dirty="0">
                <a:solidFill>
                  <a:srgbClr val="666666"/>
                </a:solidFill>
                <a:latin typeface="Arial Black"/>
                <a:cs typeface="Arial Black"/>
              </a:rPr>
              <a:t>f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Pa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rt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65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300" spc="-30" dirty="0">
                <a:solidFill>
                  <a:srgbClr val="666666"/>
                </a:solidFill>
                <a:latin typeface="Arial Black"/>
                <a:cs typeface="Arial Black"/>
              </a:rPr>
              <a:t>p</a:t>
            </a:r>
            <a:r>
              <a:rPr sz="300" spc="-4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30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300" spc="-1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300" spc="10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6" name="object 95"/>
          <p:cNvSpPr txBox="1"/>
          <p:nvPr/>
        </p:nvSpPr>
        <p:spPr>
          <a:xfrm>
            <a:off x="7870127" y="7111317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HoustonMethodist</a:t>
            </a:r>
            <a:r>
              <a:rPr sz="300" spc="3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7" name="object 96"/>
          <p:cNvSpPr txBox="1"/>
          <p:nvPr/>
        </p:nvSpPr>
        <p:spPr>
          <a:xfrm>
            <a:off x="8244198" y="7173662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8" name="object 97"/>
          <p:cNvSpPr txBox="1"/>
          <p:nvPr/>
        </p:nvSpPr>
        <p:spPr>
          <a:xfrm>
            <a:off x="7870127" y="7236007"/>
            <a:ext cx="85153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HoustonBuilders   </a:t>
            </a:r>
            <a:r>
              <a:rPr sz="300" spc="5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300" spc="-20" dirty="0">
                <a:solidFill>
                  <a:srgbClr val="666666"/>
                </a:solidFill>
                <a:latin typeface="Arial Black"/>
                <a:cs typeface="Arial Black"/>
              </a:rPr>
              <a:t>NetTransactionAmount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09" name="object 98"/>
          <p:cNvSpPr txBox="1"/>
          <p:nvPr/>
        </p:nvSpPr>
        <p:spPr>
          <a:xfrm>
            <a:off x="8244198" y="7298352"/>
            <a:ext cx="55499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15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610" name="object 99"/>
          <p:cNvSpPr/>
          <p:nvPr/>
        </p:nvSpPr>
        <p:spPr>
          <a:xfrm>
            <a:off x="7864124" y="1004839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100"/>
          <p:cNvSpPr/>
          <p:nvPr/>
        </p:nvSpPr>
        <p:spPr>
          <a:xfrm>
            <a:off x="7864124" y="1129529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101"/>
          <p:cNvSpPr/>
          <p:nvPr/>
        </p:nvSpPr>
        <p:spPr>
          <a:xfrm>
            <a:off x="7864124" y="1254219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102"/>
          <p:cNvSpPr/>
          <p:nvPr/>
        </p:nvSpPr>
        <p:spPr>
          <a:xfrm>
            <a:off x="7864124" y="1378910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103"/>
          <p:cNvSpPr/>
          <p:nvPr/>
        </p:nvSpPr>
        <p:spPr>
          <a:xfrm>
            <a:off x="7864124" y="1503600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104"/>
          <p:cNvSpPr/>
          <p:nvPr/>
        </p:nvSpPr>
        <p:spPr>
          <a:xfrm>
            <a:off x="7864124" y="1628290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105"/>
          <p:cNvSpPr/>
          <p:nvPr/>
        </p:nvSpPr>
        <p:spPr>
          <a:xfrm>
            <a:off x="7864124" y="1752981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106"/>
          <p:cNvSpPr/>
          <p:nvPr/>
        </p:nvSpPr>
        <p:spPr>
          <a:xfrm>
            <a:off x="7864124" y="1877671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107"/>
          <p:cNvSpPr/>
          <p:nvPr/>
        </p:nvSpPr>
        <p:spPr>
          <a:xfrm>
            <a:off x="7864124" y="2002361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108"/>
          <p:cNvSpPr/>
          <p:nvPr/>
        </p:nvSpPr>
        <p:spPr>
          <a:xfrm>
            <a:off x="7864124" y="212705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109"/>
          <p:cNvSpPr/>
          <p:nvPr/>
        </p:nvSpPr>
        <p:spPr>
          <a:xfrm>
            <a:off x="7864124" y="225174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110"/>
          <p:cNvSpPr/>
          <p:nvPr/>
        </p:nvSpPr>
        <p:spPr>
          <a:xfrm>
            <a:off x="7864124" y="2376433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111"/>
          <p:cNvSpPr/>
          <p:nvPr/>
        </p:nvSpPr>
        <p:spPr>
          <a:xfrm>
            <a:off x="7864124" y="2501123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112"/>
          <p:cNvSpPr/>
          <p:nvPr/>
        </p:nvSpPr>
        <p:spPr>
          <a:xfrm>
            <a:off x="7864124" y="2625813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113"/>
          <p:cNvSpPr/>
          <p:nvPr/>
        </p:nvSpPr>
        <p:spPr>
          <a:xfrm>
            <a:off x="7864124" y="2750504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114"/>
          <p:cNvSpPr/>
          <p:nvPr/>
        </p:nvSpPr>
        <p:spPr>
          <a:xfrm>
            <a:off x="7864124" y="2875194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115"/>
          <p:cNvSpPr/>
          <p:nvPr/>
        </p:nvSpPr>
        <p:spPr>
          <a:xfrm>
            <a:off x="7864124" y="2999884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116"/>
          <p:cNvSpPr/>
          <p:nvPr/>
        </p:nvSpPr>
        <p:spPr>
          <a:xfrm>
            <a:off x="7864124" y="3124574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117"/>
          <p:cNvSpPr/>
          <p:nvPr/>
        </p:nvSpPr>
        <p:spPr>
          <a:xfrm>
            <a:off x="7864124" y="32492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118"/>
          <p:cNvSpPr/>
          <p:nvPr/>
        </p:nvSpPr>
        <p:spPr>
          <a:xfrm>
            <a:off x="7864124" y="337395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119"/>
          <p:cNvSpPr/>
          <p:nvPr/>
        </p:nvSpPr>
        <p:spPr>
          <a:xfrm>
            <a:off x="7864124" y="349864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120"/>
          <p:cNvSpPr/>
          <p:nvPr/>
        </p:nvSpPr>
        <p:spPr>
          <a:xfrm>
            <a:off x="7864124" y="362333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121"/>
          <p:cNvSpPr/>
          <p:nvPr/>
        </p:nvSpPr>
        <p:spPr>
          <a:xfrm>
            <a:off x="7864124" y="374802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122"/>
          <p:cNvSpPr/>
          <p:nvPr/>
        </p:nvSpPr>
        <p:spPr>
          <a:xfrm>
            <a:off x="7864124" y="387271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123"/>
          <p:cNvSpPr/>
          <p:nvPr/>
        </p:nvSpPr>
        <p:spPr>
          <a:xfrm>
            <a:off x="7864124" y="3997407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124"/>
          <p:cNvSpPr/>
          <p:nvPr/>
        </p:nvSpPr>
        <p:spPr>
          <a:xfrm>
            <a:off x="7864124" y="4122097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125"/>
          <p:cNvSpPr/>
          <p:nvPr/>
        </p:nvSpPr>
        <p:spPr>
          <a:xfrm>
            <a:off x="7864124" y="4246787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126"/>
          <p:cNvSpPr/>
          <p:nvPr/>
        </p:nvSpPr>
        <p:spPr>
          <a:xfrm>
            <a:off x="7864124" y="4371478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127"/>
          <p:cNvSpPr/>
          <p:nvPr/>
        </p:nvSpPr>
        <p:spPr>
          <a:xfrm>
            <a:off x="7864124" y="4496168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128"/>
          <p:cNvSpPr/>
          <p:nvPr/>
        </p:nvSpPr>
        <p:spPr>
          <a:xfrm>
            <a:off x="7864124" y="4620858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129"/>
          <p:cNvSpPr/>
          <p:nvPr/>
        </p:nvSpPr>
        <p:spPr>
          <a:xfrm>
            <a:off x="7864124" y="4745549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130"/>
          <p:cNvSpPr/>
          <p:nvPr/>
        </p:nvSpPr>
        <p:spPr>
          <a:xfrm>
            <a:off x="7864124" y="4870239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131"/>
          <p:cNvSpPr/>
          <p:nvPr/>
        </p:nvSpPr>
        <p:spPr>
          <a:xfrm>
            <a:off x="7864124" y="4994930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132"/>
          <p:cNvSpPr/>
          <p:nvPr/>
        </p:nvSpPr>
        <p:spPr>
          <a:xfrm>
            <a:off x="7864124" y="5119620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133"/>
          <p:cNvSpPr/>
          <p:nvPr/>
        </p:nvSpPr>
        <p:spPr>
          <a:xfrm>
            <a:off x="7864124" y="5244310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134"/>
          <p:cNvSpPr/>
          <p:nvPr/>
        </p:nvSpPr>
        <p:spPr>
          <a:xfrm>
            <a:off x="7864124" y="5369001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135"/>
          <p:cNvSpPr/>
          <p:nvPr/>
        </p:nvSpPr>
        <p:spPr>
          <a:xfrm>
            <a:off x="7864124" y="5493691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136"/>
          <p:cNvSpPr/>
          <p:nvPr/>
        </p:nvSpPr>
        <p:spPr>
          <a:xfrm>
            <a:off x="7864124" y="5618381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137"/>
          <p:cNvSpPr/>
          <p:nvPr/>
        </p:nvSpPr>
        <p:spPr>
          <a:xfrm>
            <a:off x="7864124" y="574307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138"/>
          <p:cNvSpPr/>
          <p:nvPr/>
        </p:nvSpPr>
        <p:spPr>
          <a:xfrm>
            <a:off x="7864124" y="586776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139"/>
          <p:cNvSpPr/>
          <p:nvPr/>
        </p:nvSpPr>
        <p:spPr>
          <a:xfrm>
            <a:off x="7864124" y="599245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140"/>
          <p:cNvSpPr/>
          <p:nvPr/>
        </p:nvSpPr>
        <p:spPr>
          <a:xfrm>
            <a:off x="7864124" y="6117143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141"/>
          <p:cNvSpPr/>
          <p:nvPr/>
        </p:nvSpPr>
        <p:spPr>
          <a:xfrm>
            <a:off x="7864124" y="6241833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142"/>
          <p:cNvSpPr/>
          <p:nvPr/>
        </p:nvSpPr>
        <p:spPr>
          <a:xfrm>
            <a:off x="7864124" y="6366523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143"/>
          <p:cNvSpPr/>
          <p:nvPr/>
        </p:nvSpPr>
        <p:spPr>
          <a:xfrm>
            <a:off x="7864124" y="6491214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144"/>
          <p:cNvSpPr/>
          <p:nvPr/>
        </p:nvSpPr>
        <p:spPr>
          <a:xfrm>
            <a:off x="7864124" y="6615904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145"/>
          <p:cNvSpPr/>
          <p:nvPr/>
        </p:nvSpPr>
        <p:spPr>
          <a:xfrm>
            <a:off x="7864124" y="6740594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146"/>
          <p:cNvSpPr/>
          <p:nvPr/>
        </p:nvSpPr>
        <p:spPr>
          <a:xfrm>
            <a:off x="7864124" y="686528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147"/>
          <p:cNvSpPr/>
          <p:nvPr/>
        </p:nvSpPr>
        <p:spPr>
          <a:xfrm>
            <a:off x="7864124" y="698997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148"/>
          <p:cNvSpPr/>
          <p:nvPr/>
        </p:nvSpPr>
        <p:spPr>
          <a:xfrm>
            <a:off x="7864124" y="71146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149"/>
          <p:cNvSpPr/>
          <p:nvPr/>
        </p:nvSpPr>
        <p:spPr>
          <a:xfrm>
            <a:off x="7864124" y="723935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150"/>
          <p:cNvSpPr/>
          <p:nvPr/>
        </p:nvSpPr>
        <p:spPr>
          <a:xfrm>
            <a:off x="7864124" y="736404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151"/>
          <p:cNvSpPr/>
          <p:nvPr/>
        </p:nvSpPr>
        <p:spPr>
          <a:xfrm>
            <a:off x="9067385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152"/>
          <p:cNvSpPr/>
          <p:nvPr/>
        </p:nvSpPr>
        <p:spPr>
          <a:xfrm>
            <a:off x="9213897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153"/>
          <p:cNvSpPr/>
          <p:nvPr/>
        </p:nvSpPr>
        <p:spPr>
          <a:xfrm>
            <a:off x="9357290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154"/>
          <p:cNvSpPr/>
          <p:nvPr/>
        </p:nvSpPr>
        <p:spPr>
          <a:xfrm>
            <a:off x="9503802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155"/>
          <p:cNvSpPr/>
          <p:nvPr/>
        </p:nvSpPr>
        <p:spPr>
          <a:xfrm>
            <a:off x="9647195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156"/>
          <p:cNvSpPr/>
          <p:nvPr/>
        </p:nvSpPr>
        <p:spPr>
          <a:xfrm>
            <a:off x="9793707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157"/>
          <p:cNvSpPr/>
          <p:nvPr/>
        </p:nvSpPr>
        <p:spPr>
          <a:xfrm>
            <a:off x="9937100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158"/>
          <p:cNvSpPr/>
          <p:nvPr/>
        </p:nvSpPr>
        <p:spPr>
          <a:xfrm>
            <a:off x="8923991" y="1004839"/>
            <a:ext cx="0" cy="6356350"/>
          </a:xfrm>
          <a:custGeom>
            <a:avLst/>
            <a:gdLst/>
            <a:ahLst/>
            <a:cxnLst/>
            <a:rect l="l" t="t" r="r" b="b"/>
            <a:pathLst>
              <a:path h="6356350">
                <a:moveTo>
                  <a:pt x="0" y="6356089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159"/>
          <p:cNvSpPr/>
          <p:nvPr/>
        </p:nvSpPr>
        <p:spPr>
          <a:xfrm>
            <a:off x="8923991" y="10999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160"/>
          <p:cNvSpPr/>
          <p:nvPr/>
        </p:nvSpPr>
        <p:spPr>
          <a:xfrm>
            <a:off x="8923991" y="1037570"/>
            <a:ext cx="798195" cy="0"/>
          </a:xfrm>
          <a:custGeom>
            <a:avLst/>
            <a:gdLst/>
            <a:ahLst/>
            <a:cxnLst/>
            <a:rect l="l" t="t" r="r" b="b"/>
            <a:pathLst>
              <a:path w="798194">
                <a:moveTo>
                  <a:pt x="0" y="0"/>
                </a:moveTo>
                <a:lnTo>
                  <a:pt x="798018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161"/>
          <p:cNvSpPr/>
          <p:nvPr/>
        </p:nvSpPr>
        <p:spPr>
          <a:xfrm>
            <a:off x="8923991" y="122460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162"/>
          <p:cNvSpPr/>
          <p:nvPr/>
        </p:nvSpPr>
        <p:spPr>
          <a:xfrm>
            <a:off x="8923991" y="116226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33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163"/>
          <p:cNvSpPr/>
          <p:nvPr/>
        </p:nvSpPr>
        <p:spPr>
          <a:xfrm>
            <a:off x="8923991" y="13492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164"/>
          <p:cNvSpPr/>
          <p:nvPr/>
        </p:nvSpPr>
        <p:spPr>
          <a:xfrm>
            <a:off x="8923991" y="1286951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4">
                <a:moveTo>
                  <a:pt x="0" y="0"/>
                </a:moveTo>
                <a:lnTo>
                  <a:pt x="296139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165"/>
          <p:cNvSpPr/>
          <p:nvPr/>
        </p:nvSpPr>
        <p:spPr>
          <a:xfrm>
            <a:off x="8923991" y="147398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166"/>
          <p:cNvSpPr/>
          <p:nvPr/>
        </p:nvSpPr>
        <p:spPr>
          <a:xfrm>
            <a:off x="8923991" y="1411641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553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167"/>
          <p:cNvSpPr/>
          <p:nvPr/>
        </p:nvSpPr>
        <p:spPr>
          <a:xfrm>
            <a:off x="8923991" y="159867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168"/>
          <p:cNvSpPr/>
          <p:nvPr/>
        </p:nvSpPr>
        <p:spPr>
          <a:xfrm>
            <a:off x="8923991" y="153633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4966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169"/>
          <p:cNvSpPr/>
          <p:nvPr/>
        </p:nvSpPr>
        <p:spPr>
          <a:xfrm>
            <a:off x="8923991" y="17233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170"/>
          <p:cNvSpPr/>
          <p:nvPr/>
        </p:nvSpPr>
        <p:spPr>
          <a:xfrm>
            <a:off x="8923991" y="166102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8732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171"/>
          <p:cNvSpPr/>
          <p:nvPr/>
        </p:nvSpPr>
        <p:spPr>
          <a:xfrm>
            <a:off x="8923991" y="18480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172"/>
          <p:cNvSpPr/>
          <p:nvPr/>
        </p:nvSpPr>
        <p:spPr>
          <a:xfrm>
            <a:off x="8923991" y="178571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49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173"/>
          <p:cNvSpPr/>
          <p:nvPr/>
        </p:nvSpPr>
        <p:spPr>
          <a:xfrm>
            <a:off x="8923991" y="1972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174"/>
          <p:cNvSpPr/>
          <p:nvPr/>
        </p:nvSpPr>
        <p:spPr>
          <a:xfrm>
            <a:off x="8923991" y="1910402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8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175"/>
          <p:cNvSpPr/>
          <p:nvPr/>
        </p:nvSpPr>
        <p:spPr>
          <a:xfrm>
            <a:off x="8923991" y="2097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176"/>
          <p:cNvSpPr/>
          <p:nvPr/>
        </p:nvSpPr>
        <p:spPr>
          <a:xfrm>
            <a:off x="8923991" y="203509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442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177"/>
          <p:cNvSpPr/>
          <p:nvPr/>
        </p:nvSpPr>
        <p:spPr>
          <a:xfrm>
            <a:off x="8923991" y="22221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178"/>
          <p:cNvSpPr/>
          <p:nvPr/>
        </p:nvSpPr>
        <p:spPr>
          <a:xfrm>
            <a:off x="8923991" y="215978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442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179"/>
          <p:cNvSpPr/>
          <p:nvPr/>
        </p:nvSpPr>
        <p:spPr>
          <a:xfrm>
            <a:off x="8923991" y="23468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180"/>
          <p:cNvSpPr/>
          <p:nvPr/>
        </p:nvSpPr>
        <p:spPr>
          <a:xfrm>
            <a:off x="8923991" y="228447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856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181"/>
          <p:cNvSpPr/>
          <p:nvPr/>
        </p:nvSpPr>
        <p:spPr>
          <a:xfrm>
            <a:off x="8923991" y="24715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182"/>
          <p:cNvSpPr/>
          <p:nvPr/>
        </p:nvSpPr>
        <p:spPr>
          <a:xfrm>
            <a:off x="8923991" y="2409164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70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183"/>
          <p:cNvSpPr/>
          <p:nvPr/>
        </p:nvSpPr>
        <p:spPr>
          <a:xfrm>
            <a:off x="8923991" y="25961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184"/>
          <p:cNvSpPr/>
          <p:nvPr/>
        </p:nvSpPr>
        <p:spPr>
          <a:xfrm>
            <a:off x="8923991" y="2533854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03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185"/>
          <p:cNvSpPr/>
          <p:nvPr/>
        </p:nvSpPr>
        <p:spPr>
          <a:xfrm>
            <a:off x="8923991" y="2720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186"/>
          <p:cNvSpPr/>
          <p:nvPr/>
        </p:nvSpPr>
        <p:spPr>
          <a:xfrm>
            <a:off x="8923991" y="2658544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18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187"/>
          <p:cNvSpPr/>
          <p:nvPr/>
        </p:nvSpPr>
        <p:spPr>
          <a:xfrm>
            <a:off x="8923991" y="28455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188"/>
          <p:cNvSpPr/>
          <p:nvPr/>
        </p:nvSpPr>
        <p:spPr>
          <a:xfrm>
            <a:off x="8923991" y="278323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800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189"/>
          <p:cNvSpPr/>
          <p:nvPr/>
        </p:nvSpPr>
        <p:spPr>
          <a:xfrm>
            <a:off x="8923991" y="2970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190"/>
          <p:cNvSpPr/>
          <p:nvPr/>
        </p:nvSpPr>
        <p:spPr>
          <a:xfrm>
            <a:off x="8923991" y="290792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683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191"/>
          <p:cNvSpPr/>
          <p:nvPr/>
        </p:nvSpPr>
        <p:spPr>
          <a:xfrm>
            <a:off x="8923991" y="30949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192"/>
          <p:cNvSpPr/>
          <p:nvPr/>
        </p:nvSpPr>
        <p:spPr>
          <a:xfrm>
            <a:off x="8923991" y="3032615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980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193"/>
          <p:cNvSpPr/>
          <p:nvPr/>
        </p:nvSpPr>
        <p:spPr>
          <a:xfrm>
            <a:off x="8923991" y="321965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194"/>
          <p:cNvSpPr/>
          <p:nvPr/>
        </p:nvSpPr>
        <p:spPr>
          <a:xfrm>
            <a:off x="8923991" y="3157306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74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195"/>
          <p:cNvSpPr/>
          <p:nvPr/>
        </p:nvSpPr>
        <p:spPr>
          <a:xfrm>
            <a:off x="8923991" y="33443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196"/>
          <p:cNvSpPr/>
          <p:nvPr/>
        </p:nvSpPr>
        <p:spPr>
          <a:xfrm>
            <a:off x="8923991" y="3281996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628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197"/>
          <p:cNvSpPr/>
          <p:nvPr/>
        </p:nvSpPr>
        <p:spPr>
          <a:xfrm>
            <a:off x="8923991" y="34690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198"/>
          <p:cNvSpPr/>
          <p:nvPr/>
        </p:nvSpPr>
        <p:spPr>
          <a:xfrm>
            <a:off x="8923991" y="3406686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393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199"/>
          <p:cNvSpPr/>
          <p:nvPr/>
        </p:nvSpPr>
        <p:spPr>
          <a:xfrm>
            <a:off x="8923991" y="359372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200"/>
          <p:cNvSpPr/>
          <p:nvPr/>
        </p:nvSpPr>
        <p:spPr>
          <a:xfrm>
            <a:off x="8923991" y="353137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201"/>
          <p:cNvSpPr/>
          <p:nvPr/>
        </p:nvSpPr>
        <p:spPr>
          <a:xfrm>
            <a:off x="8923991" y="371841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202"/>
          <p:cNvSpPr/>
          <p:nvPr/>
        </p:nvSpPr>
        <p:spPr>
          <a:xfrm>
            <a:off x="8923991" y="365606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203"/>
          <p:cNvSpPr/>
          <p:nvPr/>
        </p:nvSpPr>
        <p:spPr>
          <a:xfrm>
            <a:off x="8923991" y="384310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204"/>
          <p:cNvSpPr/>
          <p:nvPr/>
        </p:nvSpPr>
        <p:spPr>
          <a:xfrm>
            <a:off x="8923991" y="378075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0924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205"/>
          <p:cNvSpPr/>
          <p:nvPr/>
        </p:nvSpPr>
        <p:spPr>
          <a:xfrm>
            <a:off x="8923991" y="396779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206"/>
          <p:cNvSpPr/>
          <p:nvPr/>
        </p:nvSpPr>
        <p:spPr>
          <a:xfrm>
            <a:off x="8923991" y="3905448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0924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207"/>
          <p:cNvSpPr/>
          <p:nvPr/>
        </p:nvSpPr>
        <p:spPr>
          <a:xfrm>
            <a:off x="8923991" y="409248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208"/>
          <p:cNvSpPr/>
          <p:nvPr/>
        </p:nvSpPr>
        <p:spPr>
          <a:xfrm>
            <a:off x="8923991" y="403013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0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209"/>
          <p:cNvSpPr/>
          <p:nvPr/>
        </p:nvSpPr>
        <p:spPr>
          <a:xfrm>
            <a:off x="8923991" y="421717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210"/>
          <p:cNvSpPr/>
          <p:nvPr/>
        </p:nvSpPr>
        <p:spPr>
          <a:xfrm>
            <a:off x="8923991" y="415482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0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211"/>
          <p:cNvSpPr/>
          <p:nvPr/>
        </p:nvSpPr>
        <p:spPr>
          <a:xfrm>
            <a:off x="8923991" y="43418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212"/>
          <p:cNvSpPr/>
          <p:nvPr/>
        </p:nvSpPr>
        <p:spPr>
          <a:xfrm>
            <a:off x="8923991" y="4279519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45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213"/>
          <p:cNvSpPr/>
          <p:nvPr/>
        </p:nvSpPr>
        <p:spPr>
          <a:xfrm>
            <a:off x="8923991" y="44665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214"/>
          <p:cNvSpPr/>
          <p:nvPr/>
        </p:nvSpPr>
        <p:spPr>
          <a:xfrm>
            <a:off x="8923991" y="4404209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45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215"/>
          <p:cNvSpPr/>
          <p:nvPr/>
        </p:nvSpPr>
        <p:spPr>
          <a:xfrm>
            <a:off x="8923991" y="459124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216"/>
          <p:cNvSpPr/>
          <p:nvPr/>
        </p:nvSpPr>
        <p:spPr>
          <a:xfrm>
            <a:off x="8923991" y="452889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338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217"/>
          <p:cNvSpPr/>
          <p:nvPr/>
        </p:nvSpPr>
        <p:spPr>
          <a:xfrm>
            <a:off x="8923991" y="47159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218"/>
          <p:cNvSpPr/>
          <p:nvPr/>
        </p:nvSpPr>
        <p:spPr>
          <a:xfrm>
            <a:off x="8923991" y="465359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338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219"/>
          <p:cNvSpPr/>
          <p:nvPr/>
        </p:nvSpPr>
        <p:spPr>
          <a:xfrm>
            <a:off x="8923991" y="484062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220"/>
          <p:cNvSpPr/>
          <p:nvPr/>
        </p:nvSpPr>
        <p:spPr>
          <a:xfrm>
            <a:off x="8923991" y="477828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338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221"/>
          <p:cNvSpPr/>
          <p:nvPr/>
        </p:nvSpPr>
        <p:spPr>
          <a:xfrm>
            <a:off x="8923991" y="49653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222"/>
          <p:cNvSpPr/>
          <p:nvPr/>
        </p:nvSpPr>
        <p:spPr>
          <a:xfrm>
            <a:off x="8923991" y="490297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221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223"/>
          <p:cNvSpPr/>
          <p:nvPr/>
        </p:nvSpPr>
        <p:spPr>
          <a:xfrm>
            <a:off x="8923991" y="50900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224"/>
          <p:cNvSpPr/>
          <p:nvPr/>
        </p:nvSpPr>
        <p:spPr>
          <a:xfrm>
            <a:off x="8923991" y="502766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221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225"/>
          <p:cNvSpPr/>
          <p:nvPr/>
        </p:nvSpPr>
        <p:spPr>
          <a:xfrm>
            <a:off x="8923991" y="521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226"/>
          <p:cNvSpPr/>
          <p:nvPr/>
        </p:nvSpPr>
        <p:spPr>
          <a:xfrm>
            <a:off x="8923991" y="5152351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9104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227"/>
          <p:cNvSpPr/>
          <p:nvPr/>
        </p:nvSpPr>
        <p:spPr>
          <a:xfrm>
            <a:off x="8923991" y="533938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228"/>
          <p:cNvSpPr/>
          <p:nvPr/>
        </p:nvSpPr>
        <p:spPr>
          <a:xfrm>
            <a:off x="8923991" y="5277042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9104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229"/>
          <p:cNvSpPr/>
          <p:nvPr/>
        </p:nvSpPr>
        <p:spPr>
          <a:xfrm>
            <a:off x="8923991" y="546407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230"/>
          <p:cNvSpPr/>
          <p:nvPr/>
        </p:nvSpPr>
        <p:spPr>
          <a:xfrm>
            <a:off x="8923991" y="5401732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9104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231"/>
          <p:cNvSpPr/>
          <p:nvPr/>
        </p:nvSpPr>
        <p:spPr>
          <a:xfrm>
            <a:off x="8923991" y="55887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232"/>
          <p:cNvSpPr/>
          <p:nvPr/>
        </p:nvSpPr>
        <p:spPr>
          <a:xfrm>
            <a:off x="8923991" y="5526422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9104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233"/>
          <p:cNvSpPr/>
          <p:nvPr/>
        </p:nvSpPr>
        <p:spPr>
          <a:xfrm>
            <a:off x="8923991" y="57134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234"/>
          <p:cNvSpPr/>
          <p:nvPr/>
        </p:nvSpPr>
        <p:spPr>
          <a:xfrm>
            <a:off x="8923991" y="5651112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9104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235"/>
          <p:cNvSpPr/>
          <p:nvPr/>
        </p:nvSpPr>
        <p:spPr>
          <a:xfrm>
            <a:off x="8923991" y="583814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236"/>
          <p:cNvSpPr/>
          <p:nvPr/>
        </p:nvSpPr>
        <p:spPr>
          <a:xfrm>
            <a:off x="8923991" y="5775803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4">
                <a:moveTo>
                  <a:pt x="0" y="0"/>
                </a:moveTo>
                <a:lnTo>
                  <a:pt x="105986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237"/>
          <p:cNvSpPr/>
          <p:nvPr/>
        </p:nvSpPr>
        <p:spPr>
          <a:xfrm>
            <a:off x="8923991" y="59628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238"/>
          <p:cNvSpPr/>
          <p:nvPr/>
        </p:nvSpPr>
        <p:spPr>
          <a:xfrm>
            <a:off x="8923991" y="5900493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4">
                <a:moveTo>
                  <a:pt x="0" y="0"/>
                </a:moveTo>
                <a:lnTo>
                  <a:pt x="105986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239"/>
          <p:cNvSpPr/>
          <p:nvPr/>
        </p:nvSpPr>
        <p:spPr>
          <a:xfrm>
            <a:off x="8923991" y="60875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240"/>
          <p:cNvSpPr/>
          <p:nvPr/>
        </p:nvSpPr>
        <p:spPr>
          <a:xfrm>
            <a:off x="8923991" y="6025183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4">
                <a:moveTo>
                  <a:pt x="0" y="0"/>
                </a:moveTo>
                <a:lnTo>
                  <a:pt x="105986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241"/>
          <p:cNvSpPr/>
          <p:nvPr/>
        </p:nvSpPr>
        <p:spPr>
          <a:xfrm>
            <a:off x="8923991" y="621221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242"/>
          <p:cNvSpPr/>
          <p:nvPr/>
        </p:nvSpPr>
        <p:spPr>
          <a:xfrm>
            <a:off x="8923991" y="6149874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4">
                <a:moveTo>
                  <a:pt x="0" y="0"/>
                </a:moveTo>
                <a:lnTo>
                  <a:pt x="105986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243"/>
          <p:cNvSpPr/>
          <p:nvPr/>
        </p:nvSpPr>
        <p:spPr>
          <a:xfrm>
            <a:off x="8923991" y="6336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244"/>
          <p:cNvSpPr/>
          <p:nvPr/>
        </p:nvSpPr>
        <p:spPr>
          <a:xfrm>
            <a:off x="8923991" y="6274564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245"/>
          <p:cNvSpPr/>
          <p:nvPr/>
        </p:nvSpPr>
        <p:spPr>
          <a:xfrm>
            <a:off x="8923991" y="64615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246"/>
          <p:cNvSpPr/>
          <p:nvPr/>
        </p:nvSpPr>
        <p:spPr>
          <a:xfrm>
            <a:off x="8923991" y="6399254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247"/>
          <p:cNvSpPr/>
          <p:nvPr/>
        </p:nvSpPr>
        <p:spPr>
          <a:xfrm>
            <a:off x="8923991" y="65862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248"/>
          <p:cNvSpPr/>
          <p:nvPr/>
        </p:nvSpPr>
        <p:spPr>
          <a:xfrm>
            <a:off x="8923991" y="6523945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249"/>
          <p:cNvSpPr/>
          <p:nvPr/>
        </p:nvSpPr>
        <p:spPr>
          <a:xfrm>
            <a:off x="8923991" y="671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250"/>
          <p:cNvSpPr/>
          <p:nvPr/>
        </p:nvSpPr>
        <p:spPr>
          <a:xfrm>
            <a:off x="8923991" y="6648635"/>
            <a:ext cx="100330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752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251"/>
          <p:cNvSpPr/>
          <p:nvPr/>
        </p:nvSpPr>
        <p:spPr>
          <a:xfrm>
            <a:off x="8923991" y="68356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252"/>
          <p:cNvSpPr/>
          <p:nvPr/>
        </p:nvSpPr>
        <p:spPr>
          <a:xfrm>
            <a:off x="8923991" y="6773325"/>
            <a:ext cx="100330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752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253"/>
          <p:cNvSpPr/>
          <p:nvPr/>
        </p:nvSpPr>
        <p:spPr>
          <a:xfrm>
            <a:off x="8923991" y="6960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254"/>
          <p:cNvSpPr/>
          <p:nvPr/>
        </p:nvSpPr>
        <p:spPr>
          <a:xfrm>
            <a:off x="8923991" y="689801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3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255"/>
          <p:cNvSpPr/>
          <p:nvPr/>
        </p:nvSpPr>
        <p:spPr>
          <a:xfrm>
            <a:off x="8923991" y="708505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256"/>
          <p:cNvSpPr/>
          <p:nvPr/>
        </p:nvSpPr>
        <p:spPr>
          <a:xfrm>
            <a:off x="8923991" y="7022706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3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257"/>
          <p:cNvSpPr/>
          <p:nvPr/>
        </p:nvSpPr>
        <p:spPr>
          <a:xfrm>
            <a:off x="8923991" y="72097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258"/>
          <p:cNvSpPr/>
          <p:nvPr/>
        </p:nvSpPr>
        <p:spPr>
          <a:xfrm>
            <a:off x="8923991" y="7147396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3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259"/>
          <p:cNvSpPr/>
          <p:nvPr/>
        </p:nvSpPr>
        <p:spPr>
          <a:xfrm>
            <a:off x="8923991" y="73344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117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260"/>
          <p:cNvSpPr/>
          <p:nvPr/>
        </p:nvSpPr>
        <p:spPr>
          <a:xfrm>
            <a:off x="8923991" y="7272086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35" y="0"/>
                </a:lnTo>
              </a:path>
            </a:pathLst>
          </a:custGeom>
          <a:ln w="46758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261"/>
          <p:cNvSpPr txBox="1"/>
          <p:nvPr/>
        </p:nvSpPr>
        <p:spPr>
          <a:xfrm>
            <a:off x="9721779" y="1001491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510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54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73" name="object 262"/>
          <p:cNvSpPr txBox="1"/>
          <p:nvPr/>
        </p:nvSpPr>
        <p:spPr>
          <a:xfrm>
            <a:off x="8929995" y="1063836"/>
            <a:ext cx="14160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72</a:t>
            </a:r>
            <a:r>
              <a:rPr sz="300" spc="85" dirty="0">
                <a:latin typeface="Arial Black"/>
                <a:cs typeface="Arial Black"/>
              </a:rPr>
              <a:t>6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74" name="object 263"/>
          <p:cNvSpPr txBox="1"/>
          <p:nvPr/>
        </p:nvSpPr>
        <p:spPr>
          <a:xfrm>
            <a:off x="9363293" y="1126181"/>
            <a:ext cx="318247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3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-30" dirty="0" smtClean="0">
                <a:latin typeface="Arial Black"/>
                <a:cs typeface="Arial Black"/>
              </a:rPr>
              <a:t>038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85" dirty="0" smtClean="0">
                <a:latin typeface="Arial Black"/>
                <a:cs typeface="Arial Black"/>
              </a:rPr>
              <a:t>5</a:t>
            </a:r>
            <a:r>
              <a:rPr lang="en-US" sz="300" spc="85" dirty="0" smtClean="0">
                <a:latin typeface="Arial Black"/>
                <a:cs typeface="Arial Black"/>
              </a:rPr>
              <a:t>5</a:t>
            </a:r>
            <a:r>
              <a:rPr sz="300" spc="85" dirty="0" smtClean="0">
                <a:latin typeface="Arial Black"/>
                <a:cs typeface="Arial Black"/>
              </a:rPr>
              <a:t>1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75" name="object 264"/>
          <p:cNvSpPr txBox="1"/>
          <p:nvPr/>
        </p:nvSpPr>
        <p:spPr>
          <a:xfrm>
            <a:off x="8929995" y="1188526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31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76" name="object 265"/>
          <p:cNvSpPr txBox="1"/>
          <p:nvPr/>
        </p:nvSpPr>
        <p:spPr>
          <a:xfrm>
            <a:off x="9219900" y="1250871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053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09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77" name="object 266"/>
          <p:cNvSpPr txBox="1"/>
          <p:nvPr/>
        </p:nvSpPr>
        <p:spPr>
          <a:xfrm>
            <a:off x="8929995" y="1313216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59</a:t>
            </a:r>
            <a:r>
              <a:rPr sz="300" spc="85" dirty="0">
                <a:latin typeface="Arial Black"/>
                <a:cs typeface="Arial Black"/>
              </a:rPr>
              <a:t>8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78" name="object 267"/>
          <p:cNvSpPr txBox="1"/>
          <p:nvPr/>
        </p:nvSpPr>
        <p:spPr>
          <a:xfrm>
            <a:off x="9204314" y="1375562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928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84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79" name="object 268"/>
          <p:cNvSpPr txBox="1"/>
          <p:nvPr/>
        </p:nvSpPr>
        <p:spPr>
          <a:xfrm>
            <a:off x="8929995" y="1437907"/>
            <a:ext cx="231890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-30" dirty="0" smtClean="0">
                <a:latin typeface="Arial Black"/>
                <a:cs typeface="Arial Black"/>
              </a:rPr>
              <a:t>2</a:t>
            </a:r>
            <a:r>
              <a:rPr lang="en-US" sz="300" spc="85" dirty="0" smtClean="0">
                <a:latin typeface="Arial Black"/>
                <a:cs typeface="Arial Black"/>
              </a:rPr>
              <a:t>11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80" name="object 269"/>
          <p:cNvSpPr txBox="1"/>
          <p:nvPr/>
        </p:nvSpPr>
        <p:spPr>
          <a:xfrm>
            <a:off x="9188727" y="1500252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838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98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81" name="object 270"/>
          <p:cNvSpPr txBox="1"/>
          <p:nvPr/>
        </p:nvSpPr>
        <p:spPr>
          <a:xfrm>
            <a:off x="8929995" y="1567620"/>
            <a:ext cx="139007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3</a:t>
            </a:r>
            <a:r>
              <a:rPr sz="300" spc="85" dirty="0" smtClean="0">
                <a:latin typeface="Arial Black"/>
                <a:cs typeface="Arial Black"/>
              </a:rPr>
              <a:t>1</a:t>
            </a:r>
            <a:r>
              <a:rPr lang="en-US" sz="300" spc="85" dirty="0" smtClean="0">
                <a:latin typeface="Arial Black"/>
                <a:cs typeface="Arial Black"/>
              </a:rPr>
              <a:t>1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82" name="object 271"/>
          <p:cNvSpPr txBox="1"/>
          <p:nvPr/>
        </p:nvSpPr>
        <p:spPr>
          <a:xfrm>
            <a:off x="9182493" y="1624942"/>
            <a:ext cx="219710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85" dirty="0" smtClean="0">
                <a:latin typeface="Arial Black"/>
                <a:cs typeface="Arial Black"/>
              </a:rPr>
              <a:t>7</a:t>
            </a:r>
            <a:r>
              <a:rPr lang="en-US" sz="300" spc="-45" dirty="0">
                <a:latin typeface="Arial Black"/>
                <a:cs typeface="Arial Black"/>
              </a:rPr>
              <a:t>7</a:t>
            </a:r>
            <a:r>
              <a:rPr sz="300" spc="-30" dirty="0" smtClean="0">
                <a:latin typeface="Arial Black"/>
                <a:cs typeface="Arial Black"/>
              </a:rPr>
              <a:t>5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-30" dirty="0" smtClean="0">
                <a:latin typeface="Arial Black"/>
                <a:cs typeface="Arial Black"/>
              </a:rPr>
              <a:t>37</a:t>
            </a:r>
            <a:r>
              <a:rPr sz="300" spc="85" dirty="0" smtClean="0">
                <a:latin typeface="Arial Black"/>
                <a:cs typeface="Arial Black"/>
              </a:rPr>
              <a:t>5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83" name="object 272"/>
          <p:cNvSpPr txBox="1"/>
          <p:nvPr/>
        </p:nvSpPr>
        <p:spPr>
          <a:xfrm>
            <a:off x="8929995" y="1687287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23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84" name="object 273"/>
          <p:cNvSpPr txBox="1"/>
          <p:nvPr/>
        </p:nvSpPr>
        <p:spPr>
          <a:xfrm>
            <a:off x="9176258" y="1749633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737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52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85" name="object 274"/>
          <p:cNvSpPr txBox="1"/>
          <p:nvPr/>
        </p:nvSpPr>
        <p:spPr>
          <a:xfrm>
            <a:off x="8929995" y="1811978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48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86" name="object 275"/>
          <p:cNvSpPr txBox="1"/>
          <p:nvPr/>
        </p:nvSpPr>
        <p:spPr>
          <a:xfrm>
            <a:off x="9163789" y="1874323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651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27</a:t>
            </a:r>
            <a:r>
              <a:rPr sz="300" spc="85" dirty="0">
                <a:latin typeface="Arial Black"/>
                <a:cs typeface="Arial Black"/>
              </a:rPr>
              <a:t>8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87" name="object 276"/>
          <p:cNvSpPr txBox="1"/>
          <p:nvPr/>
        </p:nvSpPr>
        <p:spPr>
          <a:xfrm>
            <a:off x="8929995" y="1936668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53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88" name="object 277"/>
          <p:cNvSpPr txBox="1"/>
          <p:nvPr/>
        </p:nvSpPr>
        <p:spPr>
          <a:xfrm>
            <a:off x="9148202" y="1999013"/>
            <a:ext cx="382383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85" dirty="0" smtClean="0">
                <a:latin typeface="Arial Black"/>
                <a:cs typeface="Arial Black"/>
              </a:rPr>
              <a:t>5</a:t>
            </a:r>
            <a:r>
              <a:rPr lang="en-US" sz="300" spc="85" dirty="0">
                <a:latin typeface="Arial Black"/>
                <a:cs typeface="Arial Black"/>
              </a:rPr>
              <a:t>5</a:t>
            </a:r>
            <a:r>
              <a:rPr sz="300" spc="-45" dirty="0" smtClean="0">
                <a:latin typeface="Arial Black"/>
                <a:cs typeface="Arial Black"/>
              </a:rPr>
              <a:t> </a:t>
            </a:r>
            <a:r>
              <a:rPr sz="300" spc="-30" dirty="0">
                <a:latin typeface="Arial Black"/>
                <a:cs typeface="Arial Black"/>
              </a:rPr>
              <a:t>3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93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89" name="object 278"/>
          <p:cNvSpPr txBox="1"/>
          <p:nvPr/>
        </p:nvSpPr>
        <p:spPr>
          <a:xfrm>
            <a:off x="8929995" y="2061358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34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0" name="object 279"/>
          <p:cNvSpPr txBox="1"/>
          <p:nvPr/>
        </p:nvSpPr>
        <p:spPr>
          <a:xfrm>
            <a:off x="9148202" y="2123704"/>
            <a:ext cx="321655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-30" dirty="0" smtClean="0">
                <a:latin typeface="Arial Black"/>
                <a:cs typeface="Arial Black"/>
              </a:rPr>
              <a:t>545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lang="en-US" sz="300" spc="85" dirty="0" smtClean="0">
                <a:latin typeface="Arial Black"/>
                <a:cs typeface="Arial Black"/>
              </a:rPr>
              <a:t>66</a:t>
            </a:r>
            <a:r>
              <a:rPr sz="300" spc="-45" dirty="0" smtClean="0">
                <a:latin typeface="Arial Black"/>
                <a:cs typeface="Arial Black"/>
              </a:rPr>
              <a:t> 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91" name="object 280"/>
          <p:cNvSpPr txBox="1"/>
          <p:nvPr/>
        </p:nvSpPr>
        <p:spPr>
          <a:xfrm>
            <a:off x="8929995" y="2186049"/>
            <a:ext cx="249844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8</a:t>
            </a:r>
            <a:r>
              <a:rPr sz="300" spc="85" dirty="0" smtClean="0">
                <a:latin typeface="Arial Black"/>
                <a:cs typeface="Arial Black"/>
              </a:rPr>
              <a:t>3</a:t>
            </a:r>
            <a:r>
              <a:rPr lang="en-US" sz="300" spc="85" dirty="0" smtClean="0">
                <a:latin typeface="Arial Black"/>
                <a:cs typeface="Arial Black"/>
              </a:rPr>
              <a:t>3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92" name="object 281"/>
          <p:cNvSpPr txBox="1"/>
          <p:nvPr/>
        </p:nvSpPr>
        <p:spPr>
          <a:xfrm>
            <a:off x="9132617" y="2248394"/>
            <a:ext cx="219710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85" dirty="0" smtClean="0">
                <a:latin typeface="Arial Black"/>
                <a:cs typeface="Arial Black"/>
              </a:rPr>
              <a:t>4</a:t>
            </a:r>
            <a:r>
              <a:rPr lang="en-US" sz="300" spc="-45" dirty="0">
                <a:latin typeface="Arial Black"/>
                <a:cs typeface="Arial Black"/>
              </a:rPr>
              <a:t>4</a:t>
            </a:r>
            <a:r>
              <a:rPr sz="300" spc="-30" dirty="0" smtClean="0">
                <a:latin typeface="Arial Black"/>
                <a:cs typeface="Arial Black"/>
              </a:rPr>
              <a:t>7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-30" dirty="0" smtClean="0">
                <a:latin typeface="Arial Black"/>
                <a:cs typeface="Arial Black"/>
              </a:rPr>
              <a:t>19</a:t>
            </a:r>
            <a:r>
              <a:rPr sz="300" spc="85" dirty="0" smtClean="0">
                <a:latin typeface="Arial Black"/>
                <a:cs typeface="Arial Black"/>
              </a:rPr>
              <a:t>6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93" name="object 282"/>
          <p:cNvSpPr txBox="1"/>
          <p:nvPr/>
        </p:nvSpPr>
        <p:spPr>
          <a:xfrm>
            <a:off x="8929995" y="2310739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59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4" name="object 283"/>
          <p:cNvSpPr txBox="1"/>
          <p:nvPr/>
        </p:nvSpPr>
        <p:spPr>
          <a:xfrm>
            <a:off x="9117031" y="2373084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325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10</a:t>
            </a:r>
            <a:r>
              <a:rPr sz="300" spc="85" dirty="0">
                <a:latin typeface="Arial Black"/>
                <a:cs typeface="Arial Black"/>
              </a:rPr>
              <a:t>7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5" name="object 284"/>
          <p:cNvSpPr txBox="1"/>
          <p:nvPr/>
        </p:nvSpPr>
        <p:spPr>
          <a:xfrm>
            <a:off x="8929995" y="2435429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78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6" name="object 285"/>
          <p:cNvSpPr txBox="1"/>
          <p:nvPr/>
        </p:nvSpPr>
        <p:spPr>
          <a:xfrm>
            <a:off x="9110795" y="2497775"/>
            <a:ext cx="419791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-30" dirty="0" smtClean="0">
                <a:latin typeface="Arial Black"/>
                <a:cs typeface="Arial Black"/>
              </a:rPr>
              <a:t>2</a:t>
            </a:r>
            <a:r>
              <a:rPr sz="300" spc="85" dirty="0" smtClean="0">
                <a:latin typeface="Arial Black"/>
                <a:cs typeface="Arial Black"/>
              </a:rPr>
              <a:t>9</a:t>
            </a:r>
            <a:r>
              <a:rPr lang="en-US" sz="300" spc="85" dirty="0" smtClean="0">
                <a:latin typeface="Arial Black"/>
                <a:cs typeface="Arial Black"/>
              </a:rPr>
              <a:t>9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lang="en-US" sz="300" spc="85" dirty="0">
                <a:latin typeface="Arial Black"/>
                <a:cs typeface="Arial Black"/>
              </a:rPr>
              <a:t>4</a:t>
            </a:r>
            <a:r>
              <a:rPr lang="en-US" sz="300" spc="85" dirty="0" smtClean="0">
                <a:latin typeface="Arial Black"/>
                <a:cs typeface="Arial Black"/>
              </a:rPr>
              <a:t>9</a:t>
            </a:r>
            <a:r>
              <a:rPr sz="300" spc="85" dirty="0" smtClean="0">
                <a:latin typeface="Arial Black"/>
                <a:cs typeface="Arial Black"/>
              </a:rPr>
              <a:t>5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797" name="object 286"/>
          <p:cNvSpPr txBox="1"/>
          <p:nvPr/>
        </p:nvSpPr>
        <p:spPr>
          <a:xfrm>
            <a:off x="8929995" y="2560120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85</a:t>
            </a:r>
            <a:r>
              <a:rPr sz="300" spc="85" dirty="0">
                <a:latin typeface="Arial Black"/>
                <a:cs typeface="Arial Black"/>
              </a:rPr>
              <a:t>7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8" name="object 287"/>
          <p:cNvSpPr txBox="1"/>
          <p:nvPr/>
        </p:nvSpPr>
        <p:spPr>
          <a:xfrm>
            <a:off x="9107679" y="2622465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270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63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9" name="object 288"/>
          <p:cNvSpPr txBox="1"/>
          <p:nvPr/>
        </p:nvSpPr>
        <p:spPr>
          <a:xfrm>
            <a:off x="8929995" y="2684810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36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0" name="object 289"/>
          <p:cNvSpPr txBox="1"/>
          <p:nvPr/>
        </p:nvSpPr>
        <p:spPr>
          <a:xfrm>
            <a:off x="9104562" y="2747155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253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85</a:t>
            </a:r>
            <a:r>
              <a:rPr sz="300" spc="85" dirty="0">
                <a:latin typeface="Arial Black"/>
                <a:cs typeface="Arial Black"/>
              </a:rPr>
              <a:t>6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1" name="object 290"/>
          <p:cNvSpPr txBox="1"/>
          <p:nvPr/>
        </p:nvSpPr>
        <p:spPr>
          <a:xfrm>
            <a:off x="8929995" y="2809500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20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2" name="object 291"/>
          <p:cNvSpPr txBox="1"/>
          <p:nvPr/>
        </p:nvSpPr>
        <p:spPr>
          <a:xfrm>
            <a:off x="9101444" y="2871846"/>
            <a:ext cx="321424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85" dirty="0" smtClean="0">
                <a:latin typeface="Arial Black"/>
                <a:cs typeface="Arial Black"/>
              </a:rPr>
              <a:t>2</a:t>
            </a:r>
            <a:r>
              <a:rPr lang="en-US" sz="300" spc="-45" dirty="0">
                <a:latin typeface="Arial Black"/>
                <a:cs typeface="Arial Black"/>
              </a:rPr>
              <a:t>2</a:t>
            </a:r>
            <a:r>
              <a:rPr sz="300" spc="-30" dirty="0" smtClean="0">
                <a:latin typeface="Arial Black"/>
                <a:cs typeface="Arial Black"/>
              </a:rPr>
              <a:t>5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85" dirty="0" smtClean="0">
                <a:latin typeface="Arial Black"/>
                <a:cs typeface="Arial Black"/>
              </a:rPr>
              <a:t>0</a:t>
            </a:r>
            <a:r>
              <a:rPr lang="en-US" sz="300" spc="85" dirty="0" smtClean="0">
                <a:latin typeface="Arial Black"/>
                <a:cs typeface="Arial Black"/>
              </a:rPr>
              <a:t>0</a:t>
            </a:r>
            <a:r>
              <a:rPr sz="300" spc="85" dirty="0" smtClean="0">
                <a:latin typeface="Arial Black"/>
                <a:cs typeface="Arial Black"/>
              </a:rPr>
              <a:t>7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03" name="object 292"/>
          <p:cNvSpPr txBox="1"/>
          <p:nvPr/>
        </p:nvSpPr>
        <p:spPr>
          <a:xfrm>
            <a:off x="8929995" y="2934191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96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4" name="object 293"/>
          <p:cNvSpPr txBox="1"/>
          <p:nvPr/>
        </p:nvSpPr>
        <p:spPr>
          <a:xfrm>
            <a:off x="9082741" y="2996536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101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94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5" name="object 294"/>
          <p:cNvSpPr txBox="1"/>
          <p:nvPr/>
        </p:nvSpPr>
        <p:spPr>
          <a:xfrm>
            <a:off x="8929995" y="3058881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73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6" name="object 295"/>
          <p:cNvSpPr txBox="1"/>
          <p:nvPr/>
        </p:nvSpPr>
        <p:spPr>
          <a:xfrm>
            <a:off x="9076506" y="3121226"/>
            <a:ext cx="219710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-30" dirty="0" smtClean="0">
                <a:latin typeface="Arial Black"/>
                <a:cs typeface="Arial Black"/>
              </a:rPr>
              <a:t>051</a:t>
            </a:r>
            <a:r>
              <a:rPr sz="300" spc="-20" dirty="0" smtClean="0">
                <a:latin typeface="Arial Black"/>
                <a:cs typeface="Arial Black"/>
              </a:rPr>
              <a:t>,</a:t>
            </a:r>
            <a:r>
              <a:rPr sz="300" spc="85" dirty="0" smtClean="0">
                <a:latin typeface="Arial Black"/>
                <a:cs typeface="Arial Black"/>
              </a:rPr>
              <a:t>9</a:t>
            </a:r>
            <a:r>
              <a:rPr lang="en-US" sz="300" spc="-45" dirty="0">
                <a:latin typeface="Arial Black"/>
                <a:cs typeface="Arial Black"/>
              </a:rPr>
              <a:t>9</a:t>
            </a:r>
            <a:r>
              <a:rPr sz="300" spc="85" dirty="0" smtClean="0">
                <a:latin typeface="Arial Black"/>
                <a:cs typeface="Arial Black"/>
              </a:rPr>
              <a:t>2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07" name="object 296"/>
          <p:cNvSpPr txBox="1"/>
          <p:nvPr/>
        </p:nvSpPr>
        <p:spPr>
          <a:xfrm>
            <a:off x="8929995" y="3183571"/>
            <a:ext cx="8572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8" name="object 297"/>
          <p:cNvSpPr txBox="1"/>
          <p:nvPr/>
        </p:nvSpPr>
        <p:spPr>
          <a:xfrm>
            <a:off x="9073389" y="3245917"/>
            <a:ext cx="21971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038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52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09" name="object 298"/>
          <p:cNvSpPr txBox="1"/>
          <p:nvPr/>
        </p:nvSpPr>
        <p:spPr>
          <a:xfrm>
            <a:off x="8929995" y="3308262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60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0" name="object 299"/>
          <p:cNvSpPr txBox="1"/>
          <p:nvPr/>
        </p:nvSpPr>
        <p:spPr>
          <a:xfrm>
            <a:off x="9067154" y="3370607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986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85" dirty="0">
                <a:latin typeface="Arial Black"/>
                <a:cs typeface="Arial Black"/>
              </a:rPr>
              <a:t>1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1" name="object 300"/>
          <p:cNvSpPr txBox="1"/>
          <p:nvPr/>
        </p:nvSpPr>
        <p:spPr>
          <a:xfrm>
            <a:off x="8929995" y="3432952"/>
            <a:ext cx="8572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2" name="object 301"/>
          <p:cNvSpPr txBox="1"/>
          <p:nvPr/>
        </p:nvSpPr>
        <p:spPr>
          <a:xfrm>
            <a:off x="9060920" y="3495297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953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70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3" name="object 302"/>
          <p:cNvSpPr txBox="1"/>
          <p:nvPr/>
        </p:nvSpPr>
        <p:spPr>
          <a:xfrm>
            <a:off x="8929995" y="3557642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50</a:t>
            </a:r>
            <a:r>
              <a:rPr sz="300" spc="85" dirty="0">
                <a:latin typeface="Arial Black"/>
                <a:cs typeface="Arial Black"/>
              </a:rPr>
              <a:t>3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4" name="object 303"/>
          <p:cNvSpPr txBox="1"/>
          <p:nvPr/>
        </p:nvSpPr>
        <p:spPr>
          <a:xfrm>
            <a:off x="9060920" y="3619988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943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05</a:t>
            </a:r>
            <a:r>
              <a:rPr sz="300" spc="85" dirty="0">
                <a:latin typeface="Arial Black"/>
                <a:cs typeface="Arial Black"/>
              </a:rPr>
              <a:t>9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5" name="object 304"/>
          <p:cNvSpPr txBox="1"/>
          <p:nvPr/>
        </p:nvSpPr>
        <p:spPr>
          <a:xfrm>
            <a:off x="8929995" y="3682333"/>
            <a:ext cx="107950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85" dirty="0" smtClean="0">
                <a:latin typeface="Arial Black"/>
                <a:cs typeface="Arial Black"/>
              </a:rPr>
              <a:t>4</a:t>
            </a:r>
            <a:r>
              <a:rPr lang="en-US" sz="300" spc="-45" dirty="0">
                <a:latin typeface="Arial Black"/>
                <a:cs typeface="Arial Black"/>
              </a:rPr>
              <a:t>4</a:t>
            </a:r>
            <a:r>
              <a:rPr sz="300" spc="85" dirty="0" smtClean="0">
                <a:latin typeface="Arial Black"/>
                <a:cs typeface="Arial Black"/>
              </a:rPr>
              <a:t>7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16" name="object 305"/>
          <p:cNvSpPr txBox="1"/>
          <p:nvPr/>
        </p:nvSpPr>
        <p:spPr>
          <a:xfrm>
            <a:off x="9054685" y="3744678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906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85" dirty="0">
                <a:latin typeface="Arial Black"/>
                <a:cs typeface="Arial Black"/>
              </a:rPr>
              <a:t>2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85" dirty="0">
                <a:latin typeface="Arial Black"/>
                <a:cs typeface="Arial Black"/>
              </a:rPr>
              <a:t>9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7" name="object 306"/>
          <p:cNvSpPr txBox="1"/>
          <p:nvPr/>
        </p:nvSpPr>
        <p:spPr>
          <a:xfrm>
            <a:off x="8929995" y="3807023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37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8" name="object 307"/>
          <p:cNvSpPr txBox="1"/>
          <p:nvPr/>
        </p:nvSpPr>
        <p:spPr>
          <a:xfrm>
            <a:off x="9054685" y="3869368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905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36</a:t>
            </a:r>
            <a:r>
              <a:rPr sz="300" spc="85" dirty="0">
                <a:latin typeface="Arial Black"/>
                <a:cs typeface="Arial Black"/>
              </a:rPr>
              <a:t>7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19" name="object 308"/>
          <p:cNvSpPr txBox="1"/>
          <p:nvPr/>
        </p:nvSpPr>
        <p:spPr>
          <a:xfrm>
            <a:off x="8929995" y="3931714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59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0" name="object 309"/>
          <p:cNvSpPr txBox="1"/>
          <p:nvPr/>
        </p:nvSpPr>
        <p:spPr>
          <a:xfrm>
            <a:off x="9051568" y="3994059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875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07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1" name="object 310"/>
          <p:cNvSpPr txBox="1"/>
          <p:nvPr/>
        </p:nvSpPr>
        <p:spPr>
          <a:xfrm>
            <a:off x="8929995" y="4056404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48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2" name="object 311"/>
          <p:cNvSpPr txBox="1"/>
          <p:nvPr/>
        </p:nvSpPr>
        <p:spPr>
          <a:xfrm>
            <a:off x="9051568" y="4118749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871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53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3" name="object 312"/>
          <p:cNvSpPr txBox="1"/>
          <p:nvPr/>
        </p:nvSpPr>
        <p:spPr>
          <a:xfrm>
            <a:off x="8929995" y="4181094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21</a:t>
            </a:r>
            <a:r>
              <a:rPr sz="300" spc="85" dirty="0">
                <a:latin typeface="Arial Black"/>
                <a:cs typeface="Arial Black"/>
              </a:rPr>
              <a:t>7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4" name="object 313"/>
          <p:cNvSpPr txBox="1"/>
          <p:nvPr/>
        </p:nvSpPr>
        <p:spPr>
          <a:xfrm>
            <a:off x="9042216" y="4243439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810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30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5" name="object 314"/>
          <p:cNvSpPr txBox="1"/>
          <p:nvPr/>
        </p:nvSpPr>
        <p:spPr>
          <a:xfrm>
            <a:off x="8929995" y="4305785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52</a:t>
            </a:r>
            <a:r>
              <a:rPr sz="300" spc="85" dirty="0">
                <a:latin typeface="Arial Black"/>
                <a:cs typeface="Arial Black"/>
              </a:rPr>
              <a:t>3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6" name="object 315"/>
          <p:cNvSpPr txBox="1"/>
          <p:nvPr/>
        </p:nvSpPr>
        <p:spPr>
          <a:xfrm>
            <a:off x="9042216" y="4368130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808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85" dirty="0">
                <a:latin typeface="Arial Black"/>
                <a:cs typeface="Arial Black"/>
              </a:rPr>
              <a:t>5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7" name="object 316"/>
          <p:cNvSpPr txBox="1"/>
          <p:nvPr/>
        </p:nvSpPr>
        <p:spPr>
          <a:xfrm>
            <a:off x="8929995" y="4430475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19</a:t>
            </a:r>
            <a:r>
              <a:rPr sz="300" spc="85" dirty="0">
                <a:latin typeface="Arial Black"/>
                <a:cs typeface="Arial Black"/>
              </a:rPr>
              <a:t>6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8" name="object 317"/>
          <p:cNvSpPr txBox="1"/>
          <p:nvPr/>
        </p:nvSpPr>
        <p:spPr>
          <a:xfrm>
            <a:off x="9039099" y="4492820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797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91</a:t>
            </a:r>
            <a:r>
              <a:rPr sz="300" spc="85" dirty="0">
                <a:latin typeface="Arial Black"/>
                <a:cs typeface="Arial Black"/>
              </a:rPr>
              <a:t>8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29" name="object 318"/>
          <p:cNvSpPr txBox="1"/>
          <p:nvPr/>
        </p:nvSpPr>
        <p:spPr>
          <a:xfrm>
            <a:off x="8929995" y="4555165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39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0" name="object 319"/>
          <p:cNvSpPr txBox="1"/>
          <p:nvPr/>
        </p:nvSpPr>
        <p:spPr>
          <a:xfrm>
            <a:off x="9039099" y="4617510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797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85" dirty="0">
                <a:latin typeface="Arial Black"/>
                <a:cs typeface="Arial Black"/>
              </a:rPr>
              <a:t>7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85" dirty="0">
                <a:latin typeface="Arial Black"/>
                <a:cs typeface="Arial Black"/>
              </a:rPr>
              <a:t>9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1" name="object 320"/>
          <p:cNvSpPr txBox="1"/>
          <p:nvPr/>
        </p:nvSpPr>
        <p:spPr>
          <a:xfrm>
            <a:off x="8929995" y="4679856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45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2" name="object 321"/>
          <p:cNvSpPr txBox="1"/>
          <p:nvPr/>
        </p:nvSpPr>
        <p:spPr>
          <a:xfrm>
            <a:off x="9039099" y="4742201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792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18</a:t>
            </a:r>
            <a:r>
              <a:rPr sz="300" spc="85" dirty="0">
                <a:latin typeface="Arial Black"/>
                <a:cs typeface="Arial Black"/>
              </a:rPr>
              <a:t>7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3" name="object 322"/>
          <p:cNvSpPr txBox="1"/>
          <p:nvPr/>
        </p:nvSpPr>
        <p:spPr>
          <a:xfrm>
            <a:off x="8929995" y="4804546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19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4" name="object 323"/>
          <p:cNvSpPr txBox="1"/>
          <p:nvPr/>
        </p:nvSpPr>
        <p:spPr>
          <a:xfrm>
            <a:off x="9035982" y="4866891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85" dirty="0">
                <a:latin typeface="Arial Black"/>
                <a:cs typeface="Arial Black"/>
              </a:rPr>
              <a:t>7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-30" dirty="0">
                <a:latin typeface="Arial Black"/>
                <a:cs typeface="Arial Black"/>
              </a:rPr>
              <a:t>8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63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5" name="object 324"/>
          <p:cNvSpPr txBox="1"/>
          <p:nvPr/>
        </p:nvSpPr>
        <p:spPr>
          <a:xfrm>
            <a:off x="8929995" y="4928758"/>
            <a:ext cx="217169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2</a:t>
            </a:r>
            <a:r>
              <a:rPr lang="en-US" sz="300" spc="-30" dirty="0" smtClean="0">
                <a:latin typeface="Arial Black"/>
                <a:cs typeface="Arial Black"/>
              </a:rPr>
              <a:t>0</a:t>
            </a:r>
            <a:r>
              <a:rPr sz="300" spc="85" dirty="0" smtClean="0">
                <a:latin typeface="Arial Black"/>
                <a:cs typeface="Arial Black"/>
              </a:rPr>
              <a:t>0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36" name="object 325"/>
          <p:cNvSpPr txBox="1"/>
          <p:nvPr/>
        </p:nvSpPr>
        <p:spPr>
          <a:xfrm>
            <a:off x="9035982" y="4991581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85" dirty="0">
                <a:latin typeface="Arial Black"/>
                <a:cs typeface="Arial Black"/>
              </a:rPr>
              <a:t>7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-30" dirty="0">
                <a:latin typeface="Arial Black"/>
                <a:cs typeface="Arial Black"/>
              </a:rPr>
              <a:t>6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58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7" name="object 326"/>
          <p:cNvSpPr txBox="1"/>
          <p:nvPr/>
        </p:nvSpPr>
        <p:spPr>
          <a:xfrm>
            <a:off x="8929995" y="5053926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41</a:t>
            </a:r>
            <a:r>
              <a:rPr sz="300" spc="85" dirty="0">
                <a:latin typeface="Arial Black"/>
                <a:cs typeface="Arial Black"/>
              </a:rPr>
              <a:t>3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8" name="object 327"/>
          <p:cNvSpPr txBox="1"/>
          <p:nvPr/>
        </p:nvSpPr>
        <p:spPr>
          <a:xfrm>
            <a:off x="9032865" y="5116272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760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41</a:t>
            </a:r>
            <a:r>
              <a:rPr sz="300" spc="85" dirty="0">
                <a:latin typeface="Arial Black"/>
                <a:cs typeface="Arial Black"/>
              </a:rPr>
              <a:t>9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39" name="object 328"/>
          <p:cNvSpPr txBox="1"/>
          <p:nvPr/>
        </p:nvSpPr>
        <p:spPr>
          <a:xfrm>
            <a:off x="8929995" y="5178617"/>
            <a:ext cx="138603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1</a:t>
            </a:r>
            <a:r>
              <a:rPr lang="en-US" sz="300" spc="-30" dirty="0" smtClean="0">
                <a:latin typeface="Arial Black"/>
                <a:cs typeface="Arial Black"/>
              </a:rPr>
              <a:t>4</a:t>
            </a:r>
            <a:r>
              <a:rPr sz="300" spc="85" dirty="0" smtClean="0">
                <a:latin typeface="Arial Black"/>
                <a:cs typeface="Arial Black"/>
              </a:rPr>
              <a:t>4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40" name="object 329"/>
          <p:cNvSpPr txBox="1"/>
          <p:nvPr/>
        </p:nvSpPr>
        <p:spPr>
          <a:xfrm>
            <a:off x="9032865" y="5240962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</a:t>
            </a:r>
            <a:r>
              <a:rPr sz="300" spc="85" dirty="0">
                <a:latin typeface="Arial Black"/>
                <a:cs typeface="Arial Black"/>
              </a:rPr>
              <a:t>5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69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41" name="object 330"/>
          <p:cNvSpPr txBox="1"/>
          <p:nvPr/>
        </p:nvSpPr>
        <p:spPr>
          <a:xfrm>
            <a:off x="8929995" y="5303307"/>
            <a:ext cx="8572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8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42" name="object 331"/>
          <p:cNvSpPr txBox="1"/>
          <p:nvPr/>
        </p:nvSpPr>
        <p:spPr>
          <a:xfrm>
            <a:off x="9032865" y="5365652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750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79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43" name="object 332"/>
          <p:cNvSpPr txBox="1"/>
          <p:nvPr/>
        </p:nvSpPr>
        <p:spPr>
          <a:xfrm>
            <a:off x="8929995" y="5427997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31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44" name="object 333"/>
          <p:cNvSpPr txBox="1"/>
          <p:nvPr/>
        </p:nvSpPr>
        <p:spPr>
          <a:xfrm>
            <a:off x="9032865" y="5490342"/>
            <a:ext cx="1638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</a:t>
            </a:r>
            <a:r>
              <a:rPr sz="300" spc="85" dirty="0">
                <a:latin typeface="Arial Black"/>
                <a:cs typeface="Arial Black"/>
              </a:rPr>
              <a:t>4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3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45" name="object 334"/>
          <p:cNvSpPr txBox="1"/>
          <p:nvPr/>
        </p:nvSpPr>
        <p:spPr>
          <a:xfrm>
            <a:off x="8929995" y="5552688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23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46" name="object 335"/>
          <p:cNvSpPr txBox="1"/>
          <p:nvPr/>
        </p:nvSpPr>
        <p:spPr>
          <a:xfrm>
            <a:off x="9032865" y="5615033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743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85" dirty="0">
                <a:latin typeface="Arial Black"/>
                <a:cs typeface="Arial Black"/>
              </a:rPr>
              <a:t>0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47" name="object 336"/>
          <p:cNvSpPr txBox="1"/>
          <p:nvPr/>
        </p:nvSpPr>
        <p:spPr>
          <a:xfrm>
            <a:off x="8929995" y="5677378"/>
            <a:ext cx="152746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85" dirty="0" smtClean="0">
                <a:latin typeface="Arial Black"/>
                <a:cs typeface="Arial Black"/>
              </a:rPr>
              <a:t>2</a:t>
            </a:r>
            <a:r>
              <a:rPr lang="en-US" sz="300" spc="-45" dirty="0" smtClean="0">
                <a:latin typeface="Arial Black"/>
                <a:cs typeface="Arial Black"/>
              </a:rPr>
              <a:t>2</a:t>
            </a:r>
            <a:r>
              <a:rPr sz="300" spc="85" dirty="0" smtClean="0">
                <a:latin typeface="Arial Black"/>
                <a:cs typeface="Arial Black"/>
              </a:rPr>
              <a:t>4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48" name="object 337"/>
          <p:cNvSpPr txBox="1"/>
          <p:nvPr/>
        </p:nvSpPr>
        <p:spPr>
          <a:xfrm>
            <a:off x="9029747" y="5739723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739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20</a:t>
            </a:r>
            <a:r>
              <a:rPr sz="300" spc="85" dirty="0">
                <a:latin typeface="Arial Black"/>
                <a:cs typeface="Arial Black"/>
              </a:rPr>
              <a:t>3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49" name="object 338"/>
          <p:cNvSpPr txBox="1"/>
          <p:nvPr/>
        </p:nvSpPr>
        <p:spPr>
          <a:xfrm>
            <a:off x="8929995" y="5802068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36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0" name="object 339"/>
          <p:cNvSpPr txBox="1"/>
          <p:nvPr/>
        </p:nvSpPr>
        <p:spPr>
          <a:xfrm>
            <a:off x="9029747" y="5864414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735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41</a:t>
            </a:r>
            <a:r>
              <a:rPr sz="300" spc="85" dirty="0">
                <a:latin typeface="Arial Black"/>
                <a:cs typeface="Arial Black"/>
              </a:rPr>
              <a:t>6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1" name="object 340"/>
          <p:cNvSpPr txBox="1"/>
          <p:nvPr/>
        </p:nvSpPr>
        <p:spPr>
          <a:xfrm>
            <a:off x="8929995" y="5926759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41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2" name="object 341"/>
          <p:cNvSpPr txBox="1"/>
          <p:nvPr/>
        </p:nvSpPr>
        <p:spPr>
          <a:xfrm>
            <a:off x="9029747" y="5989104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734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68</a:t>
            </a:r>
            <a:r>
              <a:rPr sz="300" spc="85" dirty="0">
                <a:latin typeface="Arial Black"/>
                <a:cs typeface="Arial Black"/>
              </a:rPr>
              <a:t>9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3" name="object 342"/>
          <p:cNvSpPr txBox="1"/>
          <p:nvPr/>
        </p:nvSpPr>
        <p:spPr>
          <a:xfrm>
            <a:off x="8929995" y="6051449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40</a:t>
            </a:r>
            <a:r>
              <a:rPr sz="300" spc="85" dirty="0">
                <a:latin typeface="Arial Black"/>
                <a:cs typeface="Arial Black"/>
              </a:rPr>
              <a:t>1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4" name="object 343"/>
          <p:cNvSpPr txBox="1"/>
          <p:nvPr/>
        </p:nvSpPr>
        <p:spPr>
          <a:xfrm>
            <a:off x="9029747" y="6113794"/>
            <a:ext cx="300760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7</a:t>
            </a:r>
            <a:r>
              <a:rPr sz="300" spc="85" dirty="0" smtClean="0">
                <a:latin typeface="Arial Black"/>
                <a:cs typeface="Arial Black"/>
              </a:rPr>
              <a:t>3</a:t>
            </a:r>
            <a:r>
              <a:rPr lang="en-US" sz="300" spc="85" dirty="0" smtClean="0">
                <a:latin typeface="Arial Black"/>
                <a:cs typeface="Arial Black"/>
              </a:rPr>
              <a:t>3</a:t>
            </a:r>
            <a:r>
              <a:rPr sz="300" spc="-45" dirty="0" smtClean="0">
                <a:latin typeface="Arial Black"/>
                <a:cs typeface="Arial Black"/>
              </a:rPr>
              <a:t> 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67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55" name="object 344"/>
          <p:cNvSpPr txBox="1"/>
          <p:nvPr/>
        </p:nvSpPr>
        <p:spPr>
          <a:xfrm>
            <a:off x="8929995" y="6176139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25</a:t>
            </a:r>
            <a:r>
              <a:rPr sz="300" spc="85" dirty="0">
                <a:latin typeface="Arial Black"/>
                <a:cs typeface="Arial Black"/>
              </a:rPr>
              <a:t>8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6" name="object 345"/>
          <p:cNvSpPr txBox="1"/>
          <p:nvPr/>
        </p:nvSpPr>
        <p:spPr>
          <a:xfrm>
            <a:off x="9026630" y="6238485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712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51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7" name="object 346"/>
          <p:cNvSpPr txBox="1"/>
          <p:nvPr/>
        </p:nvSpPr>
        <p:spPr>
          <a:xfrm>
            <a:off x="8929995" y="6300830"/>
            <a:ext cx="8572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4</a:t>
            </a:r>
            <a:r>
              <a:rPr sz="300" spc="85" dirty="0">
                <a:latin typeface="Arial Black"/>
                <a:cs typeface="Arial Black"/>
              </a:rPr>
              <a:t>3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58" name="object 347"/>
          <p:cNvSpPr txBox="1"/>
          <p:nvPr/>
        </p:nvSpPr>
        <p:spPr>
          <a:xfrm>
            <a:off x="9026630" y="6363175"/>
            <a:ext cx="288867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 smtClean="0">
                <a:latin typeface="Arial Black"/>
                <a:cs typeface="Arial Black"/>
              </a:rPr>
              <a:t>7</a:t>
            </a:r>
            <a:r>
              <a:rPr sz="300" spc="85" dirty="0" smtClean="0">
                <a:latin typeface="Arial Black"/>
                <a:cs typeface="Arial Black"/>
              </a:rPr>
              <a:t>1</a:t>
            </a:r>
            <a:r>
              <a:rPr lang="en-US" sz="300" spc="85" dirty="0" smtClean="0">
                <a:latin typeface="Arial Black"/>
                <a:cs typeface="Arial Black"/>
              </a:rPr>
              <a:t>1</a:t>
            </a:r>
            <a:r>
              <a:rPr sz="300" spc="-45" dirty="0" smtClean="0">
                <a:latin typeface="Arial Black"/>
                <a:cs typeface="Arial Black"/>
              </a:rPr>
              <a:t> 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54</a:t>
            </a:r>
            <a:r>
              <a:rPr sz="300" spc="85" dirty="0">
                <a:latin typeface="Arial Black"/>
                <a:cs typeface="Arial Black"/>
              </a:rPr>
              <a:t>7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59" name="object 348"/>
          <p:cNvSpPr txBox="1"/>
          <p:nvPr/>
        </p:nvSpPr>
        <p:spPr>
          <a:xfrm>
            <a:off x="8929995" y="6425520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25</a:t>
            </a:r>
            <a:r>
              <a:rPr sz="300" spc="85" dirty="0">
                <a:latin typeface="Arial Black"/>
                <a:cs typeface="Arial Black"/>
              </a:rPr>
              <a:t>8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0" name="object 349"/>
          <p:cNvSpPr txBox="1"/>
          <p:nvPr/>
        </p:nvSpPr>
        <p:spPr>
          <a:xfrm>
            <a:off x="9026630" y="6487865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</a:t>
            </a:r>
            <a:r>
              <a:rPr sz="300" spc="85" dirty="0">
                <a:latin typeface="Arial Black"/>
                <a:cs typeface="Arial Black"/>
              </a:rPr>
              <a:t>9</a:t>
            </a:r>
            <a:r>
              <a:rPr sz="300" spc="-45" dirty="0">
                <a:latin typeface="Arial Black"/>
                <a:cs typeface="Arial Black"/>
              </a:rPr>
              <a:t> 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74</a:t>
            </a:r>
            <a:r>
              <a:rPr sz="300" spc="85" dirty="0">
                <a:latin typeface="Arial Black"/>
                <a:cs typeface="Arial Black"/>
              </a:rPr>
              <a:t>8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1" name="object 350"/>
          <p:cNvSpPr txBox="1"/>
          <p:nvPr/>
        </p:nvSpPr>
        <p:spPr>
          <a:xfrm>
            <a:off x="8929995" y="6550210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17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2" name="object 351"/>
          <p:cNvSpPr txBox="1"/>
          <p:nvPr/>
        </p:nvSpPr>
        <p:spPr>
          <a:xfrm>
            <a:off x="9023513" y="6612556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693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12</a:t>
            </a:r>
            <a:r>
              <a:rPr sz="300" spc="85" dirty="0">
                <a:latin typeface="Arial Black"/>
                <a:cs typeface="Arial Black"/>
              </a:rPr>
              <a:t>7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3" name="object 352"/>
          <p:cNvSpPr txBox="1"/>
          <p:nvPr/>
        </p:nvSpPr>
        <p:spPr>
          <a:xfrm>
            <a:off x="8929995" y="6674901"/>
            <a:ext cx="8572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5</a:t>
            </a:r>
            <a:r>
              <a:rPr sz="300" spc="85" dirty="0">
                <a:latin typeface="Arial Black"/>
                <a:cs typeface="Arial Black"/>
              </a:rPr>
              <a:t>2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4" name="object 353"/>
          <p:cNvSpPr txBox="1"/>
          <p:nvPr/>
        </p:nvSpPr>
        <p:spPr>
          <a:xfrm>
            <a:off x="9023513" y="6737246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678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80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5" name="object 354"/>
          <p:cNvSpPr txBox="1"/>
          <p:nvPr/>
        </p:nvSpPr>
        <p:spPr>
          <a:xfrm>
            <a:off x="8929995" y="6799591"/>
            <a:ext cx="107950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85" dirty="0" smtClean="0">
                <a:latin typeface="Arial Black"/>
                <a:cs typeface="Arial Black"/>
              </a:rPr>
              <a:t>2</a:t>
            </a:r>
            <a:r>
              <a:rPr lang="en-US" sz="300" spc="-45" dirty="0" smtClean="0">
                <a:latin typeface="Arial Black"/>
                <a:cs typeface="Arial Black"/>
              </a:rPr>
              <a:t>2</a:t>
            </a:r>
            <a:r>
              <a:rPr sz="300" spc="85" dirty="0" smtClean="0">
                <a:latin typeface="Arial Black"/>
                <a:cs typeface="Arial Black"/>
              </a:rPr>
              <a:t>7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66" name="object 355"/>
          <p:cNvSpPr txBox="1"/>
          <p:nvPr/>
        </p:nvSpPr>
        <p:spPr>
          <a:xfrm>
            <a:off x="9020396" y="6861936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676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37</a:t>
            </a:r>
            <a:r>
              <a:rPr sz="300" spc="85" dirty="0">
                <a:latin typeface="Arial Black"/>
                <a:cs typeface="Arial Black"/>
              </a:rPr>
              <a:t>0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7" name="object 356"/>
          <p:cNvSpPr txBox="1"/>
          <p:nvPr/>
        </p:nvSpPr>
        <p:spPr>
          <a:xfrm>
            <a:off x="8929995" y="6924281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13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8" name="object 357"/>
          <p:cNvSpPr txBox="1"/>
          <p:nvPr/>
        </p:nvSpPr>
        <p:spPr>
          <a:xfrm>
            <a:off x="9020396" y="6986626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674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76</a:t>
            </a:r>
            <a:r>
              <a:rPr sz="300" spc="85" dirty="0">
                <a:latin typeface="Arial Black"/>
                <a:cs typeface="Arial Black"/>
              </a:rPr>
              <a:t>9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69" name="object 358"/>
          <p:cNvSpPr txBox="1"/>
          <p:nvPr/>
        </p:nvSpPr>
        <p:spPr>
          <a:xfrm>
            <a:off x="8929995" y="7048972"/>
            <a:ext cx="134042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85" dirty="0" smtClean="0">
                <a:latin typeface="Arial Black"/>
                <a:cs typeface="Arial Black"/>
              </a:rPr>
              <a:t>2</a:t>
            </a:r>
            <a:r>
              <a:rPr lang="en-US" sz="300" spc="85" dirty="0" smtClean="0">
                <a:latin typeface="Arial Black"/>
                <a:cs typeface="Arial Black"/>
              </a:rPr>
              <a:t>2</a:t>
            </a:r>
            <a:endParaRPr sz="300" dirty="0">
              <a:latin typeface="Arial Black"/>
              <a:cs typeface="Arial Black"/>
            </a:endParaRPr>
          </a:p>
        </p:txBody>
      </p:sp>
      <p:sp>
        <p:nvSpPr>
          <p:cNvPr id="870" name="object 359"/>
          <p:cNvSpPr txBox="1"/>
          <p:nvPr/>
        </p:nvSpPr>
        <p:spPr>
          <a:xfrm>
            <a:off x="9020396" y="7111317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671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75</a:t>
            </a:r>
            <a:r>
              <a:rPr sz="300" spc="85" dirty="0">
                <a:latin typeface="Arial Black"/>
                <a:cs typeface="Arial Black"/>
              </a:rPr>
              <a:t>9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71" name="object 360"/>
          <p:cNvSpPr txBox="1"/>
          <p:nvPr/>
        </p:nvSpPr>
        <p:spPr>
          <a:xfrm>
            <a:off x="8929995" y="7173662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67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72" name="object 361"/>
          <p:cNvSpPr txBox="1"/>
          <p:nvPr/>
        </p:nvSpPr>
        <p:spPr>
          <a:xfrm>
            <a:off x="9020396" y="7236007"/>
            <a:ext cx="186055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670</a:t>
            </a:r>
            <a:r>
              <a:rPr sz="300" spc="-20" dirty="0">
                <a:latin typeface="Arial Black"/>
                <a:cs typeface="Arial Black"/>
              </a:rPr>
              <a:t>,</a:t>
            </a:r>
            <a:r>
              <a:rPr sz="300" spc="-30" dirty="0">
                <a:latin typeface="Arial Black"/>
                <a:cs typeface="Arial Black"/>
              </a:rPr>
              <a:t>93</a:t>
            </a:r>
            <a:r>
              <a:rPr sz="300" spc="85" dirty="0">
                <a:latin typeface="Arial Black"/>
                <a:cs typeface="Arial Black"/>
              </a:rPr>
              <a:t>4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73" name="object 362"/>
          <p:cNvSpPr txBox="1"/>
          <p:nvPr/>
        </p:nvSpPr>
        <p:spPr>
          <a:xfrm>
            <a:off x="8929995" y="7298352"/>
            <a:ext cx="10795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30" dirty="0">
                <a:latin typeface="Arial Black"/>
                <a:cs typeface="Arial Black"/>
              </a:rPr>
              <a:t>21</a:t>
            </a:r>
            <a:r>
              <a:rPr sz="300" spc="85" dirty="0">
                <a:latin typeface="Arial Black"/>
                <a:cs typeface="Arial Black"/>
              </a:rPr>
              <a:t>5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874" name="object 363"/>
          <p:cNvSpPr/>
          <p:nvPr/>
        </p:nvSpPr>
        <p:spPr>
          <a:xfrm>
            <a:off x="8923991" y="1004839"/>
            <a:ext cx="0" cy="6359525"/>
          </a:xfrm>
          <a:custGeom>
            <a:avLst/>
            <a:gdLst/>
            <a:ahLst/>
            <a:cxnLst/>
            <a:rect l="l" t="t" r="r" b="b"/>
            <a:pathLst>
              <a:path h="6359525">
                <a:moveTo>
                  <a:pt x="0" y="0"/>
                </a:moveTo>
                <a:lnTo>
                  <a:pt x="0" y="6359207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364"/>
          <p:cNvSpPr/>
          <p:nvPr/>
        </p:nvSpPr>
        <p:spPr>
          <a:xfrm>
            <a:off x="9968273" y="1004839"/>
            <a:ext cx="0" cy="6359525"/>
          </a:xfrm>
          <a:custGeom>
            <a:avLst/>
            <a:gdLst/>
            <a:ahLst/>
            <a:cxnLst/>
            <a:rect l="l" t="t" r="r" b="b"/>
            <a:pathLst>
              <a:path h="6359525">
                <a:moveTo>
                  <a:pt x="0" y="0"/>
                </a:moveTo>
                <a:lnTo>
                  <a:pt x="0" y="6359207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365"/>
          <p:cNvSpPr/>
          <p:nvPr/>
        </p:nvSpPr>
        <p:spPr>
          <a:xfrm>
            <a:off x="8923991" y="1004839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366"/>
          <p:cNvSpPr/>
          <p:nvPr/>
        </p:nvSpPr>
        <p:spPr>
          <a:xfrm>
            <a:off x="8923991" y="1129529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367"/>
          <p:cNvSpPr/>
          <p:nvPr/>
        </p:nvSpPr>
        <p:spPr>
          <a:xfrm>
            <a:off x="8923991" y="1254219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368"/>
          <p:cNvSpPr/>
          <p:nvPr/>
        </p:nvSpPr>
        <p:spPr>
          <a:xfrm>
            <a:off x="8923991" y="1378910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369"/>
          <p:cNvSpPr/>
          <p:nvPr/>
        </p:nvSpPr>
        <p:spPr>
          <a:xfrm>
            <a:off x="8923991" y="1503600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370"/>
          <p:cNvSpPr/>
          <p:nvPr/>
        </p:nvSpPr>
        <p:spPr>
          <a:xfrm>
            <a:off x="8923991" y="1628290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371"/>
          <p:cNvSpPr/>
          <p:nvPr/>
        </p:nvSpPr>
        <p:spPr>
          <a:xfrm>
            <a:off x="8923991" y="1752981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372"/>
          <p:cNvSpPr/>
          <p:nvPr/>
        </p:nvSpPr>
        <p:spPr>
          <a:xfrm>
            <a:off x="8923991" y="1877671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373"/>
          <p:cNvSpPr/>
          <p:nvPr/>
        </p:nvSpPr>
        <p:spPr>
          <a:xfrm>
            <a:off x="8923991" y="2002361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374"/>
          <p:cNvSpPr/>
          <p:nvPr/>
        </p:nvSpPr>
        <p:spPr>
          <a:xfrm>
            <a:off x="8923991" y="2127052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375"/>
          <p:cNvSpPr/>
          <p:nvPr/>
        </p:nvSpPr>
        <p:spPr>
          <a:xfrm>
            <a:off x="8923991" y="2251742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376"/>
          <p:cNvSpPr/>
          <p:nvPr/>
        </p:nvSpPr>
        <p:spPr>
          <a:xfrm>
            <a:off x="8923991" y="2376433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377"/>
          <p:cNvSpPr/>
          <p:nvPr/>
        </p:nvSpPr>
        <p:spPr>
          <a:xfrm>
            <a:off x="8923991" y="2501123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378"/>
          <p:cNvSpPr/>
          <p:nvPr/>
        </p:nvSpPr>
        <p:spPr>
          <a:xfrm>
            <a:off x="8923991" y="2625813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379"/>
          <p:cNvSpPr/>
          <p:nvPr/>
        </p:nvSpPr>
        <p:spPr>
          <a:xfrm>
            <a:off x="8923991" y="2750504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380"/>
          <p:cNvSpPr/>
          <p:nvPr/>
        </p:nvSpPr>
        <p:spPr>
          <a:xfrm>
            <a:off x="8923991" y="2875194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381"/>
          <p:cNvSpPr/>
          <p:nvPr/>
        </p:nvSpPr>
        <p:spPr>
          <a:xfrm>
            <a:off x="8923991" y="2999884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382"/>
          <p:cNvSpPr/>
          <p:nvPr/>
        </p:nvSpPr>
        <p:spPr>
          <a:xfrm>
            <a:off x="8923991" y="3124574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383"/>
          <p:cNvSpPr/>
          <p:nvPr/>
        </p:nvSpPr>
        <p:spPr>
          <a:xfrm>
            <a:off x="8923991" y="3249265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384"/>
          <p:cNvSpPr/>
          <p:nvPr/>
        </p:nvSpPr>
        <p:spPr>
          <a:xfrm>
            <a:off x="8923991" y="3373955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385"/>
          <p:cNvSpPr/>
          <p:nvPr/>
        </p:nvSpPr>
        <p:spPr>
          <a:xfrm>
            <a:off x="8923991" y="3498645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386"/>
          <p:cNvSpPr/>
          <p:nvPr/>
        </p:nvSpPr>
        <p:spPr>
          <a:xfrm>
            <a:off x="8923991" y="3623336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387"/>
          <p:cNvSpPr/>
          <p:nvPr/>
        </p:nvSpPr>
        <p:spPr>
          <a:xfrm>
            <a:off x="8923991" y="3748026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388"/>
          <p:cNvSpPr/>
          <p:nvPr/>
        </p:nvSpPr>
        <p:spPr>
          <a:xfrm>
            <a:off x="8923991" y="3872716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389"/>
          <p:cNvSpPr/>
          <p:nvPr/>
        </p:nvSpPr>
        <p:spPr>
          <a:xfrm>
            <a:off x="8923991" y="3997407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390"/>
          <p:cNvSpPr/>
          <p:nvPr/>
        </p:nvSpPr>
        <p:spPr>
          <a:xfrm>
            <a:off x="8923991" y="4122097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391"/>
          <p:cNvSpPr/>
          <p:nvPr/>
        </p:nvSpPr>
        <p:spPr>
          <a:xfrm>
            <a:off x="8923991" y="4246787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392"/>
          <p:cNvSpPr/>
          <p:nvPr/>
        </p:nvSpPr>
        <p:spPr>
          <a:xfrm>
            <a:off x="8923991" y="4371478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393"/>
          <p:cNvSpPr/>
          <p:nvPr/>
        </p:nvSpPr>
        <p:spPr>
          <a:xfrm>
            <a:off x="8923991" y="4496168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394"/>
          <p:cNvSpPr/>
          <p:nvPr/>
        </p:nvSpPr>
        <p:spPr>
          <a:xfrm>
            <a:off x="8923991" y="4620858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395"/>
          <p:cNvSpPr/>
          <p:nvPr/>
        </p:nvSpPr>
        <p:spPr>
          <a:xfrm>
            <a:off x="8923991" y="4745549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396"/>
          <p:cNvSpPr/>
          <p:nvPr/>
        </p:nvSpPr>
        <p:spPr>
          <a:xfrm>
            <a:off x="8923991" y="4870239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397"/>
          <p:cNvSpPr/>
          <p:nvPr/>
        </p:nvSpPr>
        <p:spPr>
          <a:xfrm>
            <a:off x="8923991" y="4994930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398"/>
          <p:cNvSpPr/>
          <p:nvPr/>
        </p:nvSpPr>
        <p:spPr>
          <a:xfrm>
            <a:off x="8923991" y="5119620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399"/>
          <p:cNvSpPr/>
          <p:nvPr/>
        </p:nvSpPr>
        <p:spPr>
          <a:xfrm>
            <a:off x="8923991" y="5244310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400"/>
          <p:cNvSpPr/>
          <p:nvPr/>
        </p:nvSpPr>
        <p:spPr>
          <a:xfrm>
            <a:off x="8923991" y="5369001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401"/>
          <p:cNvSpPr/>
          <p:nvPr/>
        </p:nvSpPr>
        <p:spPr>
          <a:xfrm>
            <a:off x="8923991" y="5493691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402"/>
          <p:cNvSpPr/>
          <p:nvPr/>
        </p:nvSpPr>
        <p:spPr>
          <a:xfrm>
            <a:off x="8923991" y="5618381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403"/>
          <p:cNvSpPr/>
          <p:nvPr/>
        </p:nvSpPr>
        <p:spPr>
          <a:xfrm>
            <a:off x="8923991" y="5743072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404"/>
          <p:cNvSpPr/>
          <p:nvPr/>
        </p:nvSpPr>
        <p:spPr>
          <a:xfrm>
            <a:off x="8923991" y="5867762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405"/>
          <p:cNvSpPr/>
          <p:nvPr/>
        </p:nvSpPr>
        <p:spPr>
          <a:xfrm>
            <a:off x="8923991" y="5992452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406"/>
          <p:cNvSpPr/>
          <p:nvPr/>
        </p:nvSpPr>
        <p:spPr>
          <a:xfrm>
            <a:off x="8923991" y="6117143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407"/>
          <p:cNvSpPr/>
          <p:nvPr/>
        </p:nvSpPr>
        <p:spPr>
          <a:xfrm>
            <a:off x="8923991" y="6241833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408"/>
          <p:cNvSpPr/>
          <p:nvPr/>
        </p:nvSpPr>
        <p:spPr>
          <a:xfrm>
            <a:off x="8923991" y="6366523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409"/>
          <p:cNvSpPr/>
          <p:nvPr/>
        </p:nvSpPr>
        <p:spPr>
          <a:xfrm>
            <a:off x="8923991" y="6491214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410"/>
          <p:cNvSpPr/>
          <p:nvPr/>
        </p:nvSpPr>
        <p:spPr>
          <a:xfrm>
            <a:off x="8923991" y="6615904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411"/>
          <p:cNvSpPr/>
          <p:nvPr/>
        </p:nvSpPr>
        <p:spPr>
          <a:xfrm>
            <a:off x="8923991" y="6740594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412"/>
          <p:cNvSpPr/>
          <p:nvPr/>
        </p:nvSpPr>
        <p:spPr>
          <a:xfrm>
            <a:off x="8923991" y="6865285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413"/>
          <p:cNvSpPr/>
          <p:nvPr/>
        </p:nvSpPr>
        <p:spPr>
          <a:xfrm>
            <a:off x="8923991" y="6989975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414"/>
          <p:cNvSpPr/>
          <p:nvPr/>
        </p:nvSpPr>
        <p:spPr>
          <a:xfrm>
            <a:off x="8923991" y="7114665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415"/>
          <p:cNvSpPr/>
          <p:nvPr/>
        </p:nvSpPr>
        <p:spPr>
          <a:xfrm>
            <a:off x="8923991" y="7239356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416"/>
          <p:cNvSpPr/>
          <p:nvPr/>
        </p:nvSpPr>
        <p:spPr>
          <a:xfrm>
            <a:off x="8923991" y="7364046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>
                <a:moveTo>
                  <a:pt x="0" y="0"/>
                </a:moveTo>
                <a:lnTo>
                  <a:pt x="104428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417"/>
          <p:cNvSpPr txBox="1"/>
          <p:nvPr/>
        </p:nvSpPr>
        <p:spPr>
          <a:xfrm>
            <a:off x="7870126" y="760802"/>
            <a:ext cx="206697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0"/>
              </a:spcBef>
            </a:pPr>
            <a:r>
              <a:rPr sz="600" spc="15" dirty="0" smtClean="0">
                <a:solidFill>
                  <a:srgbClr val="333333"/>
                </a:solidFill>
                <a:latin typeface="Arial Black"/>
                <a:cs typeface="Arial Black"/>
              </a:rPr>
              <a:t>Top</a:t>
            </a:r>
            <a:r>
              <a:rPr lang="en-US" sz="600" spc="15" dirty="0" smtClean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15" dirty="0" smtClean="0">
                <a:solidFill>
                  <a:srgbClr val="333333"/>
                </a:solidFill>
                <a:latin typeface="Arial Black"/>
                <a:cs typeface="Arial Black"/>
              </a:rPr>
              <a:t>Performing</a:t>
            </a:r>
            <a:r>
              <a:rPr lang="en-US" sz="600" spc="15" dirty="0" smtClean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15" dirty="0" smtClean="0">
                <a:solidFill>
                  <a:srgbClr val="333333"/>
                </a:solidFill>
                <a:latin typeface="Arial Black"/>
                <a:cs typeface="Arial Black"/>
              </a:rPr>
              <a:t>Teams</a:t>
            </a:r>
            <a:endParaRPr sz="5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" spc="-55" dirty="0">
                <a:solidFill>
                  <a:srgbClr val="333333"/>
                </a:solidFill>
                <a:latin typeface="Arial Black"/>
                <a:cs typeface="Arial Black"/>
              </a:rPr>
              <a:t>T</a:t>
            </a:r>
            <a:r>
              <a:rPr sz="300" spc="-45" dirty="0">
                <a:solidFill>
                  <a:srgbClr val="333333"/>
                </a:solidFill>
                <a:latin typeface="Arial Black"/>
                <a:cs typeface="Arial Black"/>
              </a:rPr>
              <a:t>e</a:t>
            </a:r>
            <a:r>
              <a:rPr sz="300" spc="-40" dirty="0">
                <a:solidFill>
                  <a:srgbClr val="333333"/>
                </a:solidFill>
                <a:latin typeface="Arial Black"/>
                <a:cs typeface="Arial Black"/>
              </a:rPr>
              <a:t>a</a:t>
            </a:r>
            <a:r>
              <a:rPr sz="300" spc="-10" dirty="0">
                <a:solidFill>
                  <a:srgbClr val="333333"/>
                </a:solidFill>
                <a:latin typeface="Arial Black"/>
                <a:cs typeface="Arial Black"/>
              </a:rPr>
              <a:t>m</a:t>
            </a:r>
            <a:r>
              <a:rPr sz="300" spc="-7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300" spc="-40" dirty="0">
                <a:solidFill>
                  <a:srgbClr val="333333"/>
                </a:solidFill>
                <a:latin typeface="Arial Black"/>
                <a:cs typeface="Arial Black"/>
              </a:rPr>
              <a:t>Na</a:t>
            </a:r>
            <a:r>
              <a:rPr sz="300" spc="-50" dirty="0">
                <a:solidFill>
                  <a:srgbClr val="333333"/>
                </a:solidFill>
                <a:latin typeface="Arial Black"/>
                <a:cs typeface="Arial Black"/>
              </a:rPr>
              <a:t>m</a:t>
            </a:r>
            <a:r>
              <a:rPr sz="300" spc="85" dirty="0">
                <a:solidFill>
                  <a:srgbClr val="333333"/>
                </a:solidFill>
                <a:latin typeface="Arial Black"/>
                <a:cs typeface="Arial Black"/>
              </a:rPr>
              <a:t>e</a:t>
            </a:r>
            <a:endParaRPr sz="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485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5986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6024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6061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6099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2471" y="6583997"/>
            <a:ext cx="7302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56722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4731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6207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83301" y="6740750"/>
            <a:ext cx="197993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64260" algn="l"/>
              </a:tabLst>
            </a:pPr>
            <a:r>
              <a:rPr sz="600" spc="-40" dirty="0">
                <a:solidFill>
                  <a:srgbClr val="333333"/>
                </a:solidFill>
                <a:latin typeface="Arial Black"/>
                <a:cs typeface="Arial Black"/>
              </a:rPr>
              <a:t>Distinct </a:t>
            </a:r>
            <a:r>
              <a:rPr sz="600" spc="-50" dirty="0">
                <a:solidFill>
                  <a:srgbClr val="333333"/>
                </a:solidFill>
                <a:latin typeface="Arial Black"/>
                <a:cs typeface="Arial Black"/>
              </a:rPr>
              <a:t>count</a:t>
            </a:r>
            <a:r>
              <a:rPr sz="600" spc="-9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20" dirty="0">
                <a:solidFill>
                  <a:srgbClr val="333333"/>
                </a:solidFill>
                <a:latin typeface="Arial Black"/>
                <a:cs typeface="Arial Black"/>
              </a:rPr>
              <a:t>of</a:t>
            </a:r>
            <a:r>
              <a:rPr sz="600" spc="-6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65" dirty="0">
                <a:solidFill>
                  <a:srgbClr val="333333"/>
                </a:solidFill>
                <a:latin typeface="Arial Black"/>
                <a:cs typeface="Arial Black"/>
              </a:rPr>
              <a:t>Team	</a:t>
            </a:r>
            <a:r>
              <a:rPr sz="600" spc="-40" dirty="0">
                <a:solidFill>
                  <a:srgbClr val="333333"/>
                </a:solidFill>
                <a:latin typeface="Arial Black"/>
                <a:cs typeface="Arial Black"/>
              </a:rPr>
              <a:t>Net </a:t>
            </a:r>
            <a:r>
              <a:rPr sz="600" spc="-50" dirty="0">
                <a:solidFill>
                  <a:srgbClr val="333333"/>
                </a:solidFill>
                <a:latin typeface="Arial Black"/>
                <a:cs typeface="Arial Black"/>
              </a:rPr>
              <a:t>Transaction</a:t>
            </a:r>
            <a:r>
              <a:rPr sz="600" spc="-12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45" dirty="0">
                <a:solidFill>
                  <a:srgbClr val="333333"/>
                </a:solidFill>
                <a:latin typeface="Arial Black"/>
                <a:cs typeface="Arial Black"/>
              </a:rPr>
              <a:t>Amount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0934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0566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6729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6360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93344" y="6740750"/>
            <a:ext cx="98615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35" dirty="0">
                <a:solidFill>
                  <a:srgbClr val="333333"/>
                </a:solidFill>
                <a:latin typeface="Arial Black"/>
                <a:cs typeface="Arial Black"/>
              </a:rPr>
              <a:t>Additional </a:t>
            </a:r>
            <a:r>
              <a:rPr sz="600" spc="-25" dirty="0">
                <a:solidFill>
                  <a:srgbClr val="333333"/>
                </a:solidFill>
                <a:latin typeface="Arial Black"/>
                <a:cs typeface="Arial Black"/>
              </a:rPr>
              <a:t>Gift</a:t>
            </a:r>
            <a:r>
              <a:rPr sz="600" spc="-14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35" dirty="0">
                <a:solidFill>
                  <a:srgbClr val="333333"/>
                </a:solidFill>
                <a:latin typeface="Arial Black"/>
                <a:cs typeface="Arial Black"/>
              </a:rPr>
              <a:t>Amount($)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1670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9678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67687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0179" y="6583997"/>
            <a:ext cx="70167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0230" algn="l"/>
              </a:tabLst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300</a:t>
            </a:r>
            <a:r>
              <a:rPr sz="600" spc="-2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5799" y="6583997"/>
            <a:ext cx="1441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4716" y="6740750"/>
            <a:ext cx="584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25" dirty="0">
                <a:solidFill>
                  <a:srgbClr val="333333"/>
                </a:solidFill>
                <a:latin typeface="Arial Black"/>
                <a:cs typeface="Arial Black"/>
              </a:rPr>
              <a:t>Gift</a:t>
            </a:r>
            <a:r>
              <a:rPr sz="600" spc="-10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35" dirty="0">
                <a:solidFill>
                  <a:srgbClr val="333333"/>
                </a:solidFill>
                <a:latin typeface="Arial Black"/>
                <a:cs typeface="Arial Black"/>
              </a:rPr>
              <a:t>Amount($)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22416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0424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8433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86545" y="6583997"/>
            <a:ext cx="1441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5333" y="6740750"/>
            <a:ext cx="10452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50" dirty="0">
                <a:solidFill>
                  <a:srgbClr val="333333"/>
                </a:solidFill>
                <a:latin typeface="Arial Black"/>
                <a:cs typeface="Arial Black"/>
              </a:rPr>
              <a:t>Ledger Transaction</a:t>
            </a:r>
            <a:r>
              <a:rPr sz="600" spc="-114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45" dirty="0">
                <a:solidFill>
                  <a:srgbClr val="333333"/>
                </a:solidFill>
                <a:latin typeface="Arial Black"/>
                <a:cs typeface="Arial Black"/>
              </a:rPr>
              <a:t>Amount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74732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9459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7467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5476" y="6544446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56"/>
                </a:lnTo>
              </a:path>
            </a:pathLst>
          </a:custGeom>
          <a:ln w="6531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93588" y="6583997"/>
            <a:ext cx="1441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5135" y="6740750"/>
            <a:ext cx="97980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35" dirty="0">
                <a:solidFill>
                  <a:srgbClr val="333333"/>
                </a:solidFill>
                <a:latin typeface="Arial Black"/>
                <a:cs typeface="Arial Black"/>
              </a:rPr>
              <a:t>Original </a:t>
            </a:r>
            <a:r>
              <a:rPr sz="600" spc="-50" dirty="0">
                <a:solidFill>
                  <a:srgbClr val="333333"/>
                </a:solidFill>
                <a:latin typeface="Arial Black"/>
                <a:cs typeface="Arial Black"/>
              </a:rPr>
              <a:t>Value</a:t>
            </a:r>
            <a:r>
              <a:rPr sz="600" spc="-12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55" dirty="0">
                <a:solidFill>
                  <a:srgbClr val="333333"/>
                </a:solidFill>
                <a:latin typeface="Arial Black"/>
                <a:cs typeface="Arial Black"/>
              </a:rPr>
              <a:t>Transacted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65986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2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56726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2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40935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2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1675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2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2415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2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13155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2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29459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2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20200" y="947052"/>
            <a:ext cx="0" cy="5956935"/>
          </a:xfrm>
          <a:custGeom>
            <a:avLst/>
            <a:gdLst/>
            <a:ahLst/>
            <a:cxnLst/>
            <a:rect l="l" t="t" r="r" b="b"/>
            <a:pathLst>
              <a:path h="5956934">
                <a:moveTo>
                  <a:pt x="0" y="5956611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5480" y="1587491"/>
            <a:ext cx="1290955" cy="3071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Fidelity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25" dirty="0">
                <a:latin typeface="Arial"/>
                <a:cs typeface="Arial"/>
              </a:rPr>
              <a:t>Charitable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40" dirty="0">
                <a:latin typeface="Arial"/>
                <a:cs typeface="Arial"/>
              </a:rPr>
              <a:t>Gift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Fund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15" dirty="0">
                <a:latin typeface="Arial"/>
                <a:cs typeface="Arial"/>
              </a:rPr>
              <a:t>Johnson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&amp;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Johnson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Matching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Gifts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4759" y="2188378"/>
            <a:ext cx="1354455" cy="13161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14"/>
              </a:spcBef>
            </a:pPr>
            <a:r>
              <a:rPr sz="600" spc="15" dirty="0">
                <a:latin typeface="Arial"/>
                <a:cs typeface="Arial"/>
              </a:rPr>
              <a:t>Bank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45" dirty="0">
                <a:latin typeface="Arial"/>
                <a:cs typeface="Arial"/>
              </a:rPr>
              <a:t>of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America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25" dirty="0">
                <a:latin typeface="Arial"/>
                <a:cs typeface="Arial"/>
              </a:rPr>
              <a:t>Charitable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Found..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13030" indent="-100965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BHP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spc="40" dirty="0">
                <a:latin typeface="Arial"/>
                <a:cs typeface="Arial"/>
              </a:rPr>
              <a:t>Billiton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Petroleum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Matched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Gi..</a:t>
            </a:r>
            <a:endParaRPr sz="600">
              <a:latin typeface="Arial"/>
              <a:cs typeface="Arial"/>
            </a:endParaRPr>
          </a:p>
          <a:p>
            <a:pPr marL="309880" marR="7620" indent="-197485" algn="r">
              <a:lnSpc>
                <a:spcPct val="219000"/>
              </a:lnSpc>
              <a:spcBef>
                <a:spcPts val="15"/>
              </a:spcBef>
            </a:pPr>
            <a:r>
              <a:rPr sz="600" spc="15" dirty="0">
                <a:latin typeface="Arial"/>
                <a:cs typeface="Arial"/>
              </a:rPr>
              <a:t>Shell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Oil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Company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Matching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Gifts 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45" dirty="0">
                <a:latin typeface="Arial"/>
                <a:cs typeface="Arial"/>
              </a:rPr>
              <a:t>MNM</a:t>
            </a:r>
            <a:r>
              <a:rPr sz="600" spc="-114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Anonymous Donor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CIC 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PAX </a:t>
            </a:r>
            <a:r>
              <a:rPr sz="600" spc="20" dirty="0">
                <a:latin typeface="Arial"/>
                <a:cs typeface="Arial"/>
              </a:rPr>
              <a:t>Anonymous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Donor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CIC 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PAE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Anonymous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Donor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CIC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Primal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25" dirty="0">
                <a:latin typeface="Arial"/>
                <a:cs typeface="Arial"/>
              </a:rPr>
              <a:t>Wear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Inc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17619" y="3586093"/>
            <a:ext cx="1329055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15" dirty="0">
                <a:latin typeface="Arial"/>
                <a:cs typeface="Arial"/>
              </a:rPr>
              <a:t>ConocoPhillips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Matching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40" dirty="0">
                <a:latin typeface="Arial"/>
                <a:cs typeface="Arial"/>
              </a:rPr>
              <a:t>Gift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Prog..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46457" y="3984507"/>
            <a:ext cx="800100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Arial"/>
                <a:cs typeface="Arial"/>
              </a:rPr>
              <a:t>B</a:t>
            </a:r>
            <a:r>
              <a:rPr sz="600" spc="-20" dirty="0">
                <a:latin typeface="Arial"/>
                <a:cs typeface="Arial"/>
              </a:rPr>
              <a:t>P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600" spc="10" dirty="0">
                <a:latin typeface="Arial"/>
                <a:cs typeface="Arial"/>
              </a:rPr>
              <a:t>Chevron</a:t>
            </a:r>
            <a:r>
              <a:rPr sz="600" spc="-10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(YourCause)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14275" y="4585394"/>
            <a:ext cx="1132205" cy="515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Fidelity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Investments</a:t>
            </a:r>
            <a:endParaRPr sz="600">
              <a:latin typeface="Arial"/>
              <a:cs typeface="Arial"/>
            </a:endParaRPr>
          </a:p>
          <a:p>
            <a:pPr marL="116839" marR="5080" indent="-104775">
              <a:lnSpc>
                <a:spcPct val="214299"/>
              </a:lnSpc>
              <a:spcBef>
                <a:spcPts val="50"/>
              </a:spcBef>
            </a:pPr>
            <a:r>
              <a:rPr sz="600" spc="-35" dirty="0">
                <a:latin typeface="Arial"/>
                <a:cs typeface="Arial"/>
              </a:rPr>
              <a:t>GE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25" dirty="0">
                <a:latin typeface="Arial"/>
                <a:cs typeface="Arial"/>
              </a:rPr>
              <a:t>Foundation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Matching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Gifts  </a:t>
            </a:r>
            <a:r>
              <a:rPr sz="600" dirty="0">
                <a:latin typeface="Arial"/>
                <a:cs typeface="Arial"/>
              </a:rPr>
              <a:t>MOS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Anonymous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Donor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CIC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07459" y="947053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1358526" y="0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07459" y="6544444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1358526" y="0"/>
                </a:moveTo>
                <a:lnTo>
                  <a:pt x="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6024" y="947053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066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86024" y="1319342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4723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6024" y="1724287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6024" y="1920228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8192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6024" y="2318642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665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86024" y="2919529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8192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86024" y="3317943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25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86024" y="3520416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4">
                <a:moveTo>
                  <a:pt x="0" y="0"/>
                </a:moveTo>
                <a:lnTo>
                  <a:pt x="0" y="653137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6024" y="4323776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133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86024" y="4918131"/>
            <a:ext cx="0" cy="849630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0"/>
                </a:moveTo>
                <a:lnTo>
                  <a:pt x="0" y="849079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86024" y="5917432"/>
            <a:ext cx="0" cy="621030"/>
          </a:xfrm>
          <a:custGeom>
            <a:avLst/>
            <a:gdLst/>
            <a:ahLst/>
            <a:cxnLst/>
            <a:rect l="l" t="t" r="r" b="b"/>
            <a:pathLst>
              <a:path h="621029">
                <a:moveTo>
                  <a:pt x="0" y="0"/>
                </a:moveTo>
                <a:lnTo>
                  <a:pt x="0" y="620480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06061" y="947053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066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06061" y="1319342"/>
            <a:ext cx="0" cy="849630"/>
          </a:xfrm>
          <a:custGeom>
            <a:avLst/>
            <a:gdLst/>
            <a:ahLst/>
            <a:cxnLst/>
            <a:rect l="l" t="t" r="r" b="b"/>
            <a:pathLst>
              <a:path h="849630">
                <a:moveTo>
                  <a:pt x="0" y="0"/>
                </a:moveTo>
                <a:lnTo>
                  <a:pt x="0" y="849079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6061" y="2318642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665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06061" y="2919529"/>
            <a:ext cx="0" cy="3618865"/>
          </a:xfrm>
          <a:custGeom>
            <a:avLst/>
            <a:gdLst/>
            <a:ahLst/>
            <a:cxnLst/>
            <a:rect l="l" t="t" r="r" b="b"/>
            <a:pathLst>
              <a:path h="3618865">
                <a:moveTo>
                  <a:pt x="0" y="0"/>
                </a:moveTo>
                <a:lnTo>
                  <a:pt x="0" y="3618383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26099" y="947053"/>
            <a:ext cx="0" cy="5591175"/>
          </a:xfrm>
          <a:custGeom>
            <a:avLst/>
            <a:gdLst/>
            <a:ahLst/>
            <a:cxnLst/>
            <a:rect l="l" t="t" r="r" b="b"/>
            <a:pathLst>
              <a:path h="5591175">
                <a:moveTo>
                  <a:pt x="0" y="5590859"/>
                </a:moveTo>
                <a:lnTo>
                  <a:pt x="0" y="0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69252" y="6368097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75783" y="6172156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19594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65986" y="5969683"/>
            <a:ext cx="281305" cy="150495"/>
          </a:xfrm>
          <a:custGeom>
            <a:avLst/>
            <a:gdLst/>
            <a:ahLst/>
            <a:cxnLst/>
            <a:rect l="l" t="t" r="r" b="b"/>
            <a:pathLst>
              <a:path w="281305" h="150495">
                <a:moveTo>
                  <a:pt x="0" y="0"/>
                </a:moveTo>
                <a:lnTo>
                  <a:pt x="280849" y="0"/>
                </a:lnTo>
                <a:lnTo>
                  <a:pt x="28084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65986" y="5767210"/>
            <a:ext cx="398780" cy="150495"/>
          </a:xfrm>
          <a:custGeom>
            <a:avLst/>
            <a:gdLst/>
            <a:ahLst/>
            <a:cxnLst/>
            <a:rect l="l" t="t" r="r" b="b"/>
            <a:pathLst>
              <a:path w="398780" h="150495">
                <a:moveTo>
                  <a:pt x="0" y="0"/>
                </a:moveTo>
                <a:lnTo>
                  <a:pt x="398414" y="0"/>
                </a:lnTo>
                <a:lnTo>
                  <a:pt x="39841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98643" y="557126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69252" y="5368796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69252" y="5172855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65986" y="4970382"/>
            <a:ext cx="222250" cy="150495"/>
          </a:xfrm>
          <a:custGeom>
            <a:avLst/>
            <a:gdLst/>
            <a:ahLst/>
            <a:cxnLst/>
            <a:rect l="l" t="t" r="r" b="b"/>
            <a:pathLst>
              <a:path w="222250" h="150495">
                <a:moveTo>
                  <a:pt x="0" y="0"/>
                </a:moveTo>
                <a:lnTo>
                  <a:pt x="222066" y="0"/>
                </a:lnTo>
                <a:lnTo>
                  <a:pt x="22206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65986" y="4767909"/>
            <a:ext cx="561975" cy="150495"/>
          </a:xfrm>
          <a:custGeom>
            <a:avLst/>
            <a:gdLst/>
            <a:ahLst/>
            <a:cxnLst/>
            <a:rect l="l" t="t" r="r" b="b"/>
            <a:pathLst>
              <a:path w="561975" h="150495">
                <a:moveTo>
                  <a:pt x="0" y="0"/>
                </a:moveTo>
                <a:lnTo>
                  <a:pt x="561698" y="0"/>
                </a:lnTo>
                <a:lnTo>
                  <a:pt x="56169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65986" y="4571968"/>
            <a:ext cx="228600" cy="150495"/>
          </a:xfrm>
          <a:custGeom>
            <a:avLst/>
            <a:gdLst/>
            <a:ahLst/>
            <a:cxnLst/>
            <a:rect l="l" t="t" r="r" b="b"/>
            <a:pathLst>
              <a:path w="228600" h="150495">
                <a:moveTo>
                  <a:pt x="0" y="0"/>
                </a:moveTo>
                <a:lnTo>
                  <a:pt x="228598" y="0"/>
                </a:lnTo>
                <a:lnTo>
                  <a:pt x="22859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69252" y="4369495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65986" y="4173554"/>
            <a:ext cx="405130" cy="150495"/>
          </a:xfrm>
          <a:custGeom>
            <a:avLst/>
            <a:gdLst/>
            <a:ahLst/>
            <a:cxnLst/>
            <a:rect l="l" t="t" r="r" b="b"/>
            <a:pathLst>
              <a:path w="405130" h="150495">
                <a:moveTo>
                  <a:pt x="0" y="0"/>
                </a:moveTo>
                <a:lnTo>
                  <a:pt x="404945" y="0"/>
                </a:lnTo>
                <a:lnTo>
                  <a:pt x="40494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65986" y="3971081"/>
            <a:ext cx="189865" cy="150495"/>
          </a:xfrm>
          <a:custGeom>
            <a:avLst/>
            <a:gdLst/>
            <a:ahLst/>
            <a:cxnLst/>
            <a:rect l="l" t="t" r="r" b="b"/>
            <a:pathLst>
              <a:path w="189864" h="150495">
                <a:moveTo>
                  <a:pt x="0" y="0"/>
                </a:moveTo>
                <a:lnTo>
                  <a:pt x="189409" y="0"/>
                </a:lnTo>
                <a:lnTo>
                  <a:pt x="18940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72517" y="376860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13062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65986" y="3572667"/>
            <a:ext cx="235585" cy="150495"/>
          </a:xfrm>
          <a:custGeom>
            <a:avLst/>
            <a:gdLst/>
            <a:ahLst/>
            <a:cxnLst/>
            <a:rect l="l" t="t" r="r" b="b"/>
            <a:pathLst>
              <a:path w="235585" h="150495">
                <a:moveTo>
                  <a:pt x="0" y="0"/>
                </a:moveTo>
                <a:lnTo>
                  <a:pt x="235129" y="0"/>
                </a:lnTo>
                <a:lnTo>
                  <a:pt x="23512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65986" y="3370195"/>
            <a:ext cx="522605" cy="150495"/>
          </a:xfrm>
          <a:custGeom>
            <a:avLst/>
            <a:gdLst/>
            <a:ahLst/>
            <a:cxnLst/>
            <a:rect l="l" t="t" r="r" b="b"/>
            <a:pathLst>
              <a:path w="522605" h="150495">
                <a:moveTo>
                  <a:pt x="0" y="0"/>
                </a:moveTo>
                <a:lnTo>
                  <a:pt x="522510" y="0"/>
                </a:lnTo>
                <a:lnTo>
                  <a:pt x="52251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65986" y="3167722"/>
            <a:ext cx="496570" cy="150495"/>
          </a:xfrm>
          <a:custGeom>
            <a:avLst/>
            <a:gdLst/>
            <a:ahLst/>
            <a:cxnLst/>
            <a:rect l="l" t="t" r="r" b="b"/>
            <a:pathLst>
              <a:path w="496569" h="150495">
                <a:moveTo>
                  <a:pt x="0" y="0"/>
                </a:moveTo>
                <a:lnTo>
                  <a:pt x="496384" y="0"/>
                </a:lnTo>
                <a:lnTo>
                  <a:pt x="4963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65986" y="2971780"/>
            <a:ext cx="307340" cy="150495"/>
          </a:xfrm>
          <a:custGeom>
            <a:avLst/>
            <a:gdLst/>
            <a:ahLst/>
            <a:cxnLst/>
            <a:rect l="l" t="t" r="r" b="b"/>
            <a:pathLst>
              <a:path w="307339" h="150494">
                <a:moveTo>
                  <a:pt x="0" y="0"/>
                </a:moveTo>
                <a:lnTo>
                  <a:pt x="306974" y="0"/>
                </a:lnTo>
                <a:lnTo>
                  <a:pt x="30697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65986" y="2769308"/>
            <a:ext cx="647065" cy="150495"/>
          </a:xfrm>
          <a:custGeom>
            <a:avLst/>
            <a:gdLst/>
            <a:ahLst/>
            <a:cxnLst/>
            <a:rect l="l" t="t" r="r" b="b"/>
            <a:pathLst>
              <a:path w="647064" h="150494">
                <a:moveTo>
                  <a:pt x="0" y="0"/>
                </a:moveTo>
                <a:lnTo>
                  <a:pt x="646606" y="0"/>
                </a:lnTo>
                <a:lnTo>
                  <a:pt x="64660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65986" y="2573366"/>
            <a:ext cx="313690" cy="150495"/>
          </a:xfrm>
          <a:custGeom>
            <a:avLst/>
            <a:gdLst/>
            <a:ahLst/>
            <a:cxnLst/>
            <a:rect l="l" t="t" r="r" b="b"/>
            <a:pathLst>
              <a:path w="313689" h="150494">
                <a:moveTo>
                  <a:pt x="0" y="0"/>
                </a:moveTo>
                <a:lnTo>
                  <a:pt x="313506" y="0"/>
                </a:lnTo>
                <a:lnTo>
                  <a:pt x="31350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65986" y="2370894"/>
            <a:ext cx="130810" cy="150495"/>
          </a:xfrm>
          <a:custGeom>
            <a:avLst/>
            <a:gdLst/>
            <a:ahLst/>
            <a:cxnLst/>
            <a:rect l="l" t="t" r="r" b="b"/>
            <a:pathLst>
              <a:path w="130810" h="150494">
                <a:moveTo>
                  <a:pt x="0" y="0"/>
                </a:moveTo>
                <a:lnTo>
                  <a:pt x="130627" y="0"/>
                </a:lnTo>
                <a:lnTo>
                  <a:pt x="130627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65986" y="2168421"/>
            <a:ext cx="784225" cy="150495"/>
          </a:xfrm>
          <a:custGeom>
            <a:avLst/>
            <a:gdLst/>
            <a:ahLst/>
            <a:cxnLst/>
            <a:rect l="l" t="t" r="r" b="b"/>
            <a:pathLst>
              <a:path w="784225" h="150494">
                <a:moveTo>
                  <a:pt x="0" y="0"/>
                </a:moveTo>
                <a:lnTo>
                  <a:pt x="783765" y="0"/>
                </a:lnTo>
                <a:lnTo>
                  <a:pt x="78376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82314" y="197247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4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32656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65986" y="1770007"/>
            <a:ext cx="372745" cy="150495"/>
          </a:xfrm>
          <a:custGeom>
            <a:avLst/>
            <a:gdLst/>
            <a:ahLst/>
            <a:cxnLst/>
            <a:rect l="l" t="t" r="r" b="b"/>
            <a:pathLst>
              <a:path w="372744" h="150494">
                <a:moveTo>
                  <a:pt x="0" y="0"/>
                </a:moveTo>
                <a:lnTo>
                  <a:pt x="372288" y="0"/>
                </a:lnTo>
                <a:lnTo>
                  <a:pt x="37228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65986" y="1574065"/>
            <a:ext cx="444500" cy="150495"/>
          </a:xfrm>
          <a:custGeom>
            <a:avLst/>
            <a:gdLst/>
            <a:ahLst/>
            <a:cxnLst/>
            <a:rect l="l" t="t" r="r" b="b"/>
            <a:pathLst>
              <a:path w="444500" h="150494">
                <a:moveTo>
                  <a:pt x="0" y="0"/>
                </a:moveTo>
                <a:lnTo>
                  <a:pt x="444133" y="0"/>
                </a:lnTo>
                <a:lnTo>
                  <a:pt x="44413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69252" y="1371593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4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65986" y="1169120"/>
            <a:ext cx="738505" cy="150495"/>
          </a:xfrm>
          <a:custGeom>
            <a:avLst/>
            <a:gdLst/>
            <a:ahLst/>
            <a:cxnLst/>
            <a:rect l="l" t="t" r="r" b="b"/>
            <a:pathLst>
              <a:path w="738505" h="150494">
                <a:moveTo>
                  <a:pt x="0" y="0"/>
                </a:moveTo>
                <a:lnTo>
                  <a:pt x="738045" y="0"/>
                </a:lnTo>
                <a:lnTo>
                  <a:pt x="73804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65986" y="973179"/>
            <a:ext cx="241935" cy="150495"/>
          </a:xfrm>
          <a:custGeom>
            <a:avLst/>
            <a:gdLst/>
            <a:ahLst/>
            <a:cxnLst/>
            <a:rect l="l" t="t" r="r" b="b"/>
            <a:pathLst>
              <a:path w="241935" h="150494">
                <a:moveTo>
                  <a:pt x="0" y="0"/>
                </a:moveTo>
                <a:lnTo>
                  <a:pt x="241660" y="0"/>
                </a:lnTo>
                <a:lnTo>
                  <a:pt x="24166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417457" y="1182546"/>
            <a:ext cx="236854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15</a:t>
            </a:r>
            <a:r>
              <a:rPr sz="600" spc="3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463177" y="2181846"/>
            <a:ext cx="236854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22</a:t>
            </a:r>
            <a:r>
              <a:rPr sz="600" spc="3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326018" y="2782733"/>
            <a:ext cx="236854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01</a:t>
            </a:r>
            <a:r>
              <a:rPr sz="600" spc="3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16622" y="986604"/>
            <a:ext cx="1570990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16685" algn="l"/>
              </a:tabLst>
            </a:pPr>
            <a:r>
              <a:rPr sz="600" dirty="0">
                <a:latin typeface="Arial"/>
                <a:cs typeface="Arial"/>
              </a:rPr>
              <a:t>B</a:t>
            </a:r>
            <a:r>
              <a:rPr sz="600" spc="-20" dirty="0">
                <a:latin typeface="Arial"/>
                <a:cs typeface="Arial"/>
              </a:rPr>
              <a:t>P</a:t>
            </a:r>
            <a:r>
              <a:rPr sz="600" spc="-35" dirty="0">
                <a:latin typeface="Arial"/>
                <a:cs typeface="Arial"/>
              </a:rPr>
              <a:t> F</a:t>
            </a:r>
            <a:r>
              <a:rPr sz="600" spc="15" dirty="0">
                <a:latin typeface="Arial"/>
                <a:cs typeface="Arial"/>
              </a:rPr>
              <a:t>o</a:t>
            </a:r>
            <a:r>
              <a:rPr sz="600" spc="25" dirty="0">
                <a:latin typeface="Arial"/>
                <a:cs typeface="Arial"/>
              </a:rPr>
              <a:t>und</a:t>
            </a:r>
            <a:r>
              <a:rPr sz="600" spc="10" dirty="0">
                <a:latin typeface="Arial"/>
                <a:cs typeface="Arial"/>
              </a:rPr>
              <a:t>a</a:t>
            </a:r>
            <a:r>
              <a:rPr sz="600" spc="95" dirty="0">
                <a:latin typeface="Arial"/>
                <a:cs typeface="Arial"/>
              </a:rPr>
              <a:t>t</a:t>
            </a:r>
            <a:r>
              <a:rPr sz="600" spc="40" dirty="0">
                <a:latin typeface="Arial"/>
                <a:cs typeface="Arial"/>
              </a:rPr>
              <a:t>i</a:t>
            </a:r>
            <a:r>
              <a:rPr sz="600" spc="15" dirty="0">
                <a:latin typeface="Arial"/>
                <a:cs typeface="Arial"/>
              </a:rPr>
              <a:t>o</a:t>
            </a:r>
            <a:r>
              <a:rPr sz="600" spc="30" dirty="0">
                <a:latin typeface="Arial"/>
                <a:cs typeface="Arial"/>
              </a:rPr>
              <a:t>n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55" dirty="0">
                <a:latin typeface="Arial"/>
                <a:cs typeface="Arial"/>
              </a:rPr>
              <a:t>M</a:t>
            </a:r>
            <a:r>
              <a:rPr sz="600" spc="10" dirty="0">
                <a:latin typeface="Arial"/>
                <a:cs typeface="Arial"/>
              </a:rPr>
              <a:t>a</a:t>
            </a:r>
            <a:r>
              <a:rPr sz="600" spc="95" dirty="0">
                <a:latin typeface="Arial"/>
                <a:cs typeface="Arial"/>
              </a:rPr>
              <a:t>t</a:t>
            </a:r>
            <a:r>
              <a:rPr sz="600" spc="-10" dirty="0">
                <a:latin typeface="Arial"/>
                <a:cs typeface="Arial"/>
              </a:rPr>
              <a:t>c</a:t>
            </a:r>
            <a:r>
              <a:rPr sz="600" spc="25" dirty="0">
                <a:latin typeface="Arial"/>
                <a:cs typeface="Arial"/>
              </a:rPr>
              <a:t>h</a:t>
            </a:r>
            <a:r>
              <a:rPr sz="600" spc="40" dirty="0">
                <a:latin typeface="Arial"/>
                <a:cs typeface="Arial"/>
              </a:rPr>
              <a:t>i</a:t>
            </a:r>
            <a:r>
              <a:rPr sz="600" spc="25" dirty="0">
                <a:latin typeface="Arial"/>
                <a:cs typeface="Arial"/>
              </a:rPr>
              <a:t>n</a:t>
            </a:r>
            <a:r>
              <a:rPr sz="600" spc="30" dirty="0">
                <a:latin typeface="Arial"/>
                <a:cs typeface="Arial"/>
              </a:rPr>
              <a:t>g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G</a:t>
            </a:r>
            <a:r>
              <a:rPr sz="600" spc="40" dirty="0">
                <a:latin typeface="Arial"/>
                <a:cs typeface="Arial"/>
              </a:rPr>
              <a:t>i</a:t>
            </a:r>
            <a:r>
              <a:rPr sz="600" spc="70" dirty="0">
                <a:latin typeface="Arial"/>
                <a:cs typeface="Arial"/>
              </a:rPr>
              <a:t>f</a:t>
            </a:r>
            <a:r>
              <a:rPr sz="600" spc="95" dirty="0">
                <a:latin typeface="Arial"/>
                <a:cs typeface="Arial"/>
              </a:rPr>
              <a:t>t</a:t>
            </a:r>
            <a:r>
              <a:rPr sz="600" spc="10" dirty="0">
                <a:latin typeface="Arial"/>
                <a:cs typeface="Arial"/>
              </a:rPr>
              <a:t>s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30" dirty="0">
                <a:latin typeface="Arial"/>
                <a:cs typeface="Arial"/>
              </a:rPr>
              <a:t>38</a:t>
            </a:r>
            <a:r>
              <a:rPr sz="600" spc="35" dirty="0">
                <a:latin typeface="Arial"/>
                <a:cs typeface="Arial"/>
              </a:rPr>
              <a:t>0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600" spc="-15" dirty="0">
                <a:latin typeface="Arial"/>
                <a:cs typeface="Arial"/>
              </a:rPr>
              <a:t>TXH </a:t>
            </a:r>
            <a:r>
              <a:rPr sz="600" spc="20" dirty="0">
                <a:latin typeface="Arial"/>
                <a:cs typeface="Arial"/>
              </a:rPr>
              <a:t>Anonymous Donor</a:t>
            </a:r>
            <a:r>
              <a:rPr sz="600" spc="-114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CIC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123545" y="1587491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69</a:t>
            </a:r>
            <a:r>
              <a:rPr sz="600" spc="35" dirty="0"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051700" y="1783432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58</a:t>
            </a:r>
            <a:r>
              <a:rPr sz="600" spc="3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810039" y="2384319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20</a:t>
            </a:r>
            <a:r>
              <a:rPr sz="600" spc="35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992917" y="2586792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49</a:t>
            </a:r>
            <a:r>
              <a:rPr sz="600" spc="35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986386" y="2985206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48</a:t>
            </a:r>
            <a:r>
              <a:rPr sz="600" spc="3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175796" y="3181147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77</a:t>
            </a:r>
            <a:r>
              <a:rPr sz="600" spc="35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201922" y="3383620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82</a:t>
            </a:r>
            <a:r>
              <a:rPr sz="600" spc="3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914541" y="3586093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36</a:t>
            </a:r>
            <a:r>
              <a:rPr sz="600" spc="35" dirty="0"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868821" y="3984507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29</a:t>
            </a:r>
            <a:r>
              <a:rPr sz="600" spc="35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084357" y="4186979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63</a:t>
            </a:r>
            <a:r>
              <a:rPr sz="600" spc="35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908010" y="4585394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36</a:t>
            </a:r>
            <a:r>
              <a:rPr sz="600" spc="3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241110" y="4781335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87</a:t>
            </a:r>
            <a:r>
              <a:rPr sz="600" spc="3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901478" y="4983808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34</a:t>
            </a:r>
            <a:r>
              <a:rPr sz="600" spc="3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298433" y="5584694"/>
            <a:ext cx="1612900" cy="515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15" dirty="0">
                <a:latin typeface="Arial"/>
                <a:cs typeface="Arial"/>
              </a:rPr>
              <a:t>Salesforce.com </a:t>
            </a:r>
            <a:r>
              <a:rPr sz="600" spc="25" dirty="0">
                <a:latin typeface="Arial"/>
                <a:cs typeface="Arial"/>
              </a:rPr>
              <a:t>Foundation </a:t>
            </a:r>
            <a:r>
              <a:rPr sz="600" spc="30" dirty="0">
                <a:latin typeface="Arial"/>
                <a:cs typeface="Arial"/>
              </a:rPr>
              <a:t>Matchi..</a:t>
            </a:r>
            <a:r>
              <a:rPr sz="600" spc="95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103</a:t>
            </a:r>
            <a:endParaRPr sz="600">
              <a:latin typeface="Arial"/>
              <a:cs typeface="Arial"/>
            </a:endParaRPr>
          </a:p>
          <a:p>
            <a:pPr marL="242570" marR="269875" indent="99695">
              <a:lnSpc>
                <a:spcPct val="214299"/>
              </a:lnSpc>
              <a:spcBef>
                <a:spcPts val="50"/>
              </a:spcBef>
            </a:pPr>
            <a:r>
              <a:rPr sz="600" spc="-5" dirty="0">
                <a:latin typeface="Arial"/>
                <a:cs typeface="Arial"/>
              </a:rPr>
              <a:t>OHA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Anonymous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Donor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CIC  </a:t>
            </a:r>
            <a:r>
              <a:rPr sz="600" spc="40" dirty="0">
                <a:latin typeface="Arial"/>
                <a:cs typeface="Arial"/>
              </a:rPr>
              <a:t>Microsoft</a:t>
            </a:r>
            <a:r>
              <a:rPr sz="600" spc="-130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Volunteer </a:t>
            </a:r>
            <a:r>
              <a:rPr sz="600" spc="25" dirty="0">
                <a:latin typeface="Arial"/>
                <a:cs typeface="Arial"/>
              </a:rPr>
              <a:t>Manager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077825" y="5780636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62</a:t>
            </a:r>
            <a:r>
              <a:rPr sz="600" spc="35" dirty="0"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960261" y="5983108"/>
            <a:ext cx="16637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43</a:t>
            </a:r>
            <a:r>
              <a:rPr sz="600" spc="3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497232" y="1985905"/>
            <a:ext cx="1334770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30" dirty="0">
                <a:latin typeface="Arial"/>
                <a:cs typeface="Arial"/>
              </a:rPr>
              <a:t>EOG </a:t>
            </a:r>
            <a:r>
              <a:rPr sz="600" spc="10" dirty="0">
                <a:latin typeface="Arial"/>
                <a:cs typeface="Arial"/>
              </a:rPr>
              <a:t>Resources </a:t>
            </a:r>
            <a:r>
              <a:rPr sz="600" spc="35" dirty="0">
                <a:latin typeface="Arial"/>
                <a:cs typeface="Arial"/>
              </a:rPr>
              <a:t>Matching Gifts</a:t>
            </a:r>
            <a:r>
              <a:rPr sz="600" spc="175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55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488149" y="3788565"/>
            <a:ext cx="1323975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Jewish Community Foundation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900" spc="44" baseline="4629" dirty="0">
                <a:latin typeface="Arial"/>
                <a:cs typeface="Arial"/>
              </a:rPr>
              <a:t>17</a:t>
            </a:r>
            <a:endParaRPr sz="900" baseline="4629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286000" y="1385018"/>
            <a:ext cx="479425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0" dirty="0">
                <a:latin typeface="Arial"/>
                <a:cs typeface="Arial"/>
              </a:rPr>
              <a:t>Harmons</a:t>
            </a:r>
            <a:r>
              <a:rPr sz="600" spc="155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6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090875" y="4382921"/>
            <a:ext cx="674370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40" dirty="0">
                <a:latin typeface="Arial"/>
                <a:cs typeface="Arial"/>
              </a:rPr>
              <a:t>Meat </a:t>
            </a:r>
            <a:r>
              <a:rPr sz="600" spc="30" dirty="0">
                <a:latin typeface="Arial"/>
                <a:cs typeface="Arial"/>
              </a:rPr>
              <a:t>Fight </a:t>
            </a:r>
            <a:r>
              <a:rPr sz="600" spc="15" dirty="0">
                <a:latin typeface="Arial"/>
                <a:cs typeface="Arial"/>
              </a:rPr>
              <a:t>Inc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965349" y="5186280"/>
            <a:ext cx="800100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0" dirty="0">
                <a:latin typeface="Arial"/>
                <a:cs typeface="Arial"/>
              </a:rPr>
              <a:t>Noble </a:t>
            </a:r>
            <a:r>
              <a:rPr sz="600" spc="35" dirty="0">
                <a:latin typeface="Arial"/>
                <a:cs typeface="Arial"/>
              </a:rPr>
              <a:t>Drilling </a:t>
            </a:r>
            <a:r>
              <a:rPr sz="600" spc="15" dirty="0">
                <a:latin typeface="Arial"/>
                <a:cs typeface="Arial"/>
              </a:rPr>
              <a:t>Inc.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299453" y="5382222"/>
            <a:ext cx="1465580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Arial"/>
                <a:cs typeface="Arial"/>
              </a:rPr>
              <a:t>The Ray </a:t>
            </a:r>
            <a:r>
              <a:rPr sz="600" spc="20" dirty="0">
                <a:latin typeface="Arial"/>
                <a:cs typeface="Arial"/>
              </a:rPr>
              <a:t>and </a:t>
            </a:r>
            <a:r>
              <a:rPr sz="600" spc="5" dirty="0">
                <a:latin typeface="Arial"/>
                <a:cs typeface="Arial"/>
              </a:rPr>
              <a:t>Tye </a:t>
            </a:r>
            <a:r>
              <a:rPr sz="600" spc="25" dirty="0">
                <a:latin typeface="Arial"/>
                <a:cs typeface="Arial"/>
              </a:rPr>
              <a:t>Noorda Foundation</a:t>
            </a:r>
            <a:r>
              <a:rPr sz="600" spc="125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799104" y="6185581"/>
            <a:ext cx="1019810" cy="315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Arial"/>
                <a:cs typeface="Arial"/>
              </a:rPr>
              <a:t>Teva </a:t>
            </a:r>
            <a:r>
              <a:rPr sz="600" spc="20" dirty="0">
                <a:latin typeface="Arial"/>
                <a:cs typeface="Arial"/>
              </a:rPr>
              <a:t>Pharmaceuticals</a:t>
            </a:r>
            <a:r>
              <a:rPr sz="600" spc="190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-10" dirty="0">
                <a:latin typeface="Arial"/>
                <a:cs typeface="Arial"/>
              </a:rPr>
              <a:t>HEB </a:t>
            </a:r>
            <a:r>
              <a:rPr sz="600" spc="15" dirty="0">
                <a:latin typeface="Arial"/>
                <a:cs typeface="Arial"/>
              </a:rPr>
              <a:t>Grocery </a:t>
            </a:r>
            <a:r>
              <a:rPr sz="600" spc="10" dirty="0">
                <a:latin typeface="Arial"/>
                <a:cs typeface="Arial"/>
              </a:rPr>
              <a:t>Company</a:t>
            </a:r>
            <a:r>
              <a:rPr sz="600" spc="120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665986" y="947053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30">
                <a:moveTo>
                  <a:pt x="0" y="0"/>
                </a:moveTo>
                <a:lnTo>
                  <a:pt x="109074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65986" y="6544444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30">
                <a:moveTo>
                  <a:pt x="0" y="0"/>
                </a:moveTo>
                <a:lnTo>
                  <a:pt x="1090740" y="0"/>
                </a:lnTo>
              </a:path>
            </a:pathLst>
          </a:custGeom>
          <a:ln w="6531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74734" y="94705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25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74734" y="1123400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512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86211" y="947053"/>
            <a:ext cx="0" cy="5591175"/>
          </a:xfrm>
          <a:custGeom>
            <a:avLst/>
            <a:gdLst/>
            <a:ahLst/>
            <a:cxnLst/>
            <a:rect l="l" t="t" r="r" b="b"/>
            <a:pathLst>
              <a:path h="5591175">
                <a:moveTo>
                  <a:pt x="0" y="5590859"/>
                </a:moveTo>
                <a:lnTo>
                  <a:pt x="0" y="0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56726" y="6368097"/>
            <a:ext cx="111125" cy="150495"/>
          </a:xfrm>
          <a:custGeom>
            <a:avLst/>
            <a:gdLst/>
            <a:ahLst/>
            <a:cxnLst/>
            <a:rect l="l" t="t" r="r" b="b"/>
            <a:pathLst>
              <a:path w="111125" h="150495">
                <a:moveTo>
                  <a:pt x="0" y="0"/>
                </a:moveTo>
                <a:lnTo>
                  <a:pt x="111033" y="0"/>
                </a:lnTo>
                <a:lnTo>
                  <a:pt x="11103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56726" y="6172156"/>
            <a:ext cx="111125" cy="150495"/>
          </a:xfrm>
          <a:custGeom>
            <a:avLst/>
            <a:gdLst/>
            <a:ahLst/>
            <a:cxnLst/>
            <a:rect l="l" t="t" r="r" b="b"/>
            <a:pathLst>
              <a:path w="111125" h="150495">
                <a:moveTo>
                  <a:pt x="0" y="0"/>
                </a:moveTo>
                <a:lnTo>
                  <a:pt x="111033" y="0"/>
                </a:lnTo>
                <a:lnTo>
                  <a:pt x="11103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56726" y="5969683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10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56726" y="5767210"/>
            <a:ext cx="130810" cy="150495"/>
          </a:xfrm>
          <a:custGeom>
            <a:avLst/>
            <a:gdLst/>
            <a:ahLst/>
            <a:cxnLst/>
            <a:rect l="l" t="t" r="r" b="b"/>
            <a:pathLst>
              <a:path w="130810" h="150495">
                <a:moveTo>
                  <a:pt x="0" y="0"/>
                </a:moveTo>
                <a:lnTo>
                  <a:pt x="130627" y="0"/>
                </a:lnTo>
                <a:lnTo>
                  <a:pt x="130627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56726" y="5571269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56726" y="5368796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56726" y="5172855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4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56726" y="4970382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4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56726" y="476790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5">
                <a:moveTo>
                  <a:pt x="0" y="0"/>
                </a:moveTo>
                <a:lnTo>
                  <a:pt x="150221" y="0"/>
                </a:lnTo>
                <a:lnTo>
                  <a:pt x="15022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56726" y="457196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5">
                <a:moveTo>
                  <a:pt x="0" y="0"/>
                </a:moveTo>
                <a:lnTo>
                  <a:pt x="150221" y="0"/>
                </a:lnTo>
                <a:lnTo>
                  <a:pt x="15022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56726" y="436949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5">
                <a:moveTo>
                  <a:pt x="0" y="0"/>
                </a:moveTo>
                <a:lnTo>
                  <a:pt x="150221" y="0"/>
                </a:lnTo>
                <a:lnTo>
                  <a:pt x="15022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56726" y="4173554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4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56726" y="3971081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4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56726" y="3768609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30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56726" y="3572667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30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56726" y="3370195"/>
            <a:ext cx="189865" cy="150495"/>
          </a:xfrm>
          <a:custGeom>
            <a:avLst/>
            <a:gdLst/>
            <a:ahLst/>
            <a:cxnLst/>
            <a:rect l="l" t="t" r="r" b="b"/>
            <a:pathLst>
              <a:path w="189864" h="150495">
                <a:moveTo>
                  <a:pt x="0" y="0"/>
                </a:moveTo>
                <a:lnTo>
                  <a:pt x="189409" y="0"/>
                </a:lnTo>
                <a:lnTo>
                  <a:pt x="18940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56726" y="3167722"/>
            <a:ext cx="189865" cy="150495"/>
          </a:xfrm>
          <a:custGeom>
            <a:avLst/>
            <a:gdLst/>
            <a:ahLst/>
            <a:cxnLst/>
            <a:rect l="l" t="t" r="r" b="b"/>
            <a:pathLst>
              <a:path w="189864" h="150495">
                <a:moveTo>
                  <a:pt x="0" y="0"/>
                </a:moveTo>
                <a:lnTo>
                  <a:pt x="189409" y="0"/>
                </a:lnTo>
                <a:lnTo>
                  <a:pt x="18940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56726" y="2971780"/>
            <a:ext cx="189865" cy="150495"/>
          </a:xfrm>
          <a:custGeom>
            <a:avLst/>
            <a:gdLst/>
            <a:ahLst/>
            <a:cxnLst/>
            <a:rect l="l" t="t" r="r" b="b"/>
            <a:pathLst>
              <a:path w="189864" h="150494">
                <a:moveTo>
                  <a:pt x="0" y="0"/>
                </a:moveTo>
                <a:lnTo>
                  <a:pt x="189409" y="0"/>
                </a:lnTo>
                <a:lnTo>
                  <a:pt x="18940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56726" y="2769308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4" h="150494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56726" y="2573366"/>
            <a:ext cx="202565" cy="150495"/>
          </a:xfrm>
          <a:custGeom>
            <a:avLst/>
            <a:gdLst/>
            <a:ahLst/>
            <a:cxnLst/>
            <a:rect l="l" t="t" r="r" b="b"/>
            <a:pathLst>
              <a:path w="202564" h="150494">
                <a:moveTo>
                  <a:pt x="0" y="0"/>
                </a:moveTo>
                <a:lnTo>
                  <a:pt x="202472" y="0"/>
                </a:lnTo>
                <a:lnTo>
                  <a:pt x="20247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56726" y="2370894"/>
            <a:ext cx="215900" cy="150495"/>
          </a:xfrm>
          <a:custGeom>
            <a:avLst/>
            <a:gdLst/>
            <a:ahLst/>
            <a:cxnLst/>
            <a:rect l="l" t="t" r="r" b="b"/>
            <a:pathLst>
              <a:path w="215900" h="150494">
                <a:moveTo>
                  <a:pt x="0" y="0"/>
                </a:moveTo>
                <a:lnTo>
                  <a:pt x="215535" y="0"/>
                </a:lnTo>
                <a:lnTo>
                  <a:pt x="21553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56726" y="2168421"/>
            <a:ext cx="222250" cy="150495"/>
          </a:xfrm>
          <a:custGeom>
            <a:avLst/>
            <a:gdLst/>
            <a:ahLst/>
            <a:cxnLst/>
            <a:rect l="l" t="t" r="r" b="b"/>
            <a:pathLst>
              <a:path w="222250" h="150494">
                <a:moveTo>
                  <a:pt x="0" y="0"/>
                </a:moveTo>
                <a:lnTo>
                  <a:pt x="222066" y="0"/>
                </a:lnTo>
                <a:lnTo>
                  <a:pt x="22206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56726" y="1972479"/>
            <a:ext cx="228600" cy="150495"/>
          </a:xfrm>
          <a:custGeom>
            <a:avLst/>
            <a:gdLst/>
            <a:ahLst/>
            <a:cxnLst/>
            <a:rect l="l" t="t" r="r" b="b"/>
            <a:pathLst>
              <a:path w="228600" h="150494">
                <a:moveTo>
                  <a:pt x="0" y="0"/>
                </a:moveTo>
                <a:lnTo>
                  <a:pt x="228598" y="0"/>
                </a:lnTo>
                <a:lnTo>
                  <a:pt x="22859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56726" y="1770007"/>
            <a:ext cx="281305" cy="150495"/>
          </a:xfrm>
          <a:custGeom>
            <a:avLst/>
            <a:gdLst/>
            <a:ahLst/>
            <a:cxnLst/>
            <a:rect l="l" t="t" r="r" b="b"/>
            <a:pathLst>
              <a:path w="281304" h="150494">
                <a:moveTo>
                  <a:pt x="0" y="0"/>
                </a:moveTo>
                <a:lnTo>
                  <a:pt x="280849" y="0"/>
                </a:lnTo>
                <a:lnTo>
                  <a:pt x="28084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56726" y="1574065"/>
            <a:ext cx="300990" cy="150495"/>
          </a:xfrm>
          <a:custGeom>
            <a:avLst/>
            <a:gdLst/>
            <a:ahLst/>
            <a:cxnLst/>
            <a:rect l="l" t="t" r="r" b="b"/>
            <a:pathLst>
              <a:path w="300989" h="150494">
                <a:moveTo>
                  <a:pt x="0" y="0"/>
                </a:moveTo>
                <a:lnTo>
                  <a:pt x="300443" y="0"/>
                </a:lnTo>
                <a:lnTo>
                  <a:pt x="30044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756726" y="1371593"/>
            <a:ext cx="313690" cy="150495"/>
          </a:xfrm>
          <a:custGeom>
            <a:avLst/>
            <a:gdLst/>
            <a:ahLst/>
            <a:cxnLst/>
            <a:rect l="l" t="t" r="r" b="b"/>
            <a:pathLst>
              <a:path w="313689" h="150494">
                <a:moveTo>
                  <a:pt x="0" y="0"/>
                </a:moveTo>
                <a:lnTo>
                  <a:pt x="313506" y="0"/>
                </a:lnTo>
                <a:lnTo>
                  <a:pt x="31350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56726" y="1169120"/>
            <a:ext cx="418465" cy="150495"/>
          </a:xfrm>
          <a:custGeom>
            <a:avLst/>
            <a:gdLst/>
            <a:ahLst/>
            <a:cxnLst/>
            <a:rect l="l" t="t" r="r" b="b"/>
            <a:pathLst>
              <a:path w="418464" h="150494">
                <a:moveTo>
                  <a:pt x="0" y="0"/>
                </a:moveTo>
                <a:lnTo>
                  <a:pt x="418008" y="0"/>
                </a:lnTo>
                <a:lnTo>
                  <a:pt x="41800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756726" y="973179"/>
            <a:ext cx="621030" cy="150495"/>
          </a:xfrm>
          <a:custGeom>
            <a:avLst/>
            <a:gdLst/>
            <a:ahLst/>
            <a:cxnLst/>
            <a:rect l="l" t="t" r="r" b="b"/>
            <a:pathLst>
              <a:path w="621029" h="150494">
                <a:moveTo>
                  <a:pt x="0" y="0"/>
                </a:moveTo>
                <a:lnTo>
                  <a:pt x="620480" y="0"/>
                </a:lnTo>
                <a:lnTo>
                  <a:pt x="62048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2902907" y="5983108"/>
            <a:ext cx="1755775" cy="720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278,249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275,395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273,810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8610" algn="l"/>
                <a:tab pos="628650" algn="l"/>
                <a:tab pos="1212215" algn="l"/>
                <a:tab pos="1623695" algn="l"/>
              </a:tabLst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50</a:t>
            </a: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100</a:t>
            </a: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150</a:t>
            </a: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0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900779" y="5186280"/>
            <a:ext cx="344170" cy="714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341,196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330,000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324,883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25" dirty="0">
                <a:latin typeface="Arial"/>
                <a:cs typeface="Arial"/>
              </a:rPr>
              <a:t>312,457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913842" y="4983808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343,353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920373" y="3586093"/>
            <a:ext cx="344170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396,274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389,555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381,186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370,954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369,570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365,145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354,439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959562" y="3383620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453,625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959562" y="1985905"/>
            <a:ext cx="370205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544,244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535,410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521,372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484,934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471,400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464,505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454,963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051001" y="1783432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674,070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070595" y="1385018"/>
            <a:ext cx="344170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752,875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730,297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188160" y="1182546"/>
            <a:ext cx="40132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1,011,304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90633" y="986604"/>
            <a:ext cx="40132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1,499,670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756722" y="948686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211" y="0"/>
                </a:lnTo>
              </a:path>
            </a:pathLst>
          </a:custGeom>
          <a:ln w="326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756722" y="6542812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211" y="0"/>
                </a:lnTo>
              </a:path>
            </a:pathLst>
          </a:custGeom>
          <a:ln w="3267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80566" y="94705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25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80566" y="1123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80566" y="1319342"/>
            <a:ext cx="0" cy="849630"/>
          </a:xfrm>
          <a:custGeom>
            <a:avLst/>
            <a:gdLst/>
            <a:ahLst/>
            <a:cxnLst/>
            <a:rect l="l" t="t" r="r" b="b"/>
            <a:pathLst>
              <a:path h="849630">
                <a:moveTo>
                  <a:pt x="0" y="0"/>
                </a:moveTo>
                <a:lnTo>
                  <a:pt x="0" y="849079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80566" y="2318642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25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80566" y="2521115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5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80566" y="3722889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8192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80566" y="4121303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25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80566" y="4323776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133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80566" y="4918131"/>
            <a:ext cx="0" cy="1619885"/>
          </a:xfrm>
          <a:custGeom>
            <a:avLst/>
            <a:gdLst/>
            <a:ahLst/>
            <a:cxnLst/>
            <a:rect l="l" t="t" r="r" b="b"/>
            <a:pathLst>
              <a:path h="1619884">
                <a:moveTo>
                  <a:pt x="0" y="0"/>
                </a:moveTo>
                <a:lnTo>
                  <a:pt x="0" y="161978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26729" y="947053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066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26729" y="1319342"/>
            <a:ext cx="0" cy="5219065"/>
          </a:xfrm>
          <a:custGeom>
            <a:avLst/>
            <a:gdLst/>
            <a:ahLst/>
            <a:cxnLst/>
            <a:rect l="l" t="t" r="r" b="b"/>
            <a:pathLst>
              <a:path h="5219065">
                <a:moveTo>
                  <a:pt x="0" y="0"/>
                </a:moveTo>
                <a:lnTo>
                  <a:pt x="0" y="521857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66361" y="947053"/>
            <a:ext cx="0" cy="5591175"/>
          </a:xfrm>
          <a:custGeom>
            <a:avLst/>
            <a:gdLst/>
            <a:ahLst/>
            <a:cxnLst/>
            <a:rect l="l" t="t" r="r" b="b"/>
            <a:pathLst>
              <a:path h="5591175">
                <a:moveTo>
                  <a:pt x="0" y="5590859"/>
                </a:moveTo>
                <a:lnTo>
                  <a:pt x="0" y="0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76858" y="6368097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71845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40935" y="6172156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10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40935" y="5969683"/>
            <a:ext cx="209550" cy="150495"/>
          </a:xfrm>
          <a:custGeom>
            <a:avLst/>
            <a:gdLst/>
            <a:ahLst/>
            <a:cxnLst/>
            <a:rect l="l" t="t" r="r" b="b"/>
            <a:pathLst>
              <a:path w="209550" h="150495">
                <a:moveTo>
                  <a:pt x="0" y="0"/>
                </a:moveTo>
                <a:lnTo>
                  <a:pt x="209004" y="0"/>
                </a:lnTo>
                <a:lnTo>
                  <a:pt x="20900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40935" y="5767210"/>
            <a:ext cx="189865" cy="150495"/>
          </a:xfrm>
          <a:custGeom>
            <a:avLst/>
            <a:gdLst/>
            <a:ahLst/>
            <a:cxnLst/>
            <a:rect l="l" t="t" r="r" b="b"/>
            <a:pathLst>
              <a:path w="189864" h="150495">
                <a:moveTo>
                  <a:pt x="0" y="0"/>
                </a:moveTo>
                <a:lnTo>
                  <a:pt x="189409" y="0"/>
                </a:lnTo>
                <a:lnTo>
                  <a:pt x="18940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40935" y="5571269"/>
            <a:ext cx="215900" cy="150495"/>
          </a:xfrm>
          <a:custGeom>
            <a:avLst/>
            <a:gdLst/>
            <a:ahLst/>
            <a:cxnLst/>
            <a:rect l="l" t="t" r="r" b="b"/>
            <a:pathLst>
              <a:path w="215900" h="150495">
                <a:moveTo>
                  <a:pt x="0" y="0"/>
                </a:moveTo>
                <a:lnTo>
                  <a:pt x="215535" y="0"/>
                </a:lnTo>
                <a:lnTo>
                  <a:pt x="21553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44201" y="5368796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50732" y="5172855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19594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60529" y="4970382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39188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40935" y="4767909"/>
            <a:ext cx="411480" cy="150495"/>
          </a:xfrm>
          <a:custGeom>
            <a:avLst/>
            <a:gdLst/>
            <a:ahLst/>
            <a:cxnLst/>
            <a:rect l="l" t="t" r="r" b="b"/>
            <a:pathLst>
              <a:path w="411479" h="150495">
                <a:moveTo>
                  <a:pt x="0" y="0"/>
                </a:moveTo>
                <a:lnTo>
                  <a:pt x="411476" y="0"/>
                </a:lnTo>
                <a:lnTo>
                  <a:pt x="41147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40935" y="4571968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10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80123" y="4369495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78376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40935" y="4173554"/>
            <a:ext cx="359410" cy="150495"/>
          </a:xfrm>
          <a:custGeom>
            <a:avLst/>
            <a:gdLst/>
            <a:ahLst/>
            <a:cxnLst/>
            <a:rect l="l" t="t" r="r" b="b"/>
            <a:pathLst>
              <a:path w="359410" h="150495">
                <a:moveTo>
                  <a:pt x="0" y="0"/>
                </a:moveTo>
                <a:lnTo>
                  <a:pt x="359225" y="0"/>
                </a:lnTo>
                <a:lnTo>
                  <a:pt x="35922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40935" y="3971081"/>
            <a:ext cx="411480" cy="150495"/>
          </a:xfrm>
          <a:custGeom>
            <a:avLst/>
            <a:gdLst/>
            <a:ahLst/>
            <a:cxnLst/>
            <a:rect l="l" t="t" r="r" b="b"/>
            <a:pathLst>
              <a:path w="411479" h="150495">
                <a:moveTo>
                  <a:pt x="0" y="0"/>
                </a:moveTo>
                <a:lnTo>
                  <a:pt x="411476" y="0"/>
                </a:lnTo>
                <a:lnTo>
                  <a:pt x="41147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44201" y="376860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653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40935" y="3572667"/>
            <a:ext cx="470534" cy="150495"/>
          </a:xfrm>
          <a:custGeom>
            <a:avLst/>
            <a:gdLst/>
            <a:ahLst/>
            <a:cxnLst/>
            <a:rect l="l" t="t" r="r" b="b"/>
            <a:pathLst>
              <a:path w="470535" h="150495">
                <a:moveTo>
                  <a:pt x="0" y="0"/>
                </a:moveTo>
                <a:lnTo>
                  <a:pt x="470259" y="0"/>
                </a:lnTo>
                <a:lnTo>
                  <a:pt x="47025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40935" y="3370195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40935" y="3167722"/>
            <a:ext cx="124460" cy="150495"/>
          </a:xfrm>
          <a:custGeom>
            <a:avLst/>
            <a:gdLst/>
            <a:ahLst/>
            <a:cxnLst/>
            <a:rect l="l" t="t" r="r" b="b"/>
            <a:pathLst>
              <a:path w="124460" h="150495">
                <a:moveTo>
                  <a:pt x="0" y="0"/>
                </a:moveTo>
                <a:lnTo>
                  <a:pt x="124096" y="0"/>
                </a:lnTo>
                <a:lnTo>
                  <a:pt x="12409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40935" y="2971780"/>
            <a:ext cx="130810" cy="150495"/>
          </a:xfrm>
          <a:custGeom>
            <a:avLst/>
            <a:gdLst/>
            <a:ahLst/>
            <a:cxnLst/>
            <a:rect l="l" t="t" r="r" b="b"/>
            <a:pathLst>
              <a:path w="130810" h="150494">
                <a:moveTo>
                  <a:pt x="0" y="0"/>
                </a:moveTo>
                <a:lnTo>
                  <a:pt x="130627" y="0"/>
                </a:lnTo>
                <a:lnTo>
                  <a:pt x="130627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40935" y="2769308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4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40935" y="2573366"/>
            <a:ext cx="327025" cy="150495"/>
          </a:xfrm>
          <a:custGeom>
            <a:avLst/>
            <a:gdLst/>
            <a:ahLst/>
            <a:cxnLst/>
            <a:rect l="l" t="t" r="r" b="b"/>
            <a:pathLst>
              <a:path w="327025" h="150494">
                <a:moveTo>
                  <a:pt x="0" y="0"/>
                </a:moveTo>
                <a:lnTo>
                  <a:pt x="326568" y="0"/>
                </a:lnTo>
                <a:lnTo>
                  <a:pt x="32656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40935" y="2370894"/>
            <a:ext cx="392430" cy="150495"/>
          </a:xfrm>
          <a:custGeom>
            <a:avLst/>
            <a:gdLst/>
            <a:ahLst/>
            <a:cxnLst/>
            <a:rect l="l" t="t" r="r" b="b"/>
            <a:pathLst>
              <a:path w="392429" h="150494">
                <a:moveTo>
                  <a:pt x="0" y="0"/>
                </a:moveTo>
                <a:lnTo>
                  <a:pt x="391882" y="0"/>
                </a:lnTo>
                <a:lnTo>
                  <a:pt x="39188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40935" y="2168421"/>
            <a:ext cx="379095" cy="150495"/>
          </a:xfrm>
          <a:custGeom>
            <a:avLst/>
            <a:gdLst/>
            <a:ahLst/>
            <a:cxnLst/>
            <a:rect l="l" t="t" r="r" b="b"/>
            <a:pathLst>
              <a:path w="379095" h="150494">
                <a:moveTo>
                  <a:pt x="0" y="0"/>
                </a:moveTo>
                <a:lnTo>
                  <a:pt x="378819" y="0"/>
                </a:lnTo>
                <a:lnTo>
                  <a:pt x="37881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40935" y="1972479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4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40935" y="1770007"/>
            <a:ext cx="222250" cy="150495"/>
          </a:xfrm>
          <a:custGeom>
            <a:avLst/>
            <a:gdLst/>
            <a:ahLst/>
            <a:cxnLst/>
            <a:rect l="l" t="t" r="r" b="b"/>
            <a:pathLst>
              <a:path w="222250" h="150494">
                <a:moveTo>
                  <a:pt x="0" y="0"/>
                </a:moveTo>
                <a:lnTo>
                  <a:pt x="222066" y="0"/>
                </a:lnTo>
                <a:lnTo>
                  <a:pt x="22206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40935" y="1574065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4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47466" y="1371593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4">
                <a:moveTo>
                  <a:pt x="0" y="0"/>
                </a:moveTo>
                <a:lnTo>
                  <a:pt x="0" y="150221"/>
                </a:lnTo>
              </a:path>
            </a:pathLst>
          </a:custGeom>
          <a:ln w="13062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40935" y="1169120"/>
            <a:ext cx="692785" cy="150495"/>
          </a:xfrm>
          <a:custGeom>
            <a:avLst/>
            <a:gdLst/>
            <a:ahLst/>
            <a:cxnLst/>
            <a:rect l="l" t="t" r="r" b="b"/>
            <a:pathLst>
              <a:path w="692785" h="150494">
                <a:moveTo>
                  <a:pt x="0" y="0"/>
                </a:moveTo>
                <a:lnTo>
                  <a:pt x="692326" y="0"/>
                </a:lnTo>
                <a:lnTo>
                  <a:pt x="69232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40935" y="973179"/>
            <a:ext cx="679450" cy="150495"/>
          </a:xfrm>
          <a:custGeom>
            <a:avLst/>
            <a:gdLst/>
            <a:ahLst/>
            <a:cxnLst/>
            <a:rect l="l" t="t" r="r" b="b"/>
            <a:pathLst>
              <a:path w="679450" h="150494">
                <a:moveTo>
                  <a:pt x="0" y="0"/>
                </a:moveTo>
                <a:lnTo>
                  <a:pt x="679263" y="0"/>
                </a:lnTo>
                <a:lnTo>
                  <a:pt x="67926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4839664" y="5983108"/>
            <a:ext cx="794385" cy="720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61,614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33,985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20,765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33679" algn="l"/>
                <a:tab pos="579755" algn="l"/>
              </a:tabLst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spc="-2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100</a:t>
            </a:r>
            <a:r>
              <a:rPr sz="600" spc="-2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200</a:t>
            </a:r>
            <a:r>
              <a:rPr sz="600" spc="-2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043770" y="5584694"/>
            <a:ext cx="309880" cy="315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62,580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54,526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867423" y="5186280"/>
            <a:ext cx="243840" cy="315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5,550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2,035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4893549" y="4983808"/>
            <a:ext cx="2838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11,005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265837" y="4781335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119,974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4932737" y="4382921"/>
            <a:ext cx="323215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23,776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33,506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213586" y="4186979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103,926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265837" y="3984507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119,881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867423" y="3782034"/>
            <a:ext cx="236854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10</a:t>
            </a:r>
            <a:r>
              <a:rPr sz="600" spc="3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324620" y="3586093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137,499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991519" y="3383620"/>
            <a:ext cx="2838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39,891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978456" y="2782733"/>
            <a:ext cx="303530" cy="5181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42,018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39,031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35,884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180929" y="2586792"/>
            <a:ext cx="2838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96,117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233180" y="2181846"/>
            <a:ext cx="344170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110,125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114,151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4998051" y="1985905"/>
            <a:ext cx="2838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41,987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4998051" y="1587491"/>
            <a:ext cx="362585" cy="315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41,795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63,936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867423" y="1385018"/>
            <a:ext cx="236854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Arial"/>
                <a:cs typeface="Arial"/>
              </a:rPr>
              <a:t>3</a:t>
            </a:r>
            <a:r>
              <a:rPr sz="600" spc="1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94</a:t>
            </a:r>
            <a:r>
              <a:rPr sz="600" spc="35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5546686" y="1182546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202,778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533624" y="986604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199,058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4840934" y="948686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36" y="0"/>
                </a:lnTo>
              </a:path>
            </a:pathLst>
          </a:custGeom>
          <a:ln w="326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40934" y="65428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36" y="0"/>
                </a:lnTo>
              </a:path>
            </a:pathLst>
          </a:custGeom>
          <a:ln w="3267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49683" y="94705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25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49683" y="1123400"/>
            <a:ext cx="0" cy="5414645"/>
          </a:xfrm>
          <a:custGeom>
            <a:avLst/>
            <a:gdLst/>
            <a:ahLst/>
            <a:cxnLst/>
            <a:rect l="l" t="t" r="r" b="b"/>
            <a:pathLst>
              <a:path h="5414645">
                <a:moveTo>
                  <a:pt x="0" y="0"/>
                </a:moveTo>
                <a:lnTo>
                  <a:pt x="0" y="5414512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767691" y="947053"/>
            <a:ext cx="0" cy="5591175"/>
          </a:xfrm>
          <a:custGeom>
            <a:avLst/>
            <a:gdLst/>
            <a:ahLst/>
            <a:cxnLst/>
            <a:rect l="l" t="t" r="r" b="b"/>
            <a:pathLst>
              <a:path h="5591175">
                <a:moveTo>
                  <a:pt x="0" y="5590859"/>
                </a:moveTo>
                <a:lnTo>
                  <a:pt x="0" y="0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931675" y="6368097"/>
            <a:ext cx="111125" cy="150495"/>
          </a:xfrm>
          <a:custGeom>
            <a:avLst/>
            <a:gdLst/>
            <a:ahLst/>
            <a:cxnLst/>
            <a:rect l="l" t="t" r="r" b="b"/>
            <a:pathLst>
              <a:path w="111125" h="150495">
                <a:moveTo>
                  <a:pt x="0" y="0"/>
                </a:moveTo>
                <a:lnTo>
                  <a:pt x="111033" y="0"/>
                </a:lnTo>
                <a:lnTo>
                  <a:pt x="11103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931675" y="6172156"/>
            <a:ext cx="111125" cy="150495"/>
          </a:xfrm>
          <a:custGeom>
            <a:avLst/>
            <a:gdLst/>
            <a:ahLst/>
            <a:cxnLst/>
            <a:rect l="l" t="t" r="r" b="b"/>
            <a:pathLst>
              <a:path w="111125" h="150495">
                <a:moveTo>
                  <a:pt x="0" y="0"/>
                </a:moveTo>
                <a:lnTo>
                  <a:pt x="111033" y="0"/>
                </a:lnTo>
                <a:lnTo>
                  <a:pt x="11103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931675" y="5969683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10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931675" y="5767210"/>
            <a:ext cx="130810" cy="150495"/>
          </a:xfrm>
          <a:custGeom>
            <a:avLst/>
            <a:gdLst/>
            <a:ahLst/>
            <a:cxnLst/>
            <a:rect l="l" t="t" r="r" b="b"/>
            <a:pathLst>
              <a:path w="130810" h="150495">
                <a:moveTo>
                  <a:pt x="0" y="0"/>
                </a:moveTo>
                <a:lnTo>
                  <a:pt x="130627" y="0"/>
                </a:lnTo>
                <a:lnTo>
                  <a:pt x="130627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931675" y="5571269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31675" y="5368796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1675" y="5172855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1675" y="4970382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31675" y="476790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0"/>
                </a:moveTo>
                <a:lnTo>
                  <a:pt x="150221" y="0"/>
                </a:lnTo>
                <a:lnTo>
                  <a:pt x="15022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31675" y="4571968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31675" y="4369495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31675" y="4173554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31675" y="3971081"/>
            <a:ext cx="124460" cy="150495"/>
          </a:xfrm>
          <a:custGeom>
            <a:avLst/>
            <a:gdLst/>
            <a:ahLst/>
            <a:cxnLst/>
            <a:rect l="l" t="t" r="r" b="b"/>
            <a:pathLst>
              <a:path w="124460" h="150495">
                <a:moveTo>
                  <a:pt x="0" y="0"/>
                </a:moveTo>
                <a:lnTo>
                  <a:pt x="124096" y="0"/>
                </a:lnTo>
                <a:lnTo>
                  <a:pt x="12409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31675" y="3768609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29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31675" y="3572667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29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31675" y="3370195"/>
            <a:ext cx="189865" cy="150495"/>
          </a:xfrm>
          <a:custGeom>
            <a:avLst/>
            <a:gdLst/>
            <a:ahLst/>
            <a:cxnLst/>
            <a:rect l="l" t="t" r="r" b="b"/>
            <a:pathLst>
              <a:path w="189864" h="150495">
                <a:moveTo>
                  <a:pt x="0" y="0"/>
                </a:moveTo>
                <a:lnTo>
                  <a:pt x="189409" y="0"/>
                </a:lnTo>
                <a:lnTo>
                  <a:pt x="18940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31675" y="3167722"/>
            <a:ext cx="189865" cy="150495"/>
          </a:xfrm>
          <a:custGeom>
            <a:avLst/>
            <a:gdLst/>
            <a:ahLst/>
            <a:cxnLst/>
            <a:rect l="l" t="t" r="r" b="b"/>
            <a:pathLst>
              <a:path w="189864" h="150495">
                <a:moveTo>
                  <a:pt x="0" y="0"/>
                </a:moveTo>
                <a:lnTo>
                  <a:pt x="189409" y="0"/>
                </a:lnTo>
                <a:lnTo>
                  <a:pt x="18940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31675" y="2971780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4" h="150494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31675" y="2769308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4" h="150494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31675" y="2573366"/>
            <a:ext cx="202565" cy="150495"/>
          </a:xfrm>
          <a:custGeom>
            <a:avLst/>
            <a:gdLst/>
            <a:ahLst/>
            <a:cxnLst/>
            <a:rect l="l" t="t" r="r" b="b"/>
            <a:pathLst>
              <a:path w="202564" h="150494">
                <a:moveTo>
                  <a:pt x="0" y="0"/>
                </a:moveTo>
                <a:lnTo>
                  <a:pt x="202472" y="0"/>
                </a:lnTo>
                <a:lnTo>
                  <a:pt x="20247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31675" y="2370894"/>
            <a:ext cx="215900" cy="150495"/>
          </a:xfrm>
          <a:custGeom>
            <a:avLst/>
            <a:gdLst/>
            <a:ahLst/>
            <a:cxnLst/>
            <a:rect l="l" t="t" r="r" b="b"/>
            <a:pathLst>
              <a:path w="215900" h="150494">
                <a:moveTo>
                  <a:pt x="0" y="0"/>
                </a:moveTo>
                <a:lnTo>
                  <a:pt x="215535" y="0"/>
                </a:lnTo>
                <a:lnTo>
                  <a:pt x="21553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31675" y="2168421"/>
            <a:ext cx="222250" cy="150495"/>
          </a:xfrm>
          <a:custGeom>
            <a:avLst/>
            <a:gdLst/>
            <a:ahLst/>
            <a:cxnLst/>
            <a:rect l="l" t="t" r="r" b="b"/>
            <a:pathLst>
              <a:path w="222250" h="150494">
                <a:moveTo>
                  <a:pt x="0" y="0"/>
                </a:moveTo>
                <a:lnTo>
                  <a:pt x="222066" y="0"/>
                </a:lnTo>
                <a:lnTo>
                  <a:pt x="22206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31675" y="1972479"/>
            <a:ext cx="228600" cy="150495"/>
          </a:xfrm>
          <a:custGeom>
            <a:avLst/>
            <a:gdLst/>
            <a:ahLst/>
            <a:cxnLst/>
            <a:rect l="l" t="t" r="r" b="b"/>
            <a:pathLst>
              <a:path w="228600" h="150494">
                <a:moveTo>
                  <a:pt x="0" y="0"/>
                </a:moveTo>
                <a:lnTo>
                  <a:pt x="228598" y="0"/>
                </a:lnTo>
                <a:lnTo>
                  <a:pt x="22859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931675" y="1770007"/>
            <a:ext cx="281305" cy="150495"/>
          </a:xfrm>
          <a:custGeom>
            <a:avLst/>
            <a:gdLst/>
            <a:ahLst/>
            <a:cxnLst/>
            <a:rect l="l" t="t" r="r" b="b"/>
            <a:pathLst>
              <a:path w="281304" h="150494">
                <a:moveTo>
                  <a:pt x="0" y="0"/>
                </a:moveTo>
                <a:lnTo>
                  <a:pt x="280849" y="0"/>
                </a:lnTo>
                <a:lnTo>
                  <a:pt x="28084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931675" y="1574065"/>
            <a:ext cx="307340" cy="150495"/>
          </a:xfrm>
          <a:custGeom>
            <a:avLst/>
            <a:gdLst/>
            <a:ahLst/>
            <a:cxnLst/>
            <a:rect l="l" t="t" r="r" b="b"/>
            <a:pathLst>
              <a:path w="307339" h="150494">
                <a:moveTo>
                  <a:pt x="0" y="0"/>
                </a:moveTo>
                <a:lnTo>
                  <a:pt x="306974" y="0"/>
                </a:lnTo>
                <a:lnTo>
                  <a:pt x="30697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931675" y="1371593"/>
            <a:ext cx="313690" cy="150495"/>
          </a:xfrm>
          <a:custGeom>
            <a:avLst/>
            <a:gdLst/>
            <a:ahLst/>
            <a:cxnLst/>
            <a:rect l="l" t="t" r="r" b="b"/>
            <a:pathLst>
              <a:path w="313689" h="150494">
                <a:moveTo>
                  <a:pt x="0" y="0"/>
                </a:moveTo>
                <a:lnTo>
                  <a:pt x="313506" y="0"/>
                </a:lnTo>
                <a:lnTo>
                  <a:pt x="31350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931675" y="1169120"/>
            <a:ext cx="411480" cy="150495"/>
          </a:xfrm>
          <a:custGeom>
            <a:avLst/>
            <a:gdLst/>
            <a:ahLst/>
            <a:cxnLst/>
            <a:rect l="l" t="t" r="r" b="b"/>
            <a:pathLst>
              <a:path w="411479" h="150494">
                <a:moveTo>
                  <a:pt x="0" y="0"/>
                </a:moveTo>
                <a:lnTo>
                  <a:pt x="411476" y="0"/>
                </a:lnTo>
                <a:lnTo>
                  <a:pt x="41147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931675" y="973179"/>
            <a:ext cx="627380" cy="150495"/>
          </a:xfrm>
          <a:custGeom>
            <a:avLst/>
            <a:gdLst/>
            <a:ahLst/>
            <a:cxnLst/>
            <a:rect l="l" t="t" r="r" b="b"/>
            <a:pathLst>
              <a:path w="627379" h="150494">
                <a:moveTo>
                  <a:pt x="0" y="0"/>
                </a:moveTo>
                <a:lnTo>
                  <a:pt x="627012" y="0"/>
                </a:lnTo>
                <a:lnTo>
                  <a:pt x="62701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 txBox="1"/>
          <p:nvPr/>
        </p:nvSpPr>
        <p:spPr>
          <a:xfrm>
            <a:off x="6056134" y="5983108"/>
            <a:ext cx="337185" cy="5181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278,249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272,871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266,916</a:t>
            </a:r>
            <a:endParaRPr sz="6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6075728" y="5186280"/>
            <a:ext cx="344170" cy="714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341,196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330,000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324,883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25" dirty="0">
                <a:latin typeface="Arial"/>
                <a:cs typeface="Arial"/>
              </a:rPr>
              <a:t>312,457</a:t>
            </a:r>
            <a:endParaRPr sz="60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6088791" y="4983808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343,353</a:t>
            </a:r>
            <a:endParaRPr sz="600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6069197" y="3586093"/>
            <a:ext cx="370205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396,274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389,555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300,343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370,954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369,570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345,522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354,439</a:t>
            </a:r>
            <a:endParaRPr sz="600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6134511" y="3383620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453,625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6134511" y="1985905"/>
            <a:ext cx="370205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544,244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535,410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521,372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484,934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471,400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464,505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454,933</a:t>
            </a:r>
            <a:endParaRPr sz="60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6225950" y="1783432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674,070</a:t>
            </a:r>
            <a:endParaRPr sz="60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6252075" y="1385018"/>
            <a:ext cx="337185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751,976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730,297</a:t>
            </a:r>
            <a:endParaRPr sz="60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6356577" y="1182546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993,694</a:t>
            </a:r>
            <a:endParaRPr sz="600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6572113" y="986604"/>
            <a:ext cx="40132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1,499,830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5931670" y="948686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44" y="0"/>
                </a:lnTo>
              </a:path>
            </a:pathLst>
          </a:custGeom>
          <a:ln w="326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931670" y="65428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44" y="0"/>
                </a:lnTo>
              </a:path>
            </a:pathLst>
          </a:custGeom>
          <a:ln w="3267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440424" y="94705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25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440424" y="1123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40424" y="1319342"/>
            <a:ext cx="0" cy="5219065"/>
          </a:xfrm>
          <a:custGeom>
            <a:avLst/>
            <a:gdLst/>
            <a:ahLst/>
            <a:cxnLst/>
            <a:rect l="l" t="t" r="r" b="b"/>
            <a:pathLst>
              <a:path h="5219065">
                <a:moveTo>
                  <a:pt x="0" y="0"/>
                </a:moveTo>
                <a:lnTo>
                  <a:pt x="0" y="521857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58431" y="947053"/>
            <a:ext cx="0" cy="5591175"/>
          </a:xfrm>
          <a:custGeom>
            <a:avLst/>
            <a:gdLst/>
            <a:ahLst/>
            <a:cxnLst/>
            <a:rect l="l" t="t" r="r" b="b"/>
            <a:pathLst>
              <a:path h="5591175">
                <a:moveTo>
                  <a:pt x="0" y="5590859"/>
                </a:moveTo>
                <a:lnTo>
                  <a:pt x="0" y="0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022415" y="6368097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10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022415" y="6172156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10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022415" y="5969683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10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022415" y="5767210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22415" y="5571269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022415" y="5368796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60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022415" y="5172855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022415" y="4970382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22415" y="476790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0"/>
                </a:moveTo>
                <a:lnTo>
                  <a:pt x="150221" y="0"/>
                </a:lnTo>
                <a:lnTo>
                  <a:pt x="15022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022415" y="4571968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22415" y="4369495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022415" y="4173554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022415" y="3971081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022415" y="3768609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29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22415" y="3572667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29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022415" y="3370195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4" h="150495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022415" y="3167722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4" h="150495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022415" y="2971780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4" h="150494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022415" y="2769308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4" h="150494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022415" y="2573366"/>
            <a:ext cx="202565" cy="150495"/>
          </a:xfrm>
          <a:custGeom>
            <a:avLst/>
            <a:gdLst/>
            <a:ahLst/>
            <a:cxnLst/>
            <a:rect l="l" t="t" r="r" b="b"/>
            <a:pathLst>
              <a:path w="202564" h="150494">
                <a:moveTo>
                  <a:pt x="0" y="0"/>
                </a:moveTo>
                <a:lnTo>
                  <a:pt x="202472" y="0"/>
                </a:lnTo>
                <a:lnTo>
                  <a:pt x="20247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022415" y="2370894"/>
            <a:ext cx="215900" cy="150495"/>
          </a:xfrm>
          <a:custGeom>
            <a:avLst/>
            <a:gdLst/>
            <a:ahLst/>
            <a:cxnLst/>
            <a:rect l="l" t="t" r="r" b="b"/>
            <a:pathLst>
              <a:path w="215900" h="150494">
                <a:moveTo>
                  <a:pt x="0" y="0"/>
                </a:moveTo>
                <a:lnTo>
                  <a:pt x="215535" y="0"/>
                </a:lnTo>
                <a:lnTo>
                  <a:pt x="21553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022415" y="2168421"/>
            <a:ext cx="222250" cy="150495"/>
          </a:xfrm>
          <a:custGeom>
            <a:avLst/>
            <a:gdLst/>
            <a:ahLst/>
            <a:cxnLst/>
            <a:rect l="l" t="t" r="r" b="b"/>
            <a:pathLst>
              <a:path w="222250" h="150494">
                <a:moveTo>
                  <a:pt x="0" y="0"/>
                </a:moveTo>
                <a:lnTo>
                  <a:pt x="222066" y="0"/>
                </a:lnTo>
                <a:lnTo>
                  <a:pt x="22206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022415" y="1972479"/>
            <a:ext cx="228600" cy="150495"/>
          </a:xfrm>
          <a:custGeom>
            <a:avLst/>
            <a:gdLst/>
            <a:ahLst/>
            <a:cxnLst/>
            <a:rect l="l" t="t" r="r" b="b"/>
            <a:pathLst>
              <a:path w="228600" h="150494">
                <a:moveTo>
                  <a:pt x="0" y="0"/>
                </a:moveTo>
                <a:lnTo>
                  <a:pt x="228598" y="0"/>
                </a:lnTo>
                <a:lnTo>
                  <a:pt x="22859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022415" y="1770007"/>
            <a:ext cx="281305" cy="150495"/>
          </a:xfrm>
          <a:custGeom>
            <a:avLst/>
            <a:gdLst/>
            <a:ahLst/>
            <a:cxnLst/>
            <a:rect l="l" t="t" r="r" b="b"/>
            <a:pathLst>
              <a:path w="281304" h="150494">
                <a:moveTo>
                  <a:pt x="0" y="0"/>
                </a:moveTo>
                <a:lnTo>
                  <a:pt x="280849" y="0"/>
                </a:lnTo>
                <a:lnTo>
                  <a:pt x="28084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022415" y="1574065"/>
            <a:ext cx="307340" cy="150495"/>
          </a:xfrm>
          <a:custGeom>
            <a:avLst/>
            <a:gdLst/>
            <a:ahLst/>
            <a:cxnLst/>
            <a:rect l="l" t="t" r="r" b="b"/>
            <a:pathLst>
              <a:path w="307340" h="150494">
                <a:moveTo>
                  <a:pt x="0" y="0"/>
                </a:moveTo>
                <a:lnTo>
                  <a:pt x="306974" y="0"/>
                </a:lnTo>
                <a:lnTo>
                  <a:pt x="30697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022415" y="1371593"/>
            <a:ext cx="313690" cy="150495"/>
          </a:xfrm>
          <a:custGeom>
            <a:avLst/>
            <a:gdLst/>
            <a:ahLst/>
            <a:cxnLst/>
            <a:rect l="l" t="t" r="r" b="b"/>
            <a:pathLst>
              <a:path w="313690" h="150494">
                <a:moveTo>
                  <a:pt x="0" y="0"/>
                </a:moveTo>
                <a:lnTo>
                  <a:pt x="313506" y="0"/>
                </a:lnTo>
                <a:lnTo>
                  <a:pt x="31350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022415" y="1169120"/>
            <a:ext cx="438150" cy="150495"/>
          </a:xfrm>
          <a:custGeom>
            <a:avLst/>
            <a:gdLst/>
            <a:ahLst/>
            <a:cxnLst/>
            <a:rect l="l" t="t" r="r" b="b"/>
            <a:pathLst>
              <a:path w="438150" h="150494">
                <a:moveTo>
                  <a:pt x="0" y="0"/>
                </a:moveTo>
                <a:lnTo>
                  <a:pt x="437602" y="0"/>
                </a:lnTo>
                <a:lnTo>
                  <a:pt x="43760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022415" y="973179"/>
            <a:ext cx="627380" cy="150495"/>
          </a:xfrm>
          <a:custGeom>
            <a:avLst/>
            <a:gdLst/>
            <a:ahLst/>
            <a:cxnLst/>
            <a:rect l="l" t="t" r="r" b="b"/>
            <a:pathLst>
              <a:path w="627379" h="150494">
                <a:moveTo>
                  <a:pt x="0" y="0"/>
                </a:moveTo>
                <a:lnTo>
                  <a:pt x="627012" y="0"/>
                </a:lnTo>
                <a:lnTo>
                  <a:pt x="62701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7022268" y="5983108"/>
            <a:ext cx="490220" cy="720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2235" algn="ctr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278,420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275,595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273,910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46075" algn="l"/>
              </a:tabLst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7173000" y="5186280"/>
            <a:ext cx="337185" cy="714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341,196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330,000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335,242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25" dirty="0">
                <a:latin typeface="Arial"/>
                <a:cs typeface="Arial"/>
              </a:rPr>
              <a:t>327,626</a:t>
            </a:r>
            <a:endParaRPr sz="6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7179531" y="4983808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344,718</a:t>
            </a:r>
            <a:endParaRPr sz="600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7186062" y="3586093"/>
            <a:ext cx="344170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396,349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389,555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382,961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372,493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369,820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376,840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355,699</a:t>
            </a:r>
            <a:endParaRPr sz="60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7231782" y="3383620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471,288</a:t>
            </a:r>
            <a:endParaRPr sz="60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7231782" y="1985905"/>
            <a:ext cx="363855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542,244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535,300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523,172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484,162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472,533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475,476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466,328</a:t>
            </a:r>
            <a:endParaRPr sz="600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7316690" y="1783432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670,618</a:t>
            </a:r>
            <a:endParaRPr sz="600">
              <a:latin typeface="Arial"/>
              <a:cs typeface="Arial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7342816" y="1385018"/>
            <a:ext cx="337185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752,857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730,457</a:t>
            </a:r>
            <a:endParaRPr sz="600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7473443" y="1182546"/>
            <a:ext cx="40132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1,047,947</a:t>
            </a:r>
            <a:endParaRPr sz="600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7662853" y="986604"/>
            <a:ext cx="40132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1,499,014</a:t>
            </a:r>
            <a:endParaRPr sz="6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7022416" y="948686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36" y="0"/>
                </a:lnTo>
              </a:path>
            </a:pathLst>
          </a:custGeom>
          <a:ln w="326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22416" y="65428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36" y="0"/>
                </a:lnTo>
              </a:path>
            </a:pathLst>
          </a:custGeom>
          <a:ln w="3267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547467" y="94705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25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547467" y="1123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547467" y="1319342"/>
            <a:ext cx="0" cy="5219065"/>
          </a:xfrm>
          <a:custGeom>
            <a:avLst/>
            <a:gdLst/>
            <a:ahLst/>
            <a:cxnLst/>
            <a:rect l="l" t="t" r="r" b="b"/>
            <a:pathLst>
              <a:path h="5219065">
                <a:moveTo>
                  <a:pt x="0" y="0"/>
                </a:moveTo>
                <a:lnTo>
                  <a:pt x="0" y="5218571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965476" y="947053"/>
            <a:ext cx="0" cy="5591175"/>
          </a:xfrm>
          <a:custGeom>
            <a:avLst/>
            <a:gdLst/>
            <a:ahLst/>
            <a:cxnLst/>
            <a:rect l="l" t="t" r="r" b="b"/>
            <a:pathLst>
              <a:path h="5591175">
                <a:moveTo>
                  <a:pt x="0" y="5590859"/>
                </a:moveTo>
                <a:lnTo>
                  <a:pt x="0" y="0"/>
                </a:lnTo>
              </a:path>
            </a:pathLst>
          </a:custGeom>
          <a:ln w="653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129459" y="6368097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09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129459" y="6172156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09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129459" y="5969683"/>
            <a:ext cx="118110" cy="150495"/>
          </a:xfrm>
          <a:custGeom>
            <a:avLst/>
            <a:gdLst/>
            <a:ahLst/>
            <a:cxnLst/>
            <a:rect l="l" t="t" r="r" b="b"/>
            <a:pathLst>
              <a:path w="118109" h="150495">
                <a:moveTo>
                  <a:pt x="0" y="0"/>
                </a:moveTo>
                <a:lnTo>
                  <a:pt x="117564" y="0"/>
                </a:lnTo>
                <a:lnTo>
                  <a:pt x="11756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129459" y="5767210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59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129459" y="5571269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59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129459" y="5368796"/>
            <a:ext cx="137160" cy="150495"/>
          </a:xfrm>
          <a:custGeom>
            <a:avLst/>
            <a:gdLst/>
            <a:ahLst/>
            <a:cxnLst/>
            <a:rect l="l" t="t" r="r" b="b"/>
            <a:pathLst>
              <a:path w="137159" h="150495">
                <a:moveTo>
                  <a:pt x="0" y="0"/>
                </a:moveTo>
                <a:lnTo>
                  <a:pt x="137158" y="0"/>
                </a:lnTo>
                <a:lnTo>
                  <a:pt x="13715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129459" y="5172855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129459" y="4970382"/>
            <a:ext cx="144145" cy="150495"/>
          </a:xfrm>
          <a:custGeom>
            <a:avLst/>
            <a:gdLst/>
            <a:ahLst/>
            <a:cxnLst/>
            <a:rect l="l" t="t" r="r" b="b"/>
            <a:pathLst>
              <a:path w="144145" h="150495">
                <a:moveTo>
                  <a:pt x="0" y="0"/>
                </a:moveTo>
                <a:lnTo>
                  <a:pt x="143690" y="0"/>
                </a:lnTo>
                <a:lnTo>
                  <a:pt x="143690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129459" y="476790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0"/>
                </a:moveTo>
                <a:lnTo>
                  <a:pt x="150221" y="0"/>
                </a:lnTo>
                <a:lnTo>
                  <a:pt x="15022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129459" y="4571968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129459" y="4369495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129459" y="4173554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129459" y="3971081"/>
            <a:ext cx="156845" cy="150495"/>
          </a:xfrm>
          <a:custGeom>
            <a:avLst/>
            <a:gdLst/>
            <a:ahLst/>
            <a:cxnLst/>
            <a:rect l="l" t="t" r="r" b="b"/>
            <a:pathLst>
              <a:path w="156845" h="150495">
                <a:moveTo>
                  <a:pt x="0" y="0"/>
                </a:moveTo>
                <a:lnTo>
                  <a:pt x="156753" y="0"/>
                </a:lnTo>
                <a:lnTo>
                  <a:pt x="156753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129459" y="3768609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29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129459" y="3572667"/>
            <a:ext cx="163830" cy="150495"/>
          </a:xfrm>
          <a:custGeom>
            <a:avLst/>
            <a:gdLst/>
            <a:ahLst/>
            <a:cxnLst/>
            <a:rect l="l" t="t" r="r" b="b"/>
            <a:pathLst>
              <a:path w="163829" h="150495">
                <a:moveTo>
                  <a:pt x="0" y="0"/>
                </a:moveTo>
                <a:lnTo>
                  <a:pt x="163284" y="0"/>
                </a:lnTo>
                <a:lnTo>
                  <a:pt x="16328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129459" y="3370195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5" h="150495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129459" y="3167722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5" h="150495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129459" y="2971780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5" h="150494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129459" y="2769308"/>
            <a:ext cx="196215" cy="150495"/>
          </a:xfrm>
          <a:custGeom>
            <a:avLst/>
            <a:gdLst/>
            <a:ahLst/>
            <a:cxnLst/>
            <a:rect l="l" t="t" r="r" b="b"/>
            <a:pathLst>
              <a:path w="196215" h="150494">
                <a:moveTo>
                  <a:pt x="0" y="0"/>
                </a:moveTo>
                <a:lnTo>
                  <a:pt x="195941" y="0"/>
                </a:lnTo>
                <a:lnTo>
                  <a:pt x="195941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129459" y="2573366"/>
            <a:ext cx="202565" cy="150495"/>
          </a:xfrm>
          <a:custGeom>
            <a:avLst/>
            <a:gdLst/>
            <a:ahLst/>
            <a:cxnLst/>
            <a:rect l="l" t="t" r="r" b="b"/>
            <a:pathLst>
              <a:path w="202565" h="150494">
                <a:moveTo>
                  <a:pt x="0" y="0"/>
                </a:moveTo>
                <a:lnTo>
                  <a:pt x="202472" y="0"/>
                </a:lnTo>
                <a:lnTo>
                  <a:pt x="20247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129459" y="2370894"/>
            <a:ext cx="215900" cy="150495"/>
          </a:xfrm>
          <a:custGeom>
            <a:avLst/>
            <a:gdLst/>
            <a:ahLst/>
            <a:cxnLst/>
            <a:rect l="l" t="t" r="r" b="b"/>
            <a:pathLst>
              <a:path w="215900" h="150494">
                <a:moveTo>
                  <a:pt x="0" y="0"/>
                </a:moveTo>
                <a:lnTo>
                  <a:pt x="215535" y="0"/>
                </a:lnTo>
                <a:lnTo>
                  <a:pt x="215535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129459" y="2168421"/>
            <a:ext cx="222250" cy="150495"/>
          </a:xfrm>
          <a:custGeom>
            <a:avLst/>
            <a:gdLst/>
            <a:ahLst/>
            <a:cxnLst/>
            <a:rect l="l" t="t" r="r" b="b"/>
            <a:pathLst>
              <a:path w="222250" h="150494">
                <a:moveTo>
                  <a:pt x="0" y="0"/>
                </a:moveTo>
                <a:lnTo>
                  <a:pt x="222066" y="0"/>
                </a:lnTo>
                <a:lnTo>
                  <a:pt x="22206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129459" y="1972479"/>
            <a:ext cx="228600" cy="150495"/>
          </a:xfrm>
          <a:custGeom>
            <a:avLst/>
            <a:gdLst/>
            <a:ahLst/>
            <a:cxnLst/>
            <a:rect l="l" t="t" r="r" b="b"/>
            <a:pathLst>
              <a:path w="228600" h="150494">
                <a:moveTo>
                  <a:pt x="0" y="0"/>
                </a:moveTo>
                <a:lnTo>
                  <a:pt x="228598" y="0"/>
                </a:lnTo>
                <a:lnTo>
                  <a:pt x="228598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129459" y="1770007"/>
            <a:ext cx="281305" cy="150495"/>
          </a:xfrm>
          <a:custGeom>
            <a:avLst/>
            <a:gdLst/>
            <a:ahLst/>
            <a:cxnLst/>
            <a:rect l="l" t="t" r="r" b="b"/>
            <a:pathLst>
              <a:path w="281304" h="150494">
                <a:moveTo>
                  <a:pt x="0" y="0"/>
                </a:moveTo>
                <a:lnTo>
                  <a:pt x="280849" y="0"/>
                </a:lnTo>
                <a:lnTo>
                  <a:pt x="280849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129459" y="1574065"/>
            <a:ext cx="307340" cy="150495"/>
          </a:xfrm>
          <a:custGeom>
            <a:avLst/>
            <a:gdLst/>
            <a:ahLst/>
            <a:cxnLst/>
            <a:rect l="l" t="t" r="r" b="b"/>
            <a:pathLst>
              <a:path w="307340" h="150494">
                <a:moveTo>
                  <a:pt x="0" y="0"/>
                </a:moveTo>
                <a:lnTo>
                  <a:pt x="306974" y="0"/>
                </a:lnTo>
                <a:lnTo>
                  <a:pt x="306974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129459" y="1371593"/>
            <a:ext cx="313690" cy="150495"/>
          </a:xfrm>
          <a:custGeom>
            <a:avLst/>
            <a:gdLst/>
            <a:ahLst/>
            <a:cxnLst/>
            <a:rect l="l" t="t" r="r" b="b"/>
            <a:pathLst>
              <a:path w="313690" h="150494">
                <a:moveTo>
                  <a:pt x="0" y="0"/>
                </a:moveTo>
                <a:lnTo>
                  <a:pt x="313506" y="0"/>
                </a:lnTo>
                <a:lnTo>
                  <a:pt x="313506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129459" y="1169120"/>
            <a:ext cx="438150" cy="150495"/>
          </a:xfrm>
          <a:custGeom>
            <a:avLst/>
            <a:gdLst/>
            <a:ahLst/>
            <a:cxnLst/>
            <a:rect l="l" t="t" r="r" b="b"/>
            <a:pathLst>
              <a:path w="438150" h="150494">
                <a:moveTo>
                  <a:pt x="0" y="0"/>
                </a:moveTo>
                <a:lnTo>
                  <a:pt x="437602" y="0"/>
                </a:lnTo>
                <a:lnTo>
                  <a:pt x="43760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129459" y="973179"/>
            <a:ext cx="627380" cy="150495"/>
          </a:xfrm>
          <a:custGeom>
            <a:avLst/>
            <a:gdLst/>
            <a:ahLst/>
            <a:cxnLst/>
            <a:rect l="l" t="t" r="r" b="b"/>
            <a:pathLst>
              <a:path w="627379" h="150494">
                <a:moveTo>
                  <a:pt x="0" y="0"/>
                </a:moveTo>
                <a:lnTo>
                  <a:pt x="627012" y="0"/>
                </a:lnTo>
                <a:lnTo>
                  <a:pt x="627012" y="150221"/>
                </a:lnTo>
                <a:lnTo>
                  <a:pt x="0" y="150221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 txBox="1"/>
          <p:nvPr/>
        </p:nvSpPr>
        <p:spPr>
          <a:xfrm>
            <a:off x="8129311" y="5983108"/>
            <a:ext cx="490220" cy="720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2235" algn="ctr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278,420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275,595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273,910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46075" algn="l"/>
              </a:tabLst>
            </a:pP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600" spc="6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8280044" y="5186280"/>
            <a:ext cx="337185" cy="714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341,196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330,000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335,242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25" dirty="0">
                <a:latin typeface="Arial"/>
                <a:cs typeface="Arial"/>
              </a:rPr>
              <a:t>327,626</a:t>
            </a:r>
            <a:endParaRPr sz="600">
              <a:latin typeface="Arial"/>
              <a:cs typeface="Arial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8286575" y="4983808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344,718</a:t>
            </a:r>
            <a:endParaRPr sz="600">
              <a:latin typeface="Arial"/>
              <a:cs typeface="Arial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8293107" y="3586093"/>
            <a:ext cx="344170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396,349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389,555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382,961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372,493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369,820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376,840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355,699</a:t>
            </a:r>
            <a:endParaRPr sz="600">
              <a:latin typeface="Arial"/>
              <a:cs typeface="Arial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8338826" y="3383620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471,288</a:t>
            </a:r>
            <a:endParaRPr sz="600">
              <a:latin typeface="Arial"/>
              <a:cs typeface="Arial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8338826" y="1985905"/>
            <a:ext cx="363855" cy="131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542,244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535,300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523,172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484,162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472,533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475,476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466,328</a:t>
            </a:r>
            <a:endParaRPr sz="600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8423734" y="1783432"/>
            <a:ext cx="33083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670,618</a:t>
            </a:r>
            <a:endParaRPr sz="60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8449859" y="1385018"/>
            <a:ext cx="337185" cy="321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752,857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5" dirty="0">
                <a:latin typeface="Arial"/>
                <a:cs typeface="Arial"/>
              </a:rPr>
              <a:t>730,457</a:t>
            </a:r>
            <a:endParaRPr sz="60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8580487" y="1182546"/>
            <a:ext cx="40132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1,047,972</a:t>
            </a:r>
            <a:endParaRPr sz="600">
              <a:latin typeface="Arial"/>
              <a:cs typeface="Arial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8769897" y="986604"/>
            <a:ext cx="40132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5" dirty="0">
                <a:latin typeface="Arial"/>
                <a:cs typeface="Arial"/>
              </a:rPr>
              <a:t>1,499,174</a:t>
            </a:r>
            <a:endParaRPr sz="600">
              <a:latin typeface="Arial"/>
              <a:cs typeface="Arial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8129459" y="948686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36" y="0"/>
                </a:lnTo>
              </a:path>
            </a:pathLst>
          </a:custGeom>
          <a:ln w="326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129459" y="65428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736" y="0"/>
                </a:lnTo>
              </a:path>
            </a:pathLst>
          </a:custGeom>
          <a:ln w="3267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 txBox="1"/>
          <p:nvPr/>
        </p:nvSpPr>
        <p:spPr>
          <a:xfrm>
            <a:off x="1164342" y="316211"/>
            <a:ext cx="7680209" cy="6238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600" spc="-45" dirty="0">
                <a:solidFill>
                  <a:srgbClr val="333333"/>
                </a:solidFill>
                <a:latin typeface="Arial Black"/>
                <a:cs typeface="Arial Black"/>
              </a:rPr>
              <a:t>Corporate Transactions Summary Sheet</a:t>
            </a:r>
            <a:r>
              <a:rPr lang="en-US" sz="1600" spc="-4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lang="en-US" sz="16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(</a:t>
            </a:r>
            <a:r>
              <a:rPr lang="en-US" sz="1600" spc="-45" dirty="0">
                <a:solidFill>
                  <a:srgbClr val="333333"/>
                </a:solidFill>
                <a:latin typeface="Arial Black"/>
                <a:cs typeface="Arial Black"/>
              </a:rPr>
              <a:t>5 </a:t>
            </a:r>
            <a:r>
              <a:rPr lang="en-US" sz="16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Years)</a:t>
            </a:r>
            <a:endParaRPr lang="en-US" sz="1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000" spc="3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sz="1000" dirty="0">
              <a:latin typeface="Arial"/>
              <a:cs typeface="Arial"/>
            </a:endParaRPr>
          </a:p>
          <a:p>
            <a:pPr marL="718820">
              <a:lnSpc>
                <a:spcPct val="100000"/>
              </a:lnSpc>
              <a:spcBef>
                <a:spcPts val="795"/>
              </a:spcBef>
            </a:pPr>
            <a:r>
              <a:rPr sz="600" spc="-40" dirty="0">
                <a:solidFill>
                  <a:srgbClr val="333333"/>
                </a:solidFill>
                <a:latin typeface="Arial Black"/>
                <a:cs typeface="Arial Black"/>
              </a:rPr>
              <a:t>Donor</a:t>
            </a:r>
            <a:r>
              <a:rPr sz="600" spc="-7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45" dirty="0">
                <a:solidFill>
                  <a:srgbClr val="333333"/>
                </a:solidFill>
                <a:latin typeface="Arial Black"/>
                <a:cs typeface="Arial Black"/>
              </a:rPr>
              <a:t>Employer</a:t>
            </a:r>
            <a:endParaRPr sz="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435" y="1426606"/>
            <a:ext cx="3569981" cy="313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101" y="2126992"/>
            <a:ext cx="36703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dirty="0">
                <a:latin typeface="Arial"/>
                <a:cs typeface="Arial"/>
              </a:rPr>
              <a:t>KPMG</a:t>
            </a:r>
            <a:r>
              <a:rPr sz="550" spc="-8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LLP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8137" y="2413504"/>
            <a:ext cx="37528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25" dirty="0">
                <a:latin typeface="Arial"/>
                <a:cs typeface="Arial"/>
              </a:rPr>
              <a:t>Accenture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2026" y="4211821"/>
            <a:ext cx="39687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25" dirty="0">
                <a:latin typeface="Arial"/>
                <a:cs typeface="Arial"/>
              </a:rPr>
              <a:t>Walgreens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053" y="1694177"/>
            <a:ext cx="473709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45" dirty="0">
                <a:latin typeface="Arial"/>
                <a:cs typeface="Arial"/>
              </a:rPr>
              <a:t>Merrill</a:t>
            </a:r>
            <a:r>
              <a:rPr sz="550" spc="-65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Lynch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381" y="3354725"/>
            <a:ext cx="390525" cy="22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6399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D</a:t>
            </a:r>
            <a:r>
              <a:rPr sz="550" spc="40" dirty="0">
                <a:latin typeface="Arial"/>
                <a:cs typeface="Arial"/>
              </a:rPr>
              <a:t>im</a:t>
            </a:r>
            <a:r>
              <a:rPr sz="550" spc="5" dirty="0">
                <a:latin typeface="Arial"/>
                <a:cs typeface="Arial"/>
              </a:rPr>
              <a:t>e</a:t>
            </a:r>
            <a:r>
              <a:rPr sz="550" spc="25" dirty="0">
                <a:latin typeface="Arial"/>
                <a:cs typeface="Arial"/>
              </a:rPr>
              <a:t>n</a:t>
            </a:r>
            <a:r>
              <a:rPr sz="550" spc="10" dirty="0">
                <a:latin typeface="Arial"/>
                <a:cs typeface="Arial"/>
              </a:rPr>
              <a:t>s</a:t>
            </a:r>
            <a:r>
              <a:rPr sz="550" spc="40" dirty="0">
                <a:latin typeface="Arial"/>
                <a:cs typeface="Arial"/>
              </a:rPr>
              <a:t>i</a:t>
            </a:r>
            <a:r>
              <a:rPr sz="550" spc="20" dirty="0">
                <a:latin typeface="Arial"/>
                <a:cs typeface="Arial"/>
              </a:rPr>
              <a:t>on  </a:t>
            </a:r>
            <a:r>
              <a:rPr sz="550" spc="30" dirty="0">
                <a:latin typeface="Arial"/>
                <a:cs typeface="Arial"/>
              </a:rPr>
              <a:t>Data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227" y="4019188"/>
            <a:ext cx="308610" cy="22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065">
              <a:lnSpc>
                <a:spcPct val="116399"/>
              </a:lnSpc>
              <a:spcBef>
                <a:spcPts val="95"/>
              </a:spcBef>
            </a:pPr>
            <a:r>
              <a:rPr sz="550" spc="20" dirty="0">
                <a:latin typeface="Arial"/>
                <a:cs typeface="Arial"/>
              </a:rPr>
              <a:t>Bank</a:t>
            </a:r>
            <a:r>
              <a:rPr sz="550" spc="-75" dirty="0">
                <a:latin typeface="Arial"/>
                <a:cs typeface="Arial"/>
              </a:rPr>
              <a:t> </a:t>
            </a:r>
            <a:r>
              <a:rPr sz="550" spc="45" dirty="0">
                <a:latin typeface="Arial"/>
                <a:cs typeface="Arial"/>
              </a:rPr>
              <a:t>of  </a:t>
            </a:r>
            <a:r>
              <a:rPr sz="550" spc="10" dirty="0">
                <a:latin typeface="Arial"/>
                <a:cs typeface="Arial"/>
              </a:rPr>
              <a:t>A</a:t>
            </a:r>
            <a:r>
              <a:rPr sz="550" spc="40" dirty="0">
                <a:latin typeface="Arial"/>
                <a:cs typeface="Arial"/>
              </a:rPr>
              <a:t>m</a:t>
            </a:r>
            <a:r>
              <a:rPr sz="550" spc="5" dirty="0">
                <a:latin typeface="Arial"/>
                <a:cs typeface="Arial"/>
              </a:rPr>
              <a:t>e</a:t>
            </a:r>
            <a:r>
              <a:rPr sz="550" spc="55" dirty="0">
                <a:latin typeface="Arial"/>
                <a:cs typeface="Arial"/>
              </a:rPr>
              <a:t>r</a:t>
            </a:r>
            <a:r>
              <a:rPr sz="550" spc="40" dirty="0">
                <a:latin typeface="Arial"/>
                <a:cs typeface="Arial"/>
              </a:rPr>
              <a:t>i</a:t>
            </a:r>
            <a:r>
              <a:rPr sz="550" spc="-5" dirty="0">
                <a:latin typeface="Arial"/>
                <a:cs typeface="Arial"/>
              </a:rPr>
              <a:t>c</a:t>
            </a:r>
            <a:r>
              <a:rPr sz="550" spc="20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452" y="2297680"/>
            <a:ext cx="3632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40" dirty="0">
                <a:latin typeface="Arial"/>
                <a:cs typeface="Arial"/>
              </a:rPr>
              <a:t>Microsoft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6138" y="2267200"/>
            <a:ext cx="30924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Arial"/>
                <a:cs typeface="Arial"/>
              </a:rPr>
              <a:t>Chevron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105" y="3437630"/>
            <a:ext cx="23304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5" dirty="0">
                <a:latin typeface="Arial"/>
                <a:cs typeface="Arial"/>
              </a:rPr>
              <a:t>K</a:t>
            </a:r>
            <a:r>
              <a:rPr sz="550" spc="-20" dirty="0">
                <a:latin typeface="Arial"/>
                <a:cs typeface="Arial"/>
              </a:rPr>
              <a:t>P</a:t>
            </a:r>
            <a:r>
              <a:rPr sz="550" spc="60" dirty="0">
                <a:latin typeface="Arial"/>
                <a:cs typeface="Arial"/>
              </a:rPr>
              <a:t>M</a:t>
            </a:r>
            <a:r>
              <a:rPr sz="550" spc="-25" dirty="0"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6553" y="2809743"/>
            <a:ext cx="30670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5" dirty="0">
                <a:latin typeface="Arial"/>
                <a:cs typeface="Arial"/>
              </a:rPr>
              <a:t>Deloitte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3036" y="3565646"/>
            <a:ext cx="1955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Arial"/>
                <a:cs typeface="Arial"/>
              </a:rPr>
              <a:t>Shell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1066" y="3608318"/>
            <a:ext cx="43307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Wells</a:t>
            </a:r>
            <a:r>
              <a:rPr sz="550" spc="-7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Fargo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0715" y="3494932"/>
            <a:ext cx="294005" cy="22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550" spc="60" dirty="0">
                <a:latin typeface="Arial"/>
                <a:cs typeface="Arial"/>
              </a:rPr>
              <a:t>M</a:t>
            </a:r>
            <a:r>
              <a:rPr sz="550" spc="20" dirty="0">
                <a:latin typeface="Arial"/>
                <a:cs typeface="Arial"/>
              </a:rPr>
              <a:t>o</a:t>
            </a:r>
            <a:r>
              <a:rPr sz="550" spc="55" dirty="0">
                <a:latin typeface="Arial"/>
                <a:cs typeface="Arial"/>
              </a:rPr>
              <a:t>r</a:t>
            </a:r>
            <a:r>
              <a:rPr sz="550" spc="30" dirty="0">
                <a:latin typeface="Arial"/>
                <a:cs typeface="Arial"/>
              </a:rPr>
              <a:t>g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20" dirty="0">
                <a:latin typeface="Arial"/>
                <a:cs typeface="Arial"/>
              </a:rPr>
              <a:t>n  </a:t>
            </a:r>
            <a:r>
              <a:rPr sz="550" spc="-30" dirty="0">
                <a:latin typeface="Arial"/>
                <a:cs typeface="Arial"/>
              </a:rPr>
              <a:t>S</a:t>
            </a:r>
            <a:r>
              <a:rPr sz="550" spc="90" dirty="0">
                <a:latin typeface="Arial"/>
                <a:cs typeface="Arial"/>
              </a:rPr>
              <a:t>t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25" dirty="0">
                <a:latin typeface="Arial"/>
                <a:cs typeface="Arial"/>
              </a:rPr>
              <a:t>n</a:t>
            </a:r>
            <a:r>
              <a:rPr sz="550" spc="40" dirty="0">
                <a:latin typeface="Arial"/>
                <a:cs typeface="Arial"/>
              </a:rPr>
              <a:t>l</a:t>
            </a:r>
            <a:r>
              <a:rPr sz="550" spc="5" dirty="0">
                <a:latin typeface="Arial"/>
                <a:cs typeface="Arial"/>
              </a:rPr>
              <a:t>e</a:t>
            </a:r>
            <a:r>
              <a:rPr sz="550" spc="35" dirty="0">
                <a:latin typeface="Arial"/>
                <a:cs typeface="Arial"/>
              </a:rPr>
              <a:t>y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0428" y="2809743"/>
            <a:ext cx="42545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25" dirty="0">
                <a:latin typeface="Arial"/>
                <a:cs typeface="Arial"/>
              </a:rPr>
              <a:t>ExxonMobil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3723" y="2163568"/>
            <a:ext cx="3295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40" dirty="0">
                <a:latin typeface="Arial"/>
                <a:cs typeface="Arial"/>
              </a:rPr>
              <a:t>W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40" dirty="0">
                <a:latin typeface="Arial"/>
                <a:cs typeface="Arial"/>
              </a:rPr>
              <a:t>lm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55" dirty="0">
                <a:latin typeface="Arial"/>
                <a:cs typeface="Arial"/>
              </a:rPr>
              <a:t>r</a:t>
            </a:r>
            <a:r>
              <a:rPr sz="550" spc="95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666" y="2988965"/>
            <a:ext cx="459105" cy="22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090">
              <a:lnSpc>
                <a:spcPct val="116399"/>
              </a:lnSpc>
              <a:spcBef>
                <a:spcPts val="95"/>
              </a:spcBef>
            </a:pPr>
            <a:r>
              <a:rPr sz="550" spc="30" dirty="0">
                <a:latin typeface="Arial"/>
                <a:cs typeface="Arial"/>
              </a:rPr>
              <a:t>Fidelity  I</a:t>
            </a:r>
            <a:r>
              <a:rPr sz="550" spc="25" dirty="0">
                <a:latin typeface="Arial"/>
                <a:cs typeface="Arial"/>
              </a:rPr>
              <a:t>n</a:t>
            </a:r>
            <a:r>
              <a:rPr sz="550" spc="30" dirty="0">
                <a:latin typeface="Arial"/>
                <a:cs typeface="Arial"/>
              </a:rPr>
              <a:t>v</a:t>
            </a:r>
            <a:r>
              <a:rPr sz="550" spc="5" dirty="0">
                <a:latin typeface="Arial"/>
                <a:cs typeface="Arial"/>
              </a:rPr>
              <a:t>e</a:t>
            </a:r>
            <a:r>
              <a:rPr sz="550" spc="10" dirty="0">
                <a:latin typeface="Arial"/>
                <a:cs typeface="Arial"/>
              </a:rPr>
              <a:t>s</a:t>
            </a:r>
            <a:r>
              <a:rPr sz="550" spc="90" dirty="0">
                <a:latin typeface="Arial"/>
                <a:cs typeface="Arial"/>
              </a:rPr>
              <a:t>t</a:t>
            </a:r>
            <a:r>
              <a:rPr sz="550" spc="40" dirty="0">
                <a:latin typeface="Arial"/>
                <a:cs typeface="Arial"/>
              </a:rPr>
              <a:t>m</a:t>
            </a:r>
            <a:r>
              <a:rPr sz="550" spc="5" dirty="0">
                <a:latin typeface="Arial"/>
                <a:cs typeface="Arial"/>
              </a:rPr>
              <a:t>e</a:t>
            </a:r>
            <a:r>
              <a:rPr sz="550" spc="25" dirty="0">
                <a:latin typeface="Arial"/>
                <a:cs typeface="Arial"/>
              </a:rPr>
              <a:t>n</a:t>
            </a:r>
            <a:r>
              <a:rPr sz="550" spc="90" dirty="0">
                <a:latin typeface="Arial"/>
                <a:cs typeface="Arial"/>
              </a:rPr>
              <a:t>t</a:t>
            </a:r>
            <a:r>
              <a:rPr sz="550" spc="15" dirty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7226" y="2334256"/>
            <a:ext cx="1193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5" dirty="0">
                <a:latin typeface="Arial"/>
                <a:cs typeface="Arial"/>
              </a:rPr>
              <a:t>B</a:t>
            </a:r>
            <a:r>
              <a:rPr sz="550" spc="-15" dirty="0">
                <a:latin typeface="Arial"/>
                <a:cs typeface="Arial"/>
              </a:rPr>
              <a:t>P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4616" y="349175"/>
            <a:ext cx="6129679" cy="522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45" dirty="0">
                <a:solidFill>
                  <a:srgbClr val="333333"/>
                </a:solidFill>
                <a:latin typeface="Arial Black"/>
                <a:cs typeface="Arial Black"/>
              </a:rPr>
              <a:t>Corporate Acquisition in States and Cities</a:t>
            </a:r>
            <a:r>
              <a:rPr lang="en-US" sz="1600" spc="-45" dirty="0">
                <a:solidFill>
                  <a:srgbClr val="333333"/>
                </a:solidFill>
                <a:latin typeface="Arial Black"/>
                <a:cs typeface="Arial Black"/>
              </a:rPr>
              <a:t> (5 </a:t>
            </a:r>
            <a:r>
              <a:rPr lang="en-US" sz="16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Years)</a:t>
            </a:r>
            <a:endParaRPr lang="en-US" sz="1600" spc="-45" dirty="0">
              <a:solidFill>
                <a:srgbClr val="333333"/>
              </a:solidFill>
              <a:latin typeface="Arial Black"/>
              <a:cs typeface="Arial Black"/>
            </a:endParaRPr>
          </a:p>
          <a:p>
            <a:pPr marL="20955" marR="5080">
              <a:lnSpc>
                <a:spcPct val="115599"/>
              </a:lnSpc>
              <a:spcBef>
                <a:spcPts val="765"/>
              </a:spcBef>
            </a:pPr>
            <a:r>
              <a:rPr sz="900" spc="10" dirty="0" smtClean="0">
                <a:solidFill>
                  <a:srgbClr val="333333"/>
                </a:solidFill>
                <a:latin typeface="Arial"/>
                <a:cs typeface="Arial"/>
              </a:rPr>
              <a:t>Top</a:t>
            </a:r>
            <a:r>
              <a:rPr sz="900" spc="-5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35" dirty="0">
                <a:solidFill>
                  <a:srgbClr val="333333"/>
                </a:solidFill>
                <a:latin typeface="Arial"/>
                <a:cs typeface="Arial"/>
              </a:rPr>
              <a:t>Corporations</a:t>
            </a:r>
            <a:r>
              <a:rPr sz="9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9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Arial"/>
                <a:cs typeface="Arial"/>
              </a:rPr>
              <a:t>Donor</a:t>
            </a:r>
            <a:r>
              <a:rPr sz="9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Arial"/>
                <a:cs typeface="Arial"/>
              </a:rPr>
              <a:t>States</a:t>
            </a:r>
            <a:r>
              <a:rPr sz="9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(Size</a:t>
            </a:r>
            <a:r>
              <a:rPr sz="9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6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9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333333"/>
                </a:solidFill>
                <a:latin typeface="Arial"/>
                <a:cs typeface="Arial"/>
              </a:rPr>
              <a:t>Circle</a:t>
            </a:r>
            <a:r>
              <a:rPr sz="9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333333"/>
                </a:solidFill>
                <a:latin typeface="Arial"/>
                <a:cs typeface="Arial"/>
              </a:rPr>
              <a:t>Shows</a:t>
            </a:r>
            <a:r>
              <a:rPr sz="9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spc="35" dirty="0">
                <a:solidFill>
                  <a:srgbClr val="333333"/>
                </a:solidFill>
                <a:latin typeface="Arial"/>
                <a:cs typeface="Arial"/>
              </a:rPr>
              <a:t>Number  </a:t>
            </a:r>
            <a:r>
              <a:rPr sz="900" spc="6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900" spc="40" dirty="0" smtClean="0">
                <a:solidFill>
                  <a:srgbClr val="333333"/>
                </a:solidFill>
                <a:latin typeface="Arial"/>
                <a:cs typeface="Arial"/>
              </a:rPr>
              <a:t>States</a:t>
            </a:r>
            <a:r>
              <a:rPr sz="900" spc="4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47560" y="117043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5" y="0"/>
                </a:lnTo>
                <a:lnTo>
                  <a:pt x="6095" y="6094"/>
                </a:lnTo>
                <a:lnTo>
                  <a:pt x="0" y="6094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3270" y="117043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5" y="0"/>
                </a:lnTo>
                <a:lnTo>
                  <a:pt x="6095" y="6094"/>
                </a:lnTo>
                <a:lnTo>
                  <a:pt x="0" y="6094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58979" y="117043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5" y="0"/>
                </a:lnTo>
                <a:lnTo>
                  <a:pt x="6095" y="6094"/>
                </a:lnTo>
                <a:lnTo>
                  <a:pt x="0" y="6094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50608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3695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0687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3775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30766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46480" y="6784330"/>
            <a:ext cx="6985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56311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3782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57349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821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58389" y="674826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454278" y="6784330"/>
            <a:ext cx="11430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17483" y="6784330"/>
            <a:ext cx="24574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20" dirty="0">
                <a:solidFill>
                  <a:srgbClr val="666666"/>
                </a:solidFill>
                <a:latin typeface="Arial"/>
                <a:cs typeface="Arial"/>
              </a:rPr>
              <a:t>2000K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03071" y="6784330"/>
            <a:ext cx="940435" cy="259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25"/>
              </a:spcBef>
              <a:tabLst>
                <a:tab pos="331470" algn="l"/>
                <a:tab pos="678815" algn="l"/>
              </a:tabLst>
            </a:pPr>
            <a:r>
              <a:rPr sz="550" spc="20" dirty="0">
                <a:solidFill>
                  <a:srgbClr val="666666"/>
                </a:solidFill>
                <a:latin typeface="Arial"/>
                <a:cs typeface="Arial"/>
              </a:rPr>
              <a:t>500K	1000K	1500K</a:t>
            </a:r>
            <a:endParaRPr sz="55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  <a:spcBef>
                <a:spcPts val="490"/>
              </a:spcBef>
            </a:pPr>
            <a:r>
              <a:rPr sz="550" spc="-30" dirty="0">
                <a:solidFill>
                  <a:srgbClr val="333333"/>
                </a:solidFill>
                <a:latin typeface="Arial Black"/>
                <a:cs typeface="Arial Black"/>
              </a:rPr>
              <a:t>Net </a:t>
            </a:r>
            <a:r>
              <a:rPr sz="550" spc="-40" dirty="0">
                <a:solidFill>
                  <a:srgbClr val="333333"/>
                </a:solidFill>
                <a:latin typeface="Arial Black"/>
                <a:cs typeface="Arial Black"/>
              </a:rPr>
              <a:t>Transaction</a:t>
            </a:r>
            <a:r>
              <a:rPr sz="550" spc="-15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35" dirty="0">
                <a:solidFill>
                  <a:srgbClr val="333333"/>
                </a:solidFill>
                <a:latin typeface="Arial Black"/>
                <a:cs typeface="Arial Black"/>
              </a:rPr>
              <a:t>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50608" y="674826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335279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56318" y="674826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335279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62027" y="674826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335279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197816" y="3370574"/>
            <a:ext cx="73533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Fidelity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Investments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0593" y="5077452"/>
            <a:ext cx="58293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20" dirty="0">
                <a:latin typeface="Arial"/>
                <a:cs typeface="Arial"/>
              </a:rPr>
              <a:t>Barclays</a:t>
            </a:r>
            <a:r>
              <a:rPr sz="550" spc="-55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Capital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61261" y="5287154"/>
            <a:ext cx="572135" cy="368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1935" algn="r">
              <a:lnSpc>
                <a:spcPct val="145500"/>
              </a:lnSpc>
              <a:spcBef>
                <a:spcPts val="95"/>
              </a:spcBef>
            </a:pPr>
            <a:r>
              <a:rPr sz="550" spc="40" dirty="0">
                <a:latin typeface="Arial"/>
                <a:cs typeface="Arial"/>
              </a:rPr>
              <a:t>W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40" dirty="0">
                <a:latin typeface="Arial"/>
                <a:cs typeface="Arial"/>
              </a:rPr>
              <a:t>lm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55" dirty="0">
                <a:latin typeface="Arial"/>
                <a:cs typeface="Arial"/>
              </a:rPr>
              <a:t>r</a:t>
            </a:r>
            <a:r>
              <a:rPr sz="550" spc="95" dirty="0">
                <a:latin typeface="Arial"/>
                <a:cs typeface="Arial"/>
              </a:rPr>
              <a:t>t  </a:t>
            </a:r>
            <a:r>
              <a:rPr sz="550" spc="-25" dirty="0">
                <a:latin typeface="Arial"/>
                <a:cs typeface="Arial"/>
              </a:rPr>
              <a:t>E</a:t>
            </a:r>
            <a:r>
              <a:rPr sz="550" spc="15" dirty="0">
                <a:latin typeface="Arial"/>
                <a:cs typeface="Arial"/>
              </a:rPr>
              <a:t>xx</a:t>
            </a:r>
            <a:r>
              <a:rPr sz="550" spc="20" dirty="0">
                <a:latin typeface="Arial"/>
                <a:cs typeface="Arial"/>
              </a:rPr>
              <a:t>o</a:t>
            </a:r>
            <a:r>
              <a:rPr sz="550" spc="25" dirty="0">
                <a:latin typeface="Arial"/>
                <a:cs typeface="Arial"/>
              </a:rPr>
              <a:t>n</a:t>
            </a:r>
            <a:r>
              <a:rPr sz="550" spc="60" dirty="0">
                <a:latin typeface="Arial"/>
                <a:cs typeface="Arial"/>
              </a:rPr>
              <a:t>M</a:t>
            </a:r>
            <a:r>
              <a:rPr sz="550" spc="20" dirty="0">
                <a:latin typeface="Arial"/>
                <a:cs typeface="Arial"/>
              </a:rPr>
              <a:t>o</a:t>
            </a:r>
            <a:r>
              <a:rPr sz="550" spc="25" dirty="0">
                <a:latin typeface="Arial"/>
                <a:cs typeface="Arial"/>
              </a:rPr>
              <a:t>b</a:t>
            </a:r>
            <a:r>
              <a:rPr sz="550" spc="40" dirty="0">
                <a:latin typeface="Arial"/>
                <a:cs typeface="Arial"/>
              </a:rPr>
              <a:t>i</a:t>
            </a:r>
            <a:r>
              <a:rPr sz="550" spc="55" dirty="0">
                <a:latin typeface="Arial"/>
                <a:cs typeface="Arial"/>
              </a:rPr>
              <a:t>l  </a:t>
            </a:r>
            <a:r>
              <a:rPr sz="550" spc="35" dirty="0">
                <a:latin typeface="Arial"/>
                <a:cs typeface="Arial"/>
              </a:rPr>
              <a:t>Morgan</a:t>
            </a:r>
            <a:r>
              <a:rPr sz="550" spc="-90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Stanley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00232" y="5930890"/>
            <a:ext cx="43307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Wells</a:t>
            </a:r>
            <a:r>
              <a:rPr sz="550" spc="-7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Fargo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24577" y="6174730"/>
            <a:ext cx="70866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Arial"/>
                <a:cs typeface="Arial"/>
              </a:rPr>
              <a:t>Apache</a:t>
            </a:r>
            <a:r>
              <a:rPr sz="550" spc="-65" dirty="0">
                <a:latin typeface="Arial"/>
                <a:cs typeface="Arial"/>
              </a:rPr>
              <a:t> </a:t>
            </a:r>
            <a:r>
              <a:rPr sz="550" spc="30" dirty="0">
                <a:latin typeface="Arial"/>
                <a:cs typeface="Arial"/>
              </a:rPr>
              <a:t>Corporation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37402" y="6656313"/>
            <a:ext cx="19558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Arial"/>
                <a:cs typeface="Arial"/>
              </a:rPr>
              <a:t>Shell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38800" y="1170430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1511805" y="0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38800" y="6748261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805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73695" y="1170430"/>
            <a:ext cx="0" cy="1847214"/>
          </a:xfrm>
          <a:custGeom>
            <a:avLst/>
            <a:gdLst/>
            <a:ahLst/>
            <a:cxnLst/>
            <a:rect l="l" t="t" r="r" b="b"/>
            <a:pathLst>
              <a:path h="1847214">
                <a:moveTo>
                  <a:pt x="0" y="0"/>
                </a:moveTo>
                <a:lnTo>
                  <a:pt x="0" y="184708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73695" y="3108955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3695" y="3474714"/>
            <a:ext cx="0" cy="1859280"/>
          </a:xfrm>
          <a:custGeom>
            <a:avLst/>
            <a:gdLst/>
            <a:ahLst/>
            <a:cxnLst/>
            <a:rect l="l" t="t" r="r" b="b"/>
            <a:pathLst>
              <a:path h="1859279">
                <a:moveTo>
                  <a:pt x="0" y="0"/>
                </a:moveTo>
                <a:lnTo>
                  <a:pt x="0" y="185927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73695" y="542543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73695" y="554735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73695" y="5669271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3695" y="603503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78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90687" y="1170430"/>
            <a:ext cx="0" cy="1847214"/>
          </a:xfrm>
          <a:custGeom>
            <a:avLst/>
            <a:gdLst/>
            <a:ahLst/>
            <a:cxnLst/>
            <a:rect l="l" t="t" r="r" b="b"/>
            <a:pathLst>
              <a:path h="1847214">
                <a:moveTo>
                  <a:pt x="0" y="0"/>
                </a:moveTo>
                <a:lnTo>
                  <a:pt x="0" y="184708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90687" y="3108955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90687" y="3474714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196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0687" y="554735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90687" y="5669271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90687" y="6035030"/>
            <a:ext cx="0" cy="713740"/>
          </a:xfrm>
          <a:custGeom>
            <a:avLst/>
            <a:gdLst/>
            <a:ahLst/>
            <a:cxnLst/>
            <a:rect l="l" t="t" r="r" b="b"/>
            <a:pathLst>
              <a:path h="713740">
                <a:moveTo>
                  <a:pt x="0" y="0"/>
                </a:moveTo>
                <a:lnTo>
                  <a:pt x="0" y="713231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3775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0766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52132" y="117043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52132" y="128015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52132" y="152399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52132" y="1645917"/>
            <a:ext cx="0" cy="1249680"/>
          </a:xfrm>
          <a:custGeom>
            <a:avLst/>
            <a:gdLst/>
            <a:ahLst/>
            <a:cxnLst/>
            <a:rect l="l" t="t" r="r" b="b"/>
            <a:pathLst>
              <a:path h="1249680">
                <a:moveTo>
                  <a:pt x="0" y="0"/>
                </a:moveTo>
                <a:lnTo>
                  <a:pt x="0" y="1249678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52132" y="298703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52132" y="3108955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52132" y="3474714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8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52132" y="432815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52132" y="4450072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52132" y="4815832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52132" y="518159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52132" y="542543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2132" y="554735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52132" y="5669271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2132" y="603503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2132" y="627886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50608" y="6711685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73152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65848" y="6553189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65848" y="6431269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65848" y="6309349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50608" y="6187430"/>
            <a:ext cx="158750" cy="91440"/>
          </a:xfrm>
          <a:custGeom>
            <a:avLst/>
            <a:gdLst/>
            <a:ahLst/>
            <a:cxnLst/>
            <a:rect l="l" t="t" r="r" b="b"/>
            <a:pathLst>
              <a:path w="158750" h="91439">
                <a:moveTo>
                  <a:pt x="0" y="0"/>
                </a:moveTo>
                <a:lnTo>
                  <a:pt x="158495" y="0"/>
                </a:lnTo>
                <a:lnTo>
                  <a:pt x="15849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65848" y="606551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0608" y="5943590"/>
            <a:ext cx="896619" cy="91440"/>
          </a:xfrm>
          <a:custGeom>
            <a:avLst/>
            <a:gdLst/>
            <a:ahLst/>
            <a:cxnLst/>
            <a:rect l="l" t="t" r="r" b="b"/>
            <a:pathLst>
              <a:path w="896620" h="91439">
                <a:moveTo>
                  <a:pt x="0" y="0"/>
                </a:moveTo>
                <a:lnTo>
                  <a:pt x="896110" y="0"/>
                </a:lnTo>
                <a:lnTo>
                  <a:pt x="896110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65848" y="582167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65848" y="569975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0608" y="5577831"/>
            <a:ext cx="835660" cy="91440"/>
          </a:xfrm>
          <a:custGeom>
            <a:avLst/>
            <a:gdLst/>
            <a:ahLst/>
            <a:cxnLst/>
            <a:rect l="l" t="t" r="r" b="b"/>
            <a:pathLst>
              <a:path w="835659" h="91439">
                <a:moveTo>
                  <a:pt x="0" y="0"/>
                </a:moveTo>
                <a:lnTo>
                  <a:pt x="835150" y="0"/>
                </a:lnTo>
                <a:lnTo>
                  <a:pt x="835150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50608" y="5455911"/>
            <a:ext cx="737870" cy="91440"/>
          </a:xfrm>
          <a:custGeom>
            <a:avLst/>
            <a:gdLst/>
            <a:ahLst/>
            <a:cxnLst/>
            <a:rect l="l" t="t" r="r" b="b"/>
            <a:pathLst>
              <a:path w="737870" h="91439">
                <a:moveTo>
                  <a:pt x="0" y="0"/>
                </a:moveTo>
                <a:lnTo>
                  <a:pt x="737614" y="0"/>
                </a:lnTo>
                <a:lnTo>
                  <a:pt x="737614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50608" y="5333991"/>
            <a:ext cx="481965" cy="91440"/>
          </a:xfrm>
          <a:custGeom>
            <a:avLst/>
            <a:gdLst/>
            <a:ahLst/>
            <a:cxnLst/>
            <a:rect l="l" t="t" r="r" b="b"/>
            <a:pathLst>
              <a:path w="481965" h="91439">
                <a:moveTo>
                  <a:pt x="0" y="0"/>
                </a:moveTo>
                <a:lnTo>
                  <a:pt x="481583" y="0"/>
                </a:lnTo>
                <a:lnTo>
                  <a:pt x="48158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65848" y="521207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50608" y="5090151"/>
            <a:ext cx="128270" cy="91440"/>
          </a:xfrm>
          <a:custGeom>
            <a:avLst/>
            <a:gdLst/>
            <a:ahLst/>
            <a:cxnLst/>
            <a:rect l="l" t="t" r="r" b="b"/>
            <a:pathLst>
              <a:path w="128270" h="91439">
                <a:moveTo>
                  <a:pt x="0" y="0"/>
                </a:moveTo>
                <a:lnTo>
                  <a:pt x="128015" y="0"/>
                </a:lnTo>
                <a:lnTo>
                  <a:pt x="12801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65848" y="496823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65848" y="484631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84136" y="472439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67055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65848" y="460247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65848" y="448055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50608" y="4358633"/>
            <a:ext cx="256540" cy="91440"/>
          </a:xfrm>
          <a:custGeom>
            <a:avLst/>
            <a:gdLst/>
            <a:ahLst/>
            <a:cxnLst/>
            <a:rect l="l" t="t" r="r" b="b"/>
            <a:pathLst>
              <a:path w="256540" h="91439">
                <a:moveTo>
                  <a:pt x="0" y="0"/>
                </a:moveTo>
                <a:lnTo>
                  <a:pt x="256031" y="0"/>
                </a:lnTo>
                <a:lnTo>
                  <a:pt x="25603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84136" y="423671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67055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65848" y="411479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65848" y="399287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65848" y="387095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65848" y="374903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65848" y="3627114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65848" y="3505194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50608" y="3383274"/>
            <a:ext cx="707390" cy="91440"/>
          </a:xfrm>
          <a:custGeom>
            <a:avLst/>
            <a:gdLst/>
            <a:ahLst/>
            <a:cxnLst/>
            <a:rect l="l" t="t" r="r" b="b"/>
            <a:pathLst>
              <a:path w="707390" h="91439">
                <a:moveTo>
                  <a:pt x="0" y="0"/>
                </a:moveTo>
                <a:lnTo>
                  <a:pt x="707134" y="0"/>
                </a:lnTo>
                <a:lnTo>
                  <a:pt x="707134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65848" y="3261354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65848" y="3139434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50608" y="3017515"/>
            <a:ext cx="835660" cy="91440"/>
          </a:xfrm>
          <a:custGeom>
            <a:avLst/>
            <a:gdLst/>
            <a:ahLst/>
            <a:cxnLst/>
            <a:rect l="l" t="t" r="r" b="b"/>
            <a:pathLst>
              <a:path w="835659" h="91439">
                <a:moveTo>
                  <a:pt x="0" y="0"/>
                </a:moveTo>
                <a:lnTo>
                  <a:pt x="835150" y="0"/>
                </a:lnTo>
                <a:lnTo>
                  <a:pt x="835150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984136" y="289559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67055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65848" y="277367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65848" y="26517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65848" y="252983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65848" y="2407916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65848" y="2285996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65848" y="2164076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65848" y="2042156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65848" y="1920236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65848" y="179831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65848" y="167639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50608" y="1554477"/>
            <a:ext cx="97790" cy="91440"/>
          </a:xfrm>
          <a:custGeom>
            <a:avLst/>
            <a:gdLst/>
            <a:ahLst/>
            <a:cxnLst/>
            <a:rect l="l" t="t" r="r" b="b"/>
            <a:pathLst>
              <a:path w="97790" h="91439">
                <a:moveTo>
                  <a:pt x="0" y="0"/>
                </a:moveTo>
                <a:lnTo>
                  <a:pt x="97535" y="0"/>
                </a:lnTo>
                <a:lnTo>
                  <a:pt x="9753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84136" y="1432557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67055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65848" y="1310637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0479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984136" y="118871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67055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189654" y="6628270"/>
            <a:ext cx="1097915" cy="4159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95"/>
              </a:spcBef>
            </a:pPr>
            <a:r>
              <a:rPr sz="550" spc="35" dirty="0">
                <a:latin typeface="Arial"/>
                <a:cs typeface="Arial"/>
              </a:rPr>
              <a:t>17</a:t>
            </a:r>
            <a:endParaRPr sz="55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300"/>
              </a:spcBef>
              <a:tabLst>
                <a:tab pos="356870" algn="l"/>
                <a:tab pos="680085" algn="l"/>
                <a:tab pos="996950" algn="l"/>
              </a:tabLst>
            </a:pP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55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5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55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5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sz="55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5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sz="55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550" spc="-30" dirty="0">
                <a:solidFill>
                  <a:srgbClr val="333333"/>
                </a:solidFill>
                <a:latin typeface="Arial Black"/>
                <a:cs typeface="Arial Black"/>
              </a:rPr>
              <a:t>Distinct</a:t>
            </a:r>
            <a:r>
              <a:rPr sz="550" spc="-7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40" dirty="0">
                <a:solidFill>
                  <a:srgbClr val="333333"/>
                </a:solidFill>
                <a:latin typeface="Arial Black"/>
                <a:cs typeface="Arial Black"/>
              </a:rPr>
              <a:t>count</a:t>
            </a:r>
            <a:r>
              <a:rPr sz="550" spc="-7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Arial Black"/>
                <a:cs typeface="Arial Black"/>
              </a:rPr>
              <a:t>of</a:t>
            </a:r>
            <a:r>
              <a:rPr sz="550" spc="-7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30" dirty="0">
                <a:solidFill>
                  <a:srgbClr val="333333"/>
                </a:solidFill>
                <a:latin typeface="Arial Black"/>
                <a:cs typeface="Arial Black"/>
              </a:rPr>
              <a:t>Donor</a:t>
            </a:r>
            <a:r>
              <a:rPr sz="550" spc="-6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30" dirty="0">
                <a:solidFill>
                  <a:srgbClr val="333333"/>
                </a:solidFill>
                <a:latin typeface="Arial Black"/>
                <a:cs typeface="Arial Black"/>
              </a:rPr>
              <a:t>State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32341" y="6262512"/>
            <a:ext cx="1229995" cy="368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74980" algn="r">
              <a:lnSpc>
                <a:spcPct val="145500"/>
              </a:lnSpc>
              <a:spcBef>
                <a:spcPts val="95"/>
              </a:spcBef>
            </a:pPr>
            <a:r>
              <a:rPr sz="550" spc="25" dirty="0">
                <a:latin typeface="Arial"/>
                <a:cs typeface="Arial"/>
              </a:rPr>
              <a:t>Noble </a:t>
            </a:r>
            <a:r>
              <a:rPr sz="550" spc="20" dirty="0">
                <a:latin typeface="Arial"/>
                <a:cs typeface="Arial"/>
              </a:rPr>
              <a:t>Energy,</a:t>
            </a:r>
            <a:r>
              <a:rPr sz="550" spc="-105" dirty="0">
                <a:latin typeface="Arial"/>
                <a:cs typeface="Arial"/>
              </a:rPr>
              <a:t> </a:t>
            </a:r>
            <a:r>
              <a:rPr sz="550" spc="20" dirty="0" err="1" smtClean="0">
                <a:latin typeface="Arial"/>
                <a:cs typeface="Arial"/>
              </a:rPr>
              <a:t>Inc</a:t>
            </a:r>
            <a:r>
              <a:rPr lang="en-US" sz="550" spc="20" dirty="0" smtClean="0">
                <a:latin typeface="Arial"/>
                <a:cs typeface="Arial"/>
              </a:rPr>
              <a:t>  </a:t>
            </a:r>
            <a:r>
              <a:rPr sz="550" spc="12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Goldman,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Sachs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&amp;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Co.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35" dirty="0" smtClean="0">
                <a:latin typeface="Arial"/>
                <a:cs typeface="Arial"/>
              </a:rPr>
              <a:t>Matching</a:t>
            </a:r>
            <a:r>
              <a:rPr lang="en-US" sz="550" spc="35" dirty="0" smtClean="0">
                <a:latin typeface="Arial"/>
                <a:cs typeface="Arial"/>
              </a:rPr>
              <a:t>  </a:t>
            </a:r>
            <a:r>
              <a:rPr sz="550" spc="12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5" dirty="0">
                <a:latin typeface="Arial"/>
                <a:cs typeface="Arial"/>
              </a:rPr>
              <a:t>UTU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 smtClean="0">
                <a:latin typeface="Arial"/>
                <a:cs typeface="Arial"/>
              </a:rPr>
              <a:t>CIC</a:t>
            </a:r>
            <a:r>
              <a:rPr lang="en-US" sz="550" spc="-30" dirty="0" smtClean="0">
                <a:latin typeface="Arial"/>
                <a:cs typeface="Arial"/>
              </a:rPr>
              <a:t>    </a:t>
            </a:r>
            <a:r>
              <a:rPr sz="550" spc="9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120787" y="6174730"/>
            <a:ext cx="6985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5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989122" y="6052810"/>
            <a:ext cx="107315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10" dirty="0">
                <a:latin typeface="Arial"/>
                <a:cs typeface="Arial"/>
              </a:rPr>
              <a:t>CAN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>
                <a:latin typeface="Arial"/>
                <a:cs typeface="Arial"/>
              </a:rPr>
              <a:t>CIC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lang="en-US" sz="550" spc="-25" dirty="0" smtClean="0">
                <a:latin typeface="Arial"/>
                <a:cs typeface="Arial"/>
              </a:rPr>
              <a:t>    </a:t>
            </a:r>
            <a:r>
              <a:rPr sz="550" spc="35" dirty="0" smtClean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858402" y="5930890"/>
            <a:ext cx="11366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</a:t>
            </a:r>
            <a:r>
              <a:rPr sz="550" spc="3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953308" y="5652913"/>
            <a:ext cx="1109345" cy="244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45500"/>
              </a:lnSpc>
              <a:spcBef>
                <a:spcPts val="95"/>
              </a:spcBef>
            </a:pPr>
            <a:r>
              <a:rPr sz="550" spc="45" dirty="0">
                <a:latin typeface="Arial"/>
                <a:cs typeface="Arial"/>
              </a:rPr>
              <a:t>MAM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>
                <a:latin typeface="Arial"/>
                <a:cs typeface="Arial"/>
              </a:rPr>
              <a:t>CIC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lang="en-US" sz="550" spc="35" dirty="0" smtClean="0">
                <a:latin typeface="Arial"/>
                <a:cs typeface="Arial"/>
              </a:rPr>
              <a:t>  </a:t>
            </a:r>
            <a:r>
              <a:rPr sz="550" spc="35" dirty="0" smtClean="0">
                <a:latin typeface="Arial"/>
                <a:cs typeface="Arial"/>
              </a:rPr>
              <a:t>1  </a:t>
            </a:r>
            <a:r>
              <a:rPr sz="550" spc="30" dirty="0">
                <a:latin typeface="Arial"/>
                <a:cs typeface="Arial"/>
              </a:rPr>
              <a:t>Retired </a:t>
            </a:r>
            <a:r>
              <a:rPr sz="550" spc="20" dirty="0">
                <a:latin typeface="Arial"/>
                <a:cs typeface="Arial"/>
              </a:rPr>
              <a:t>Barclays </a:t>
            </a:r>
            <a:r>
              <a:rPr sz="550" spc="25" dirty="0" smtClean="0">
                <a:latin typeface="Arial"/>
                <a:cs typeface="Arial"/>
              </a:rPr>
              <a:t>Capital</a:t>
            </a:r>
            <a:r>
              <a:rPr lang="en-US" sz="550" spc="25" dirty="0" smtClean="0">
                <a:latin typeface="Arial"/>
                <a:cs typeface="Arial"/>
              </a:rPr>
              <a:t>   </a:t>
            </a:r>
            <a:r>
              <a:rPr sz="550" spc="2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797442" y="5565131"/>
            <a:ext cx="11366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</a:t>
            </a:r>
            <a:r>
              <a:rPr sz="550" spc="35" dirty="0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699906" y="5443211"/>
            <a:ext cx="11366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</a:t>
            </a:r>
            <a:r>
              <a:rPr sz="550" spc="3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443876" y="5321291"/>
            <a:ext cx="11366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</a:t>
            </a:r>
            <a:r>
              <a:rPr sz="550" spc="35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750330" y="5199371"/>
            <a:ext cx="131191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Benevity Community </a:t>
            </a:r>
            <a:r>
              <a:rPr sz="550" spc="35" dirty="0">
                <a:latin typeface="Arial"/>
                <a:cs typeface="Arial"/>
              </a:rPr>
              <a:t>Impact </a:t>
            </a:r>
            <a:r>
              <a:rPr sz="550" spc="15" dirty="0" smtClean="0">
                <a:latin typeface="Arial"/>
                <a:cs typeface="Arial"/>
              </a:rPr>
              <a:t>Fund</a:t>
            </a:r>
            <a:r>
              <a:rPr lang="en-US" sz="550" spc="15" dirty="0" smtClean="0">
                <a:latin typeface="Arial"/>
                <a:cs typeface="Arial"/>
              </a:rPr>
              <a:t>  </a:t>
            </a:r>
            <a:r>
              <a:rPr sz="550" spc="13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090308" y="5077452"/>
            <a:ext cx="6985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5" dirty="0"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995694" y="4677554"/>
            <a:ext cx="1102995" cy="368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2550">
              <a:lnSpc>
                <a:spcPct val="145500"/>
              </a:lnSpc>
              <a:spcBef>
                <a:spcPts val="95"/>
              </a:spcBef>
            </a:pPr>
            <a:r>
              <a:rPr sz="550" spc="20" dirty="0">
                <a:latin typeface="Arial"/>
                <a:cs typeface="Arial"/>
              </a:rPr>
              <a:t>Schwab </a:t>
            </a:r>
            <a:r>
              <a:rPr sz="550" spc="25" dirty="0">
                <a:latin typeface="Arial"/>
                <a:cs typeface="Arial"/>
              </a:rPr>
              <a:t>Charitable </a:t>
            </a:r>
            <a:r>
              <a:rPr sz="550" spc="15" dirty="0">
                <a:latin typeface="Arial"/>
                <a:cs typeface="Arial"/>
              </a:rPr>
              <a:t>Fund </a:t>
            </a:r>
            <a:r>
              <a:rPr lang="en-US" sz="550" spc="15" dirty="0" smtClean="0">
                <a:latin typeface="Arial"/>
                <a:cs typeface="Arial"/>
              </a:rPr>
              <a:t>     </a:t>
            </a:r>
            <a:r>
              <a:rPr sz="550" spc="35" dirty="0" smtClean="0">
                <a:latin typeface="Arial"/>
                <a:cs typeface="Arial"/>
              </a:rPr>
              <a:t>2  </a:t>
            </a:r>
            <a:r>
              <a:rPr sz="550" spc="-25" dirty="0">
                <a:latin typeface="Arial"/>
                <a:cs typeface="Arial"/>
              </a:rPr>
              <a:t>KSG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>
                <a:latin typeface="Arial"/>
                <a:cs typeface="Arial"/>
              </a:rPr>
              <a:t>CIC </a:t>
            </a:r>
            <a:r>
              <a:rPr lang="en-US" sz="550" spc="-30" dirty="0" smtClean="0">
                <a:latin typeface="Arial"/>
                <a:cs typeface="Arial"/>
              </a:rPr>
              <a:t>    </a:t>
            </a:r>
            <a:r>
              <a:rPr sz="550" spc="35" dirty="0" smtClean="0">
                <a:latin typeface="Arial"/>
                <a:cs typeface="Arial"/>
              </a:rPr>
              <a:t>1  </a:t>
            </a:r>
            <a:r>
              <a:rPr sz="550" spc="-15" dirty="0">
                <a:latin typeface="Arial"/>
                <a:cs typeface="Arial"/>
              </a:rPr>
              <a:t>NCT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>
                <a:latin typeface="Arial"/>
                <a:cs typeface="Arial"/>
              </a:rPr>
              <a:t>CIC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lang="en-US" sz="550" spc="-15" dirty="0" smtClean="0">
                <a:latin typeface="Arial"/>
                <a:cs typeface="Arial"/>
              </a:rPr>
              <a:t>   </a:t>
            </a:r>
            <a:r>
              <a:rPr sz="550" spc="35" dirty="0" smtClean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91872" y="4433715"/>
            <a:ext cx="1170305" cy="244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8285">
              <a:lnSpc>
                <a:spcPct val="145500"/>
              </a:lnSpc>
              <a:spcBef>
                <a:spcPts val="95"/>
              </a:spcBef>
            </a:pPr>
            <a:r>
              <a:rPr sz="550" dirty="0">
                <a:latin typeface="Arial"/>
                <a:cs typeface="Arial"/>
              </a:rPr>
              <a:t>HEB </a:t>
            </a:r>
            <a:r>
              <a:rPr sz="550" spc="20" dirty="0">
                <a:latin typeface="Arial"/>
                <a:cs typeface="Arial"/>
              </a:rPr>
              <a:t>Grocery </a:t>
            </a:r>
            <a:r>
              <a:rPr sz="550" spc="15" dirty="0">
                <a:latin typeface="Arial"/>
                <a:cs typeface="Arial"/>
              </a:rPr>
              <a:t>Company</a:t>
            </a:r>
            <a:r>
              <a:rPr sz="550" spc="180" dirty="0">
                <a:latin typeface="Arial"/>
                <a:cs typeface="Arial"/>
              </a:rPr>
              <a:t> </a:t>
            </a:r>
            <a:r>
              <a:rPr lang="en-US" sz="550" spc="180" dirty="0" smtClean="0">
                <a:latin typeface="Arial"/>
                <a:cs typeface="Arial"/>
              </a:rPr>
              <a:t> </a:t>
            </a:r>
            <a:r>
              <a:rPr sz="550" spc="35" dirty="0" smtClean="0">
                <a:latin typeface="Arial"/>
                <a:cs typeface="Arial"/>
              </a:rPr>
              <a:t>1  </a:t>
            </a:r>
            <a:r>
              <a:rPr sz="550" spc="25" dirty="0">
                <a:latin typeface="Arial"/>
                <a:cs typeface="Arial"/>
              </a:rPr>
              <a:t>Gautreaux Family </a:t>
            </a:r>
            <a:r>
              <a:rPr sz="550" spc="30" dirty="0">
                <a:latin typeface="Arial"/>
                <a:cs typeface="Arial"/>
              </a:rPr>
              <a:t>Foundation</a:t>
            </a:r>
            <a:r>
              <a:rPr sz="550" spc="170" dirty="0">
                <a:latin typeface="Arial"/>
                <a:cs typeface="Arial"/>
              </a:rPr>
              <a:t> </a:t>
            </a:r>
            <a:r>
              <a:rPr lang="en-US" sz="550" spc="170" dirty="0" smtClean="0">
                <a:latin typeface="Arial"/>
                <a:cs typeface="Arial"/>
              </a:rPr>
              <a:t> </a:t>
            </a:r>
            <a:r>
              <a:rPr sz="550" spc="35" dirty="0" smtClean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218323" y="4345933"/>
            <a:ext cx="6985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888157" y="4189876"/>
            <a:ext cx="1210945" cy="244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marR="5080" indent="-266065">
              <a:lnSpc>
                <a:spcPct val="145500"/>
              </a:lnSpc>
              <a:spcBef>
                <a:spcPts val="95"/>
              </a:spcBef>
            </a:pPr>
            <a:r>
              <a:rPr sz="550" spc="40" dirty="0">
                <a:latin typeface="Arial"/>
                <a:cs typeface="Arial"/>
              </a:rPr>
              <a:t>Microsoft </a:t>
            </a:r>
            <a:r>
              <a:rPr sz="550" spc="30" dirty="0">
                <a:latin typeface="Arial"/>
                <a:cs typeface="Arial"/>
              </a:rPr>
              <a:t>Volunteer Manager </a:t>
            </a:r>
            <a:r>
              <a:rPr lang="en-US" sz="550" spc="30" dirty="0" smtClean="0">
                <a:latin typeface="Arial"/>
                <a:cs typeface="Arial"/>
              </a:rPr>
              <a:t>     </a:t>
            </a:r>
            <a:r>
              <a:rPr sz="550" spc="35" dirty="0" smtClean="0">
                <a:latin typeface="Arial"/>
                <a:cs typeface="Arial"/>
              </a:rPr>
              <a:t>2  </a:t>
            </a:r>
            <a:r>
              <a:rPr sz="550" spc="10" dirty="0">
                <a:latin typeface="Arial"/>
                <a:cs typeface="Arial"/>
              </a:rPr>
              <a:t>Teva</a:t>
            </a:r>
            <a:r>
              <a:rPr sz="550" spc="-40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Pharmaceuticals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444388" y="3458357"/>
            <a:ext cx="16179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0" marR="5080" indent="-97790" algn="r">
              <a:lnSpc>
                <a:spcPct val="145500"/>
              </a:lnSpc>
              <a:spcBef>
                <a:spcPts val="95"/>
              </a:spcBef>
            </a:pPr>
            <a:r>
              <a:rPr sz="550" spc="-25" dirty="0">
                <a:latin typeface="Arial"/>
                <a:cs typeface="Arial"/>
              </a:rPr>
              <a:t>GE </a:t>
            </a:r>
            <a:r>
              <a:rPr sz="550" spc="30" dirty="0">
                <a:latin typeface="Arial"/>
                <a:cs typeface="Arial"/>
              </a:rPr>
              <a:t>Foundation </a:t>
            </a:r>
            <a:r>
              <a:rPr sz="550" spc="35" dirty="0">
                <a:latin typeface="Arial"/>
                <a:cs typeface="Arial"/>
              </a:rPr>
              <a:t>Matching</a:t>
            </a:r>
            <a:r>
              <a:rPr sz="550" spc="-114" dirty="0">
                <a:latin typeface="Arial"/>
                <a:cs typeface="Arial"/>
              </a:rPr>
              <a:t> </a:t>
            </a:r>
            <a:r>
              <a:rPr sz="550" spc="35" dirty="0" smtClean="0">
                <a:latin typeface="Arial"/>
                <a:cs typeface="Arial"/>
              </a:rPr>
              <a:t>Gifts</a:t>
            </a:r>
            <a:r>
              <a:rPr lang="en-US" sz="550" spc="35" dirty="0" smtClean="0">
                <a:latin typeface="Arial"/>
                <a:cs typeface="Arial"/>
              </a:rPr>
              <a:t>  </a:t>
            </a:r>
            <a:r>
              <a:rPr sz="550" spc="114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MOS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 smtClean="0">
                <a:latin typeface="Arial"/>
                <a:cs typeface="Arial"/>
              </a:rPr>
              <a:t>CIC</a:t>
            </a:r>
            <a:r>
              <a:rPr lang="en-US" sz="550" spc="-30" dirty="0" smtClean="0">
                <a:latin typeface="Arial"/>
                <a:cs typeface="Arial"/>
              </a:rPr>
              <a:t>   </a:t>
            </a:r>
            <a:r>
              <a:rPr sz="550" spc="8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  <a:p>
            <a:pPr marL="12700" marR="5080" indent="850900" algn="r">
              <a:lnSpc>
                <a:spcPct val="145500"/>
              </a:lnSpc>
            </a:pPr>
            <a:r>
              <a:rPr sz="550" spc="25" dirty="0">
                <a:latin typeface="Arial"/>
                <a:cs typeface="Arial"/>
              </a:rPr>
              <a:t>Noble </a:t>
            </a:r>
            <a:r>
              <a:rPr sz="550" spc="35" dirty="0">
                <a:latin typeface="Arial"/>
                <a:cs typeface="Arial"/>
              </a:rPr>
              <a:t>Drilling</a:t>
            </a:r>
            <a:r>
              <a:rPr sz="550" spc="-105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Inc</a:t>
            </a:r>
            <a:r>
              <a:rPr sz="550" spc="15" dirty="0" smtClean="0">
                <a:latin typeface="Arial"/>
                <a:cs typeface="Arial"/>
              </a:rPr>
              <a:t>.</a:t>
            </a:r>
            <a:r>
              <a:rPr lang="en-US" sz="550" spc="15" dirty="0" smtClean="0">
                <a:latin typeface="Arial"/>
                <a:cs typeface="Arial"/>
              </a:rPr>
              <a:t>  </a:t>
            </a:r>
            <a:r>
              <a:rPr sz="550" spc="14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The</a:t>
            </a:r>
            <a:r>
              <a:rPr sz="550" spc="-40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Ray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and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Tye</a:t>
            </a:r>
            <a:r>
              <a:rPr sz="550" spc="-40" dirty="0">
                <a:latin typeface="Arial"/>
                <a:cs typeface="Arial"/>
              </a:rPr>
              <a:t> </a:t>
            </a:r>
            <a:r>
              <a:rPr sz="550" spc="30" dirty="0" err="1">
                <a:latin typeface="Arial"/>
                <a:cs typeface="Arial"/>
              </a:rPr>
              <a:t>Noorda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30" dirty="0" smtClean="0">
                <a:latin typeface="Arial"/>
                <a:cs typeface="Arial"/>
              </a:rPr>
              <a:t>Foundation</a:t>
            </a:r>
            <a:r>
              <a:rPr lang="en-US" sz="550" spc="30" dirty="0" smtClean="0">
                <a:latin typeface="Arial"/>
                <a:cs typeface="Arial"/>
              </a:rPr>
              <a:t>  </a:t>
            </a:r>
            <a:r>
              <a:rPr sz="550" spc="12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Salesforce.com </a:t>
            </a:r>
            <a:r>
              <a:rPr sz="550" spc="30" dirty="0">
                <a:latin typeface="Arial"/>
                <a:cs typeface="Arial"/>
              </a:rPr>
              <a:t>Foundation </a:t>
            </a:r>
            <a:r>
              <a:rPr sz="550" spc="35" dirty="0">
                <a:latin typeface="Arial"/>
                <a:cs typeface="Arial"/>
              </a:rPr>
              <a:t>Matching Gifts </a:t>
            </a:r>
            <a:r>
              <a:rPr lang="en-US" sz="550" spc="35" dirty="0" smtClean="0">
                <a:latin typeface="Arial"/>
                <a:cs typeface="Arial"/>
              </a:rPr>
              <a:t>  </a:t>
            </a:r>
            <a:r>
              <a:rPr sz="550" spc="114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550" spc="5" dirty="0">
                <a:latin typeface="Arial"/>
                <a:cs typeface="Arial"/>
              </a:rPr>
              <a:t>OHA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>
                <a:latin typeface="Arial"/>
                <a:cs typeface="Arial"/>
              </a:rPr>
              <a:t>CIC </a:t>
            </a:r>
            <a:r>
              <a:rPr lang="en-US" sz="550" spc="-30" dirty="0" smtClean="0">
                <a:latin typeface="Arial"/>
                <a:cs typeface="Arial"/>
              </a:rPr>
              <a:t>  </a:t>
            </a:r>
            <a:r>
              <a:rPr sz="550" spc="-30" dirty="0" smtClean="0">
                <a:latin typeface="Arial"/>
                <a:cs typeface="Arial"/>
              </a:rPr>
              <a:t> </a:t>
            </a:r>
            <a:r>
              <a:rPr sz="550" spc="6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669427" y="3370574"/>
            <a:ext cx="11366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</a:t>
            </a:r>
            <a:r>
              <a:rPr sz="550" spc="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797442" y="3004815"/>
            <a:ext cx="11366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</a:t>
            </a:r>
            <a:r>
              <a:rPr sz="550" spc="35" dirty="0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850438" y="2848758"/>
            <a:ext cx="1248410" cy="5130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50" spc="25" dirty="0">
                <a:latin typeface="Arial"/>
                <a:cs typeface="Arial"/>
              </a:rPr>
              <a:t>Jewish </a:t>
            </a:r>
            <a:r>
              <a:rPr sz="550" spc="30" dirty="0">
                <a:latin typeface="Arial"/>
                <a:cs typeface="Arial"/>
              </a:rPr>
              <a:t>Community Foundation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lang="en-US" sz="550" spc="90" dirty="0" smtClean="0">
                <a:latin typeface="Arial"/>
                <a:cs typeface="Arial"/>
              </a:rPr>
              <a:t>   </a:t>
            </a:r>
            <a:r>
              <a:rPr sz="550" spc="35" dirty="0" smtClean="0">
                <a:latin typeface="Arial"/>
                <a:cs typeface="Arial"/>
              </a:rPr>
              <a:t>2</a:t>
            </a:r>
            <a:endParaRPr sz="550" dirty="0">
              <a:latin typeface="Arial"/>
              <a:cs typeface="Arial"/>
            </a:endParaRPr>
          </a:p>
          <a:p>
            <a:pPr marL="975994">
              <a:lnSpc>
                <a:spcPct val="100000"/>
              </a:lnSpc>
              <a:spcBef>
                <a:spcPts val="300"/>
              </a:spcBef>
            </a:pPr>
            <a:r>
              <a:rPr sz="550" spc="-5" dirty="0">
                <a:latin typeface="Arial"/>
                <a:cs typeface="Arial"/>
              </a:rPr>
              <a:t>BP</a:t>
            </a:r>
            <a:endParaRPr sz="550" dirty="0">
              <a:latin typeface="Arial"/>
              <a:cs typeface="Arial"/>
            </a:endParaRPr>
          </a:p>
          <a:p>
            <a:pPr marL="574675" marR="41275" indent="-228600">
              <a:lnSpc>
                <a:spcPct val="145500"/>
              </a:lnSpc>
            </a:pPr>
            <a:r>
              <a:rPr sz="550" spc="15" dirty="0">
                <a:latin typeface="Arial"/>
                <a:cs typeface="Arial"/>
              </a:rPr>
              <a:t>Chevron (YourCause)</a:t>
            </a:r>
            <a:r>
              <a:rPr sz="550" spc="180" dirty="0">
                <a:latin typeface="Arial"/>
                <a:cs typeface="Arial"/>
              </a:rPr>
              <a:t> </a:t>
            </a:r>
            <a:r>
              <a:rPr lang="en-US" sz="550" spc="180" dirty="0" smtClean="0">
                <a:latin typeface="Arial"/>
                <a:cs typeface="Arial"/>
              </a:rPr>
              <a:t> </a:t>
            </a:r>
            <a:r>
              <a:rPr sz="550" spc="35" dirty="0" smtClean="0">
                <a:latin typeface="Arial"/>
                <a:cs typeface="Arial"/>
              </a:rPr>
              <a:t>1  </a:t>
            </a:r>
            <a:r>
              <a:rPr sz="550" spc="45" dirty="0">
                <a:latin typeface="Arial"/>
                <a:cs typeface="Arial"/>
              </a:rPr>
              <a:t>Meat </a:t>
            </a:r>
            <a:r>
              <a:rPr sz="550" spc="35" dirty="0">
                <a:latin typeface="Arial"/>
                <a:cs typeface="Arial"/>
              </a:rPr>
              <a:t>Fight </a:t>
            </a:r>
            <a:r>
              <a:rPr sz="550" spc="20" dirty="0" err="1" smtClean="0">
                <a:latin typeface="Arial"/>
                <a:cs typeface="Arial"/>
              </a:rPr>
              <a:t>Inc</a:t>
            </a:r>
            <a:r>
              <a:rPr lang="en-US" sz="550" spc="20" dirty="0" smtClean="0">
                <a:latin typeface="Arial"/>
                <a:cs typeface="Arial"/>
              </a:rPr>
              <a:t> </a:t>
            </a:r>
            <a:r>
              <a:rPr sz="550" spc="12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563831" y="1629559"/>
            <a:ext cx="14986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 marR="5080" indent="-132715" algn="r">
              <a:lnSpc>
                <a:spcPct val="145500"/>
              </a:lnSpc>
              <a:spcBef>
                <a:spcPts val="95"/>
              </a:spcBef>
            </a:pPr>
            <a:r>
              <a:rPr sz="550" spc="20" dirty="0">
                <a:latin typeface="Arial"/>
                <a:cs typeface="Arial"/>
              </a:rPr>
              <a:t>Johnson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&amp;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Johnson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Matching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35" dirty="0" smtClean="0">
                <a:latin typeface="Arial"/>
                <a:cs typeface="Arial"/>
              </a:rPr>
              <a:t>Gifts</a:t>
            </a:r>
            <a:r>
              <a:rPr lang="en-US" sz="550" spc="35" dirty="0" smtClean="0">
                <a:latin typeface="Arial"/>
                <a:cs typeface="Arial"/>
              </a:rPr>
              <a:t>  </a:t>
            </a:r>
            <a:r>
              <a:rPr sz="550" spc="12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EOG </a:t>
            </a:r>
            <a:r>
              <a:rPr sz="550" spc="15" dirty="0">
                <a:latin typeface="Arial"/>
                <a:cs typeface="Arial"/>
              </a:rPr>
              <a:t>Resources </a:t>
            </a:r>
            <a:r>
              <a:rPr sz="550" spc="35" dirty="0">
                <a:latin typeface="Arial"/>
                <a:cs typeface="Arial"/>
              </a:rPr>
              <a:t>Matching </a:t>
            </a:r>
            <a:r>
              <a:rPr sz="550" spc="35" dirty="0" smtClean="0">
                <a:latin typeface="Arial"/>
                <a:cs typeface="Arial"/>
              </a:rPr>
              <a:t>Gifts</a:t>
            </a:r>
            <a:r>
              <a:rPr lang="en-US" sz="550" spc="35" dirty="0" smtClean="0">
                <a:latin typeface="Arial"/>
                <a:cs typeface="Arial"/>
              </a:rPr>
              <a:t>  </a:t>
            </a:r>
            <a:r>
              <a:rPr sz="550" spc="16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  <a:p>
            <a:pPr marL="12700" marR="5080" indent="1270" algn="r">
              <a:lnSpc>
                <a:spcPct val="145500"/>
              </a:lnSpc>
            </a:pPr>
            <a:r>
              <a:rPr sz="550" spc="20" dirty="0">
                <a:latin typeface="Arial"/>
                <a:cs typeface="Arial"/>
              </a:rPr>
              <a:t>Bank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45" dirty="0">
                <a:latin typeface="Arial"/>
                <a:cs typeface="Arial"/>
              </a:rPr>
              <a:t>of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America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Charitable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spc="30" dirty="0" smtClean="0">
                <a:latin typeface="Arial"/>
                <a:cs typeface="Arial"/>
              </a:rPr>
              <a:t>Foundation</a:t>
            </a:r>
            <a:r>
              <a:rPr lang="en-US" sz="550" spc="30" dirty="0" smtClean="0">
                <a:latin typeface="Arial"/>
                <a:cs typeface="Arial"/>
              </a:rPr>
              <a:t>  </a:t>
            </a:r>
            <a:r>
              <a:rPr sz="550" spc="13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BHP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40" dirty="0">
                <a:latin typeface="Arial"/>
                <a:cs typeface="Arial"/>
              </a:rPr>
              <a:t>Billiton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spc="30" dirty="0">
                <a:latin typeface="Arial"/>
                <a:cs typeface="Arial"/>
              </a:rPr>
              <a:t>Petroleum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spc="30" dirty="0">
                <a:latin typeface="Arial"/>
                <a:cs typeface="Arial"/>
              </a:rPr>
              <a:t>Matched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25" dirty="0" smtClean="0">
                <a:latin typeface="Arial"/>
                <a:cs typeface="Arial"/>
              </a:rPr>
              <a:t>Giving</a:t>
            </a:r>
            <a:r>
              <a:rPr lang="en-US" sz="550" spc="25" dirty="0" smtClean="0">
                <a:latin typeface="Arial"/>
                <a:cs typeface="Arial"/>
              </a:rPr>
              <a:t>  </a:t>
            </a:r>
            <a:r>
              <a:rPr sz="550" spc="155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Shell </a:t>
            </a:r>
            <a:r>
              <a:rPr sz="550" spc="25" dirty="0">
                <a:latin typeface="Arial"/>
                <a:cs typeface="Arial"/>
              </a:rPr>
              <a:t>Oil </a:t>
            </a:r>
            <a:r>
              <a:rPr sz="550" spc="15" dirty="0">
                <a:latin typeface="Arial"/>
                <a:cs typeface="Arial"/>
              </a:rPr>
              <a:t>Company </a:t>
            </a:r>
            <a:r>
              <a:rPr sz="550" spc="35" dirty="0">
                <a:latin typeface="Arial"/>
                <a:cs typeface="Arial"/>
              </a:rPr>
              <a:t>Matching </a:t>
            </a:r>
            <a:r>
              <a:rPr sz="550" spc="35" dirty="0" smtClean="0">
                <a:latin typeface="Arial"/>
                <a:cs typeface="Arial"/>
              </a:rPr>
              <a:t>Gifts</a:t>
            </a:r>
            <a:r>
              <a:rPr lang="en-US" sz="550" spc="35" dirty="0" smtClean="0">
                <a:latin typeface="Arial"/>
                <a:cs typeface="Arial"/>
              </a:rPr>
              <a:t>  </a:t>
            </a:r>
            <a:r>
              <a:rPr sz="550" spc="114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lang="en-US" sz="550" spc="20" dirty="0" smtClean="0">
                <a:latin typeface="Arial"/>
                <a:cs typeface="Arial"/>
              </a:rPr>
              <a:t> </a:t>
            </a:r>
          </a:p>
          <a:p>
            <a:pPr marL="12700" marR="5080" indent="1270" algn="r">
              <a:lnSpc>
                <a:spcPct val="145500"/>
              </a:lnSpc>
            </a:pPr>
            <a:r>
              <a:rPr sz="550" spc="50" dirty="0" smtClean="0">
                <a:latin typeface="Arial"/>
                <a:cs typeface="Arial"/>
              </a:rPr>
              <a:t>MNM</a:t>
            </a:r>
            <a:r>
              <a:rPr sz="550" spc="-30" dirty="0" smtClean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 smtClean="0">
                <a:latin typeface="Arial"/>
                <a:cs typeface="Arial"/>
              </a:rPr>
              <a:t>CIC</a:t>
            </a:r>
            <a:r>
              <a:rPr lang="en-US" sz="550" spc="-30" dirty="0" smtClean="0">
                <a:latin typeface="Arial"/>
                <a:cs typeface="Arial"/>
              </a:rPr>
              <a:t>    </a:t>
            </a:r>
            <a:r>
              <a:rPr sz="550" spc="-2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  <a:p>
            <a:pPr marL="445770" marR="5080" indent="-1270" algn="r">
              <a:lnSpc>
                <a:spcPct val="145500"/>
              </a:lnSpc>
            </a:pPr>
            <a:r>
              <a:rPr sz="550" spc="-10" dirty="0">
                <a:latin typeface="Arial"/>
                <a:cs typeface="Arial"/>
              </a:rPr>
              <a:t>PAX</a:t>
            </a:r>
            <a:r>
              <a:rPr sz="550" spc="-40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Anonymous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25" dirty="0">
                <a:latin typeface="Arial"/>
                <a:cs typeface="Arial"/>
              </a:rPr>
              <a:t>Donor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-30" dirty="0" smtClean="0">
                <a:latin typeface="Arial"/>
                <a:cs typeface="Arial"/>
              </a:rPr>
              <a:t>CIC</a:t>
            </a:r>
            <a:r>
              <a:rPr lang="en-US" sz="550" spc="-30" dirty="0" smtClean="0">
                <a:latin typeface="Arial"/>
                <a:cs typeface="Arial"/>
              </a:rPr>
              <a:t>    </a:t>
            </a:r>
            <a:r>
              <a:rPr sz="55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PAE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>
                <a:latin typeface="Arial"/>
                <a:cs typeface="Arial"/>
              </a:rPr>
              <a:t>CIC  </a:t>
            </a:r>
            <a:r>
              <a:rPr lang="en-US" sz="550" spc="-30" dirty="0" smtClean="0">
                <a:latin typeface="Arial"/>
                <a:cs typeface="Arial"/>
              </a:rPr>
              <a:t>  </a:t>
            </a:r>
            <a:r>
              <a:rPr sz="550" spc="9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  <a:p>
            <a:pPr marL="46355" marR="5080" indent="765175" algn="r">
              <a:lnSpc>
                <a:spcPct val="145500"/>
              </a:lnSpc>
            </a:pPr>
            <a:r>
              <a:rPr sz="550" spc="30" dirty="0">
                <a:latin typeface="Arial"/>
                <a:cs typeface="Arial"/>
              </a:rPr>
              <a:t>Primal Wear</a:t>
            </a:r>
            <a:r>
              <a:rPr sz="550" spc="-110" dirty="0">
                <a:latin typeface="Arial"/>
                <a:cs typeface="Arial"/>
              </a:rPr>
              <a:t> </a:t>
            </a:r>
            <a:r>
              <a:rPr sz="550" spc="20" dirty="0" err="1" smtClean="0">
                <a:latin typeface="Arial"/>
                <a:cs typeface="Arial"/>
              </a:rPr>
              <a:t>Inc</a:t>
            </a:r>
            <a:r>
              <a:rPr lang="en-US" sz="550" spc="20" dirty="0" smtClean="0">
                <a:latin typeface="Arial"/>
                <a:cs typeface="Arial"/>
              </a:rPr>
              <a:t>  </a:t>
            </a:r>
            <a:r>
              <a:rPr sz="550" spc="12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 </a:t>
            </a:r>
            <a:r>
              <a:rPr sz="550" spc="15" dirty="0">
                <a:latin typeface="Arial"/>
                <a:cs typeface="Arial"/>
              </a:rPr>
              <a:t> ConocoPhillips </a:t>
            </a:r>
            <a:r>
              <a:rPr sz="550" spc="35" dirty="0">
                <a:latin typeface="Arial"/>
                <a:cs typeface="Arial"/>
              </a:rPr>
              <a:t>Matching </a:t>
            </a:r>
            <a:r>
              <a:rPr sz="550" spc="45" dirty="0">
                <a:latin typeface="Arial"/>
                <a:cs typeface="Arial"/>
              </a:rPr>
              <a:t>Gift </a:t>
            </a:r>
            <a:r>
              <a:rPr sz="550" spc="30" dirty="0">
                <a:latin typeface="Arial"/>
                <a:cs typeface="Arial"/>
              </a:rPr>
              <a:t>Program </a:t>
            </a:r>
            <a:r>
              <a:rPr lang="en-US" sz="550" spc="30" dirty="0" smtClean="0">
                <a:latin typeface="Arial"/>
                <a:cs typeface="Arial"/>
              </a:rPr>
              <a:t> </a:t>
            </a:r>
            <a:r>
              <a:rPr sz="550" spc="150" dirty="0" smtClean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36449" y="1385720"/>
            <a:ext cx="1293203" cy="244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58495">
              <a:lnSpc>
                <a:spcPct val="145500"/>
              </a:lnSpc>
              <a:spcBef>
                <a:spcPts val="95"/>
              </a:spcBef>
              <a:tabLst>
                <a:tab pos="1136015" algn="l"/>
              </a:tabLst>
            </a:pPr>
            <a:r>
              <a:rPr sz="550" spc="25" dirty="0">
                <a:latin typeface="Arial"/>
                <a:cs typeface="Arial"/>
              </a:rPr>
              <a:t>Harmons </a:t>
            </a:r>
            <a:r>
              <a:rPr lang="en-US" sz="550" spc="25" dirty="0" smtClean="0">
                <a:latin typeface="Arial"/>
                <a:cs typeface="Arial"/>
              </a:rPr>
              <a:t>     </a:t>
            </a:r>
            <a:r>
              <a:rPr sz="550" spc="35" dirty="0" smtClean="0">
                <a:latin typeface="Arial"/>
                <a:cs typeface="Arial"/>
              </a:rPr>
              <a:t>2  </a:t>
            </a:r>
            <a:r>
              <a:rPr sz="550" spc="-25" dirty="0">
                <a:latin typeface="Arial"/>
                <a:cs typeface="Arial"/>
              </a:rPr>
              <a:t>F</a:t>
            </a:r>
            <a:r>
              <a:rPr sz="550" spc="40" dirty="0">
                <a:latin typeface="Arial"/>
                <a:cs typeface="Arial"/>
              </a:rPr>
              <a:t>i</a:t>
            </a:r>
            <a:r>
              <a:rPr sz="550" spc="30" dirty="0">
                <a:latin typeface="Arial"/>
                <a:cs typeface="Arial"/>
              </a:rPr>
              <a:t>d</a:t>
            </a:r>
            <a:r>
              <a:rPr sz="550" spc="5" dirty="0">
                <a:latin typeface="Arial"/>
                <a:cs typeface="Arial"/>
              </a:rPr>
              <a:t>e</a:t>
            </a:r>
            <a:r>
              <a:rPr sz="550" spc="40" dirty="0">
                <a:latin typeface="Arial"/>
                <a:cs typeface="Arial"/>
              </a:rPr>
              <a:t>li</a:t>
            </a:r>
            <a:r>
              <a:rPr sz="550" spc="90" dirty="0">
                <a:latin typeface="Arial"/>
                <a:cs typeface="Arial"/>
              </a:rPr>
              <a:t>t</a:t>
            </a:r>
            <a:r>
              <a:rPr sz="550" spc="35" dirty="0">
                <a:latin typeface="Arial"/>
                <a:cs typeface="Arial"/>
              </a:rPr>
              <a:t>y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spc="-65" dirty="0">
                <a:latin typeface="Arial"/>
                <a:cs typeface="Arial"/>
              </a:rPr>
              <a:t>C</a:t>
            </a:r>
            <a:r>
              <a:rPr sz="550" spc="25" dirty="0">
                <a:latin typeface="Arial"/>
                <a:cs typeface="Arial"/>
              </a:rPr>
              <a:t>h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55" dirty="0">
                <a:latin typeface="Arial"/>
                <a:cs typeface="Arial"/>
              </a:rPr>
              <a:t>r</a:t>
            </a:r>
            <a:r>
              <a:rPr sz="550" spc="40" dirty="0">
                <a:latin typeface="Arial"/>
                <a:cs typeface="Arial"/>
              </a:rPr>
              <a:t>i</a:t>
            </a:r>
            <a:r>
              <a:rPr sz="550" spc="90" dirty="0">
                <a:latin typeface="Arial"/>
                <a:cs typeface="Arial"/>
              </a:rPr>
              <a:t>t</a:t>
            </a:r>
            <a:r>
              <a:rPr sz="550" spc="15" dirty="0">
                <a:latin typeface="Arial"/>
                <a:cs typeface="Arial"/>
              </a:rPr>
              <a:t>a</a:t>
            </a:r>
            <a:r>
              <a:rPr sz="550" spc="25" dirty="0">
                <a:latin typeface="Arial"/>
                <a:cs typeface="Arial"/>
              </a:rPr>
              <a:t>b</a:t>
            </a:r>
            <a:r>
              <a:rPr sz="550" spc="40" dirty="0">
                <a:latin typeface="Arial"/>
                <a:cs typeface="Arial"/>
              </a:rPr>
              <a:t>l</a:t>
            </a:r>
            <a:r>
              <a:rPr sz="550" spc="10" dirty="0">
                <a:latin typeface="Arial"/>
                <a:cs typeface="Arial"/>
              </a:rPr>
              <a:t>e</a:t>
            </a:r>
            <a:r>
              <a:rPr sz="550" spc="-30" dirty="0">
                <a:latin typeface="Arial"/>
                <a:cs typeface="Arial"/>
              </a:rPr>
              <a:t> G</a:t>
            </a:r>
            <a:r>
              <a:rPr sz="550" spc="40" dirty="0">
                <a:latin typeface="Arial"/>
                <a:cs typeface="Arial"/>
              </a:rPr>
              <a:t>i</a:t>
            </a:r>
            <a:r>
              <a:rPr sz="550" spc="65" dirty="0">
                <a:latin typeface="Arial"/>
                <a:cs typeface="Arial"/>
              </a:rPr>
              <a:t>f</a:t>
            </a:r>
            <a:r>
              <a:rPr sz="550" spc="95" dirty="0">
                <a:latin typeface="Arial"/>
                <a:cs typeface="Arial"/>
              </a:rPr>
              <a:t>t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F</a:t>
            </a:r>
            <a:r>
              <a:rPr sz="550" spc="25" dirty="0">
                <a:latin typeface="Arial"/>
                <a:cs typeface="Arial"/>
              </a:rPr>
              <a:t>un</a:t>
            </a:r>
            <a:r>
              <a:rPr sz="550" spc="35" dirty="0">
                <a:latin typeface="Arial"/>
                <a:cs typeface="Arial"/>
              </a:rPr>
              <a:t>d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5" dirty="0">
                <a:latin typeface="Arial"/>
                <a:cs typeface="Arial"/>
              </a:rPr>
              <a:t>3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995694" y="1297938"/>
            <a:ext cx="106680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5" dirty="0">
                <a:latin typeface="Arial"/>
                <a:cs typeface="Arial"/>
              </a:rPr>
              <a:t>TXH </a:t>
            </a:r>
            <a:r>
              <a:rPr sz="550" spc="25" dirty="0">
                <a:latin typeface="Arial"/>
                <a:cs typeface="Arial"/>
              </a:rPr>
              <a:t>Anonymous Donor </a:t>
            </a:r>
            <a:r>
              <a:rPr sz="550" spc="-30" dirty="0">
                <a:latin typeface="Arial"/>
                <a:cs typeface="Arial"/>
              </a:rPr>
              <a:t>CIC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lang="en-US" sz="550" spc="90" dirty="0" smtClean="0">
                <a:latin typeface="Arial"/>
                <a:cs typeface="Arial"/>
              </a:rPr>
              <a:t>  </a:t>
            </a:r>
            <a:r>
              <a:rPr sz="550" spc="35" dirty="0" smtClean="0">
                <a:latin typeface="Arial"/>
                <a:cs typeface="Arial"/>
              </a:rPr>
              <a:t>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952132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454790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50608" y="1170430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5709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03789" y="117043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03789" y="128015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803789" y="140207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803789" y="152399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803789" y="164591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803789" y="176783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03789" y="188975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03789" y="201167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03789" y="2133596"/>
            <a:ext cx="0" cy="4615180"/>
          </a:xfrm>
          <a:custGeom>
            <a:avLst/>
            <a:gdLst/>
            <a:ahLst/>
            <a:cxnLst/>
            <a:rect l="l" t="t" r="r" b="b"/>
            <a:pathLst>
              <a:path h="4615180">
                <a:moveTo>
                  <a:pt x="0" y="0"/>
                </a:moveTo>
                <a:lnTo>
                  <a:pt x="0" y="461466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157356" y="117043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157356" y="128015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157356" y="1402077"/>
            <a:ext cx="0" cy="5346700"/>
          </a:xfrm>
          <a:custGeom>
            <a:avLst/>
            <a:gdLst/>
            <a:ahLst/>
            <a:cxnLst/>
            <a:rect l="l" t="t" r="r" b="b"/>
            <a:pathLst>
              <a:path h="5346700">
                <a:moveTo>
                  <a:pt x="0" y="0"/>
                </a:moveTo>
                <a:lnTo>
                  <a:pt x="0" y="5346184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504828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858396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457838" y="117043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457838" y="128015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57838" y="140207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457838" y="152399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457838" y="164591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57838" y="176783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57838" y="188975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57838" y="201167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57838" y="213359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57838" y="225551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457838" y="237743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57838" y="249935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457838" y="262127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57838" y="274319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457838" y="286511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57838" y="298703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457838" y="310895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57838" y="323087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457838" y="335279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57838" y="347471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457838" y="359663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57838" y="371855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57838" y="384047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457838" y="396239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457838" y="408431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57838" y="420623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457838" y="432815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457838" y="445007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457838" y="457199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457838" y="469391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57838" y="481583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457838" y="493775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457838" y="505967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457838" y="518159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457838" y="530351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457838" y="542543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457838" y="554735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457838" y="566927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457838" y="5791190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457838" y="5913110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457838" y="6035030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57838" y="6156950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457838" y="6278869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457838" y="6400789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57838" y="6522709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57838" y="6644629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456318" y="6711685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1" y="0"/>
                </a:lnTo>
              </a:path>
            </a:pathLst>
          </a:custGeom>
          <a:ln w="73152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456318" y="6553189"/>
            <a:ext cx="134620" cy="91440"/>
          </a:xfrm>
          <a:custGeom>
            <a:avLst/>
            <a:gdLst/>
            <a:ahLst/>
            <a:cxnLst/>
            <a:rect l="l" t="t" r="r" b="b"/>
            <a:pathLst>
              <a:path w="134620" h="91440">
                <a:moveTo>
                  <a:pt x="0" y="0"/>
                </a:moveTo>
                <a:lnTo>
                  <a:pt x="134111" y="0"/>
                </a:lnTo>
                <a:lnTo>
                  <a:pt x="13411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456318" y="6431269"/>
            <a:ext cx="134620" cy="91440"/>
          </a:xfrm>
          <a:custGeom>
            <a:avLst/>
            <a:gdLst/>
            <a:ahLst/>
            <a:cxnLst/>
            <a:rect l="l" t="t" r="r" b="b"/>
            <a:pathLst>
              <a:path w="134620" h="91440">
                <a:moveTo>
                  <a:pt x="0" y="0"/>
                </a:moveTo>
                <a:lnTo>
                  <a:pt x="134111" y="0"/>
                </a:lnTo>
                <a:lnTo>
                  <a:pt x="13411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456318" y="6309349"/>
            <a:ext cx="134620" cy="91440"/>
          </a:xfrm>
          <a:custGeom>
            <a:avLst/>
            <a:gdLst/>
            <a:ahLst/>
            <a:cxnLst/>
            <a:rect l="l" t="t" r="r" b="b"/>
            <a:pathLst>
              <a:path w="134620" h="91439">
                <a:moveTo>
                  <a:pt x="0" y="0"/>
                </a:moveTo>
                <a:lnTo>
                  <a:pt x="134111" y="0"/>
                </a:lnTo>
                <a:lnTo>
                  <a:pt x="13411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456318" y="6187430"/>
            <a:ext cx="134620" cy="91440"/>
          </a:xfrm>
          <a:custGeom>
            <a:avLst/>
            <a:gdLst/>
            <a:ahLst/>
            <a:cxnLst/>
            <a:rect l="l" t="t" r="r" b="b"/>
            <a:pathLst>
              <a:path w="134620" h="91439">
                <a:moveTo>
                  <a:pt x="0" y="0"/>
                </a:moveTo>
                <a:lnTo>
                  <a:pt x="134111" y="0"/>
                </a:lnTo>
                <a:lnTo>
                  <a:pt x="13411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456318" y="6065510"/>
            <a:ext cx="134620" cy="91440"/>
          </a:xfrm>
          <a:custGeom>
            <a:avLst/>
            <a:gdLst/>
            <a:ahLst/>
            <a:cxnLst/>
            <a:rect l="l" t="t" r="r" b="b"/>
            <a:pathLst>
              <a:path w="134620" h="91439">
                <a:moveTo>
                  <a:pt x="0" y="0"/>
                </a:moveTo>
                <a:lnTo>
                  <a:pt x="134111" y="0"/>
                </a:lnTo>
                <a:lnTo>
                  <a:pt x="13411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456318" y="5943590"/>
            <a:ext cx="146685" cy="91440"/>
          </a:xfrm>
          <a:custGeom>
            <a:avLst/>
            <a:gdLst/>
            <a:ahLst/>
            <a:cxnLst/>
            <a:rect l="l" t="t" r="r" b="b"/>
            <a:pathLst>
              <a:path w="146684" h="91439">
                <a:moveTo>
                  <a:pt x="0" y="0"/>
                </a:moveTo>
                <a:lnTo>
                  <a:pt x="146303" y="0"/>
                </a:lnTo>
                <a:lnTo>
                  <a:pt x="14630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456318" y="5821670"/>
            <a:ext cx="146685" cy="91440"/>
          </a:xfrm>
          <a:custGeom>
            <a:avLst/>
            <a:gdLst/>
            <a:ahLst/>
            <a:cxnLst/>
            <a:rect l="l" t="t" r="r" b="b"/>
            <a:pathLst>
              <a:path w="146684" h="91439">
                <a:moveTo>
                  <a:pt x="0" y="0"/>
                </a:moveTo>
                <a:lnTo>
                  <a:pt x="146303" y="0"/>
                </a:lnTo>
                <a:lnTo>
                  <a:pt x="14630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456318" y="5699750"/>
            <a:ext cx="146685" cy="91440"/>
          </a:xfrm>
          <a:custGeom>
            <a:avLst/>
            <a:gdLst/>
            <a:ahLst/>
            <a:cxnLst/>
            <a:rect l="l" t="t" r="r" b="b"/>
            <a:pathLst>
              <a:path w="146684" h="91439">
                <a:moveTo>
                  <a:pt x="0" y="0"/>
                </a:moveTo>
                <a:lnTo>
                  <a:pt x="146303" y="0"/>
                </a:lnTo>
                <a:lnTo>
                  <a:pt x="14630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56318" y="5577831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0" y="0"/>
                </a:moveTo>
                <a:lnTo>
                  <a:pt x="152399" y="0"/>
                </a:lnTo>
                <a:lnTo>
                  <a:pt x="152399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56318" y="5455911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0" y="0"/>
                </a:moveTo>
                <a:lnTo>
                  <a:pt x="152399" y="0"/>
                </a:lnTo>
                <a:lnTo>
                  <a:pt x="152399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56318" y="5333991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0" y="0"/>
                </a:moveTo>
                <a:lnTo>
                  <a:pt x="152399" y="0"/>
                </a:lnTo>
                <a:lnTo>
                  <a:pt x="152399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56318" y="5212071"/>
            <a:ext cx="158750" cy="91440"/>
          </a:xfrm>
          <a:custGeom>
            <a:avLst/>
            <a:gdLst/>
            <a:ahLst/>
            <a:cxnLst/>
            <a:rect l="l" t="t" r="r" b="b"/>
            <a:pathLst>
              <a:path w="158750" h="91439">
                <a:moveTo>
                  <a:pt x="0" y="0"/>
                </a:moveTo>
                <a:lnTo>
                  <a:pt x="158495" y="0"/>
                </a:lnTo>
                <a:lnTo>
                  <a:pt x="15849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56318" y="5090151"/>
            <a:ext cx="158750" cy="91440"/>
          </a:xfrm>
          <a:custGeom>
            <a:avLst/>
            <a:gdLst/>
            <a:ahLst/>
            <a:cxnLst/>
            <a:rect l="l" t="t" r="r" b="b"/>
            <a:pathLst>
              <a:path w="158750" h="91439">
                <a:moveTo>
                  <a:pt x="0" y="0"/>
                </a:moveTo>
                <a:lnTo>
                  <a:pt x="158495" y="0"/>
                </a:lnTo>
                <a:lnTo>
                  <a:pt x="15849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456318" y="4968232"/>
            <a:ext cx="165100" cy="91440"/>
          </a:xfrm>
          <a:custGeom>
            <a:avLst/>
            <a:gdLst/>
            <a:ahLst/>
            <a:cxnLst/>
            <a:rect l="l" t="t" r="r" b="b"/>
            <a:pathLst>
              <a:path w="165100" h="91439">
                <a:moveTo>
                  <a:pt x="0" y="0"/>
                </a:moveTo>
                <a:lnTo>
                  <a:pt x="164591" y="0"/>
                </a:lnTo>
                <a:lnTo>
                  <a:pt x="16459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456318" y="4846312"/>
            <a:ext cx="165100" cy="91440"/>
          </a:xfrm>
          <a:custGeom>
            <a:avLst/>
            <a:gdLst/>
            <a:ahLst/>
            <a:cxnLst/>
            <a:rect l="l" t="t" r="r" b="b"/>
            <a:pathLst>
              <a:path w="165100" h="91439">
                <a:moveTo>
                  <a:pt x="0" y="0"/>
                </a:moveTo>
                <a:lnTo>
                  <a:pt x="164591" y="0"/>
                </a:lnTo>
                <a:lnTo>
                  <a:pt x="16459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56318" y="4724392"/>
            <a:ext cx="165100" cy="91440"/>
          </a:xfrm>
          <a:custGeom>
            <a:avLst/>
            <a:gdLst/>
            <a:ahLst/>
            <a:cxnLst/>
            <a:rect l="l" t="t" r="r" b="b"/>
            <a:pathLst>
              <a:path w="165100" h="91439">
                <a:moveTo>
                  <a:pt x="0" y="0"/>
                </a:moveTo>
                <a:lnTo>
                  <a:pt x="164591" y="0"/>
                </a:lnTo>
                <a:lnTo>
                  <a:pt x="16459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456318" y="4602472"/>
            <a:ext cx="177165" cy="91440"/>
          </a:xfrm>
          <a:custGeom>
            <a:avLst/>
            <a:gdLst/>
            <a:ahLst/>
            <a:cxnLst/>
            <a:rect l="l" t="t" r="r" b="b"/>
            <a:pathLst>
              <a:path w="177165" h="91439">
                <a:moveTo>
                  <a:pt x="0" y="0"/>
                </a:moveTo>
                <a:lnTo>
                  <a:pt x="176783" y="0"/>
                </a:lnTo>
                <a:lnTo>
                  <a:pt x="17678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456318" y="4480552"/>
            <a:ext cx="189230" cy="91440"/>
          </a:xfrm>
          <a:custGeom>
            <a:avLst/>
            <a:gdLst/>
            <a:ahLst/>
            <a:cxnLst/>
            <a:rect l="l" t="t" r="r" b="b"/>
            <a:pathLst>
              <a:path w="189229" h="91439">
                <a:moveTo>
                  <a:pt x="0" y="0"/>
                </a:moveTo>
                <a:lnTo>
                  <a:pt x="188975" y="0"/>
                </a:lnTo>
                <a:lnTo>
                  <a:pt x="18897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456318" y="4358633"/>
            <a:ext cx="195580" cy="91440"/>
          </a:xfrm>
          <a:custGeom>
            <a:avLst/>
            <a:gdLst/>
            <a:ahLst/>
            <a:cxnLst/>
            <a:rect l="l" t="t" r="r" b="b"/>
            <a:pathLst>
              <a:path w="195579" h="91439">
                <a:moveTo>
                  <a:pt x="0" y="0"/>
                </a:moveTo>
                <a:lnTo>
                  <a:pt x="195071" y="0"/>
                </a:lnTo>
                <a:lnTo>
                  <a:pt x="19507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456318" y="4236713"/>
            <a:ext cx="195580" cy="91440"/>
          </a:xfrm>
          <a:custGeom>
            <a:avLst/>
            <a:gdLst/>
            <a:ahLst/>
            <a:cxnLst/>
            <a:rect l="l" t="t" r="r" b="b"/>
            <a:pathLst>
              <a:path w="195579" h="91439">
                <a:moveTo>
                  <a:pt x="0" y="0"/>
                </a:moveTo>
                <a:lnTo>
                  <a:pt x="195071" y="0"/>
                </a:lnTo>
                <a:lnTo>
                  <a:pt x="19507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456318" y="4114793"/>
            <a:ext cx="219710" cy="91440"/>
          </a:xfrm>
          <a:custGeom>
            <a:avLst/>
            <a:gdLst/>
            <a:ahLst/>
            <a:cxnLst/>
            <a:rect l="l" t="t" r="r" b="b"/>
            <a:pathLst>
              <a:path w="219709" h="91439">
                <a:moveTo>
                  <a:pt x="0" y="0"/>
                </a:moveTo>
                <a:lnTo>
                  <a:pt x="219455" y="0"/>
                </a:lnTo>
                <a:lnTo>
                  <a:pt x="21945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456318" y="3992873"/>
            <a:ext cx="226060" cy="91440"/>
          </a:xfrm>
          <a:custGeom>
            <a:avLst/>
            <a:gdLst/>
            <a:ahLst/>
            <a:cxnLst/>
            <a:rect l="l" t="t" r="r" b="b"/>
            <a:pathLst>
              <a:path w="226059" h="91439">
                <a:moveTo>
                  <a:pt x="0" y="0"/>
                </a:moveTo>
                <a:lnTo>
                  <a:pt x="225551" y="0"/>
                </a:lnTo>
                <a:lnTo>
                  <a:pt x="22555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456318" y="3870953"/>
            <a:ext cx="231775" cy="91440"/>
          </a:xfrm>
          <a:custGeom>
            <a:avLst/>
            <a:gdLst/>
            <a:ahLst/>
            <a:cxnLst/>
            <a:rect l="l" t="t" r="r" b="b"/>
            <a:pathLst>
              <a:path w="231775" h="91439">
                <a:moveTo>
                  <a:pt x="0" y="0"/>
                </a:moveTo>
                <a:lnTo>
                  <a:pt x="231647" y="0"/>
                </a:lnTo>
                <a:lnTo>
                  <a:pt x="231647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456318" y="3749033"/>
            <a:ext cx="238125" cy="91440"/>
          </a:xfrm>
          <a:custGeom>
            <a:avLst/>
            <a:gdLst/>
            <a:ahLst/>
            <a:cxnLst/>
            <a:rect l="l" t="t" r="r" b="b"/>
            <a:pathLst>
              <a:path w="238125" h="91439">
                <a:moveTo>
                  <a:pt x="0" y="0"/>
                </a:moveTo>
                <a:lnTo>
                  <a:pt x="237743" y="0"/>
                </a:lnTo>
                <a:lnTo>
                  <a:pt x="23774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456318" y="3627114"/>
            <a:ext cx="238125" cy="91440"/>
          </a:xfrm>
          <a:custGeom>
            <a:avLst/>
            <a:gdLst/>
            <a:ahLst/>
            <a:cxnLst/>
            <a:rect l="l" t="t" r="r" b="b"/>
            <a:pathLst>
              <a:path w="238125" h="91439">
                <a:moveTo>
                  <a:pt x="0" y="0"/>
                </a:moveTo>
                <a:lnTo>
                  <a:pt x="237743" y="0"/>
                </a:lnTo>
                <a:lnTo>
                  <a:pt x="23774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456318" y="3505194"/>
            <a:ext cx="250190" cy="91440"/>
          </a:xfrm>
          <a:custGeom>
            <a:avLst/>
            <a:gdLst/>
            <a:ahLst/>
            <a:cxnLst/>
            <a:rect l="l" t="t" r="r" b="b"/>
            <a:pathLst>
              <a:path w="250190" h="91439">
                <a:moveTo>
                  <a:pt x="0" y="0"/>
                </a:moveTo>
                <a:lnTo>
                  <a:pt x="249935" y="0"/>
                </a:lnTo>
                <a:lnTo>
                  <a:pt x="24993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456318" y="3383274"/>
            <a:ext cx="256540" cy="91440"/>
          </a:xfrm>
          <a:custGeom>
            <a:avLst/>
            <a:gdLst/>
            <a:ahLst/>
            <a:cxnLst/>
            <a:rect l="l" t="t" r="r" b="b"/>
            <a:pathLst>
              <a:path w="256540" h="91439">
                <a:moveTo>
                  <a:pt x="0" y="0"/>
                </a:moveTo>
                <a:lnTo>
                  <a:pt x="256031" y="0"/>
                </a:lnTo>
                <a:lnTo>
                  <a:pt x="25603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456318" y="3261354"/>
            <a:ext cx="256540" cy="91440"/>
          </a:xfrm>
          <a:custGeom>
            <a:avLst/>
            <a:gdLst/>
            <a:ahLst/>
            <a:cxnLst/>
            <a:rect l="l" t="t" r="r" b="b"/>
            <a:pathLst>
              <a:path w="256540" h="91439">
                <a:moveTo>
                  <a:pt x="0" y="0"/>
                </a:moveTo>
                <a:lnTo>
                  <a:pt x="256031" y="0"/>
                </a:lnTo>
                <a:lnTo>
                  <a:pt x="25603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56318" y="3139434"/>
            <a:ext cx="262255" cy="91440"/>
          </a:xfrm>
          <a:custGeom>
            <a:avLst/>
            <a:gdLst/>
            <a:ahLst/>
            <a:cxnLst/>
            <a:rect l="l" t="t" r="r" b="b"/>
            <a:pathLst>
              <a:path w="262254" h="91439">
                <a:moveTo>
                  <a:pt x="0" y="0"/>
                </a:moveTo>
                <a:lnTo>
                  <a:pt x="262127" y="0"/>
                </a:lnTo>
                <a:lnTo>
                  <a:pt x="262127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456318" y="3017515"/>
            <a:ext cx="268605" cy="91440"/>
          </a:xfrm>
          <a:custGeom>
            <a:avLst/>
            <a:gdLst/>
            <a:ahLst/>
            <a:cxnLst/>
            <a:rect l="l" t="t" r="r" b="b"/>
            <a:pathLst>
              <a:path w="268604" h="91439">
                <a:moveTo>
                  <a:pt x="0" y="0"/>
                </a:moveTo>
                <a:lnTo>
                  <a:pt x="268223" y="0"/>
                </a:lnTo>
                <a:lnTo>
                  <a:pt x="26822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456318" y="2895595"/>
            <a:ext cx="274320" cy="91440"/>
          </a:xfrm>
          <a:custGeom>
            <a:avLst/>
            <a:gdLst/>
            <a:ahLst/>
            <a:cxnLst/>
            <a:rect l="l" t="t" r="r" b="b"/>
            <a:pathLst>
              <a:path w="274320" h="91439">
                <a:moveTo>
                  <a:pt x="0" y="0"/>
                </a:moveTo>
                <a:lnTo>
                  <a:pt x="274319" y="0"/>
                </a:lnTo>
                <a:lnTo>
                  <a:pt x="274319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456318" y="2773675"/>
            <a:ext cx="280670" cy="91440"/>
          </a:xfrm>
          <a:custGeom>
            <a:avLst/>
            <a:gdLst/>
            <a:ahLst/>
            <a:cxnLst/>
            <a:rect l="l" t="t" r="r" b="b"/>
            <a:pathLst>
              <a:path w="280670" h="91439">
                <a:moveTo>
                  <a:pt x="0" y="0"/>
                </a:moveTo>
                <a:lnTo>
                  <a:pt x="280415" y="0"/>
                </a:lnTo>
                <a:lnTo>
                  <a:pt x="28041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56318" y="2651755"/>
            <a:ext cx="317500" cy="91440"/>
          </a:xfrm>
          <a:custGeom>
            <a:avLst/>
            <a:gdLst/>
            <a:ahLst/>
            <a:cxnLst/>
            <a:rect l="l" t="t" r="r" b="b"/>
            <a:pathLst>
              <a:path w="317500" h="91439">
                <a:moveTo>
                  <a:pt x="0" y="0"/>
                </a:moveTo>
                <a:lnTo>
                  <a:pt x="316991" y="0"/>
                </a:lnTo>
                <a:lnTo>
                  <a:pt x="31699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456318" y="2529835"/>
            <a:ext cx="317500" cy="91440"/>
          </a:xfrm>
          <a:custGeom>
            <a:avLst/>
            <a:gdLst/>
            <a:ahLst/>
            <a:cxnLst/>
            <a:rect l="l" t="t" r="r" b="b"/>
            <a:pathLst>
              <a:path w="317500" h="91439">
                <a:moveTo>
                  <a:pt x="0" y="0"/>
                </a:moveTo>
                <a:lnTo>
                  <a:pt x="316991" y="0"/>
                </a:lnTo>
                <a:lnTo>
                  <a:pt x="31699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456318" y="2407916"/>
            <a:ext cx="323215" cy="91440"/>
          </a:xfrm>
          <a:custGeom>
            <a:avLst/>
            <a:gdLst/>
            <a:ahLst/>
            <a:cxnLst/>
            <a:rect l="l" t="t" r="r" b="b"/>
            <a:pathLst>
              <a:path w="323215" h="91439">
                <a:moveTo>
                  <a:pt x="0" y="0"/>
                </a:moveTo>
                <a:lnTo>
                  <a:pt x="323087" y="0"/>
                </a:lnTo>
                <a:lnTo>
                  <a:pt x="323087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456318" y="2285996"/>
            <a:ext cx="329565" cy="91440"/>
          </a:xfrm>
          <a:custGeom>
            <a:avLst/>
            <a:gdLst/>
            <a:ahLst/>
            <a:cxnLst/>
            <a:rect l="l" t="t" r="r" b="b"/>
            <a:pathLst>
              <a:path w="329565" h="91439">
                <a:moveTo>
                  <a:pt x="0" y="0"/>
                </a:moveTo>
                <a:lnTo>
                  <a:pt x="329183" y="0"/>
                </a:lnTo>
                <a:lnTo>
                  <a:pt x="32918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456318" y="2164076"/>
            <a:ext cx="341630" cy="91440"/>
          </a:xfrm>
          <a:custGeom>
            <a:avLst/>
            <a:gdLst/>
            <a:ahLst/>
            <a:cxnLst/>
            <a:rect l="l" t="t" r="r" b="b"/>
            <a:pathLst>
              <a:path w="341629" h="91439">
                <a:moveTo>
                  <a:pt x="0" y="0"/>
                </a:moveTo>
                <a:lnTo>
                  <a:pt x="341375" y="0"/>
                </a:lnTo>
                <a:lnTo>
                  <a:pt x="34137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456318" y="2042156"/>
            <a:ext cx="365760" cy="91440"/>
          </a:xfrm>
          <a:custGeom>
            <a:avLst/>
            <a:gdLst/>
            <a:ahLst/>
            <a:cxnLst/>
            <a:rect l="l" t="t" r="r" b="b"/>
            <a:pathLst>
              <a:path w="365759" h="91439">
                <a:moveTo>
                  <a:pt x="0" y="0"/>
                </a:moveTo>
                <a:lnTo>
                  <a:pt x="365759" y="0"/>
                </a:lnTo>
                <a:lnTo>
                  <a:pt x="365759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456318" y="1920236"/>
            <a:ext cx="378460" cy="91440"/>
          </a:xfrm>
          <a:custGeom>
            <a:avLst/>
            <a:gdLst/>
            <a:ahLst/>
            <a:cxnLst/>
            <a:rect l="l" t="t" r="r" b="b"/>
            <a:pathLst>
              <a:path w="378459" h="91439">
                <a:moveTo>
                  <a:pt x="0" y="0"/>
                </a:moveTo>
                <a:lnTo>
                  <a:pt x="377951" y="0"/>
                </a:lnTo>
                <a:lnTo>
                  <a:pt x="37795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456318" y="1798317"/>
            <a:ext cx="384175" cy="91440"/>
          </a:xfrm>
          <a:custGeom>
            <a:avLst/>
            <a:gdLst/>
            <a:ahLst/>
            <a:cxnLst/>
            <a:rect l="l" t="t" r="r" b="b"/>
            <a:pathLst>
              <a:path w="384175" h="91439">
                <a:moveTo>
                  <a:pt x="0" y="0"/>
                </a:moveTo>
                <a:lnTo>
                  <a:pt x="384047" y="0"/>
                </a:lnTo>
                <a:lnTo>
                  <a:pt x="384047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456318" y="1676397"/>
            <a:ext cx="469900" cy="91440"/>
          </a:xfrm>
          <a:custGeom>
            <a:avLst/>
            <a:gdLst/>
            <a:ahLst/>
            <a:cxnLst/>
            <a:rect l="l" t="t" r="r" b="b"/>
            <a:pathLst>
              <a:path w="469900" h="91439">
                <a:moveTo>
                  <a:pt x="0" y="0"/>
                </a:moveTo>
                <a:lnTo>
                  <a:pt x="469391" y="0"/>
                </a:lnTo>
                <a:lnTo>
                  <a:pt x="46939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456318" y="1554477"/>
            <a:ext cx="512445" cy="91440"/>
          </a:xfrm>
          <a:custGeom>
            <a:avLst/>
            <a:gdLst/>
            <a:ahLst/>
            <a:cxnLst/>
            <a:rect l="l" t="t" r="r" b="b"/>
            <a:pathLst>
              <a:path w="512445" h="91439">
                <a:moveTo>
                  <a:pt x="0" y="0"/>
                </a:moveTo>
                <a:lnTo>
                  <a:pt x="512063" y="0"/>
                </a:lnTo>
                <a:lnTo>
                  <a:pt x="512063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456318" y="1432557"/>
            <a:ext cx="530860" cy="91440"/>
          </a:xfrm>
          <a:custGeom>
            <a:avLst/>
            <a:gdLst/>
            <a:ahLst/>
            <a:cxnLst/>
            <a:rect l="l" t="t" r="r" b="b"/>
            <a:pathLst>
              <a:path w="530859" h="91440">
                <a:moveTo>
                  <a:pt x="0" y="0"/>
                </a:moveTo>
                <a:lnTo>
                  <a:pt x="530351" y="0"/>
                </a:lnTo>
                <a:lnTo>
                  <a:pt x="53035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456318" y="1310637"/>
            <a:ext cx="707390" cy="91440"/>
          </a:xfrm>
          <a:custGeom>
            <a:avLst/>
            <a:gdLst/>
            <a:ahLst/>
            <a:cxnLst/>
            <a:rect l="l" t="t" r="r" b="b"/>
            <a:pathLst>
              <a:path w="707390" h="91440">
                <a:moveTo>
                  <a:pt x="0" y="0"/>
                </a:moveTo>
                <a:lnTo>
                  <a:pt x="707134" y="0"/>
                </a:lnTo>
                <a:lnTo>
                  <a:pt x="707134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456318" y="1188718"/>
            <a:ext cx="1049020" cy="91440"/>
          </a:xfrm>
          <a:custGeom>
            <a:avLst/>
            <a:gdLst/>
            <a:ahLst/>
            <a:cxnLst/>
            <a:rect l="l" t="t" r="r" b="b"/>
            <a:pathLst>
              <a:path w="1049020" h="91440">
                <a:moveTo>
                  <a:pt x="0" y="0"/>
                </a:moveTo>
                <a:lnTo>
                  <a:pt x="1048510" y="0"/>
                </a:lnTo>
                <a:lnTo>
                  <a:pt x="1048510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 txBox="1"/>
          <p:nvPr/>
        </p:nvSpPr>
        <p:spPr>
          <a:xfrm>
            <a:off x="8602113" y="6662409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188,536</a:t>
            </a:r>
            <a:endParaRPr sz="55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8602113" y="6540489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189,235</a:t>
            </a:r>
            <a:endParaRPr sz="55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8602113" y="6418569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189,310</a:t>
            </a:r>
            <a:endParaRPr sz="55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8602113" y="6296650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189,732</a:t>
            </a:r>
            <a:endParaRPr sz="55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8602113" y="6174730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191,501</a:t>
            </a:r>
            <a:endParaRPr sz="55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8602113" y="6052810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192,284</a:t>
            </a:r>
            <a:endParaRPr sz="550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8614306" y="5930890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207,040</a:t>
            </a:r>
            <a:endParaRPr sz="550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8614306" y="5808971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210,000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8614306" y="5687050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211,293</a:t>
            </a:r>
            <a:endParaRPr sz="55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8620401" y="5565131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214,989</a:t>
            </a:r>
            <a:endParaRPr sz="55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8620401" y="5443211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215,418</a:t>
            </a:r>
            <a:endParaRPr sz="55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8620401" y="5321291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217,636</a:t>
            </a:r>
            <a:endParaRPr sz="550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8626497" y="5199371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222,277</a:t>
            </a:r>
            <a:endParaRPr sz="55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8626497" y="5077452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228,933</a:t>
            </a:r>
            <a:endParaRPr sz="55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8632594" y="4955532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231,046</a:t>
            </a:r>
            <a:endParaRPr sz="55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8632594" y="4833612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232,621</a:t>
            </a:r>
            <a:endParaRPr sz="550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8632594" y="4711692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238,958</a:t>
            </a:r>
            <a:endParaRPr sz="550">
              <a:latin typeface="Arial"/>
              <a:cs typeface="Arial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8644785" y="4589772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250,000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8656977" y="4467852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273,810</a:t>
            </a:r>
            <a:endParaRPr sz="55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8663073" y="4345933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275,395</a:t>
            </a:r>
            <a:endParaRPr sz="55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8663073" y="4224013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278,249</a:t>
            </a:r>
            <a:endParaRPr sz="55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8687457" y="4102093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312,457</a:t>
            </a:r>
            <a:endParaRPr sz="55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693554" y="3980173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324,883</a:t>
            </a:r>
            <a:endParaRPr sz="55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8699649" y="3858254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330,000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8705745" y="3736334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341,196</a:t>
            </a:r>
            <a:endParaRPr sz="550">
              <a:latin typeface="Arial"/>
              <a:cs typeface="Arial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8705745" y="3614414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343,353</a:t>
            </a:r>
            <a:endParaRPr sz="550"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8717937" y="3492494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354,439</a:t>
            </a:r>
            <a:endParaRPr sz="550"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8724033" y="2726837"/>
            <a:ext cx="335280" cy="7569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95"/>
              </a:spcBef>
            </a:pPr>
            <a:r>
              <a:rPr sz="550" spc="30" dirty="0">
                <a:latin typeface="Arial"/>
                <a:cs typeface="Arial"/>
              </a:rPr>
              <a:t>396,274</a:t>
            </a:r>
            <a:endParaRPr sz="5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389,555</a:t>
            </a:r>
            <a:endParaRPr sz="55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381,186</a:t>
            </a:r>
            <a:endParaRPr sz="5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370,954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369,570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365,145</a:t>
            </a:r>
            <a:endParaRPr sz="550">
              <a:latin typeface="Arial"/>
              <a:cs typeface="Arial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8784993" y="2482998"/>
            <a:ext cx="310515" cy="269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50" spc="30" dirty="0">
                <a:latin typeface="Arial"/>
                <a:cs typeface="Arial"/>
              </a:rPr>
              <a:t>454,963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453,625</a:t>
            </a:r>
            <a:endParaRPr sz="550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8791089" y="2395216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464,505</a:t>
            </a:r>
            <a:endParaRPr sz="55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8797185" y="2117239"/>
            <a:ext cx="322580" cy="269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95"/>
              </a:spcBef>
            </a:pPr>
            <a:r>
              <a:rPr sz="550" spc="30" dirty="0">
                <a:latin typeface="Arial"/>
                <a:cs typeface="Arial"/>
              </a:rPr>
              <a:t>484,934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471,400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8833761" y="1751479"/>
            <a:ext cx="328930" cy="3911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395"/>
              </a:spcBef>
            </a:pPr>
            <a:r>
              <a:rPr sz="550" spc="30" dirty="0">
                <a:latin typeface="Arial"/>
                <a:cs typeface="Arial"/>
              </a:rPr>
              <a:t>544,244</a:t>
            </a:r>
            <a:endParaRPr sz="55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535,410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521,372</a:t>
            </a:r>
            <a:endParaRPr sz="550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8937393" y="1663697"/>
            <a:ext cx="3105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674,070</a:t>
            </a:r>
            <a:endParaRPr sz="550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8980065" y="1385720"/>
            <a:ext cx="328930" cy="269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395"/>
              </a:spcBef>
            </a:pPr>
            <a:r>
              <a:rPr sz="550" spc="30" dirty="0">
                <a:latin typeface="Arial"/>
                <a:cs typeface="Arial"/>
              </a:rPr>
              <a:t>752,875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50" spc="30" dirty="0">
                <a:latin typeface="Arial"/>
                <a:cs typeface="Arial"/>
              </a:rPr>
              <a:t>730,297</a:t>
            </a:r>
            <a:endParaRPr sz="55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9175137" y="1297938"/>
            <a:ext cx="37655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1,011,304</a:t>
            </a:r>
            <a:endParaRPr sz="55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9516512" y="1176018"/>
            <a:ext cx="37655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latin typeface="Arial"/>
                <a:cs typeface="Arial"/>
              </a:rPr>
              <a:t>1,499,670</a:t>
            </a:r>
            <a:endParaRPr sz="550"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8457838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960501" y="1170430"/>
            <a:ext cx="0" cy="5577840"/>
          </a:xfrm>
          <a:custGeom>
            <a:avLst/>
            <a:gdLst/>
            <a:ahLst/>
            <a:cxnLst/>
            <a:rect l="l" t="t" r="r" b="b"/>
            <a:pathLst>
              <a:path h="5577840">
                <a:moveTo>
                  <a:pt x="0" y="0"/>
                </a:moveTo>
                <a:lnTo>
                  <a:pt x="0" y="557783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456311" y="1171953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5711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950608" y="6748260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19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950608" y="1170430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19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950606" y="6748261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19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974217" y="1170430"/>
            <a:ext cx="91440" cy="5577840"/>
          </a:xfrm>
          <a:custGeom>
            <a:avLst/>
            <a:gdLst/>
            <a:ahLst/>
            <a:cxnLst/>
            <a:rect l="l" t="t" r="r" b="b"/>
            <a:pathLst>
              <a:path w="91440" h="5577840">
                <a:moveTo>
                  <a:pt x="0" y="0"/>
                </a:moveTo>
                <a:lnTo>
                  <a:pt x="91439" y="0"/>
                </a:lnTo>
                <a:lnTo>
                  <a:pt x="91439" y="5577831"/>
                </a:lnTo>
                <a:lnTo>
                  <a:pt x="0" y="5577831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974216" y="1170430"/>
            <a:ext cx="91440" cy="1896110"/>
          </a:xfrm>
          <a:custGeom>
            <a:avLst/>
            <a:gdLst/>
            <a:ahLst/>
            <a:cxnLst/>
            <a:rect l="l" t="t" r="r" b="b"/>
            <a:pathLst>
              <a:path w="91440" h="1896110">
                <a:moveTo>
                  <a:pt x="0" y="0"/>
                </a:moveTo>
                <a:lnTo>
                  <a:pt x="91439" y="0"/>
                </a:lnTo>
                <a:lnTo>
                  <a:pt x="91439" y="1895852"/>
                </a:lnTo>
                <a:lnTo>
                  <a:pt x="0" y="1895852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974217" y="1170430"/>
            <a:ext cx="91440" cy="1896110"/>
          </a:xfrm>
          <a:custGeom>
            <a:avLst/>
            <a:gdLst/>
            <a:ahLst/>
            <a:cxnLst/>
            <a:rect l="l" t="t" r="r" b="b"/>
            <a:pathLst>
              <a:path w="91440" h="1896110">
                <a:moveTo>
                  <a:pt x="0" y="0"/>
                </a:moveTo>
                <a:lnTo>
                  <a:pt x="91439" y="0"/>
                </a:lnTo>
                <a:lnTo>
                  <a:pt x="91439" y="1895853"/>
                </a:lnTo>
                <a:lnTo>
                  <a:pt x="0" y="1895853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 txBox="1"/>
          <p:nvPr/>
        </p:nvSpPr>
        <p:spPr>
          <a:xfrm>
            <a:off x="5450484" y="822451"/>
            <a:ext cx="2964815" cy="4673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0" dirty="0">
                <a:latin typeface="Arial"/>
                <a:cs typeface="Arial"/>
              </a:rPr>
              <a:t>Top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Corporations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Net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Transactions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vs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Donor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States</a:t>
            </a:r>
            <a:endParaRPr sz="950" dirty="0">
              <a:latin typeface="Arial"/>
              <a:cs typeface="Arial"/>
            </a:endParaRPr>
          </a:p>
          <a:p>
            <a:pPr marL="915669">
              <a:lnSpc>
                <a:spcPct val="100000"/>
              </a:lnSpc>
              <a:spcBef>
                <a:spcPts val="745"/>
              </a:spcBef>
            </a:pPr>
            <a:r>
              <a:rPr sz="550" spc="-30" dirty="0">
                <a:latin typeface="Arial Black"/>
                <a:cs typeface="Arial Black"/>
              </a:rPr>
              <a:t>Donor</a:t>
            </a:r>
            <a:r>
              <a:rPr sz="550" spc="-65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Employer</a:t>
            </a:r>
            <a:endParaRPr sz="550" dirty="0">
              <a:latin typeface="Arial Black"/>
              <a:cs typeface="Arial Black"/>
            </a:endParaRPr>
          </a:p>
          <a:p>
            <a:pPr marL="438784">
              <a:lnSpc>
                <a:spcPct val="100000"/>
              </a:lnSpc>
              <a:spcBef>
                <a:spcPts val="254"/>
              </a:spcBef>
            </a:pPr>
            <a:r>
              <a:rPr sz="550" spc="-5" dirty="0">
                <a:latin typeface="Arial"/>
                <a:cs typeface="Arial"/>
              </a:rPr>
              <a:t>BP </a:t>
            </a:r>
            <a:r>
              <a:rPr sz="550" spc="30" dirty="0">
                <a:latin typeface="Arial"/>
                <a:cs typeface="Arial"/>
              </a:rPr>
              <a:t>Foundation </a:t>
            </a:r>
            <a:r>
              <a:rPr sz="550" spc="35" dirty="0">
                <a:latin typeface="Arial"/>
                <a:cs typeface="Arial"/>
              </a:rPr>
              <a:t>Matching Gifts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lang="en-US" sz="550" spc="85" dirty="0" smtClean="0">
                <a:latin typeface="Arial"/>
                <a:cs typeface="Arial"/>
              </a:rPr>
              <a:t>   </a:t>
            </a:r>
            <a:r>
              <a:rPr sz="550" spc="35" dirty="0" smtClean="0">
                <a:latin typeface="Arial"/>
                <a:cs typeface="Arial"/>
              </a:rPr>
              <a:t>2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1097949" y="5107930"/>
            <a:ext cx="13639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87425" algn="l"/>
              </a:tabLst>
            </a:pPr>
            <a:r>
              <a:rPr sz="550" spc="-30" dirty="0">
                <a:solidFill>
                  <a:srgbClr val="333333"/>
                </a:solidFill>
                <a:latin typeface="Arial Black"/>
                <a:cs typeface="Arial Black"/>
              </a:rPr>
              <a:t>Donor</a:t>
            </a:r>
            <a:r>
              <a:rPr sz="550" spc="-5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35" dirty="0">
                <a:solidFill>
                  <a:srgbClr val="333333"/>
                </a:solidFill>
                <a:latin typeface="Arial Black"/>
                <a:cs typeface="Arial Black"/>
              </a:rPr>
              <a:t>Employer	</a:t>
            </a:r>
            <a:r>
              <a:rPr sz="550" spc="-30" dirty="0">
                <a:solidFill>
                  <a:srgbClr val="333333"/>
                </a:solidFill>
                <a:latin typeface="Arial Black"/>
                <a:cs typeface="Arial Black"/>
              </a:rPr>
              <a:t>Donor</a:t>
            </a:r>
            <a:r>
              <a:rPr sz="550" spc="-9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35" dirty="0">
                <a:solidFill>
                  <a:srgbClr val="333333"/>
                </a:solidFill>
                <a:latin typeface="Arial Black"/>
                <a:cs typeface="Arial Black"/>
              </a:rPr>
              <a:t>City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2659033" y="607160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49177" y="607160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445416" y="607160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835560" y="607160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31799" y="607160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21942" y="607160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012086" y="607160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 txBox="1"/>
          <p:nvPr/>
        </p:nvSpPr>
        <p:spPr>
          <a:xfrm>
            <a:off x="2657001" y="6107674"/>
            <a:ext cx="11430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2948466" y="6107674"/>
            <a:ext cx="20193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200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4889469" y="6107674"/>
            <a:ext cx="24574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20" dirty="0">
                <a:solidFill>
                  <a:srgbClr val="666666"/>
                </a:solidFill>
                <a:latin typeface="Arial"/>
                <a:cs typeface="Arial"/>
              </a:rPr>
              <a:t>1200K</a:t>
            </a:r>
            <a:endParaRPr sz="550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3344702" y="6107674"/>
            <a:ext cx="1400175" cy="259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389890" algn="l"/>
                <a:tab pos="786130" algn="l"/>
                <a:tab pos="1154430" algn="l"/>
              </a:tabLst>
            </a:pP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400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5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600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5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800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5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1000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  <a:p>
            <a:pPr marR="38100" algn="ctr">
              <a:lnSpc>
                <a:spcPct val="100000"/>
              </a:lnSpc>
              <a:spcBef>
                <a:spcPts val="490"/>
              </a:spcBef>
            </a:pPr>
            <a:r>
              <a:rPr sz="550" spc="-30" dirty="0">
                <a:solidFill>
                  <a:srgbClr val="333333"/>
                </a:solidFill>
                <a:latin typeface="Arial Black"/>
                <a:cs typeface="Arial Black"/>
              </a:rPr>
              <a:t>Net </a:t>
            </a:r>
            <a:r>
              <a:rPr sz="550" spc="-40" dirty="0">
                <a:solidFill>
                  <a:srgbClr val="333333"/>
                </a:solidFill>
                <a:latin typeface="Arial Black"/>
                <a:cs typeface="Arial Black"/>
              </a:rPr>
              <a:t>Transaction</a:t>
            </a:r>
            <a:r>
              <a:rPr sz="550" spc="-11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-35" dirty="0">
                <a:solidFill>
                  <a:srgbClr val="333333"/>
                </a:solidFill>
                <a:latin typeface="Arial Black"/>
                <a:cs typeface="Arial Black"/>
              </a:rPr>
              <a:t>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1097949" y="5201808"/>
            <a:ext cx="869950" cy="23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95"/>
              </a:spcBef>
            </a:pPr>
            <a:r>
              <a:rPr sz="550" spc="-5" dirty="0">
                <a:solidFill>
                  <a:srgbClr val="666666"/>
                </a:solidFill>
                <a:latin typeface="Arial"/>
                <a:cs typeface="Arial"/>
              </a:rPr>
              <a:t>BP 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Foundation</a:t>
            </a:r>
            <a:r>
              <a:rPr sz="550" spc="-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550" spc="35" dirty="0">
                <a:solidFill>
                  <a:srgbClr val="666666"/>
                </a:solidFill>
                <a:latin typeface="Arial"/>
                <a:cs typeface="Arial"/>
              </a:rPr>
              <a:t>Matching  Gifts</a:t>
            </a:r>
            <a:endParaRPr sz="550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2073308" y="5189616"/>
            <a:ext cx="360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5"/>
              </a:spcBef>
            </a:pP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Houston  </a:t>
            </a:r>
            <a:r>
              <a:rPr sz="550" spc="-2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550" spc="5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550" spc="4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550" spc="-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550" spc="9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550" spc="2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endParaRPr sz="550">
              <a:latin typeface="Arial"/>
              <a:cs typeface="Arial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097949" y="5467594"/>
            <a:ext cx="129349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5" dirty="0">
                <a:solidFill>
                  <a:srgbClr val="666666"/>
                </a:solidFill>
                <a:latin typeface="Arial"/>
                <a:cs typeface="Arial"/>
              </a:rPr>
              <a:t>TXH </a:t>
            </a: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Anonymous Donor </a:t>
            </a:r>
            <a:r>
              <a:rPr sz="550" spc="-30" dirty="0">
                <a:solidFill>
                  <a:srgbClr val="666666"/>
                </a:solidFill>
                <a:latin typeface="Arial"/>
                <a:cs typeface="Arial"/>
              </a:rPr>
              <a:t>CIC</a:t>
            </a:r>
            <a:r>
              <a:rPr sz="55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Houston</a:t>
            </a:r>
            <a:endParaRPr sz="550">
              <a:latin typeface="Arial"/>
              <a:cs typeface="Arial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1097949" y="5589513"/>
            <a:ext cx="156337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87425" algn="l"/>
              </a:tabLst>
            </a:pP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Harmons	</a:t>
            </a:r>
            <a:r>
              <a:rPr sz="550" spc="40" dirty="0">
                <a:solidFill>
                  <a:srgbClr val="666666"/>
                </a:solidFill>
                <a:latin typeface="Arial"/>
                <a:cs typeface="Arial"/>
              </a:rPr>
              <a:t>West</a:t>
            </a:r>
            <a:r>
              <a:rPr sz="55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Valley</a:t>
            </a:r>
            <a:r>
              <a:rPr sz="55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City</a:t>
            </a:r>
            <a:endParaRPr sz="550">
              <a:latin typeface="Arial"/>
              <a:cs typeface="Arial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1097949" y="5689487"/>
            <a:ext cx="810895" cy="23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95"/>
              </a:spcBef>
            </a:pP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Fidelity </a:t>
            </a: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Charitable</a:t>
            </a:r>
            <a:r>
              <a:rPr sz="550" spc="-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550" spc="45" dirty="0">
                <a:solidFill>
                  <a:srgbClr val="666666"/>
                </a:solidFill>
                <a:latin typeface="Arial"/>
                <a:cs typeface="Arial"/>
              </a:rPr>
              <a:t>Gift  </a:t>
            </a:r>
            <a:r>
              <a:rPr sz="550" spc="15" dirty="0">
                <a:solidFill>
                  <a:srgbClr val="666666"/>
                </a:solidFill>
                <a:latin typeface="Arial"/>
                <a:cs typeface="Arial"/>
              </a:rPr>
              <a:t>Fund</a:t>
            </a:r>
            <a:endParaRPr sz="550">
              <a:latin typeface="Arial"/>
              <a:cs typeface="Arial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2073308" y="5677296"/>
            <a:ext cx="371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5"/>
              </a:spcBef>
            </a:pPr>
            <a:r>
              <a:rPr sz="550" spc="-6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550" spc="4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550" spc="-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550" spc="4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550" spc="25" dirty="0">
                <a:solidFill>
                  <a:srgbClr val="666666"/>
                </a:solidFill>
                <a:latin typeface="Arial"/>
                <a:cs typeface="Arial"/>
              </a:rPr>
              <a:t>nn</a:t>
            </a:r>
            <a:r>
              <a:rPr sz="550" spc="1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550" spc="9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550" spc="55" dirty="0">
                <a:solidFill>
                  <a:srgbClr val="666666"/>
                </a:solidFill>
                <a:latin typeface="Arial"/>
                <a:cs typeface="Arial"/>
              </a:rPr>
              <a:t>i  </a:t>
            </a:r>
            <a:r>
              <a:rPr sz="550" spc="20" dirty="0">
                <a:solidFill>
                  <a:srgbClr val="666666"/>
                </a:solidFill>
                <a:latin typeface="Arial"/>
                <a:cs typeface="Arial"/>
              </a:rPr>
              <a:t>Dallas</a:t>
            </a:r>
            <a:endParaRPr sz="550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1097949" y="5955273"/>
            <a:ext cx="133540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20" dirty="0">
                <a:solidFill>
                  <a:srgbClr val="666666"/>
                </a:solidFill>
                <a:latin typeface="Arial"/>
                <a:cs typeface="Arial"/>
              </a:rPr>
              <a:t>Johnson </a:t>
            </a:r>
            <a:r>
              <a:rPr sz="550" spc="10" dirty="0">
                <a:solidFill>
                  <a:srgbClr val="666666"/>
                </a:solidFill>
                <a:latin typeface="Arial"/>
                <a:cs typeface="Arial"/>
              </a:rPr>
              <a:t>&amp; </a:t>
            </a:r>
            <a:r>
              <a:rPr sz="550" spc="20" dirty="0">
                <a:solidFill>
                  <a:srgbClr val="666666"/>
                </a:solidFill>
                <a:latin typeface="Arial"/>
                <a:cs typeface="Arial"/>
              </a:rPr>
              <a:t>Johnson 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Match..</a:t>
            </a:r>
            <a:r>
              <a:rPr sz="5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Arial"/>
                <a:cs typeface="Arial"/>
              </a:rPr>
              <a:t>Princeton</a:t>
            </a:r>
            <a:endParaRPr sz="550">
              <a:latin typeface="Arial"/>
              <a:cs typeface="Arial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1074073" y="5218166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1584957" y="0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74073" y="5462006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1584957" y="0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74073" y="558392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1584957" y="0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74073" y="570584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1584957" y="0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74073" y="594968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1584957" y="0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74073" y="6071604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1584957" y="0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049177" y="521816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049177" y="544981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049177" y="557173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049177" y="569365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049177" y="58155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049177" y="605941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445416" y="521816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445416" y="544981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445416" y="557173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445416" y="569365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445416" y="58155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445416" y="605941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835560" y="521816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835560" y="544981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835560" y="557173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835560" y="5693653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835560" y="58155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835560" y="605941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231799" y="521816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231799" y="544981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231799" y="5571733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621942" y="521816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621942" y="5449814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621942" y="5571733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012086" y="521816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012086" y="5449814"/>
            <a:ext cx="0" cy="615950"/>
          </a:xfrm>
          <a:custGeom>
            <a:avLst/>
            <a:gdLst/>
            <a:ahLst/>
            <a:cxnLst/>
            <a:rect l="l" t="t" r="r" b="b"/>
            <a:pathLst>
              <a:path h="615950">
                <a:moveTo>
                  <a:pt x="0" y="0"/>
                </a:moveTo>
                <a:lnTo>
                  <a:pt x="0" y="615695"/>
                </a:lnTo>
              </a:path>
            </a:pathLst>
          </a:custGeom>
          <a:ln w="609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659033" y="5218166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847342"/>
                </a:moveTo>
                <a:lnTo>
                  <a:pt x="0" y="0"/>
                </a:lnTo>
              </a:path>
            </a:pathLst>
          </a:custGeom>
          <a:ln w="6095">
            <a:solidFill>
              <a:srgbClr val="CACAC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659033" y="5358374"/>
            <a:ext cx="2597150" cy="91440"/>
          </a:xfrm>
          <a:custGeom>
            <a:avLst/>
            <a:gdLst/>
            <a:ahLst/>
            <a:cxnLst/>
            <a:rect l="l" t="t" r="r" b="b"/>
            <a:pathLst>
              <a:path w="2597150" h="91439">
                <a:moveTo>
                  <a:pt x="0" y="0"/>
                </a:moveTo>
                <a:lnTo>
                  <a:pt x="2596891" y="0"/>
                </a:lnTo>
                <a:lnTo>
                  <a:pt x="259689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659033" y="5236454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39">
                <a:moveTo>
                  <a:pt x="0" y="0"/>
                </a:moveTo>
                <a:lnTo>
                  <a:pt x="347471" y="0"/>
                </a:lnTo>
                <a:lnTo>
                  <a:pt x="347471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659033" y="5480294"/>
            <a:ext cx="1987550" cy="91440"/>
          </a:xfrm>
          <a:custGeom>
            <a:avLst/>
            <a:gdLst/>
            <a:ahLst/>
            <a:cxnLst/>
            <a:rect l="l" t="t" r="r" b="b"/>
            <a:pathLst>
              <a:path w="1987550" h="91439">
                <a:moveTo>
                  <a:pt x="0" y="0"/>
                </a:moveTo>
                <a:lnTo>
                  <a:pt x="1987292" y="0"/>
                </a:lnTo>
                <a:lnTo>
                  <a:pt x="1987292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659033" y="5602213"/>
            <a:ext cx="1450975" cy="91440"/>
          </a:xfrm>
          <a:custGeom>
            <a:avLst/>
            <a:gdLst/>
            <a:ahLst/>
            <a:cxnLst/>
            <a:rect l="l" t="t" r="r" b="b"/>
            <a:pathLst>
              <a:path w="1450975" h="91439">
                <a:moveTo>
                  <a:pt x="0" y="0"/>
                </a:moveTo>
                <a:lnTo>
                  <a:pt x="1450845" y="0"/>
                </a:lnTo>
                <a:lnTo>
                  <a:pt x="1450845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695610" y="584605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73151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659033" y="5724133"/>
            <a:ext cx="1353820" cy="91440"/>
          </a:xfrm>
          <a:custGeom>
            <a:avLst/>
            <a:gdLst/>
            <a:ahLst/>
            <a:cxnLst/>
            <a:rect l="l" t="t" r="r" b="b"/>
            <a:pathLst>
              <a:path w="1353820" h="91439">
                <a:moveTo>
                  <a:pt x="0" y="0"/>
                </a:moveTo>
                <a:lnTo>
                  <a:pt x="1353309" y="0"/>
                </a:lnTo>
                <a:lnTo>
                  <a:pt x="1353309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659033" y="5967973"/>
            <a:ext cx="1323340" cy="91440"/>
          </a:xfrm>
          <a:custGeom>
            <a:avLst/>
            <a:gdLst/>
            <a:ahLst/>
            <a:cxnLst/>
            <a:rect l="l" t="t" r="r" b="b"/>
            <a:pathLst>
              <a:path w="1323339" h="91439">
                <a:moveTo>
                  <a:pt x="0" y="0"/>
                </a:moveTo>
                <a:lnTo>
                  <a:pt x="1322829" y="0"/>
                </a:lnTo>
                <a:lnTo>
                  <a:pt x="1322829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659033" y="5218166"/>
            <a:ext cx="0" cy="853440"/>
          </a:xfrm>
          <a:custGeom>
            <a:avLst/>
            <a:gdLst/>
            <a:ahLst/>
            <a:cxnLst/>
            <a:rect l="l" t="t" r="r" b="b"/>
            <a:pathLst>
              <a:path h="853439">
                <a:moveTo>
                  <a:pt x="0" y="0"/>
                </a:moveTo>
                <a:lnTo>
                  <a:pt x="0" y="853438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383941" y="5218166"/>
            <a:ext cx="0" cy="853440"/>
          </a:xfrm>
          <a:custGeom>
            <a:avLst/>
            <a:gdLst/>
            <a:ahLst/>
            <a:cxnLst/>
            <a:rect l="l" t="t" r="r" b="b"/>
            <a:pathLst>
              <a:path h="853439">
                <a:moveTo>
                  <a:pt x="0" y="0"/>
                </a:moveTo>
                <a:lnTo>
                  <a:pt x="0" y="853438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659033" y="5218166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4907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659033" y="5462006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4907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659033" y="558392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4907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659033" y="570584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4907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659033" y="594968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4907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659033" y="6071604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4907" y="0"/>
                </a:lnTo>
              </a:path>
            </a:pathLst>
          </a:custGeom>
          <a:ln w="609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 txBox="1"/>
          <p:nvPr/>
        </p:nvSpPr>
        <p:spPr>
          <a:xfrm>
            <a:off x="1085757" y="4870186"/>
            <a:ext cx="28746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0" dirty="0">
                <a:solidFill>
                  <a:srgbClr val="333333"/>
                </a:solidFill>
                <a:latin typeface="Arial"/>
                <a:cs typeface="Arial"/>
              </a:rPr>
              <a:t>Top</a:t>
            </a:r>
            <a:r>
              <a:rPr sz="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4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sz="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333333"/>
                </a:solidFill>
                <a:latin typeface="Arial"/>
                <a:cs typeface="Arial"/>
              </a:rPr>
              <a:t>Corporation</a:t>
            </a:r>
            <a:r>
              <a:rPr sz="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333333"/>
                </a:solidFill>
                <a:latin typeface="Arial"/>
                <a:cs typeface="Arial"/>
              </a:rPr>
              <a:t>Thier</a:t>
            </a:r>
            <a:r>
              <a:rPr sz="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Arial"/>
                <a:cs typeface="Arial"/>
              </a:rPr>
              <a:t>Top</a:t>
            </a:r>
            <a:r>
              <a:rPr sz="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333333"/>
                </a:solidFill>
                <a:latin typeface="Arial"/>
                <a:cs typeface="Arial"/>
              </a:rPr>
              <a:t>Fundraiser</a:t>
            </a:r>
            <a:r>
              <a:rPr sz="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Arial"/>
                <a:cs typeface="Arial"/>
              </a:rPr>
              <a:t>Cities</a:t>
            </a:r>
            <a:endParaRPr sz="95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817" y="3166368"/>
            <a:ext cx="1872614" cy="1872614"/>
          </a:xfrm>
          <a:custGeom>
            <a:avLst/>
            <a:gdLst/>
            <a:ahLst/>
            <a:cxnLst/>
            <a:rect l="l" t="t" r="r" b="b"/>
            <a:pathLst>
              <a:path w="1872614" h="1872614">
                <a:moveTo>
                  <a:pt x="936195" y="1872395"/>
                </a:moveTo>
                <a:lnTo>
                  <a:pt x="888019" y="1871177"/>
                </a:lnTo>
                <a:lnTo>
                  <a:pt x="840475" y="1867562"/>
                </a:lnTo>
                <a:lnTo>
                  <a:pt x="793622" y="1861608"/>
                </a:lnTo>
                <a:lnTo>
                  <a:pt x="747520" y="1853375"/>
                </a:lnTo>
                <a:lnTo>
                  <a:pt x="702226" y="1842922"/>
                </a:lnTo>
                <a:lnTo>
                  <a:pt x="657800" y="1830306"/>
                </a:lnTo>
                <a:lnTo>
                  <a:pt x="614300" y="1815587"/>
                </a:lnTo>
                <a:lnTo>
                  <a:pt x="571786" y="1798825"/>
                </a:lnTo>
                <a:lnTo>
                  <a:pt x="530316" y="1780077"/>
                </a:lnTo>
                <a:lnTo>
                  <a:pt x="489949" y="1759402"/>
                </a:lnTo>
                <a:lnTo>
                  <a:pt x="450744" y="1736859"/>
                </a:lnTo>
                <a:lnTo>
                  <a:pt x="412760" y="1712508"/>
                </a:lnTo>
                <a:lnTo>
                  <a:pt x="376055" y="1686407"/>
                </a:lnTo>
                <a:lnTo>
                  <a:pt x="340688" y="1658614"/>
                </a:lnTo>
                <a:lnTo>
                  <a:pt x="306719" y="1629189"/>
                </a:lnTo>
                <a:lnTo>
                  <a:pt x="274205" y="1598190"/>
                </a:lnTo>
                <a:lnTo>
                  <a:pt x="243207" y="1565676"/>
                </a:lnTo>
                <a:lnTo>
                  <a:pt x="213781" y="1531707"/>
                </a:lnTo>
                <a:lnTo>
                  <a:pt x="185989" y="1496340"/>
                </a:lnTo>
                <a:lnTo>
                  <a:pt x="159887" y="1459635"/>
                </a:lnTo>
                <a:lnTo>
                  <a:pt x="135536" y="1421650"/>
                </a:lnTo>
                <a:lnTo>
                  <a:pt x="112994" y="1382445"/>
                </a:lnTo>
                <a:lnTo>
                  <a:pt x="92319" y="1342077"/>
                </a:lnTo>
                <a:lnTo>
                  <a:pt x="73571" y="1300607"/>
                </a:lnTo>
                <a:lnTo>
                  <a:pt x="56808" y="1258092"/>
                </a:lnTo>
                <a:lnTo>
                  <a:pt x="42089" y="1214593"/>
                </a:lnTo>
                <a:lnTo>
                  <a:pt x="29473" y="1170166"/>
                </a:lnTo>
                <a:lnTo>
                  <a:pt x="19020" y="1124872"/>
                </a:lnTo>
                <a:lnTo>
                  <a:pt x="10787" y="1078768"/>
                </a:lnTo>
                <a:lnTo>
                  <a:pt x="4833" y="1031915"/>
                </a:lnTo>
                <a:lnTo>
                  <a:pt x="1218" y="984370"/>
                </a:lnTo>
                <a:lnTo>
                  <a:pt x="0" y="936193"/>
                </a:lnTo>
                <a:lnTo>
                  <a:pt x="1218" y="888016"/>
                </a:lnTo>
                <a:lnTo>
                  <a:pt x="4833" y="840472"/>
                </a:lnTo>
                <a:lnTo>
                  <a:pt x="10787" y="793620"/>
                </a:lnTo>
                <a:lnTo>
                  <a:pt x="19020" y="747517"/>
                </a:lnTo>
                <a:lnTo>
                  <a:pt x="29473" y="702223"/>
                </a:lnTo>
                <a:lnTo>
                  <a:pt x="42089" y="657797"/>
                </a:lnTo>
                <a:lnTo>
                  <a:pt x="56808" y="614298"/>
                </a:lnTo>
                <a:lnTo>
                  <a:pt x="73571" y="571784"/>
                </a:lnTo>
                <a:lnTo>
                  <a:pt x="92319" y="530314"/>
                </a:lnTo>
                <a:lnTo>
                  <a:pt x="112994" y="489947"/>
                </a:lnTo>
                <a:lnTo>
                  <a:pt x="135536" y="450742"/>
                </a:lnTo>
                <a:lnTo>
                  <a:pt x="159887" y="412758"/>
                </a:lnTo>
                <a:lnTo>
                  <a:pt x="185989" y="376053"/>
                </a:lnTo>
                <a:lnTo>
                  <a:pt x="213781" y="340687"/>
                </a:lnTo>
                <a:lnTo>
                  <a:pt x="243207" y="306717"/>
                </a:lnTo>
                <a:lnTo>
                  <a:pt x="274205" y="274204"/>
                </a:lnTo>
                <a:lnTo>
                  <a:pt x="306719" y="243205"/>
                </a:lnTo>
                <a:lnTo>
                  <a:pt x="340688" y="213780"/>
                </a:lnTo>
                <a:lnTo>
                  <a:pt x="376055" y="185988"/>
                </a:lnTo>
                <a:lnTo>
                  <a:pt x="412760" y="159887"/>
                </a:lnTo>
                <a:lnTo>
                  <a:pt x="450744" y="135535"/>
                </a:lnTo>
                <a:lnTo>
                  <a:pt x="489949" y="112993"/>
                </a:lnTo>
                <a:lnTo>
                  <a:pt x="530316" y="92318"/>
                </a:lnTo>
                <a:lnTo>
                  <a:pt x="571786" y="73570"/>
                </a:lnTo>
                <a:lnTo>
                  <a:pt x="614300" y="56807"/>
                </a:lnTo>
                <a:lnTo>
                  <a:pt x="657800" y="42089"/>
                </a:lnTo>
                <a:lnTo>
                  <a:pt x="702226" y="29473"/>
                </a:lnTo>
                <a:lnTo>
                  <a:pt x="747520" y="19020"/>
                </a:lnTo>
                <a:lnTo>
                  <a:pt x="793622" y="10787"/>
                </a:lnTo>
                <a:lnTo>
                  <a:pt x="840475" y="4833"/>
                </a:lnTo>
                <a:lnTo>
                  <a:pt x="888019" y="1218"/>
                </a:lnTo>
                <a:lnTo>
                  <a:pt x="936195" y="0"/>
                </a:lnTo>
                <a:lnTo>
                  <a:pt x="984373" y="1218"/>
                </a:lnTo>
                <a:lnTo>
                  <a:pt x="1031917" y="4833"/>
                </a:lnTo>
                <a:lnTo>
                  <a:pt x="1078771" y="10787"/>
                </a:lnTo>
                <a:lnTo>
                  <a:pt x="1124874" y="19020"/>
                </a:lnTo>
                <a:lnTo>
                  <a:pt x="1170169" y="29473"/>
                </a:lnTo>
                <a:lnTo>
                  <a:pt x="1214595" y="42089"/>
                </a:lnTo>
                <a:lnTo>
                  <a:pt x="1258095" y="56807"/>
                </a:lnTo>
                <a:lnTo>
                  <a:pt x="1300610" y="73570"/>
                </a:lnTo>
                <a:lnTo>
                  <a:pt x="1342080" y="92318"/>
                </a:lnTo>
                <a:lnTo>
                  <a:pt x="1382447" y="112993"/>
                </a:lnTo>
                <a:lnTo>
                  <a:pt x="1421653" y="135535"/>
                </a:lnTo>
                <a:lnTo>
                  <a:pt x="1459637" y="159887"/>
                </a:lnTo>
                <a:lnTo>
                  <a:pt x="1496342" y="185988"/>
                </a:lnTo>
                <a:lnTo>
                  <a:pt x="1531709" y="213780"/>
                </a:lnTo>
                <a:lnTo>
                  <a:pt x="1565679" y="243205"/>
                </a:lnTo>
                <a:lnTo>
                  <a:pt x="1598192" y="274204"/>
                </a:lnTo>
                <a:lnTo>
                  <a:pt x="1629191" y="306717"/>
                </a:lnTo>
                <a:lnTo>
                  <a:pt x="1658616" y="340687"/>
                </a:lnTo>
                <a:lnTo>
                  <a:pt x="1686409" y="376053"/>
                </a:lnTo>
                <a:lnTo>
                  <a:pt x="1712511" y="412758"/>
                </a:lnTo>
                <a:lnTo>
                  <a:pt x="1736862" y="450742"/>
                </a:lnTo>
                <a:lnTo>
                  <a:pt x="1759404" y="489947"/>
                </a:lnTo>
                <a:lnTo>
                  <a:pt x="1780079" y="530314"/>
                </a:lnTo>
                <a:lnTo>
                  <a:pt x="1798827" y="571784"/>
                </a:lnTo>
                <a:lnTo>
                  <a:pt x="1815590" y="614298"/>
                </a:lnTo>
                <a:lnTo>
                  <a:pt x="1830309" y="657797"/>
                </a:lnTo>
                <a:lnTo>
                  <a:pt x="1842924" y="702223"/>
                </a:lnTo>
                <a:lnTo>
                  <a:pt x="1853378" y="747517"/>
                </a:lnTo>
                <a:lnTo>
                  <a:pt x="1861611" y="793620"/>
                </a:lnTo>
                <a:lnTo>
                  <a:pt x="1867565" y="840472"/>
                </a:lnTo>
                <a:lnTo>
                  <a:pt x="1871180" y="888016"/>
                </a:lnTo>
                <a:lnTo>
                  <a:pt x="1872398" y="936193"/>
                </a:lnTo>
                <a:lnTo>
                  <a:pt x="1871180" y="984370"/>
                </a:lnTo>
                <a:lnTo>
                  <a:pt x="1867565" y="1031915"/>
                </a:lnTo>
                <a:lnTo>
                  <a:pt x="1861611" y="1078768"/>
                </a:lnTo>
                <a:lnTo>
                  <a:pt x="1853378" y="1124872"/>
                </a:lnTo>
                <a:lnTo>
                  <a:pt x="1842924" y="1170166"/>
                </a:lnTo>
                <a:lnTo>
                  <a:pt x="1830309" y="1214593"/>
                </a:lnTo>
                <a:lnTo>
                  <a:pt x="1815590" y="1258092"/>
                </a:lnTo>
                <a:lnTo>
                  <a:pt x="1798827" y="1300607"/>
                </a:lnTo>
                <a:lnTo>
                  <a:pt x="1780079" y="1342077"/>
                </a:lnTo>
                <a:lnTo>
                  <a:pt x="1759404" y="1382445"/>
                </a:lnTo>
                <a:lnTo>
                  <a:pt x="1736862" y="1421650"/>
                </a:lnTo>
                <a:lnTo>
                  <a:pt x="1712511" y="1459635"/>
                </a:lnTo>
                <a:lnTo>
                  <a:pt x="1686409" y="1496340"/>
                </a:lnTo>
                <a:lnTo>
                  <a:pt x="1658616" y="1531707"/>
                </a:lnTo>
                <a:lnTo>
                  <a:pt x="1629191" y="1565676"/>
                </a:lnTo>
                <a:lnTo>
                  <a:pt x="1598192" y="1598190"/>
                </a:lnTo>
                <a:lnTo>
                  <a:pt x="1565679" y="1629189"/>
                </a:lnTo>
                <a:lnTo>
                  <a:pt x="1531709" y="1658614"/>
                </a:lnTo>
                <a:lnTo>
                  <a:pt x="1496342" y="1686407"/>
                </a:lnTo>
                <a:lnTo>
                  <a:pt x="1459637" y="1712508"/>
                </a:lnTo>
                <a:lnTo>
                  <a:pt x="1421653" y="1736859"/>
                </a:lnTo>
                <a:lnTo>
                  <a:pt x="1382447" y="1759402"/>
                </a:lnTo>
                <a:lnTo>
                  <a:pt x="1342080" y="1780077"/>
                </a:lnTo>
                <a:lnTo>
                  <a:pt x="1300610" y="1798825"/>
                </a:lnTo>
                <a:lnTo>
                  <a:pt x="1258095" y="1815587"/>
                </a:lnTo>
                <a:lnTo>
                  <a:pt x="1214595" y="1830306"/>
                </a:lnTo>
                <a:lnTo>
                  <a:pt x="1170169" y="1842922"/>
                </a:lnTo>
                <a:lnTo>
                  <a:pt x="1124874" y="1853375"/>
                </a:lnTo>
                <a:lnTo>
                  <a:pt x="1078771" y="1861608"/>
                </a:lnTo>
                <a:lnTo>
                  <a:pt x="1031917" y="1867562"/>
                </a:lnTo>
                <a:lnTo>
                  <a:pt x="984373" y="1871177"/>
                </a:lnTo>
                <a:lnTo>
                  <a:pt x="936195" y="1872395"/>
                </a:lnTo>
                <a:close/>
              </a:path>
            </a:pathLst>
          </a:custGeom>
          <a:solidFill>
            <a:srgbClr val="F49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5123" y="314178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038" y="1333"/>
                </a:moveTo>
                <a:lnTo>
                  <a:pt x="295" y="1333"/>
                </a:lnTo>
                <a:lnTo>
                  <a:pt x="0" y="1038"/>
                </a:lnTo>
                <a:lnTo>
                  <a:pt x="0" y="295"/>
                </a:lnTo>
                <a:lnTo>
                  <a:pt x="295" y="0"/>
                </a:lnTo>
                <a:lnTo>
                  <a:pt x="1038" y="0"/>
                </a:lnTo>
                <a:lnTo>
                  <a:pt x="1333" y="295"/>
                </a:lnTo>
                <a:lnTo>
                  <a:pt x="1333" y="1038"/>
                </a:lnTo>
                <a:lnTo>
                  <a:pt x="1038" y="1333"/>
                </a:lnTo>
                <a:close/>
              </a:path>
            </a:pathLst>
          </a:custGeom>
          <a:solidFill>
            <a:srgbClr val="54A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4837" y="314150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476" y="1885"/>
                </a:moveTo>
                <a:lnTo>
                  <a:pt x="428" y="1885"/>
                </a:lnTo>
                <a:lnTo>
                  <a:pt x="0" y="1466"/>
                </a:lnTo>
                <a:lnTo>
                  <a:pt x="0" y="419"/>
                </a:lnTo>
                <a:lnTo>
                  <a:pt x="428" y="0"/>
                </a:lnTo>
                <a:lnTo>
                  <a:pt x="1476" y="0"/>
                </a:lnTo>
                <a:lnTo>
                  <a:pt x="1895" y="419"/>
                </a:lnTo>
                <a:lnTo>
                  <a:pt x="1895" y="1466"/>
                </a:lnTo>
                <a:lnTo>
                  <a:pt x="1476" y="1885"/>
                </a:lnTo>
                <a:close/>
              </a:path>
            </a:pathLst>
          </a:custGeom>
          <a:solidFill>
            <a:srgbClr val="8CC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2526092"/>
            <a:ext cx="1188085" cy="1190625"/>
          </a:xfrm>
          <a:custGeom>
            <a:avLst/>
            <a:gdLst/>
            <a:ahLst/>
            <a:cxnLst/>
            <a:rect l="l" t="t" r="r" b="b"/>
            <a:pathLst>
              <a:path w="1188085" h="1190625">
                <a:moveTo>
                  <a:pt x="595264" y="1190516"/>
                </a:moveTo>
                <a:lnTo>
                  <a:pt x="546443" y="1188543"/>
                </a:lnTo>
                <a:lnTo>
                  <a:pt x="498709" y="1182725"/>
                </a:lnTo>
                <a:lnTo>
                  <a:pt x="452215" y="1173216"/>
                </a:lnTo>
                <a:lnTo>
                  <a:pt x="407115" y="1160169"/>
                </a:lnTo>
                <a:lnTo>
                  <a:pt x="363561" y="1143737"/>
                </a:lnTo>
                <a:lnTo>
                  <a:pt x="321706" y="1124074"/>
                </a:lnTo>
                <a:lnTo>
                  <a:pt x="281704" y="1101332"/>
                </a:lnTo>
                <a:lnTo>
                  <a:pt x="243709" y="1075665"/>
                </a:lnTo>
                <a:lnTo>
                  <a:pt x="207873" y="1047226"/>
                </a:lnTo>
                <a:lnTo>
                  <a:pt x="174349" y="1016168"/>
                </a:lnTo>
                <a:lnTo>
                  <a:pt x="143291" y="982645"/>
                </a:lnTo>
                <a:lnTo>
                  <a:pt x="114851" y="946809"/>
                </a:lnTo>
                <a:lnTo>
                  <a:pt x="89184" y="908814"/>
                </a:lnTo>
                <a:lnTo>
                  <a:pt x="66442" y="868813"/>
                </a:lnTo>
                <a:lnTo>
                  <a:pt x="46778" y="826959"/>
                </a:lnTo>
                <a:lnTo>
                  <a:pt x="30347" y="783406"/>
                </a:lnTo>
                <a:lnTo>
                  <a:pt x="17300" y="738306"/>
                </a:lnTo>
                <a:lnTo>
                  <a:pt x="7791" y="691813"/>
                </a:lnTo>
                <a:lnTo>
                  <a:pt x="1973" y="644080"/>
                </a:lnTo>
                <a:lnTo>
                  <a:pt x="0" y="595261"/>
                </a:lnTo>
                <a:lnTo>
                  <a:pt x="1973" y="546440"/>
                </a:lnTo>
                <a:lnTo>
                  <a:pt x="7791" y="498706"/>
                </a:lnTo>
                <a:lnTo>
                  <a:pt x="17300" y="452212"/>
                </a:lnTo>
                <a:lnTo>
                  <a:pt x="30347" y="407112"/>
                </a:lnTo>
                <a:lnTo>
                  <a:pt x="46778" y="363558"/>
                </a:lnTo>
                <a:lnTo>
                  <a:pt x="66442" y="321703"/>
                </a:lnTo>
                <a:lnTo>
                  <a:pt x="89184" y="281702"/>
                </a:lnTo>
                <a:lnTo>
                  <a:pt x="114851" y="243707"/>
                </a:lnTo>
                <a:lnTo>
                  <a:pt x="143291" y="207871"/>
                </a:lnTo>
                <a:lnTo>
                  <a:pt x="174349" y="174347"/>
                </a:lnTo>
                <a:lnTo>
                  <a:pt x="207873" y="143289"/>
                </a:lnTo>
                <a:lnTo>
                  <a:pt x="243709" y="114850"/>
                </a:lnTo>
                <a:lnTo>
                  <a:pt x="281704" y="89183"/>
                </a:lnTo>
                <a:lnTo>
                  <a:pt x="321706" y="66441"/>
                </a:lnTo>
                <a:lnTo>
                  <a:pt x="363561" y="46778"/>
                </a:lnTo>
                <a:lnTo>
                  <a:pt x="407115" y="30346"/>
                </a:lnTo>
                <a:lnTo>
                  <a:pt x="452215" y="17299"/>
                </a:lnTo>
                <a:lnTo>
                  <a:pt x="498709" y="7790"/>
                </a:lnTo>
                <a:lnTo>
                  <a:pt x="546443" y="1973"/>
                </a:lnTo>
                <a:lnTo>
                  <a:pt x="595264" y="0"/>
                </a:lnTo>
                <a:lnTo>
                  <a:pt x="644084" y="1973"/>
                </a:lnTo>
                <a:lnTo>
                  <a:pt x="691817" y="7790"/>
                </a:lnTo>
                <a:lnTo>
                  <a:pt x="738310" y="17299"/>
                </a:lnTo>
                <a:lnTo>
                  <a:pt x="783409" y="30346"/>
                </a:lnTo>
                <a:lnTo>
                  <a:pt x="826963" y="46778"/>
                </a:lnTo>
                <a:lnTo>
                  <a:pt x="868816" y="66441"/>
                </a:lnTo>
                <a:lnTo>
                  <a:pt x="908817" y="89183"/>
                </a:lnTo>
                <a:lnTo>
                  <a:pt x="946812" y="114850"/>
                </a:lnTo>
                <a:lnTo>
                  <a:pt x="982648" y="143289"/>
                </a:lnTo>
                <a:lnTo>
                  <a:pt x="1016172" y="174347"/>
                </a:lnTo>
                <a:lnTo>
                  <a:pt x="1047230" y="207871"/>
                </a:lnTo>
                <a:lnTo>
                  <a:pt x="1075669" y="243707"/>
                </a:lnTo>
                <a:lnTo>
                  <a:pt x="1101336" y="281702"/>
                </a:lnTo>
                <a:lnTo>
                  <a:pt x="1124078" y="321703"/>
                </a:lnTo>
                <a:lnTo>
                  <a:pt x="1143741" y="363558"/>
                </a:lnTo>
                <a:lnTo>
                  <a:pt x="1160173" y="407112"/>
                </a:lnTo>
                <a:lnTo>
                  <a:pt x="1173220" y="452212"/>
                </a:lnTo>
                <a:lnTo>
                  <a:pt x="1182729" y="498706"/>
                </a:lnTo>
                <a:lnTo>
                  <a:pt x="1187862" y="540827"/>
                </a:lnTo>
                <a:lnTo>
                  <a:pt x="1187862" y="649693"/>
                </a:lnTo>
                <a:lnTo>
                  <a:pt x="1182729" y="691813"/>
                </a:lnTo>
                <a:lnTo>
                  <a:pt x="1173220" y="738306"/>
                </a:lnTo>
                <a:lnTo>
                  <a:pt x="1160173" y="783406"/>
                </a:lnTo>
                <a:lnTo>
                  <a:pt x="1143741" y="826959"/>
                </a:lnTo>
                <a:lnTo>
                  <a:pt x="1124078" y="868813"/>
                </a:lnTo>
                <a:lnTo>
                  <a:pt x="1101336" y="908814"/>
                </a:lnTo>
                <a:lnTo>
                  <a:pt x="1075669" y="946809"/>
                </a:lnTo>
                <a:lnTo>
                  <a:pt x="1047230" y="982645"/>
                </a:lnTo>
                <a:lnTo>
                  <a:pt x="1016172" y="1016168"/>
                </a:lnTo>
                <a:lnTo>
                  <a:pt x="982648" y="1047226"/>
                </a:lnTo>
                <a:lnTo>
                  <a:pt x="946812" y="1075665"/>
                </a:lnTo>
                <a:lnTo>
                  <a:pt x="908817" y="1101332"/>
                </a:lnTo>
                <a:lnTo>
                  <a:pt x="868816" y="1124074"/>
                </a:lnTo>
                <a:lnTo>
                  <a:pt x="826963" y="1143737"/>
                </a:lnTo>
                <a:lnTo>
                  <a:pt x="783409" y="1160169"/>
                </a:lnTo>
                <a:lnTo>
                  <a:pt x="738310" y="1173216"/>
                </a:lnTo>
                <a:lnTo>
                  <a:pt x="691817" y="1182725"/>
                </a:lnTo>
                <a:lnTo>
                  <a:pt x="644084" y="1188543"/>
                </a:lnTo>
                <a:lnTo>
                  <a:pt x="595264" y="1190516"/>
                </a:lnTo>
                <a:close/>
              </a:path>
            </a:pathLst>
          </a:custGeom>
          <a:solidFill>
            <a:srgbClr val="EF6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7650" y="2980376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4" h="278764">
                <a:moveTo>
                  <a:pt x="139217" y="278431"/>
                </a:moveTo>
                <a:lnTo>
                  <a:pt x="95214" y="271334"/>
                </a:lnTo>
                <a:lnTo>
                  <a:pt x="56998" y="251570"/>
                </a:lnTo>
                <a:lnTo>
                  <a:pt x="26861" y="221433"/>
                </a:lnTo>
                <a:lnTo>
                  <a:pt x="7097" y="183217"/>
                </a:lnTo>
                <a:lnTo>
                  <a:pt x="0" y="139214"/>
                </a:lnTo>
                <a:lnTo>
                  <a:pt x="7097" y="95212"/>
                </a:lnTo>
                <a:lnTo>
                  <a:pt x="26861" y="56996"/>
                </a:lnTo>
                <a:lnTo>
                  <a:pt x="56998" y="26860"/>
                </a:lnTo>
                <a:lnTo>
                  <a:pt x="95214" y="7097"/>
                </a:lnTo>
                <a:lnTo>
                  <a:pt x="139217" y="0"/>
                </a:lnTo>
                <a:lnTo>
                  <a:pt x="183220" y="7097"/>
                </a:lnTo>
                <a:lnTo>
                  <a:pt x="221436" y="26860"/>
                </a:lnTo>
                <a:lnTo>
                  <a:pt x="251573" y="56996"/>
                </a:lnTo>
                <a:lnTo>
                  <a:pt x="271337" y="95212"/>
                </a:lnTo>
                <a:lnTo>
                  <a:pt x="278434" y="139214"/>
                </a:lnTo>
                <a:lnTo>
                  <a:pt x="271337" y="183217"/>
                </a:lnTo>
                <a:lnTo>
                  <a:pt x="251573" y="221433"/>
                </a:lnTo>
                <a:lnTo>
                  <a:pt x="221436" y="251570"/>
                </a:lnTo>
                <a:lnTo>
                  <a:pt x="183220" y="271334"/>
                </a:lnTo>
                <a:lnTo>
                  <a:pt x="139217" y="278431"/>
                </a:lnTo>
                <a:close/>
              </a:path>
            </a:pathLst>
          </a:custGeom>
          <a:solidFill>
            <a:srgbClr val="BA7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1340" y="4031836"/>
            <a:ext cx="52959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25" dirty="0">
                <a:latin typeface="Arial"/>
                <a:cs typeface="Arial"/>
              </a:rPr>
              <a:t>Credit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Card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2592" y="3050622"/>
            <a:ext cx="28765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8662" y="3050622"/>
            <a:ext cx="240029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05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as</a:t>
            </a:r>
            <a:r>
              <a:rPr sz="750" spc="20" dirty="0">
                <a:latin typeface="Arial"/>
                <a:cs typeface="Arial"/>
              </a:rPr>
              <a:t>h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5857" y="352161"/>
            <a:ext cx="9289074" cy="192039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Fundraising </a:t>
            </a:r>
            <a:r>
              <a:rPr sz="1600" spc="-45" dirty="0">
                <a:solidFill>
                  <a:srgbClr val="333333"/>
                </a:solidFill>
                <a:latin typeface="Arial Black"/>
                <a:cs typeface="Arial Black"/>
              </a:rPr>
              <a:t>Tools, Prior Participation and Soft Credit Analysis</a:t>
            </a:r>
            <a:r>
              <a:rPr lang="en-US" sz="1600" spc="-45" dirty="0">
                <a:solidFill>
                  <a:srgbClr val="333333"/>
                </a:solidFill>
                <a:latin typeface="Arial Black"/>
                <a:cs typeface="Arial Black"/>
              </a:rPr>
              <a:t>:</a:t>
            </a:r>
            <a:r>
              <a:rPr lang="en-US" sz="1600" b="1" u="sng" spc="20" dirty="0" smtClean="0">
                <a:latin typeface="Arial"/>
                <a:cs typeface="Arial"/>
              </a:rPr>
              <a:t> </a:t>
            </a:r>
            <a:r>
              <a:rPr lang="en-US" sz="1600" spc="-45" dirty="0">
                <a:solidFill>
                  <a:srgbClr val="333333"/>
                </a:solidFill>
                <a:latin typeface="Arial Black"/>
                <a:cs typeface="Arial Black"/>
              </a:rPr>
              <a:t>(5 YEARS)</a:t>
            </a:r>
            <a:r>
              <a:rPr lang="en-US" sz="1600" b="1" u="sng" spc="20" dirty="0" smtClean="0">
                <a:latin typeface="Arial"/>
                <a:cs typeface="Arial"/>
              </a:rPr>
              <a:t> </a:t>
            </a:r>
            <a:endParaRPr sz="1600" b="1" u="sng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 smtClean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r>
              <a:rPr lang="en-US" sz="550" spc="35" dirty="0" smtClean="0">
                <a:latin typeface="Arial"/>
                <a:cs typeface="Arial"/>
              </a:rPr>
              <a:t>	</a:t>
            </a: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 smtClean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 smtClean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 smtClean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endParaRPr lang="en-US" sz="550" spc="35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r>
              <a:rPr sz="700" b="1" spc="35" dirty="0" smtClean="0">
                <a:latin typeface="Arial"/>
                <a:cs typeface="Arial"/>
              </a:rPr>
              <a:t>Gift </a:t>
            </a:r>
            <a:r>
              <a:rPr sz="700" b="1" dirty="0">
                <a:latin typeface="Arial"/>
                <a:cs typeface="Arial"/>
              </a:rPr>
              <a:t>Pay</a:t>
            </a:r>
            <a:r>
              <a:rPr sz="700" b="1" spc="-110" dirty="0">
                <a:latin typeface="Arial"/>
                <a:cs typeface="Arial"/>
              </a:rPr>
              <a:t> </a:t>
            </a:r>
            <a:r>
              <a:rPr sz="700" b="1" spc="25" dirty="0">
                <a:latin typeface="Arial"/>
                <a:cs typeface="Arial"/>
              </a:rPr>
              <a:t>Method</a:t>
            </a:r>
            <a:endParaRPr sz="700" b="1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8684" y="166693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0" y="0"/>
                </a:moveTo>
                <a:lnTo>
                  <a:pt x="49236" y="0"/>
                </a:lnTo>
                <a:lnTo>
                  <a:pt x="49236" y="49236"/>
                </a:lnTo>
                <a:lnTo>
                  <a:pt x="0" y="49236"/>
                </a:lnTo>
                <a:lnTo>
                  <a:pt x="0" y="0"/>
                </a:lnTo>
                <a:close/>
              </a:path>
            </a:pathLst>
          </a:custGeom>
          <a:solidFill>
            <a:srgbClr val="BA7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8684" y="1800577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0" y="0"/>
                </a:moveTo>
                <a:lnTo>
                  <a:pt x="49236" y="0"/>
                </a:lnTo>
                <a:lnTo>
                  <a:pt x="49236" y="49236"/>
                </a:lnTo>
                <a:lnTo>
                  <a:pt x="0" y="49236"/>
                </a:lnTo>
                <a:lnTo>
                  <a:pt x="0" y="0"/>
                </a:lnTo>
                <a:close/>
              </a:path>
            </a:pathLst>
          </a:custGeom>
          <a:solidFill>
            <a:srgbClr val="EF6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3136" y="1329346"/>
            <a:ext cx="998929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750" spc="-35" dirty="0">
                <a:solidFill>
                  <a:srgbClr val="333333"/>
                </a:solidFill>
                <a:latin typeface="Arial Black"/>
                <a:cs typeface="Arial Black"/>
              </a:rPr>
              <a:t>Gift </a:t>
            </a:r>
            <a:r>
              <a:rPr sz="750" spc="-70" dirty="0">
                <a:solidFill>
                  <a:srgbClr val="333333"/>
                </a:solidFill>
                <a:latin typeface="Arial Black"/>
                <a:cs typeface="Arial Black"/>
              </a:rPr>
              <a:t>Payment</a:t>
            </a:r>
            <a:r>
              <a:rPr sz="750" spc="-19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750" spc="-55" dirty="0">
                <a:solidFill>
                  <a:srgbClr val="333333"/>
                </a:solidFill>
                <a:latin typeface="Arial Black"/>
                <a:cs typeface="Arial Black"/>
              </a:rPr>
              <a:t>Method</a:t>
            </a:r>
            <a:endParaRPr sz="750" dirty="0">
              <a:latin typeface="Arial Black"/>
              <a:cs typeface="Arial Black"/>
            </a:endParaRPr>
          </a:p>
          <a:p>
            <a:pPr marL="146050" marR="570230">
              <a:lnSpc>
                <a:spcPts val="1050"/>
              </a:lnSpc>
              <a:spcBef>
                <a:spcPts val="35"/>
              </a:spcBef>
            </a:pPr>
            <a:endParaRPr lang="en-US" sz="750" spc="-20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46050" marR="570230">
              <a:lnSpc>
                <a:spcPts val="1050"/>
              </a:lnSpc>
              <a:spcBef>
                <a:spcPts val="35"/>
              </a:spcBef>
            </a:pPr>
            <a:r>
              <a:rPr sz="750" spc="-20" dirty="0" smtClean="0">
                <a:solidFill>
                  <a:srgbClr val="333333"/>
                </a:solidFill>
                <a:latin typeface="Arial"/>
                <a:cs typeface="Arial"/>
              </a:rPr>
              <a:t>Cash  </a:t>
            </a:r>
            <a:r>
              <a:rPr sz="750" spc="-105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750" spc="15" dirty="0" smtClean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750" spc="-5" dirty="0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750" spc="-25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750" spc="25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08684" y="193507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0" y="0"/>
                </a:moveTo>
                <a:lnTo>
                  <a:pt x="49236" y="0"/>
                </a:lnTo>
                <a:lnTo>
                  <a:pt x="49236" y="49236"/>
                </a:lnTo>
                <a:lnTo>
                  <a:pt x="0" y="49236"/>
                </a:lnTo>
                <a:lnTo>
                  <a:pt x="0" y="0"/>
                </a:lnTo>
                <a:close/>
              </a:path>
            </a:pathLst>
          </a:custGeom>
          <a:solidFill>
            <a:srgbClr val="F49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06684" y="1878788"/>
            <a:ext cx="52959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25" dirty="0">
                <a:solidFill>
                  <a:srgbClr val="333333"/>
                </a:solidFill>
                <a:latin typeface="Arial"/>
                <a:cs typeface="Arial"/>
              </a:rPr>
              <a:t>Credit</a:t>
            </a:r>
            <a:r>
              <a:rPr sz="75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33333"/>
                </a:solidFill>
                <a:latin typeface="Arial"/>
                <a:cs typeface="Arial"/>
              </a:rPr>
              <a:t>Card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444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6212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6462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0229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3997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4247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38014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1781" y="6593873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57932" y="6612826"/>
            <a:ext cx="34925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0K</a:t>
            </a:r>
            <a:r>
              <a:rPr sz="45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200K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6005" y="6578360"/>
            <a:ext cx="1493520" cy="2298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276225" algn="l"/>
                <a:tab pos="539750" algn="l"/>
              </a:tabLst>
            </a:pP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400K	600K	800K 1000K 1200K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1400K</a:t>
            </a:r>
            <a:endParaRPr sz="45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260"/>
              </a:spcBef>
            </a:pPr>
            <a:r>
              <a:rPr sz="450" spc="-40" dirty="0">
                <a:solidFill>
                  <a:srgbClr val="333333"/>
                </a:solidFill>
                <a:latin typeface="Arial Black"/>
                <a:cs typeface="Arial Black"/>
              </a:rPr>
              <a:t>Net </a:t>
            </a:r>
            <a:r>
              <a:rPr sz="450" spc="-50" dirty="0">
                <a:solidFill>
                  <a:srgbClr val="333333"/>
                </a:solidFill>
                <a:latin typeface="Arial Black"/>
                <a:cs typeface="Arial Black"/>
              </a:rPr>
              <a:t>Transaction</a:t>
            </a:r>
            <a:r>
              <a:rPr sz="450" spc="-7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450" spc="-45" dirty="0">
                <a:solidFill>
                  <a:srgbClr val="333333"/>
                </a:solidFill>
                <a:latin typeface="Arial Black"/>
                <a:cs typeface="Arial Black"/>
              </a:rPr>
              <a:t>Amount</a:t>
            </a:r>
            <a:endParaRPr sz="4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5950" y="5438887"/>
            <a:ext cx="452120" cy="1873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450" spc="-40" dirty="0">
                <a:solidFill>
                  <a:srgbClr val="333333"/>
                </a:solidFill>
                <a:latin typeface="Arial Black"/>
                <a:cs typeface="Arial Black"/>
              </a:rPr>
              <a:t>Donor</a:t>
            </a:r>
            <a:r>
              <a:rPr sz="450" spc="-8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450" spc="-45" dirty="0">
                <a:solidFill>
                  <a:srgbClr val="333333"/>
                </a:solidFill>
                <a:latin typeface="Arial Black"/>
                <a:cs typeface="Arial Black"/>
              </a:rPr>
              <a:t>Employer</a:t>
            </a:r>
            <a:endParaRPr sz="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0" dirty="0">
                <a:solidFill>
                  <a:srgbClr val="666666"/>
                </a:solidFill>
                <a:latin typeface="Arial"/>
                <a:cs typeface="Arial"/>
              </a:rPr>
              <a:t>BP</a:t>
            </a:r>
            <a:r>
              <a:rPr sz="45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Foundation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8653" y="5445921"/>
            <a:ext cx="607695" cy="1733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35" dirty="0">
                <a:solidFill>
                  <a:srgbClr val="333333"/>
                </a:solidFill>
                <a:latin typeface="Arial Black"/>
                <a:cs typeface="Arial Black"/>
              </a:rPr>
              <a:t>Soft </a:t>
            </a:r>
            <a:r>
              <a:rPr sz="450" spc="-40" dirty="0">
                <a:solidFill>
                  <a:srgbClr val="333333"/>
                </a:solidFill>
                <a:latin typeface="Arial Black"/>
                <a:cs typeface="Arial Black"/>
              </a:rPr>
              <a:t>Credit</a:t>
            </a:r>
            <a:r>
              <a:rPr sz="450" spc="-8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450" spc="-55" dirty="0">
                <a:solidFill>
                  <a:srgbClr val="333333"/>
                </a:solidFill>
                <a:latin typeface="Arial Black"/>
                <a:cs typeface="Arial Black"/>
              </a:rPr>
              <a:t>Type</a:t>
            </a:r>
            <a:endParaRPr sz="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Event</a:t>
            </a:r>
            <a:r>
              <a:rPr sz="450" spc="-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5950" y="5610504"/>
            <a:ext cx="456565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Matching</a:t>
            </a:r>
            <a:r>
              <a:rPr sz="450" spc="-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Gifts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450" spc="-25" dirty="0">
                <a:solidFill>
                  <a:srgbClr val="666666"/>
                </a:solidFill>
                <a:latin typeface="Arial"/>
                <a:cs typeface="Arial"/>
              </a:rPr>
              <a:t>TXH</a:t>
            </a:r>
            <a:r>
              <a:rPr sz="45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Anonymous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98653" y="5596437"/>
            <a:ext cx="75311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450" spc="-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 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Team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 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Event</a:t>
            </a:r>
            <a:r>
              <a:rPr sz="45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35950" y="5821518"/>
            <a:ext cx="285115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25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4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45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-7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450" spc="-6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Harmons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98653" y="5807451"/>
            <a:ext cx="75311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450" spc="-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 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Team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 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Event</a:t>
            </a:r>
            <a:r>
              <a:rPr sz="45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98653" y="6018465"/>
            <a:ext cx="75311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450" spc="-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98653" y="6088802"/>
            <a:ext cx="59944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Team</a:t>
            </a:r>
            <a:r>
              <a:rPr sz="450" spc="-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35950" y="6243546"/>
            <a:ext cx="27178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r>
              <a:rPr sz="45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Fund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5950" y="6166174"/>
            <a:ext cx="1170305" cy="807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Fidelity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Charitable </a:t>
            </a:r>
            <a:r>
              <a:rPr lang="en-US" sz="450" spc="5" dirty="0" smtClean="0">
                <a:solidFill>
                  <a:srgbClr val="666666"/>
                </a:solidFill>
                <a:latin typeface="Arial"/>
                <a:cs typeface="Arial"/>
              </a:rPr>
              <a:t>   </a:t>
            </a:r>
            <a:r>
              <a:rPr sz="675" spc="7" baseline="6172" dirty="0" err="1" smtClean="0">
                <a:solidFill>
                  <a:srgbClr val="666666"/>
                </a:solidFill>
                <a:latin typeface="Arial"/>
                <a:cs typeface="Arial"/>
              </a:rPr>
              <a:t>Teamraiser</a:t>
            </a:r>
            <a:r>
              <a:rPr sz="675" spc="7" baseline="6172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7" baseline="6172" dirty="0">
                <a:solidFill>
                  <a:srgbClr val="666666"/>
                </a:solidFill>
                <a:latin typeface="Arial"/>
                <a:cs typeface="Arial"/>
              </a:rPr>
              <a:t>Event</a:t>
            </a:r>
            <a:r>
              <a:rPr sz="675" spc="-82" baseline="6172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30" baseline="6172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675" baseline="6172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98653" y="6229478"/>
            <a:ext cx="75311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450" spc="-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8653" y="6299816"/>
            <a:ext cx="59944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Team</a:t>
            </a:r>
            <a:r>
              <a:rPr sz="450" spc="-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5950" y="6454560"/>
            <a:ext cx="42037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Matching</a:t>
            </a:r>
            <a:r>
              <a:rPr sz="45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Gifts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5950" y="6377188"/>
            <a:ext cx="117030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Johnson 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&amp;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Johnson </a:t>
            </a:r>
            <a:r>
              <a:rPr sz="675" spc="7" baseline="6172" dirty="0">
                <a:solidFill>
                  <a:srgbClr val="666666"/>
                </a:solidFill>
                <a:latin typeface="Arial"/>
                <a:cs typeface="Arial"/>
              </a:rPr>
              <a:t>Teamraiser Event</a:t>
            </a:r>
            <a:r>
              <a:rPr sz="675" spc="-82" baseline="6172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30" baseline="6172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675" baseline="6172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8653" y="6440492"/>
            <a:ext cx="753110" cy="163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450" spc="-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 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Teamraiser 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Team</a:t>
            </a:r>
            <a:r>
              <a:rPr sz="45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27548" y="5538799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143489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27548" y="5749813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143489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7548" y="5960826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143489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7548" y="6171840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143489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7548" y="6382854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143489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27548" y="6593868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143489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26212" y="5538799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8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6212" y="567244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26212" y="588345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26212" y="602413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26212" y="6305483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26212" y="6516496"/>
            <a:ext cx="0" cy="7429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0"/>
                </a:moveTo>
                <a:lnTo>
                  <a:pt x="0" y="7385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86462" y="5538799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8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86462" y="567244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86462" y="588345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86462" y="602413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86462" y="6305483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86462" y="6516496"/>
            <a:ext cx="0" cy="7429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0"/>
                </a:moveTo>
                <a:lnTo>
                  <a:pt x="0" y="7385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50229" y="5538799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8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50229" y="567244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50229" y="588345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50229" y="602413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50229" y="6305483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50229" y="6516496"/>
            <a:ext cx="0" cy="7429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0"/>
                </a:moveTo>
                <a:lnTo>
                  <a:pt x="0" y="7385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13997" y="5538799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8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13997" y="567244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13997" y="5883455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6896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74247" y="5538799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8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74247" y="5672441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0"/>
                </a:moveTo>
                <a:lnTo>
                  <a:pt x="0" y="91791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38014" y="5538799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8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8014" y="5672441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0"/>
                </a:moveTo>
                <a:lnTo>
                  <a:pt x="0" y="91791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01781" y="5538799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8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01781" y="5672441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0"/>
                </a:moveTo>
                <a:lnTo>
                  <a:pt x="0" y="91791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62444" y="5538799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1051552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62444" y="5690026"/>
            <a:ext cx="17780" cy="53340"/>
          </a:xfrm>
          <a:custGeom>
            <a:avLst/>
            <a:gdLst/>
            <a:ahLst/>
            <a:cxnLst/>
            <a:rect l="l" t="t" r="r" b="b"/>
            <a:pathLst>
              <a:path w="17780" h="53339">
                <a:moveTo>
                  <a:pt x="0" y="0"/>
                </a:moveTo>
                <a:lnTo>
                  <a:pt x="17584" y="0"/>
                </a:lnTo>
                <a:lnTo>
                  <a:pt x="17584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62444" y="5646064"/>
            <a:ext cx="1948814" cy="0"/>
          </a:xfrm>
          <a:custGeom>
            <a:avLst/>
            <a:gdLst/>
            <a:ahLst/>
            <a:cxnLst/>
            <a:rect l="l" t="t" r="r" b="b"/>
            <a:pathLst>
              <a:path w="1948814">
                <a:moveTo>
                  <a:pt x="0" y="0"/>
                </a:moveTo>
                <a:lnTo>
                  <a:pt x="194836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2444" y="5549350"/>
            <a:ext cx="3810" cy="53340"/>
          </a:xfrm>
          <a:custGeom>
            <a:avLst/>
            <a:gdLst/>
            <a:ahLst/>
            <a:cxnLst/>
            <a:rect l="l" t="t" r="r" b="b"/>
            <a:pathLst>
              <a:path w="3810" h="53339">
                <a:moveTo>
                  <a:pt x="0" y="0"/>
                </a:moveTo>
                <a:lnTo>
                  <a:pt x="3516" y="0"/>
                </a:lnTo>
                <a:lnTo>
                  <a:pt x="3516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62444" y="59010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0"/>
                </a:moveTo>
                <a:lnTo>
                  <a:pt x="52753" y="0"/>
                </a:lnTo>
                <a:lnTo>
                  <a:pt x="52753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62444" y="5857078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30">
                <a:moveTo>
                  <a:pt x="0" y="0"/>
                </a:moveTo>
                <a:lnTo>
                  <a:pt x="1192227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62444" y="5760363"/>
            <a:ext cx="81280" cy="53340"/>
          </a:xfrm>
          <a:custGeom>
            <a:avLst/>
            <a:gdLst/>
            <a:ahLst/>
            <a:cxnLst/>
            <a:rect l="l" t="t" r="r" b="b"/>
            <a:pathLst>
              <a:path w="81280" h="53339">
                <a:moveTo>
                  <a:pt x="0" y="0"/>
                </a:moveTo>
                <a:lnTo>
                  <a:pt x="80888" y="0"/>
                </a:lnTo>
                <a:lnTo>
                  <a:pt x="80888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62444" y="613843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62444" y="6041715"/>
            <a:ext cx="77470" cy="53340"/>
          </a:xfrm>
          <a:custGeom>
            <a:avLst/>
            <a:gdLst/>
            <a:ahLst/>
            <a:cxnLst/>
            <a:rect l="l" t="t" r="r" b="b"/>
            <a:pathLst>
              <a:path w="77469" h="53339">
                <a:moveTo>
                  <a:pt x="0" y="0"/>
                </a:moveTo>
                <a:lnTo>
                  <a:pt x="77371" y="0"/>
                </a:lnTo>
                <a:lnTo>
                  <a:pt x="77371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2444" y="5997754"/>
            <a:ext cx="819785" cy="0"/>
          </a:xfrm>
          <a:custGeom>
            <a:avLst/>
            <a:gdLst/>
            <a:ahLst/>
            <a:cxnLst/>
            <a:rect l="l" t="t" r="r" b="b"/>
            <a:pathLst>
              <a:path w="819785">
                <a:moveTo>
                  <a:pt x="0" y="0"/>
                </a:moveTo>
                <a:lnTo>
                  <a:pt x="81943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62444" y="6323067"/>
            <a:ext cx="14604" cy="53340"/>
          </a:xfrm>
          <a:custGeom>
            <a:avLst/>
            <a:gdLst/>
            <a:ahLst/>
            <a:cxnLst/>
            <a:rect l="l" t="t" r="r" b="b"/>
            <a:pathLst>
              <a:path w="14605" h="53339">
                <a:moveTo>
                  <a:pt x="0" y="0"/>
                </a:moveTo>
                <a:lnTo>
                  <a:pt x="14067" y="0"/>
                </a:lnTo>
                <a:lnTo>
                  <a:pt x="14067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62444" y="6279106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4">
                <a:moveTo>
                  <a:pt x="0" y="0"/>
                </a:moveTo>
                <a:lnTo>
                  <a:pt x="939011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62444" y="6182391"/>
            <a:ext cx="3810" cy="53340"/>
          </a:xfrm>
          <a:custGeom>
            <a:avLst/>
            <a:gdLst/>
            <a:ahLst/>
            <a:cxnLst/>
            <a:rect l="l" t="t" r="r" b="b"/>
            <a:pathLst>
              <a:path w="3810" h="53339">
                <a:moveTo>
                  <a:pt x="0" y="0"/>
                </a:moveTo>
                <a:lnTo>
                  <a:pt x="3516" y="0"/>
                </a:lnTo>
                <a:lnTo>
                  <a:pt x="3516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62444" y="6534081"/>
            <a:ext cx="7620" cy="53340"/>
          </a:xfrm>
          <a:custGeom>
            <a:avLst/>
            <a:gdLst/>
            <a:ahLst/>
            <a:cxnLst/>
            <a:rect l="l" t="t" r="r" b="b"/>
            <a:pathLst>
              <a:path w="7619" h="53339">
                <a:moveTo>
                  <a:pt x="0" y="0"/>
                </a:moveTo>
                <a:lnTo>
                  <a:pt x="7033" y="0"/>
                </a:lnTo>
                <a:lnTo>
                  <a:pt x="7033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62444" y="6490119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707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62444" y="6393405"/>
            <a:ext cx="3810" cy="53340"/>
          </a:xfrm>
          <a:custGeom>
            <a:avLst/>
            <a:gdLst/>
            <a:ahLst/>
            <a:cxnLst/>
            <a:rect l="l" t="t" r="r" b="b"/>
            <a:pathLst>
              <a:path w="3810" h="53339">
                <a:moveTo>
                  <a:pt x="0" y="0"/>
                </a:moveTo>
                <a:lnTo>
                  <a:pt x="3516" y="0"/>
                </a:lnTo>
                <a:lnTo>
                  <a:pt x="3516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62444" y="553879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069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09278" y="553879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069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62444" y="5538799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833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62444" y="5749813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833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62444" y="5960826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833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62444" y="6171840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833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62444" y="6382854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833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62444" y="6593868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833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328916" y="5332673"/>
            <a:ext cx="182498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333333"/>
                </a:solidFill>
                <a:latin typeface="Arial"/>
                <a:cs typeface="Arial"/>
              </a:rPr>
              <a:t>Top</a:t>
            </a: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15" dirty="0">
                <a:solidFill>
                  <a:srgbClr val="333333"/>
                </a:solidFill>
                <a:latin typeface="Arial"/>
                <a:cs typeface="Arial"/>
              </a:rPr>
              <a:t>Corporations</a:t>
            </a: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333333"/>
                </a:solidFill>
                <a:latin typeface="Arial"/>
                <a:cs typeface="Arial"/>
              </a:rPr>
              <a:t>Soft</a:t>
            </a: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15" dirty="0">
                <a:solidFill>
                  <a:srgbClr val="333333"/>
                </a:solidFill>
                <a:latin typeface="Arial"/>
                <a:cs typeface="Arial"/>
              </a:rPr>
              <a:t>Credit</a:t>
            </a: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333333"/>
                </a:solidFill>
                <a:latin typeface="Arial"/>
                <a:cs typeface="Arial"/>
              </a:rPr>
              <a:t>Types</a:t>
            </a: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30" dirty="0">
                <a:solidFill>
                  <a:srgbClr val="333333"/>
                </a:solidFill>
                <a:latin typeface="Arial"/>
                <a:cs typeface="Arial"/>
              </a:rPr>
              <a:t>Net</a:t>
            </a:r>
            <a:r>
              <a:rPr sz="5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15" dirty="0">
                <a:solidFill>
                  <a:srgbClr val="333333"/>
                </a:solidFill>
                <a:latin typeface="Arial"/>
                <a:cs typeface="Arial"/>
              </a:rPr>
              <a:t>Transactions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417262" y="1493832"/>
            <a:ext cx="45212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40" dirty="0">
                <a:solidFill>
                  <a:srgbClr val="333333"/>
                </a:solidFill>
                <a:latin typeface="Arial Black"/>
                <a:cs typeface="Arial Black"/>
              </a:rPr>
              <a:t>Donor</a:t>
            </a:r>
            <a:r>
              <a:rPr sz="450" spc="-8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450" spc="-45" dirty="0">
                <a:solidFill>
                  <a:srgbClr val="333333"/>
                </a:solidFill>
                <a:latin typeface="Arial Black"/>
                <a:cs typeface="Arial Black"/>
              </a:rPr>
              <a:t>Employer</a:t>
            </a:r>
            <a:endParaRPr sz="450">
              <a:latin typeface="Arial Black"/>
              <a:cs typeface="Arial Black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435789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10108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84426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58743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33061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807379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81697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56015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30333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04651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78969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453287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727605" y="686980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431277" y="6888756"/>
            <a:ext cx="35941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0820" algn="l"/>
              </a:tabLst>
            </a:pPr>
            <a:r>
              <a:rPr sz="450" spc="1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450" spc="10" dirty="0">
                <a:solidFill>
                  <a:srgbClr val="666666"/>
                </a:solidFill>
                <a:latin typeface="Arial"/>
                <a:cs typeface="Arial"/>
              </a:rPr>
              <a:t>100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885725" y="6848063"/>
            <a:ext cx="2921000" cy="2298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286385" algn="l"/>
                <a:tab pos="560705" algn="l"/>
                <a:tab pos="835025" algn="l"/>
                <a:tab pos="1109345" algn="l"/>
                <a:tab pos="1383665" algn="l"/>
                <a:tab pos="1657985" algn="l"/>
                <a:tab pos="1932305" algn="l"/>
              </a:tabLst>
            </a:pP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200K	300K	400K	500K	600K	700K	800K	900K 1000K 1100K</a:t>
            </a:r>
            <a:r>
              <a:rPr sz="45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1200K</a:t>
            </a:r>
            <a:endParaRPr sz="45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  <a:spcBef>
                <a:spcPts val="260"/>
              </a:spcBef>
            </a:pPr>
            <a:r>
              <a:rPr sz="450" spc="-40" dirty="0">
                <a:solidFill>
                  <a:srgbClr val="333333"/>
                </a:solidFill>
                <a:latin typeface="Arial Black"/>
                <a:cs typeface="Arial Black"/>
              </a:rPr>
              <a:t>Net </a:t>
            </a:r>
            <a:r>
              <a:rPr sz="450" spc="-50" dirty="0">
                <a:solidFill>
                  <a:srgbClr val="333333"/>
                </a:solidFill>
                <a:latin typeface="Arial Black"/>
                <a:cs typeface="Arial Black"/>
              </a:rPr>
              <a:t>Transaction</a:t>
            </a:r>
            <a:r>
              <a:rPr sz="450" spc="-75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450" spc="-45" dirty="0">
                <a:solidFill>
                  <a:srgbClr val="333333"/>
                </a:solidFill>
                <a:latin typeface="Arial Black"/>
                <a:cs typeface="Arial Black"/>
              </a:rPr>
              <a:t>Amount</a:t>
            </a:r>
            <a:endParaRPr sz="450">
              <a:latin typeface="Arial Black"/>
              <a:cs typeface="Arial Black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17262" y="1574721"/>
            <a:ext cx="41211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20" dirty="0">
                <a:solidFill>
                  <a:srgbClr val="666666"/>
                </a:solidFill>
                <a:latin typeface="Arial"/>
                <a:cs typeface="Arial"/>
              </a:rPr>
              <a:t>BP</a:t>
            </a:r>
            <a:r>
              <a:rPr sz="45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Foundation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79965" y="1487502"/>
            <a:ext cx="586455" cy="1564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45" dirty="0">
                <a:solidFill>
                  <a:srgbClr val="333333"/>
                </a:solidFill>
                <a:latin typeface="Arial Black"/>
                <a:cs typeface="Arial Black"/>
              </a:rPr>
              <a:t>Is </a:t>
            </a:r>
            <a:r>
              <a:rPr sz="450" spc="-30" dirty="0">
                <a:solidFill>
                  <a:srgbClr val="333333"/>
                </a:solidFill>
                <a:latin typeface="Arial Black"/>
                <a:cs typeface="Arial Black"/>
              </a:rPr>
              <a:t>Prior</a:t>
            </a:r>
            <a:r>
              <a:rPr sz="450" spc="-114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450" spc="-35" dirty="0" smtClean="0">
                <a:solidFill>
                  <a:srgbClr val="333333"/>
                </a:solidFill>
                <a:latin typeface="Arial Black"/>
                <a:cs typeface="Arial Black"/>
              </a:rPr>
              <a:t>Partici</a:t>
            </a:r>
            <a:r>
              <a:rPr lang="en-US" sz="450" spc="-35" dirty="0" smtClean="0">
                <a:solidFill>
                  <a:srgbClr val="333333"/>
                </a:solidFill>
                <a:latin typeface="Arial Black"/>
                <a:cs typeface="Arial Black"/>
              </a:rPr>
              <a:t>pant</a:t>
            </a:r>
            <a:endParaRPr sz="4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50" spc="-15" dirty="0">
                <a:solidFill>
                  <a:srgbClr val="666666"/>
                </a:solidFill>
                <a:latin typeface="Arial"/>
                <a:cs typeface="Arial"/>
              </a:rPr>
              <a:t>Yes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17262" y="1652093"/>
            <a:ext cx="420370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Matching</a:t>
            </a:r>
            <a:r>
              <a:rPr sz="47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Gifts</a:t>
            </a:r>
            <a:endParaRPr sz="47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470" spc="10" dirty="0">
                <a:solidFill>
                  <a:srgbClr val="666666"/>
                </a:solidFill>
                <a:latin typeface="Arial"/>
                <a:cs typeface="Arial"/>
              </a:rPr>
              <a:t>Retired</a:t>
            </a:r>
            <a:endParaRPr sz="470" dirty="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979966" y="1638026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361319" y="2042174"/>
            <a:ext cx="519075" cy="2510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-25" dirty="0" smtClean="0">
                <a:solidFill>
                  <a:srgbClr val="666666"/>
                </a:solidFill>
                <a:latin typeface="Arial"/>
                <a:cs typeface="Arial"/>
              </a:rPr>
              <a:t>TXH</a:t>
            </a:r>
            <a:r>
              <a:rPr sz="470" spc="-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dirty="0" smtClean="0">
                <a:solidFill>
                  <a:srgbClr val="666666"/>
                </a:solidFill>
                <a:latin typeface="Arial"/>
                <a:cs typeface="Arial"/>
              </a:rPr>
              <a:t>Anonymous</a:t>
            </a:r>
            <a:endParaRPr lang="en-US" sz="470" dirty="0" smtClean="0">
              <a:solidFill>
                <a:srgbClr val="666666"/>
              </a:solidFill>
              <a:latin typeface="Arial"/>
              <a:cs typeface="Arial"/>
            </a:endParaRPr>
          </a:p>
          <a:p>
            <a:pPr marL="12700" lvl="0">
              <a:spcBef>
                <a:spcPts val="95"/>
              </a:spcBef>
              <a:tabLst>
                <a:tab pos="937260" algn="l"/>
              </a:tabLst>
            </a:pPr>
            <a:r>
              <a:rPr lang="en-US" sz="450" spc="5" dirty="0">
                <a:solidFill>
                  <a:srgbClr val="666666"/>
                </a:solidFill>
                <a:latin typeface="Arial"/>
                <a:cs typeface="Arial"/>
              </a:rPr>
              <a:t>Donor</a:t>
            </a:r>
            <a:r>
              <a:rPr lang="en-US" sz="450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en-US" sz="450" spc="-40" dirty="0">
                <a:solidFill>
                  <a:srgbClr val="666666"/>
                </a:solidFill>
                <a:latin typeface="Arial"/>
                <a:cs typeface="Arial"/>
              </a:rPr>
              <a:t>CIC</a:t>
            </a:r>
            <a:endParaRPr lang="en-US" sz="4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470" dirty="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506927" y="1889366"/>
            <a:ext cx="1209675" cy="1853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7260" algn="l"/>
              </a:tabLst>
            </a:pPr>
            <a:r>
              <a:rPr sz="1125" spc="-15" baseline="7407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979966" y="1849039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417308" y="2265234"/>
            <a:ext cx="128905" cy="83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-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47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70" spc="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470" spc="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endParaRPr sz="470" dirty="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979966" y="2060053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417262" y="2418777"/>
            <a:ext cx="266065" cy="83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-1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470" spc="3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470" spc="1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7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979966" y="2271067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417262" y="2482081"/>
            <a:ext cx="696595" cy="2406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75310" marR="5080" algn="r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 dirty="0">
              <a:latin typeface="Arial"/>
              <a:cs typeface="Arial"/>
            </a:endParaRPr>
          </a:p>
          <a:p>
            <a:pPr marR="18415" algn="r">
              <a:lnSpc>
                <a:spcPct val="100000"/>
              </a:lnSpc>
              <a:spcBef>
                <a:spcPts val="65"/>
              </a:spcBef>
            </a:pP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Fidelity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Charitable  </a:t>
            </a:r>
            <a:r>
              <a:rPr sz="450" spc="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-22" baseline="6172" dirty="0">
                <a:solidFill>
                  <a:srgbClr val="666666"/>
                </a:solidFill>
                <a:latin typeface="Arial"/>
                <a:cs typeface="Arial"/>
              </a:rPr>
              <a:t>Yes</a:t>
            </a:r>
            <a:endParaRPr sz="675" baseline="6172" dirty="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417262" y="2707162"/>
            <a:ext cx="271780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20" dirty="0">
                <a:solidFill>
                  <a:srgbClr val="666666"/>
                </a:solidFill>
                <a:latin typeface="Arial"/>
                <a:cs typeface="Arial"/>
              </a:rPr>
              <a:t>Gift</a:t>
            </a:r>
            <a:r>
              <a:rPr sz="47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Fund</a:t>
            </a:r>
            <a:endParaRPr sz="47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self</a:t>
            </a:r>
            <a:endParaRPr sz="47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979966" y="2693094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417262" y="2904108"/>
            <a:ext cx="696595" cy="2406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75310" marR="5080" algn="r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 dirty="0">
              <a:latin typeface="Arial"/>
              <a:cs typeface="Arial"/>
            </a:endParaRPr>
          </a:p>
          <a:p>
            <a:pPr marR="18415" algn="r">
              <a:lnSpc>
                <a:spcPct val="100000"/>
              </a:lnSpc>
              <a:spcBef>
                <a:spcPts val="65"/>
              </a:spcBef>
            </a:pP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Johnson 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&amp;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Johnson </a:t>
            </a:r>
            <a:r>
              <a:rPr sz="450" spc="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-22" baseline="6172" dirty="0">
                <a:solidFill>
                  <a:srgbClr val="666666"/>
                </a:solidFill>
                <a:latin typeface="Arial"/>
                <a:cs typeface="Arial"/>
              </a:rPr>
              <a:t>Yes</a:t>
            </a:r>
            <a:endParaRPr sz="675" baseline="6172" dirty="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417262" y="3129190"/>
            <a:ext cx="426084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2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470" spc="6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470" spc="-2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470" spc="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70" spc="1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47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-45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470" spc="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470" spc="40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470" spc="6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7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470" spc="-4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70" spc="-3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70" spc="-4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47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-4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47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70" spc="3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470" spc="-2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7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7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417262" y="3340203"/>
            <a:ext cx="420370" cy="83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Matching</a:t>
            </a:r>
            <a:r>
              <a:rPr sz="47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Gifts</a:t>
            </a:r>
            <a:endParaRPr sz="47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979966" y="3115122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979966" y="3326136"/>
            <a:ext cx="133350" cy="163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17262" y="3463999"/>
            <a:ext cx="696595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 algn="r">
              <a:lnSpc>
                <a:spcPct val="112799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450" spc="-15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10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45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45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450" spc="1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spc="3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450" spc="-2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a	</a:t>
            </a:r>
            <a:r>
              <a:rPr sz="675" spc="-52" baseline="6172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675" spc="-15" baseline="6172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75" baseline="6172" dirty="0">
                <a:solidFill>
                  <a:srgbClr val="666666"/>
                </a:solidFill>
                <a:latin typeface="Arial"/>
                <a:cs typeface="Arial"/>
              </a:rPr>
              <a:t>s 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Charitable Foundat..</a:t>
            </a:r>
            <a:r>
              <a:rPr sz="45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7" baseline="12345" dirty="0">
                <a:solidFill>
                  <a:srgbClr val="666666"/>
                </a:solidFill>
                <a:latin typeface="Arial"/>
                <a:cs typeface="Arial"/>
              </a:rPr>
              <a:t>N/A</a:t>
            </a:r>
            <a:endParaRPr sz="675" baseline="12345">
              <a:latin typeface="Arial"/>
              <a:cs typeface="Arial"/>
            </a:endParaRPr>
          </a:p>
          <a:p>
            <a:pPr marR="5080" algn="r">
              <a:lnSpc>
                <a:spcPts val="445"/>
              </a:lnSpc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  <a:p>
            <a:pPr marL="12700" marR="13335" algn="r">
              <a:lnSpc>
                <a:spcPct val="112799"/>
              </a:lnSpc>
              <a:tabLst>
                <a:tab pos="575310" algn="l"/>
              </a:tabLst>
            </a:pPr>
            <a:r>
              <a:rPr sz="450" spc="-15" dirty="0">
                <a:solidFill>
                  <a:srgbClr val="666666"/>
                </a:solidFill>
                <a:latin typeface="Arial"/>
                <a:cs typeface="Arial"/>
              </a:rPr>
              <a:t>BH</a:t>
            </a:r>
            <a:r>
              <a:rPr sz="450" spc="-30" dirty="0">
                <a:solidFill>
                  <a:srgbClr val="666666"/>
                </a:solidFill>
                <a:latin typeface="Arial"/>
                <a:cs typeface="Arial"/>
              </a:rPr>
              <a:t>P </a:t>
            </a:r>
            <a:r>
              <a:rPr sz="450" spc="-15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illi</a:t>
            </a:r>
            <a:r>
              <a:rPr sz="450" spc="6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1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75" spc="-52" baseline="6172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675" spc="-15" baseline="6172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75" baseline="6172" dirty="0">
                <a:solidFill>
                  <a:srgbClr val="666666"/>
                </a:solidFill>
                <a:latin typeface="Arial"/>
                <a:cs typeface="Arial"/>
              </a:rPr>
              <a:t>s  </a:t>
            </a:r>
            <a:r>
              <a:rPr sz="450" spc="10" dirty="0">
                <a:solidFill>
                  <a:srgbClr val="666666"/>
                </a:solidFill>
                <a:latin typeface="Arial"/>
                <a:cs typeface="Arial"/>
              </a:rPr>
              <a:t>Petroleum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Matche..</a:t>
            </a:r>
            <a:r>
              <a:rPr sz="450" spc="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7" baseline="12345" dirty="0">
                <a:solidFill>
                  <a:srgbClr val="666666"/>
                </a:solidFill>
                <a:latin typeface="Arial"/>
                <a:cs typeface="Arial"/>
              </a:rPr>
              <a:t>N/A</a:t>
            </a:r>
            <a:endParaRPr sz="675" baseline="12345">
              <a:latin typeface="Arial"/>
              <a:cs typeface="Arial"/>
            </a:endParaRPr>
          </a:p>
          <a:p>
            <a:pPr marR="5080" algn="r">
              <a:lnSpc>
                <a:spcPts val="445"/>
              </a:lnSpc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  <a:p>
            <a:pPr marR="18415" algn="r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Shell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Oil 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Company   </a:t>
            </a:r>
            <a:r>
              <a:rPr sz="450" spc="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-22" baseline="6172" dirty="0">
                <a:solidFill>
                  <a:srgbClr val="666666"/>
                </a:solidFill>
                <a:latin typeface="Arial"/>
                <a:cs typeface="Arial"/>
              </a:rPr>
              <a:t>Yes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417262" y="3973245"/>
            <a:ext cx="420370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Matching</a:t>
            </a:r>
            <a:r>
              <a:rPr sz="47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Gifts</a:t>
            </a:r>
            <a:endParaRPr sz="47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470" spc="20" dirty="0">
                <a:solidFill>
                  <a:srgbClr val="666666"/>
                </a:solidFill>
                <a:latin typeface="Arial"/>
                <a:cs typeface="Arial"/>
              </a:rPr>
              <a:t>retired</a:t>
            </a:r>
            <a:endParaRPr sz="47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979966" y="3959177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979966" y="4170191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417262" y="4606286"/>
            <a:ext cx="285115" cy="83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Donor</a:t>
            </a:r>
            <a:r>
              <a:rPr sz="470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-40" dirty="0">
                <a:solidFill>
                  <a:srgbClr val="666666"/>
                </a:solidFill>
                <a:latin typeface="Arial"/>
                <a:cs typeface="Arial"/>
              </a:rPr>
              <a:t>CIC</a:t>
            </a:r>
            <a:endParaRPr sz="47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417262" y="4308053"/>
            <a:ext cx="696595" cy="3143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MNM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Anonymous</a:t>
            </a:r>
            <a:endParaRPr sz="450">
              <a:latin typeface="Arial"/>
              <a:cs typeface="Arial"/>
            </a:endParaRPr>
          </a:p>
          <a:p>
            <a:pPr marL="575310" marR="5080" indent="-563245" algn="r">
              <a:lnSpc>
                <a:spcPts val="440"/>
              </a:lnSpc>
              <a:spcBef>
                <a:spcPts val="165"/>
              </a:spcBef>
              <a:tabLst>
                <a:tab pos="575310" algn="l"/>
              </a:tabLst>
            </a:pPr>
            <a:r>
              <a:rPr sz="450" spc="-25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4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45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-7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450" spc="-6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75" spc="-7" baseline="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675" spc="44" baseline="12345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675" spc="-7" baseline="12345" dirty="0">
                <a:solidFill>
                  <a:srgbClr val="666666"/>
                </a:solidFill>
                <a:latin typeface="Arial"/>
                <a:cs typeface="Arial"/>
              </a:rPr>
              <a:t>A  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575310" algn="l"/>
              </a:tabLst>
            </a:pPr>
            <a:r>
              <a:rPr sz="450" spc="-25" dirty="0">
                <a:solidFill>
                  <a:srgbClr val="666666"/>
                </a:solidFill>
                <a:latin typeface="Arial"/>
                <a:cs typeface="Arial"/>
              </a:rPr>
              <a:t>PAX</a:t>
            </a:r>
            <a:r>
              <a:rPr sz="45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Anonymous	</a:t>
            </a:r>
            <a:r>
              <a:rPr sz="675" spc="-22" baseline="6172" dirty="0">
                <a:solidFill>
                  <a:srgbClr val="666666"/>
                </a:solidFill>
                <a:latin typeface="Arial"/>
                <a:cs typeface="Arial"/>
              </a:rPr>
              <a:t>Yes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79966" y="4592219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417262" y="4730081"/>
            <a:ext cx="455295" cy="31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100"/>
              </a:spcBef>
            </a:pPr>
            <a:r>
              <a:rPr sz="470" spc="-25" dirty="0">
                <a:solidFill>
                  <a:srgbClr val="666666"/>
                </a:solidFill>
                <a:latin typeface="Arial"/>
                <a:cs typeface="Arial"/>
              </a:rPr>
              <a:t>PAE</a:t>
            </a:r>
            <a:r>
              <a:rPr sz="470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Anonymous  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Donor</a:t>
            </a:r>
            <a:r>
              <a:rPr sz="470" spc="-40" dirty="0">
                <a:solidFill>
                  <a:srgbClr val="666666"/>
                </a:solidFill>
                <a:latin typeface="Arial"/>
                <a:cs typeface="Arial"/>
              </a:rPr>
              <a:t> CIC</a:t>
            </a:r>
            <a:endParaRPr sz="47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470" spc="10" dirty="0">
                <a:solidFill>
                  <a:srgbClr val="666666"/>
                </a:solidFill>
                <a:latin typeface="Arial"/>
                <a:cs typeface="Arial"/>
              </a:rPr>
              <a:t>Primal 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Wear</a:t>
            </a:r>
            <a:r>
              <a:rPr sz="470" spc="-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Inc</a:t>
            </a:r>
            <a:endParaRPr sz="47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979966" y="4803233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79966" y="5014247"/>
            <a:ext cx="133350" cy="163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417262" y="5161956"/>
            <a:ext cx="68262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5310" algn="l"/>
              </a:tabLst>
            </a:pPr>
            <a:r>
              <a:rPr sz="450" spc="-7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-2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illi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	</a:t>
            </a:r>
            <a:r>
              <a:rPr sz="675" spc="-52" baseline="6172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675" spc="-15" baseline="6172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75" baseline="6172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417262" y="5239328"/>
            <a:ext cx="68770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Matching </a:t>
            </a:r>
            <a:r>
              <a:rPr sz="450" spc="20" dirty="0">
                <a:solidFill>
                  <a:srgbClr val="666666"/>
                </a:solidFill>
                <a:latin typeface="Arial"/>
                <a:cs typeface="Arial"/>
              </a:rPr>
              <a:t>Gift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Prog..</a:t>
            </a:r>
            <a:r>
              <a:rPr sz="45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7" baseline="12345" dirty="0">
                <a:solidFill>
                  <a:srgbClr val="666666"/>
                </a:solidFill>
                <a:latin typeface="Arial"/>
                <a:cs typeface="Arial"/>
              </a:rPr>
              <a:t>N/A</a:t>
            </a:r>
            <a:endParaRPr sz="675" baseline="12345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979966" y="5295598"/>
            <a:ext cx="13335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417262" y="5372970"/>
            <a:ext cx="68262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Jewish Community..</a:t>
            </a:r>
            <a:r>
              <a:rPr sz="45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75" spc="-22" baseline="6172" dirty="0">
                <a:solidFill>
                  <a:srgbClr val="666666"/>
                </a:solidFill>
                <a:latin typeface="Arial"/>
                <a:cs typeface="Arial"/>
              </a:rPr>
              <a:t>Yes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979966" y="5436274"/>
            <a:ext cx="13335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417262" y="5513646"/>
            <a:ext cx="97790" cy="83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-15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470" spc="-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endParaRPr sz="47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979966" y="5506612"/>
            <a:ext cx="133350" cy="3041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  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417262" y="5714812"/>
            <a:ext cx="406400" cy="394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">
              <a:lnSpc>
                <a:spcPct val="112799"/>
              </a:lnSpc>
              <a:spcBef>
                <a:spcPts val="100"/>
              </a:spcBef>
            </a:pP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Chevron  </a:t>
            </a:r>
            <a:r>
              <a:rPr sz="470" spc="10" dirty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sz="47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70" spc="3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470" spc="-7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47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sz="47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470" spc="20" dirty="0">
                <a:solidFill>
                  <a:srgbClr val="666666"/>
                </a:solidFill>
                <a:latin typeface="Arial"/>
                <a:cs typeface="Arial"/>
              </a:rPr>
              <a:t>Meat</a:t>
            </a:r>
            <a:r>
              <a:rPr sz="47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Fight</a:t>
            </a:r>
            <a:r>
              <a:rPr sz="47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Inc</a:t>
            </a:r>
            <a:endParaRPr sz="47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979966" y="5787964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979966" y="5998978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417262" y="6136840"/>
            <a:ext cx="414020" cy="31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055">
              <a:lnSpc>
                <a:spcPct val="112799"/>
              </a:lnSpc>
              <a:spcBef>
                <a:spcPts val="100"/>
              </a:spcBef>
            </a:pP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Fidelity  I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nv</a:t>
            </a:r>
            <a:r>
              <a:rPr sz="47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70" spc="-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470" spc="6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470" spc="1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47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70" spc="6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47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7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470" spc="-40" dirty="0">
                <a:solidFill>
                  <a:srgbClr val="666666"/>
                </a:solidFill>
                <a:latin typeface="Arial"/>
                <a:cs typeface="Arial"/>
              </a:rPr>
              <a:t>GE</a:t>
            </a:r>
            <a:r>
              <a:rPr sz="47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5" dirty="0">
                <a:solidFill>
                  <a:srgbClr val="666666"/>
                </a:solidFill>
                <a:latin typeface="Arial"/>
                <a:cs typeface="Arial"/>
              </a:rPr>
              <a:t>Foundation</a:t>
            </a:r>
            <a:endParaRPr sz="47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417262" y="6435073"/>
            <a:ext cx="420370" cy="83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Matching</a:t>
            </a:r>
            <a:r>
              <a:rPr sz="47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70" spc="15" dirty="0">
                <a:solidFill>
                  <a:srgbClr val="666666"/>
                </a:solidFill>
                <a:latin typeface="Arial"/>
                <a:cs typeface="Arial"/>
              </a:rPr>
              <a:t>Gifts</a:t>
            </a:r>
            <a:endParaRPr sz="47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979966" y="6209991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17262" y="6421005"/>
            <a:ext cx="696595" cy="452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75310" marR="5080" algn="r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</a:t>
            </a:r>
            <a:endParaRPr sz="450">
              <a:latin typeface="Arial"/>
              <a:cs typeface="Arial"/>
            </a:endParaRPr>
          </a:p>
          <a:p>
            <a:pPr marL="12700" marR="18415">
              <a:lnSpc>
                <a:spcPct val="112799"/>
              </a:lnSpc>
            </a:pPr>
            <a:r>
              <a:rPr sz="450" spc="-20" dirty="0">
                <a:solidFill>
                  <a:srgbClr val="666666"/>
                </a:solidFill>
                <a:latin typeface="Arial"/>
                <a:cs typeface="Arial"/>
              </a:rPr>
              <a:t>MOS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Anonymous </a:t>
            </a:r>
            <a:r>
              <a:rPr sz="675" spc="-22" baseline="6172" dirty="0">
                <a:solidFill>
                  <a:srgbClr val="666666"/>
                </a:solidFill>
                <a:latin typeface="Arial"/>
                <a:cs typeface="Arial"/>
              </a:rPr>
              <a:t>Yes  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Donor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spc="-40" dirty="0">
                <a:solidFill>
                  <a:srgbClr val="666666"/>
                </a:solidFill>
                <a:latin typeface="Arial"/>
                <a:cs typeface="Arial"/>
              </a:rPr>
              <a:t>CIC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Noble </a:t>
            </a:r>
            <a:r>
              <a:rPr sz="450" spc="15" dirty="0">
                <a:solidFill>
                  <a:srgbClr val="666666"/>
                </a:solidFill>
                <a:latin typeface="Arial"/>
                <a:cs typeface="Arial"/>
              </a:rPr>
              <a:t>Drilling</a:t>
            </a:r>
            <a:r>
              <a:rPr sz="450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Inc.</a:t>
            </a:r>
            <a:endParaRPr sz="4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979966" y="6632019"/>
            <a:ext cx="133350" cy="2336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0"/>
              </a:spcBef>
            </a:pP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450" spc="-5" dirty="0">
                <a:solidFill>
                  <a:srgbClr val="666666"/>
                </a:solidFill>
                <a:latin typeface="Arial"/>
                <a:cs typeface="Arial"/>
              </a:rPr>
              <a:t>A  N</a:t>
            </a:r>
            <a:r>
              <a:rPr sz="450" spc="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450" spc="30" dirty="0">
                <a:solidFill>
                  <a:srgbClr val="666666"/>
                </a:solidFill>
                <a:latin typeface="Arial"/>
                <a:cs typeface="Arial"/>
              </a:rPr>
              <a:t>ll  </a:t>
            </a:r>
            <a:r>
              <a:rPr sz="450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450" spc="-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45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408861" y="1580388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08861" y="1791401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08861" y="2002415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08861" y="2213429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08861" y="2424443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08861" y="2635457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08861" y="2846471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08861" y="3057484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08861" y="3268498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08861" y="3479512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08861" y="3690526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08861" y="3901539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08861" y="4112553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08861" y="4323567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08861" y="4534581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08861" y="4745595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08861" y="4956608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08861" y="5167622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08861" y="5378636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08861" y="5519312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08861" y="5730326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08861" y="5941340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08861" y="6152354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08861" y="6363367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08861" y="6574381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08861" y="6785395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1026933" y="0"/>
                </a:moveTo>
                <a:lnTo>
                  <a:pt x="0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08861" y="6869800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>
                <a:moveTo>
                  <a:pt x="0" y="0"/>
                </a:moveTo>
                <a:lnTo>
                  <a:pt x="1026933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10108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710108" y="1643692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710108" y="1714030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710108" y="185470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710108" y="1925044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710108" y="206571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10108" y="213605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10108" y="2206395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10108" y="227673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10108" y="234707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710108" y="262842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10108" y="269876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10108" y="2769099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10108" y="2909775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0108" y="2980113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10108" y="3120788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710108" y="3191126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710108" y="3331802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10108" y="3402140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710108" y="354281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710108" y="3613154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710108" y="375383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710108" y="396484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10108" y="4035182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710108" y="4175858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0108" y="4386871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10108" y="4457209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710108" y="4597885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710108" y="4668223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10108" y="480889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10108" y="5019913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710108" y="5160589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710108" y="5230927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710108" y="544194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710108" y="5512278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710108" y="5582616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710108" y="5652954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10108" y="579363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710108" y="5863968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710108" y="600464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710108" y="6074982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710108" y="6215657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710108" y="642667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710108" y="663768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710108" y="6778361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710108" y="6848699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10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984426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984426" y="1643692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984426" y="1714030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984426" y="185470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984426" y="1925044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984426" y="206571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984426" y="2136057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984426" y="227673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984426" y="234707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984426" y="262842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984426" y="269876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984426" y="2909775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984426" y="2980113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984426" y="3120788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984426" y="333180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984426" y="354281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984426" y="375383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984426" y="396484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84426" y="4175858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84426" y="438687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84426" y="459788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84426" y="480889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984426" y="5019913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984426" y="5230927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984426" y="5441940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984426" y="558261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984426" y="579363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984426" y="600464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984426" y="6215657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984426" y="6426671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936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84426" y="6778361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84426" y="6848699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10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258743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58743" y="164369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258743" y="185470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258743" y="206571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258743" y="2276733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936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258743" y="262842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258743" y="269876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258743" y="290977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258743" y="3120788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258743" y="333180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258743" y="354281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258743" y="375383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258743" y="396484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258743" y="4175858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258743" y="438687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258743" y="459788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258743" y="4808899"/>
            <a:ext cx="0" cy="2061210"/>
          </a:xfrm>
          <a:custGeom>
            <a:avLst/>
            <a:gdLst/>
            <a:ahLst/>
            <a:cxnLst/>
            <a:rect l="l" t="t" r="r" b="b"/>
            <a:pathLst>
              <a:path h="2061210">
                <a:moveTo>
                  <a:pt x="0" y="0"/>
                </a:moveTo>
                <a:lnTo>
                  <a:pt x="0" y="206090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533061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533061" y="164369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33061" y="185470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533061" y="206571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33061" y="2276733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936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533061" y="262842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533061" y="269876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533061" y="290977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533061" y="3120788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27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533061" y="354281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533061" y="3753830"/>
            <a:ext cx="0" cy="3116580"/>
          </a:xfrm>
          <a:custGeom>
            <a:avLst/>
            <a:gdLst/>
            <a:ahLst/>
            <a:cxnLst/>
            <a:rect l="l" t="t" r="r" b="b"/>
            <a:pathLst>
              <a:path h="3116579">
                <a:moveTo>
                  <a:pt x="0" y="0"/>
                </a:moveTo>
                <a:lnTo>
                  <a:pt x="0" y="3115973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807379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807379" y="164369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807379" y="185470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07379" y="206571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07379" y="2276733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936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07379" y="262842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807379" y="2698761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27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807379" y="3120788"/>
            <a:ext cx="0" cy="3749040"/>
          </a:xfrm>
          <a:custGeom>
            <a:avLst/>
            <a:gdLst/>
            <a:ahLst/>
            <a:cxnLst/>
            <a:rect l="l" t="t" r="r" b="b"/>
            <a:pathLst>
              <a:path h="3749040">
                <a:moveTo>
                  <a:pt x="0" y="0"/>
                </a:moveTo>
                <a:lnTo>
                  <a:pt x="0" y="3749015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081697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081697" y="164369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081697" y="185470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081697" y="206571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081697" y="2276733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936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081697" y="262842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081697" y="2698761"/>
            <a:ext cx="0" cy="4171315"/>
          </a:xfrm>
          <a:custGeom>
            <a:avLst/>
            <a:gdLst/>
            <a:ahLst/>
            <a:cxnLst/>
            <a:rect l="l" t="t" r="r" b="b"/>
            <a:pathLst>
              <a:path h="4171315">
                <a:moveTo>
                  <a:pt x="0" y="0"/>
                </a:moveTo>
                <a:lnTo>
                  <a:pt x="0" y="4171043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56015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356015" y="164369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356015" y="1854706"/>
            <a:ext cx="0" cy="5015230"/>
          </a:xfrm>
          <a:custGeom>
            <a:avLst/>
            <a:gdLst/>
            <a:ahLst/>
            <a:cxnLst/>
            <a:rect l="l" t="t" r="r" b="b"/>
            <a:pathLst>
              <a:path h="5015230">
                <a:moveTo>
                  <a:pt x="0" y="0"/>
                </a:moveTo>
                <a:lnTo>
                  <a:pt x="0" y="50150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630333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630333" y="164369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630333" y="1854706"/>
            <a:ext cx="0" cy="5015230"/>
          </a:xfrm>
          <a:custGeom>
            <a:avLst/>
            <a:gdLst/>
            <a:ahLst/>
            <a:cxnLst/>
            <a:rect l="l" t="t" r="r" b="b"/>
            <a:pathLst>
              <a:path h="5015230">
                <a:moveTo>
                  <a:pt x="0" y="0"/>
                </a:moveTo>
                <a:lnTo>
                  <a:pt x="0" y="50150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904651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904651" y="164369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26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904651" y="1854706"/>
            <a:ext cx="0" cy="5015230"/>
          </a:xfrm>
          <a:custGeom>
            <a:avLst/>
            <a:gdLst/>
            <a:ahLst/>
            <a:cxnLst/>
            <a:rect l="l" t="t" r="r" b="b"/>
            <a:pathLst>
              <a:path h="5015230">
                <a:moveTo>
                  <a:pt x="0" y="0"/>
                </a:moveTo>
                <a:lnTo>
                  <a:pt x="0" y="5015098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178969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178969" y="1643692"/>
            <a:ext cx="0" cy="5226685"/>
          </a:xfrm>
          <a:custGeom>
            <a:avLst/>
            <a:gdLst/>
            <a:ahLst/>
            <a:cxnLst/>
            <a:rect l="l" t="t" r="r" b="b"/>
            <a:pathLst>
              <a:path h="5226685">
                <a:moveTo>
                  <a:pt x="0" y="0"/>
                </a:moveTo>
                <a:lnTo>
                  <a:pt x="0" y="522611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453287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453287" y="1643692"/>
            <a:ext cx="0" cy="5226685"/>
          </a:xfrm>
          <a:custGeom>
            <a:avLst/>
            <a:gdLst/>
            <a:ahLst/>
            <a:cxnLst/>
            <a:rect l="l" t="t" r="r" b="b"/>
            <a:pathLst>
              <a:path h="5226685">
                <a:moveTo>
                  <a:pt x="0" y="0"/>
                </a:moveTo>
                <a:lnTo>
                  <a:pt x="0" y="5226112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727605" y="1580388"/>
            <a:ext cx="0" cy="5289550"/>
          </a:xfrm>
          <a:custGeom>
            <a:avLst/>
            <a:gdLst/>
            <a:ahLst/>
            <a:cxnLst/>
            <a:rect l="l" t="t" r="r" b="b"/>
            <a:pathLst>
              <a:path h="5289550">
                <a:moveTo>
                  <a:pt x="0" y="0"/>
                </a:moveTo>
                <a:lnTo>
                  <a:pt x="0" y="5289416"/>
                </a:lnTo>
              </a:path>
            </a:pathLst>
          </a:custGeom>
          <a:ln w="3516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436669" y="15803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5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436669" y="1643692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436669" y="1714030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36669" y="185470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436669" y="1925044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436669" y="206571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436669" y="213605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436669" y="2206395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436669" y="227673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8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436669" y="2347071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436669" y="2487747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92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436669" y="1580388"/>
            <a:ext cx="0" cy="5289550"/>
          </a:xfrm>
          <a:custGeom>
            <a:avLst/>
            <a:gdLst/>
            <a:ahLst/>
            <a:cxnLst/>
            <a:rect l="l" t="t" r="r" b="b"/>
            <a:pathLst>
              <a:path h="5289550">
                <a:moveTo>
                  <a:pt x="0" y="0"/>
                </a:moveTo>
                <a:lnTo>
                  <a:pt x="0" y="528941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435789" y="1731614"/>
            <a:ext cx="42545" cy="53340"/>
          </a:xfrm>
          <a:custGeom>
            <a:avLst/>
            <a:gdLst/>
            <a:ahLst/>
            <a:cxnLst/>
            <a:rect l="l" t="t" r="r" b="b"/>
            <a:pathLst>
              <a:path w="42545" h="53340">
                <a:moveTo>
                  <a:pt x="0" y="0"/>
                </a:moveTo>
                <a:lnTo>
                  <a:pt x="42202" y="0"/>
                </a:lnTo>
                <a:lnTo>
                  <a:pt x="42202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435789" y="1687653"/>
            <a:ext cx="819785" cy="0"/>
          </a:xfrm>
          <a:custGeom>
            <a:avLst/>
            <a:gdLst/>
            <a:ahLst/>
            <a:cxnLst/>
            <a:rect l="l" t="t" r="r" b="b"/>
            <a:pathLst>
              <a:path w="819784">
                <a:moveTo>
                  <a:pt x="0" y="0"/>
                </a:moveTo>
                <a:lnTo>
                  <a:pt x="81943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435789" y="1617315"/>
            <a:ext cx="3253740" cy="0"/>
          </a:xfrm>
          <a:custGeom>
            <a:avLst/>
            <a:gdLst/>
            <a:ahLst/>
            <a:cxnLst/>
            <a:rect l="l" t="t" r="r" b="b"/>
            <a:pathLst>
              <a:path w="3253740">
                <a:moveTo>
                  <a:pt x="0" y="0"/>
                </a:moveTo>
                <a:lnTo>
                  <a:pt x="3253129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435789" y="1942628"/>
            <a:ext cx="24765" cy="53340"/>
          </a:xfrm>
          <a:custGeom>
            <a:avLst/>
            <a:gdLst/>
            <a:ahLst/>
            <a:cxnLst/>
            <a:rect l="l" t="t" r="r" b="b"/>
            <a:pathLst>
              <a:path w="24764" h="53340">
                <a:moveTo>
                  <a:pt x="0" y="0"/>
                </a:moveTo>
                <a:lnTo>
                  <a:pt x="24618" y="0"/>
                </a:lnTo>
                <a:lnTo>
                  <a:pt x="24618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435789" y="1898667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89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435789" y="1828329"/>
            <a:ext cx="2553335" cy="0"/>
          </a:xfrm>
          <a:custGeom>
            <a:avLst/>
            <a:gdLst/>
            <a:ahLst/>
            <a:cxnLst/>
            <a:rect l="l" t="t" r="r" b="b"/>
            <a:pathLst>
              <a:path w="2553334">
                <a:moveTo>
                  <a:pt x="0" y="0"/>
                </a:moveTo>
                <a:lnTo>
                  <a:pt x="2553267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435789" y="218001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>
                <a:moveTo>
                  <a:pt x="0" y="0"/>
                </a:moveTo>
                <a:lnTo>
                  <a:pt x="284868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435789" y="2109681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44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435789" y="2039343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51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435789" y="2364656"/>
            <a:ext cx="24765" cy="53340"/>
          </a:xfrm>
          <a:custGeom>
            <a:avLst/>
            <a:gdLst/>
            <a:ahLst/>
            <a:cxnLst/>
            <a:rect l="l" t="t" r="r" b="b"/>
            <a:pathLst>
              <a:path w="24764" h="53339">
                <a:moveTo>
                  <a:pt x="0" y="0"/>
                </a:moveTo>
                <a:lnTo>
                  <a:pt x="24618" y="0"/>
                </a:lnTo>
                <a:lnTo>
                  <a:pt x="24618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435789" y="2320694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5">
                <a:moveTo>
                  <a:pt x="0" y="0"/>
                </a:moveTo>
                <a:lnTo>
                  <a:pt x="805369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435789" y="225035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694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435789" y="2602046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>
                <a:moveTo>
                  <a:pt x="0" y="0"/>
                </a:moveTo>
                <a:lnTo>
                  <a:pt x="1902641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435789" y="2505331"/>
            <a:ext cx="14604" cy="53340"/>
          </a:xfrm>
          <a:custGeom>
            <a:avLst/>
            <a:gdLst/>
            <a:ahLst/>
            <a:cxnLst/>
            <a:rect l="l" t="t" r="r" b="b"/>
            <a:pathLst>
              <a:path w="14604" h="53339">
                <a:moveTo>
                  <a:pt x="0" y="0"/>
                </a:moveTo>
                <a:lnTo>
                  <a:pt x="14067" y="0"/>
                </a:lnTo>
                <a:lnTo>
                  <a:pt x="14067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435789" y="2461370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22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435789" y="2786683"/>
            <a:ext cx="38735" cy="53340"/>
          </a:xfrm>
          <a:custGeom>
            <a:avLst/>
            <a:gdLst/>
            <a:ahLst/>
            <a:cxnLst/>
            <a:rect l="l" t="t" r="r" b="b"/>
            <a:pathLst>
              <a:path w="38735" h="53339">
                <a:moveTo>
                  <a:pt x="0" y="0"/>
                </a:moveTo>
                <a:lnTo>
                  <a:pt x="38685" y="0"/>
                </a:lnTo>
                <a:lnTo>
                  <a:pt x="38685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435789" y="2742722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97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435789" y="2672384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5">
                <a:moveTo>
                  <a:pt x="0" y="0"/>
                </a:moveTo>
                <a:lnTo>
                  <a:pt x="1656458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435789" y="2997697"/>
            <a:ext cx="21590" cy="53340"/>
          </a:xfrm>
          <a:custGeom>
            <a:avLst/>
            <a:gdLst/>
            <a:ahLst/>
            <a:cxnLst/>
            <a:rect l="l" t="t" r="r" b="b"/>
            <a:pathLst>
              <a:path w="21589" h="53339">
                <a:moveTo>
                  <a:pt x="0" y="0"/>
                </a:moveTo>
                <a:lnTo>
                  <a:pt x="21101" y="0"/>
                </a:lnTo>
                <a:lnTo>
                  <a:pt x="21101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435789" y="2953736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194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435789" y="2883398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802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435789" y="3208711"/>
            <a:ext cx="21590" cy="53340"/>
          </a:xfrm>
          <a:custGeom>
            <a:avLst/>
            <a:gdLst/>
            <a:ahLst/>
            <a:cxnLst/>
            <a:rect l="l" t="t" r="r" b="b"/>
            <a:pathLst>
              <a:path w="21589" h="53339">
                <a:moveTo>
                  <a:pt x="0" y="0"/>
                </a:moveTo>
                <a:lnTo>
                  <a:pt x="21101" y="0"/>
                </a:lnTo>
                <a:lnTo>
                  <a:pt x="21101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435789" y="316475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38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435789" y="3094412"/>
            <a:ext cx="1540510" cy="0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4040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435789" y="3419725"/>
            <a:ext cx="3810" cy="53340"/>
          </a:xfrm>
          <a:custGeom>
            <a:avLst/>
            <a:gdLst/>
            <a:ahLst/>
            <a:cxnLst/>
            <a:rect l="l" t="t" r="r" b="b"/>
            <a:pathLst>
              <a:path w="3810" h="53339">
                <a:moveTo>
                  <a:pt x="0" y="0"/>
                </a:moveTo>
                <a:lnTo>
                  <a:pt x="3516" y="0"/>
                </a:lnTo>
                <a:lnTo>
                  <a:pt x="3516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435789" y="3375763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3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435789" y="330542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45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435789" y="3630738"/>
            <a:ext cx="14604" cy="53340"/>
          </a:xfrm>
          <a:custGeom>
            <a:avLst/>
            <a:gdLst/>
            <a:ahLst/>
            <a:cxnLst/>
            <a:rect l="l" t="t" r="r" b="b"/>
            <a:pathLst>
              <a:path w="14604" h="53339">
                <a:moveTo>
                  <a:pt x="0" y="0"/>
                </a:moveTo>
                <a:lnTo>
                  <a:pt x="14067" y="0"/>
                </a:lnTo>
                <a:lnTo>
                  <a:pt x="14067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435789" y="358677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7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435789" y="3516439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44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435789" y="3841752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39">
                <a:moveTo>
                  <a:pt x="0" y="0"/>
                </a:moveTo>
                <a:lnTo>
                  <a:pt x="10550" y="0"/>
                </a:lnTo>
                <a:lnTo>
                  <a:pt x="10550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435789" y="3797791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25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435789" y="3727453"/>
            <a:ext cx="1157605" cy="0"/>
          </a:xfrm>
          <a:custGeom>
            <a:avLst/>
            <a:gdLst/>
            <a:ahLst/>
            <a:cxnLst/>
            <a:rect l="l" t="t" r="r" b="b"/>
            <a:pathLst>
              <a:path w="1157604">
                <a:moveTo>
                  <a:pt x="0" y="0"/>
                </a:moveTo>
                <a:lnTo>
                  <a:pt x="1157059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435789" y="4052766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0"/>
                </a:moveTo>
                <a:lnTo>
                  <a:pt x="45719" y="0"/>
                </a:lnTo>
                <a:lnTo>
                  <a:pt x="45719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435789" y="4008805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72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435789" y="3938467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494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435789" y="426378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0"/>
                </a:moveTo>
                <a:lnTo>
                  <a:pt x="7033" y="0"/>
                </a:lnTo>
                <a:lnTo>
                  <a:pt x="7033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435789" y="4219818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801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435789" y="4149481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4">
                <a:moveTo>
                  <a:pt x="0" y="0"/>
                </a:moveTo>
                <a:lnTo>
                  <a:pt x="1016383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435789" y="4474794"/>
            <a:ext cx="21590" cy="53340"/>
          </a:xfrm>
          <a:custGeom>
            <a:avLst/>
            <a:gdLst/>
            <a:ahLst/>
            <a:cxnLst/>
            <a:rect l="l" t="t" r="r" b="b"/>
            <a:pathLst>
              <a:path w="21589" h="53339">
                <a:moveTo>
                  <a:pt x="0" y="0"/>
                </a:moveTo>
                <a:lnTo>
                  <a:pt x="21101" y="0"/>
                </a:lnTo>
                <a:lnTo>
                  <a:pt x="21101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435789" y="4430832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4">
                <a:moveTo>
                  <a:pt x="0" y="0"/>
                </a:moveTo>
                <a:lnTo>
                  <a:pt x="425544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435789" y="4360494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72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435789" y="4685807"/>
            <a:ext cx="14604" cy="53340"/>
          </a:xfrm>
          <a:custGeom>
            <a:avLst/>
            <a:gdLst/>
            <a:ahLst/>
            <a:cxnLst/>
            <a:rect l="l" t="t" r="r" b="b"/>
            <a:pathLst>
              <a:path w="14604" h="53339">
                <a:moveTo>
                  <a:pt x="0" y="0"/>
                </a:moveTo>
                <a:lnTo>
                  <a:pt x="14067" y="0"/>
                </a:lnTo>
                <a:lnTo>
                  <a:pt x="14067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435789" y="4641846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622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435789" y="4571508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4943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435789" y="4896821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0"/>
                </a:moveTo>
                <a:lnTo>
                  <a:pt x="45719" y="0"/>
                </a:lnTo>
                <a:lnTo>
                  <a:pt x="45719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35789" y="4852860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6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435789" y="4782522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>
                <a:moveTo>
                  <a:pt x="0" y="0"/>
                </a:moveTo>
                <a:lnTo>
                  <a:pt x="960112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435789" y="5134212"/>
            <a:ext cx="492759" cy="0"/>
          </a:xfrm>
          <a:custGeom>
            <a:avLst/>
            <a:gdLst/>
            <a:ahLst/>
            <a:cxnLst/>
            <a:rect l="l" t="t" r="r" b="b"/>
            <a:pathLst>
              <a:path w="492759">
                <a:moveTo>
                  <a:pt x="0" y="0"/>
                </a:moveTo>
                <a:lnTo>
                  <a:pt x="49236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435789" y="5063874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694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435789" y="4993536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5669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35789" y="5318849"/>
            <a:ext cx="24765" cy="53340"/>
          </a:xfrm>
          <a:custGeom>
            <a:avLst/>
            <a:gdLst/>
            <a:ahLst/>
            <a:cxnLst/>
            <a:rect l="l" t="t" r="r" b="b"/>
            <a:pathLst>
              <a:path w="24764" h="53339">
                <a:moveTo>
                  <a:pt x="0" y="0"/>
                </a:moveTo>
                <a:lnTo>
                  <a:pt x="24618" y="0"/>
                </a:lnTo>
                <a:lnTo>
                  <a:pt x="24618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435789" y="5274888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284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435789" y="5204550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33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435789" y="548590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38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435789" y="541556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0751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435789" y="5670538"/>
            <a:ext cx="3810" cy="53340"/>
          </a:xfrm>
          <a:custGeom>
            <a:avLst/>
            <a:gdLst/>
            <a:ahLst/>
            <a:cxnLst/>
            <a:rect l="l" t="t" r="r" b="b"/>
            <a:pathLst>
              <a:path w="3810" h="53339">
                <a:moveTo>
                  <a:pt x="0" y="0"/>
                </a:moveTo>
                <a:lnTo>
                  <a:pt x="3516" y="0"/>
                </a:lnTo>
                <a:lnTo>
                  <a:pt x="3516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435789" y="562657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48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435789" y="555623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14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435789" y="5881552"/>
            <a:ext cx="67310" cy="53340"/>
          </a:xfrm>
          <a:custGeom>
            <a:avLst/>
            <a:gdLst/>
            <a:ahLst/>
            <a:cxnLst/>
            <a:rect l="l" t="t" r="r" b="b"/>
            <a:pathLst>
              <a:path w="67310" h="53339">
                <a:moveTo>
                  <a:pt x="0" y="0"/>
                </a:moveTo>
                <a:lnTo>
                  <a:pt x="66821" y="0"/>
                </a:lnTo>
                <a:lnTo>
                  <a:pt x="66821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435789" y="5837591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3003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435789" y="5767253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4007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435789" y="6092566"/>
            <a:ext cx="38735" cy="53340"/>
          </a:xfrm>
          <a:custGeom>
            <a:avLst/>
            <a:gdLst/>
            <a:ahLst/>
            <a:cxnLst/>
            <a:rect l="l" t="t" r="r" b="b"/>
            <a:pathLst>
              <a:path w="38735" h="53339">
                <a:moveTo>
                  <a:pt x="0" y="0"/>
                </a:moveTo>
                <a:lnTo>
                  <a:pt x="38685" y="0"/>
                </a:lnTo>
                <a:lnTo>
                  <a:pt x="38685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435789" y="6048605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0" y="0"/>
                </a:moveTo>
                <a:lnTo>
                  <a:pt x="302453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435789" y="5978267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>
                <a:moveTo>
                  <a:pt x="0" y="0"/>
                </a:moveTo>
                <a:lnTo>
                  <a:pt x="671727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435789" y="632995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709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435789" y="625961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694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435789" y="6189281"/>
            <a:ext cx="657860" cy="0"/>
          </a:xfrm>
          <a:custGeom>
            <a:avLst/>
            <a:gdLst/>
            <a:ahLst/>
            <a:cxnLst/>
            <a:rect l="l" t="t" r="r" b="b"/>
            <a:pathLst>
              <a:path w="657859">
                <a:moveTo>
                  <a:pt x="0" y="0"/>
                </a:moveTo>
                <a:lnTo>
                  <a:pt x="657659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35789" y="6514594"/>
            <a:ext cx="14604" cy="53340"/>
          </a:xfrm>
          <a:custGeom>
            <a:avLst/>
            <a:gdLst/>
            <a:ahLst/>
            <a:cxnLst/>
            <a:rect l="l" t="t" r="r" b="b"/>
            <a:pathLst>
              <a:path w="14604" h="53339">
                <a:moveTo>
                  <a:pt x="0" y="0"/>
                </a:moveTo>
                <a:lnTo>
                  <a:pt x="14067" y="0"/>
                </a:lnTo>
                <a:lnTo>
                  <a:pt x="14067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35789" y="6470633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6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435789" y="6400295"/>
            <a:ext cx="714375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0" y="0"/>
                </a:moveTo>
                <a:lnTo>
                  <a:pt x="713930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435789" y="6751984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0" y="0"/>
                </a:moveTo>
                <a:lnTo>
                  <a:pt x="594355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35789" y="6655269"/>
            <a:ext cx="63500" cy="53340"/>
          </a:xfrm>
          <a:custGeom>
            <a:avLst/>
            <a:gdLst/>
            <a:ahLst/>
            <a:cxnLst/>
            <a:rect l="l" t="t" r="r" b="b"/>
            <a:pathLst>
              <a:path w="63500" h="53339">
                <a:moveTo>
                  <a:pt x="0" y="0"/>
                </a:moveTo>
                <a:lnTo>
                  <a:pt x="63304" y="0"/>
                </a:lnTo>
                <a:lnTo>
                  <a:pt x="63304" y="52753"/>
                </a:lnTo>
                <a:lnTo>
                  <a:pt x="0" y="52753"/>
                </a:lnTo>
                <a:lnTo>
                  <a:pt x="0" y="0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35789" y="6611309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351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35789" y="686804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8" y="0"/>
                </a:lnTo>
              </a:path>
            </a:pathLst>
          </a:custGeom>
          <a:ln w="3520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435789" y="6822322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896" y="0"/>
                </a:lnTo>
              </a:path>
            </a:pathLst>
          </a:custGeom>
          <a:ln w="52753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436669" y="1580388"/>
            <a:ext cx="0" cy="5289550"/>
          </a:xfrm>
          <a:custGeom>
            <a:avLst/>
            <a:gdLst/>
            <a:ahLst/>
            <a:cxnLst/>
            <a:rect l="l" t="t" r="r" b="b"/>
            <a:pathLst>
              <a:path h="5289550">
                <a:moveTo>
                  <a:pt x="0" y="0"/>
                </a:moveTo>
                <a:lnTo>
                  <a:pt x="0" y="528941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9849820" y="1580388"/>
            <a:ext cx="0" cy="5289550"/>
          </a:xfrm>
          <a:custGeom>
            <a:avLst/>
            <a:gdLst/>
            <a:ahLst/>
            <a:cxnLst/>
            <a:rect l="l" t="t" r="r" b="b"/>
            <a:pathLst>
              <a:path h="5289550">
                <a:moveTo>
                  <a:pt x="0" y="0"/>
                </a:moveTo>
                <a:lnTo>
                  <a:pt x="0" y="528941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435789" y="1580388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435789" y="1791401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435789" y="2002415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35789" y="2213429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435789" y="2424443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435789" y="2635457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435789" y="2846471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435789" y="3057484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435789" y="3268498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435789" y="3479512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435789" y="3690526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435789" y="3901539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435789" y="4112553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435789" y="4323567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435789" y="4534581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435789" y="4745595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435789" y="4956608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435789" y="5167622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435789" y="5378636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435789" y="5519312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435789" y="5730326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435789" y="5941340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435789" y="6152354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435789" y="6363367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435789" y="6574381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435789" y="6785395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435789" y="6869801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435789" y="1580388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435795" y="6869800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906" y="0"/>
                </a:lnTo>
              </a:path>
            </a:pathLst>
          </a:custGeom>
          <a:ln w="3516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857736" y="1580387"/>
            <a:ext cx="53340" cy="5289550"/>
          </a:xfrm>
          <a:custGeom>
            <a:avLst/>
            <a:gdLst/>
            <a:ahLst/>
            <a:cxnLst/>
            <a:rect l="l" t="t" r="r" b="b"/>
            <a:pathLst>
              <a:path w="53340" h="5289550">
                <a:moveTo>
                  <a:pt x="0" y="0"/>
                </a:moveTo>
                <a:lnTo>
                  <a:pt x="52753" y="0"/>
                </a:lnTo>
                <a:lnTo>
                  <a:pt x="52753" y="5289412"/>
                </a:lnTo>
                <a:lnTo>
                  <a:pt x="0" y="5289412"/>
                </a:lnTo>
                <a:lnTo>
                  <a:pt x="0" y="0"/>
                </a:lnTo>
                <a:close/>
              </a:path>
            </a:pathLst>
          </a:custGeom>
          <a:ln w="3516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9884112" y="1580387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0"/>
                </a:moveTo>
                <a:lnTo>
                  <a:pt x="0" y="105506"/>
                </a:lnTo>
              </a:path>
            </a:pathLst>
          </a:custGeom>
          <a:ln w="52753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9857736" y="1580387"/>
            <a:ext cx="53340" cy="106045"/>
          </a:xfrm>
          <a:custGeom>
            <a:avLst/>
            <a:gdLst/>
            <a:ahLst/>
            <a:cxnLst/>
            <a:rect l="l" t="t" r="r" b="b"/>
            <a:pathLst>
              <a:path w="53340" h="106044">
                <a:moveTo>
                  <a:pt x="0" y="0"/>
                </a:moveTo>
                <a:lnTo>
                  <a:pt x="52753" y="0"/>
                </a:lnTo>
                <a:lnTo>
                  <a:pt x="52753" y="105506"/>
                </a:lnTo>
                <a:lnTo>
                  <a:pt x="0" y="105506"/>
                </a:lnTo>
                <a:lnTo>
                  <a:pt x="0" y="0"/>
                </a:lnTo>
                <a:close/>
              </a:path>
            </a:pathLst>
          </a:custGeom>
          <a:ln w="3516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/>
          <p:nvPr/>
        </p:nvSpPr>
        <p:spPr>
          <a:xfrm>
            <a:off x="5410229" y="1374258"/>
            <a:ext cx="133604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333333"/>
                </a:solidFill>
                <a:latin typeface="Arial"/>
                <a:cs typeface="Arial"/>
              </a:rPr>
              <a:t>Top</a:t>
            </a:r>
            <a:r>
              <a:rPr sz="5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20" dirty="0">
                <a:solidFill>
                  <a:srgbClr val="333333"/>
                </a:solidFill>
                <a:latin typeface="Arial"/>
                <a:cs typeface="Arial"/>
              </a:rPr>
              <a:t>Corporation</a:t>
            </a:r>
            <a:r>
              <a:rPr sz="5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20" dirty="0">
                <a:solidFill>
                  <a:srgbClr val="333333"/>
                </a:solidFill>
                <a:latin typeface="Arial"/>
                <a:cs typeface="Arial"/>
              </a:rPr>
              <a:t>Returning</a:t>
            </a:r>
            <a:r>
              <a:rPr sz="5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333333"/>
                </a:solidFill>
                <a:latin typeface="Arial"/>
                <a:cs typeface="Arial"/>
              </a:rPr>
              <a:t>Participants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1064" y="1433129"/>
            <a:ext cx="3013468" cy="94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2287" y="1970529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96002" y="242754"/>
                </a:moveTo>
                <a:lnTo>
                  <a:pt x="89544" y="242630"/>
                </a:lnTo>
                <a:lnTo>
                  <a:pt x="60483" y="225228"/>
                </a:lnTo>
                <a:lnTo>
                  <a:pt x="54568" y="215922"/>
                </a:lnTo>
                <a:lnTo>
                  <a:pt x="53130" y="206978"/>
                </a:lnTo>
                <a:lnTo>
                  <a:pt x="46396" y="193090"/>
                </a:lnTo>
                <a:lnTo>
                  <a:pt x="33947" y="184489"/>
                </a:lnTo>
                <a:lnTo>
                  <a:pt x="0" y="151599"/>
                </a:lnTo>
                <a:lnTo>
                  <a:pt x="857" y="148418"/>
                </a:lnTo>
                <a:lnTo>
                  <a:pt x="97574" y="148142"/>
                </a:lnTo>
                <a:lnTo>
                  <a:pt x="98183" y="0"/>
                </a:lnTo>
                <a:lnTo>
                  <a:pt x="180975" y="0"/>
                </a:lnTo>
                <a:lnTo>
                  <a:pt x="181070" y="58797"/>
                </a:lnTo>
                <a:lnTo>
                  <a:pt x="181165" y="64960"/>
                </a:lnTo>
                <a:lnTo>
                  <a:pt x="183611" y="64960"/>
                </a:lnTo>
                <a:lnTo>
                  <a:pt x="189404" y="70989"/>
                </a:lnTo>
                <a:lnTo>
                  <a:pt x="197405" y="71104"/>
                </a:lnTo>
                <a:lnTo>
                  <a:pt x="201273" y="71104"/>
                </a:lnTo>
                <a:lnTo>
                  <a:pt x="202711" y="72304"/>
                </a:lnTo>
                <a:lnTo>
                  <a:pt x="203187" y="76380"/>
                </a:lnTo>
                <a:lnTo>
                  <a:pt x="209044" y="76380"/>
                </a:lnTo>
                <a:lnTo>
                  <a:pt x="214979" y="79352"/>
                </a:lnTo>
                <a:lnTo>
                  <a:pt x="220443" y="79352"/>
                </a:lnTo>
                <a:lnTo>
                  <a:pt x="222370" y="81353"/>
                </a:lnTo>
                <a:lnTo>
                  <a:pt x="232950" y="81353"/>
                </a:lnTo>
                <a:lnTo>
                  <a:pt x="233210" y="83296"/>
                </a:lnTo>
                <a:lnTo>
                  <a:pt x="237048" y="83753"/>
                </a:lnTo>
                <a:lnTo>
                  <a:pt x="236200" y="87068"/>
                </a:lnTo>
                <a:lnTo>
                  <a:pt x="238991" y="88382"/>
                </a:lnTo>
                <a:lnTo>
                  <a:pt x="250663" y="88382"/>
                </a:lnTo>
                <a:lnTo>
                  <a:pt x="250736" y="89230"/>
                </a:lnTo>
                <a:lnTo>
                  <a:pt x="258295" y="89230"/>
                </a:lnTo>
                <a:lnTo>
                  <a:pt x="259499" y="92706"/>
                </a:lnTo>
                <a:lnTo>
                  <a:pt x="279325" y="92706"/>
                </a:lnTo>
                <a:lnTo>
                  <a:pt x="280806" y="93678"/>
                </a:lnTo>
                <a:lnTo>
                  <a:pt x="326291" y="93678"/>
                </a:lnTo>
                <a:lnTo>
                  <a:pt x="334098" y="98345"/>
                </a:lnTo>
                <a:lnTo>
                  <a:pt x="343424" y="98345"/>
                </a:lnTo>
                <a:lnTo>
                  <a:pt x="343471" y="148637"/>
                </a:lnTo>
                <a:lnTo>
                  <a:pt x="349434" y="155667"/>
                </a:lnTo>
                <a:lnTo>
                  <a:pt x="349110" y="161677"/>
                </a:lnTo>
                <a:lnTo>
                  <a:pt x="352472" y="164068"/>
                </a:lnTo>
                <a:lnTo>
                  <a:pt x="353129" y="170621"/>
                </a:lnTo>
                <a:lnTo>
                  <a:pt x="358016" y="179422"/>
                </a:lnTo>
                <a:lnTo>
                  <a:pt x="351710" y="195024"/>
                </a:lnTo>
                <a:lnTo>
                  <a:pt x="352796" y="210102"/>
                </a:lnTo>
                <a:lnTo>
                  <a:pt x="347520" y="217217"/>
                </a:lnTo>
                <a:lnTo>
                  <a:pt x="120910" y="217217"/>
                </a:lnTo>
                <a:lnTo>
                  <a:pt x="109908" y="220084"/>
                </a:lnTo>
                <a:lnTo>
                  <a:pt x="106765" y="223256"/>
                </a:lnTo>
                <a:lnTo>
                  <a:pt x="102469" y="235886"/>
                </a:lnTo>
                <a:lnTo>
                  <a:pt x="96002" y="242754"/>
                </a:lnTo>
                <a:close/>
              </a:path>
              <a:path w="358139" h="339725">
                <a:moveTo>
                  <a:pt x="183611" y="64960"/>
                </a:moveTo>
                <a:lnTo>
                  <a:pt x="181165" y="64960"/>
                </a:lnTo>
                <a:lnTo>
                  <a:pt x="183108" y="64436"/>
                </a:lnTo>
                <a:lnTo>
                  <a:pt x="183611" y="64960"/>
                </a:lnTo>
                <a:close/>
              </a:path>
              <a:path w="358139" h="339725">
                <a:moveTo>
                  <a:pt x="201273" y="71104"/>
                </a:moveTo>
                <a:lnTo>
                  <a:pt x="197405" y="71104"/>
                </a:lnTo>
                <a:lnTo>
                  <a:pt x="197977" y="68351"/>
                </a:lnTo>
                <a:lnTo>
                  <a:pt x="201273" y="71104"/>
                </a:lnTo>
                <a:close/>
              </a:path>
              <a:path w="358139" h="339725">
                <a:moveTo>
                  <a:pt x="209044" y="76380"/>
                </a:moveTo>
                <a:lnTo>
                  <a:pt x="203187" y="76380"/>
                </a:lnTo>
                <a:lnTo>
                  <a:pt x="208587" y="76152"/>
                </a:lnTo>
                <a:lnTo>
                  <a:pt x="209044" y="76380"/>
                </a:lnTo>
                <a:close/>
              </a:path>
              <a:path w="358139" h="339725">
                <a:moveTo>
                  <a:pt x="220443" y="79352"/>
                </a:moveTo>
                <a:lnTo>
                  <a:pt x="214979" y="79352"/>
                </a:lnTo>
                <a:lnTo>
                  <a:pt x="219341" y="78209"/>
                </a:lnTo>
                <a:lnTo>
                  <a:pt x="220443" y="79352"/>
                </a:lnTo>
                <a:close/>
              </a:path>
              <a:path w="358139" h="339725">
                <a:moveTo>
                  <a:pt x="232950" y="81353"/>
                </a:moveTo>
                <a:lnTo>
                  <a:pt x="222370" y="81353"/>
                </a:lnTo>
                <a:lnTo>
                  <a:pt x="225637" y="78266"/>
                </a:lnTo>
                <a:lnTo>
                  <a:pt x="232552" y="78381"/>
                </a:lnTo>
                <a:lnTo>
                  <a:pt x="232950" y="81353"/>
                </a:lnTo>
                <a:close/>
              </a:path>
              <a:path w="358139" h="339725">
                <a:moveTo>
                  <a:pt x="250663" y="88382"/>
                </a:moveTo>
                <a:lnTo>
                  <a:pt x="238991" y="88382"/>
                </a:lnTo>
                <a:lnTo>
                  <a:pt x="244582" y="83696"/>
                </a:lnTo>
                <a:lnTo>
                  <a:pt x="250545" y="87010"/>
                </a:lnTo>
                <a:lnTo>
                  <a:pt x="250663" y="88382"/>
                </a:lnTo>
                <a:close/>
              </a:path>
              <a:path w="358139" h="339725">
                <a:moveTo>
                  <a:pt x="315904" y="87468"/>
                </a:moveTo>
                <a:lnTo>
                  <a:pt x="309753" y="87468"/>
                </a:lnTo>
                <a:lnTo>
                  <a:pt x="311219" y="84667"/>
                </a:lnTo>
                <a:lnTo>
                  <a:pt x="315904" y="87468"/>
                </a:lnTo>
                <a:close/>
              </a:path>
              <a:path w="358139" h="339725">
                <a:moveTo>
                  <a:pt x="279325" y="92706"/>
                </a:moveTo>
                <a:lnTo>
                  <a:pt x="259499" y="92706"/>
                </a:lnTo>
                <a:lnTo>
                  <a:pt x="264614" y="84953"/>
                </a:lnTo>
                <a:lnTo>
                  <a:pt x="269300" y="89173"/>
                </a:lnTo>
                <a:lnTo>
                  <a:pt x="273939" y="89173"/>
                </a:lnTo>
                <a:lnTo>
                  <a:pt x="279325" y="92706"/>
                </a:lnTo>
                <a:close/>
              </a:path>
              <a:path w="358139" h="339725">
                <a:moveTo>
                  <a:pt x="326291" y="93678"/>
                </a:moveTo>
                <a:lnTo>
                  <a:pt x="280806" y="93678"/>
                </a:lnTo>
                <a:lnTo>
                  <a:pt x="286064" y="88773"/>
                </a:lnTo>
                <a:lnTo>
                  <a:pt x="296579" y="88439"/>
                </a:lnTo>
                <a:lnTo>
                  <a:pt x="301180" y="85296"/>
                </a:lnTo>
                <a:lnTo>
                  <a:pt x="302552" y="87353"/>
                </a:lnTo>
                <a:lnTo>
                  <a:pt x="309753" y="87468"/>
                </a:lnTo>
                <a:lnTo>
                  <a:pt x="315904" y="87468"/>
                </a:lnTo>
                <a:lnTo>
                  <a:pt x="326291" y="93678"/>
                </a:lnTo>
                <a:close/>
              </a:path>
              <a:path w="358139" h="339725">
                <a:moveTo>
                  <a:pt x="273939" y="89173"/>
                </a:moveTo>
                <a:lnTo>
                  <a:pt x="269300" y="89173"/>
                </a:lnTo>
                <a:lnTo>
                  <a:pt x="271910" y="86153"/>
                </a:lnTo>
                <a:lnTo>
                  <a:pt x="274091" y="86896"/>
                </a:lnTo>
                <a:lnTo>
                  <a:pt x="272996" y="88553"/>
                </a:lnTo>
                <a:lnTo>
                  <a:pt x="273939" y="89173"/>
                </a:lnTo>
                <a:close/>
              </a:path>
              <a:path w="358139" h="339725">
                <a:moveTo>
                  <a:pt x="258295" y="89230"/>
                </a:moveTo>
                <a:lnTo>
                  <a:pt x="250736" y="89230"/>
                </a:lnTo>
                <a:lnTo>
                  <a:pt x="257270" y="86267"/>
                </a:lnTo>
                <a:lnTo>
                  <a:pt x="258295" y="89230"/>
                </a:lnTo>
                <a:close/>
              </a:path>
              <a:path w="358139" h="339725">
                <a:moveTo>
                  <a:pt x="343424" y="98345"/>
                </a:moveTo>
                <a:lnTo>
                  <a:pt x="334098" y="98345"/>
                </a:lnTo>
                <a:lnTo>
                  <a:pt x="339632" y="96745"/>
                </a:lnTo>
                <a:lnTo>
                  <a:pt x="343423" y="98107"/>
                </a:lnTo>
                <a:lnTo>
                  <a:pt x="343424" y="98345"/>
                </a:lnTo>
                <a:close/>
              </a:path>
              <a:path w="358139" h="339725">
                <a:moveTo>
                  <a:pt x="252745" y="339232"/>
                </a:moveTo>
                <a:lnTo>
                  <a:pt x="242877" y="334470"/>
                </a:lnTo>
                <a:lnTo>
                  <a:pt x="228609" y="332917"/>
                </a:lnTo>
                <a:lnTo>
                  <a:pt x="205987" y="322249"/>
                </a:lnTo>
                <a:lnTo>
                  <a:pt x="197805" y="305571"/>
                </a:lnTo>
                <a:lnTo>
                  <a:pt x="193157" y="286569"/>
                </a:lnTo>
                <a:lnTo>
                  <a:pt x="188747" y="284702"/>
                </a:lnTo>
                <a:lnTo>
                  <a:pt x="174221" y="266966"/>
                </a:lnTo>
                <a:lnTo>
                  <a:pt x="159438" y="236543"/>
                </a:lnTo>
                <a:lnTo>
                  <a:pt x="140331" y="219179"/>
                </a:lnTo>
                <a:lnTo>
                  <a:pt x="120910" y="217217"/>
                </a:lnTo>
                <a:lnTo>
                  <a:pt x="347520" y="217217"/>
                </a:lnTo>
                <a:lnTo>
                  <a:pt x="346595" y="218465"/>
                </a:lnTo>
                <a:lnTo>
                  <a:pt x="347967" y="220322"/>
                </a:lnTo>
                <a:lnTo>
                  <a:pt x="322678" y="220322"/>
                </a:lnTo>
                <a:lnTo>
                  <a:pt x="318325" y="222237"/>
                </a:lnTo>
                <a:lnTo>
                  <a:pt x="317277" y="225390"/>
                </a:lnTo>
                <a:lnTo>
                  <a:pt x="322116" y="234419"/>
                </a:lnTo>
                <a:lnTo>
                  <a:pt x="303637" y="248450"/>
                </a:lnTo>
                <a:lnTo>
                  <a:pt x="296399" y="252555"/>
                </a:lnTo>
                <a:lnTo>
                  <a:pt x="272853" y="252555"/>
                </a:lnTo>
                <a:lnTo>
                  <a:pt x="276882" y="260918"/>
                </a:lnTo>
                <a:lnTo>
                  <a:pt x="269443" y="262585"/>
                </a:lnTo>
                <a:lnTo>
                  <a:pt x="258079" y="278263"/>
                </a:lnTo>
                <a:lnTo>
                  <a:pt x="253107" y="279444"/>
                </a:lnTo>
                <a:lnTo>
                  <a:pt x="254717" y="285759"/>
                </a:lnTo>
                <a:lnTo>
                  <a:pt x="252583" y="292217"/>
                </a:lnTo>
                <a:lnTo>
                  <a:pt x="246849" y="296541"/>
                </a:lnTo>
                <a:lnTo>
                  <a:pt x="250497" y="297932"/>
                </a:lnTo>
                <a:lnTo>
                  <a:pt x="248507" y="310534"/>
                </a:lnTo>
                <a:lnTo>
                  <a:pt x="258479" y="336889"/>
                </a:lnTo>
                <a:lnTo>
                  <a:pt x="252745" y="339232"/>
                </a:lnTo>
                <a:close/>
              </a:path>
              <a:path w="358139" h="339725">
                <a:moveTo>
                  <a:pt x="324383" y="231371"/>
                </a:moveTo>
                <a:lnTo>
                  <a:pt x="330307" y="226752"/>
                </a:lnTo>
                <a:lnTo>
                  <a:pt x="323669" y="225990"/>
                </a:lnTo>
                <a:lnTo>
                  <a:pt x="324859" y="220980"/>
                </a:lnTo>
                <a:lnTo>
                  <a:pt x="322678" y="220322"/>
                </a:lnTo>
                <a:lnTo>
                  <a:pt x="347967" y="220322"/>
                </a:lnTo>
                <a:lnTo>
                  <a:pt x="349015" y="221742"/>
                </a:lnTo>
                <a:lnTo>
                  <a:pt x="324383" y="231371"/>
                </a:lnTo>
                <a:close/>
              </a:path>
              <a:path w="358139" h="339725">
                <a:moveTo>
                  <a:pt x="276977" y="255098"/>
                </a:moveTo>
                <a:lnTo>
                  <a:pt x="272853" y="252555"/>
                </a:lnTo>
                <a:lnTo>
                  <a:pt x="296399" y="252555"/>
                </a:lnTo>
                <a:lnTo>
                  <a:pt x="295441" y="253098"/>
                </a:lnTo>
                <a:lnTo>
                  <a:pt x="284130" y="253098"/>
                </a:lnTo>
                <a:lnTo>
                  <a:pt x="276977" y="255098"/>
                </a:lnTo>
                <a:close/>
              </a:path>
              <a:path w="358139" h="339725">
                <a:moveTo>
                  <a:pt x="284692" y="255689"/>
                </a:moveTo>
                <a:lnTo>
                  <a:pt x="284130" y="253098"/>
                </a:lnTo>
                <a:lnTo>
                  <a:pt x="295441" y="253098"/>
                </a:lnTo>
                <a:lnTo>
                  <a:pt x="292485" y="254774"/>
                </a:lnTo>
                <a:lnTo>
                  <a:pt x="289855" y="254774"/>
                </a:lnTo>
                <a:lnTo>
                  <a:pt x="284692" y="255689"/>
                </a:lnTo>
                <a:close/>
              </a:path>
              <a:path w="358139" h="339725">
                <a:moveTo>
                  <a:pt x="281568" y="260965"/>
                </a:moveTo>
                <a:lnTo>
                  <a:pt x="289855" y="254774"/>
                </a:lnTo>
                <a:lnTo>
                  <a:pt x="292485" y="254774"/>
                </a:lnTo>
                <a:lnTo>
                  <a:pt x="281568" y="260965"/>
                </a:lnTo>
                <a:close/>
              </a:path>
            </a:pathLst>
          </a:custGeom>
          <a:solidFill>
            <a:srgbClr val="F9B15D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4919" y="2234191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89">
                <a:moveTo>
                  <a:pt x="3838" y="59369"/>
                </a:moveTo>
                <a:lnTo>
                  <a:pt x="0" y="43624"/>
                </a:lnTo>
                <a:lnTo>
                  <a:pt x="1895" y="27441"/>
                </a:lnTo>
                <a:lnTo>
                  <a:pt x="13592" y="7477"/>
                </a:lnTo>
                <a:lnTo>
                  <a:pt x="25765" y="0"/>
                </a:lnTo>
                <a:lnTo>
                  <a:pt x="11087" y="13211"/>
                </a:lnTo>
                <a:lnTo>
                  <a:pt x="3505" y="26212"/>
                </a:lnTo>
                <a:lnTo>
                  <a:pt x="476" y="42195"/>
                </a:lnTo>
                <a:lnTo>
                  <a:pt x="3838" y="59369"/>
                </a:lnTo>
                <a:close/>
              </a:path>
            </a:pathLst>
          </a:custGeom>
          <a:solidFill>
            <a:srgbClr val="F9B15D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298" y="1970507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181060" y="58796"/>
                </a:moveTo>
                <a:lnTo>
                  <a:pt x="181159" y="64958"/>
                </a:lnTo>
                <a:lnTo>
                  <a:pt x="183101" y="64438"/>
                </a:lnTo>
                <a:lnTo>
                  <a:pt x="189400" y="70982"/>
                </a:lnTo>
                <a:lnTo>
                  <a:pt x="197405" y="71099"/>
                </a:lnTo>
                <a:lnTo>
                  <a:pt x="197974" y="68343"/>
                </a:lnTo>
                <a:lnTo>
                  <a:pt x="202713" y="72306"/>
                </a:lnTo>
                <a:lnTo>
                  <a:pt x="203184" y="76378"/>
                </a:lnTo>
                <a:lnTo>
                  <a:pt x="208580" y="76152"/>
                </a:lnTo>
                <a:lnTo>
                  <a:pt x="214977" y="79350"/>
                </a:lnTo>
                <a:lnTo>
                  <a:pt x="219333" y="78212"/>
                </a:lnTo>
                <a:lnTo>
                  <a:pt x="222364" y="81352"/>
                </a:lnTo>
                <a:lnTo>
                  <a:pt x="225632" y="78271"/>
                </a:lnTo>
                <a:lnTo>
                  <a:pt x="232548" y="78379"/>
                </a:lnTo>
                <a:lnTo>
                  <a:pt x="233206" y="83294"/>
                </a:lnTo>
                <a:lnTo>
                  <a:pt x="237042" y="83756"/>
                </a:lnTo>
                <a:lnTo>
                  <a:pt x="236198" y="87062"/>
                </a:lnTo>
                <a:lnTo>
                  <a:pt x="238984" y="88376"/>
                </a:lnTo>
                <a:lnTo>
                  <a:pt x="244576" y="83697"/>
                </a:lnTo>
                <a:lnTo>
                  <a:pt x="250541" y="87013"/>
                </a:lnTo>
                <a:lnTo>
                  <a:pt x="250738" y="89230"/>
                </a:lnTo>
                <a:lnTo>
                  <a:pt x="257272" y="86267"/>
                </a:lnTo>
                <a:lnTo>
                  <a:pt x="259499" y="92703"/>
                </a:lnTo>
                <a:lnTo>
                  <a:pt x="264610" y="84952"/>
                </a:lnTo>
                <a:lnTo>
                  <a:pt x="269300" y="89181"/>
                </a:lnTo>
                <a:lnTo>
                  <a:pt x="271900" y="86149"/>
                </a:lnTo>
                <a:lnTo>
                  <a:pt x="274088" y="86895"/>
                </a:lnTo>
                <a:lnTo>
                  <a:pt x="272989" y="88553"/>
                </a:lnTo>
                <a:lnTo>
                  <a:pt x="280808" y="93674"/>
                </a:lnTo>
                <a:lnTo>
                  <a:pt x="286067" y="88779"/>
                </a:lnTo>
                <a:lnTo>
                  <a:pt x="296584" y="88435"/>
                </a:lnTo>
                <a:lnTo>
                  <a:pt x="301176" y="85296"/>
                </a:lnTo>
                <a:lnTo>
                  <a:pt x="302549" y="87356"/>
                </a:lnTo>
                <a:lnTo>
                  <a:pt x="309751" y="87464"/>
                </a:lnTo>
                <a:lnTo>
                  <a:pt x="311212" y="84668"/>
                </a:lnTo>
                <a:lnTo>
                  <a:pt x="334091" y="98344"/>
                </a:lnTo>
                <a:lnTo>
                  <a:pt x="339635" y="96745"/>
                </a:lnTo>
                <a:lnTo>
                  <a:pt x="343422" y="98109"/>
                </a:lnTo>
                <a:lnTo>
                  <a:pt x="343471" y="148645"/>
                </a:lnTo>
                <a:lnTo>
                  <a:pt x="349436" y="155670"/>
                </a:lnTo>
                <a:lnTo>
                  <a:pt x="349102" y="161684"/>
                </a:lnTo>
                <a:lnTo>
                  <a:pt x="352467" y="164068"/>
                </a:lnTo>
                <a:lnTo>
                  <a:pt x="353125" y="170622"/>
                </a:lnTo>
                <a:lnTo>
                  <a:pt x="358011" y="179422"/>
                </a:lnTo>
                <a:lnTo>
                  <a:pt x="351702" y="195021"/>
                </a:lnTo>
                <a:lnTo>
                  <a:pt x="352801" y="210101"/>
                </a:lnTo>
                <a:lnTo>
                  <a:pt x="346591" y="218470"/>
                </a:lnTo>
                <a:lnTo>
                  <a:pt x="349004" y="221737"/>
                </a:lnTo>
                <a:lnTo>
                  <a:pt x="324379" y="231381"/>
                </a:lnTo>
                <a:lnTo>
                  <a:pt x="330304" y="226750"/>
                </a:lnTo>
                <a:lnTo>
                  <a:pt x="323672" y="225995"/>
                </a:lnTo>
                <a:lnTo>
                  <a:pt x="324859" y="220981"/>
                </a:lnTo>
                <a:lnTo>
                  <a:pt x="322672" y="220324"/>
                </a:lnTo>
                <a:lnTo>
                  <a:pt x="318315" y="222237"/>
                </a:lnTo>
                <a:lnTo>
                  <a:pt x="317276" y="225386"/>
                </a:lnTo>
                <a:lnTo>
                  <a:pt x="322112" y="234422"/>
                </a:lnTo>
                <a:lnTo>
                  <a:pt x="303638" y="248452"/>
                </a:lnTo>
                <a:lnTo>
                  <a:pt x="281564" y="260971"/>
                </a:lnTo>
                <a:lnTo>
                  <a:pt x="289854" y="254770"/>
                </a:lnTo>
                <a:lnTo>
                  <a:pt x="284693" y="255692"/>
                </a:lnTo>
                <a:lnTo>
                  <a:pt x="284124" y="253102"/>
                </a:lnTo>
                <a:lnTo>
                  <a:pt x="276972" y="255094"/>
                </a:lnTo>
                <a:lnTo>
                  <a:pt x="272852" y="252563"/>
                </a:lnTo>
                <a:lnTo>
                  <a:pt x="276874" y="260921"/>
                </a:lnTo>
                <a:lnTo>
                  <a:pt x="269437" y="262589"/>
                </a:lnTo>
                <a:lnTo>
                  <a:pt x="258076" y="278267"/>
                </a:lnTo>
                <a:lnTo>
                  <a:pt x="253102" y="279445"/>
                </a:lnTo>
                <a:lnTo>
                  <a:pt x="254711" y="285763"/>
                </a:lnTo>
                <a:lnTo>
                  <a:pt x="252582" y="292218"/>
                </a:lnTo>
                <a:lnTo>
                  <a:pt x="246853" y="296545"/>
                </a:lnTo>
                <a:lnTo>
                  <a:pt x="250492" y="297928"/>
                </a:lnTo>
                <a:lnTo>
                  <a:pt x="248511" y="310526"/>
                </a:lnTo>
                <a:lnTo>
                  <a:pt x="258479" y="336888"/>
                </a:lnTo>
                <a:lnTo>
                  <a:pt x="252739" y="339232"/>
                </a:lnTo>
                <a:lnTo>
                  <a:pt x="242869" y="334464"/>
                </a:lnTo>
                <a:lnTo>
                  <a:pt x="228604" y="332914"/>
                </a:lnTo>
                <a:lnTo>
                  <a:pt x="205990" y="322250"/>
                </a:lnTo>
                <a:lnTo>
                  <a:pt x="197808" y="305571"/>
                </a:lnTo>
                <a:lnTo>
                  <a:pt x="193147" y="286567"/>
                </a:lnTo>
                <a:lnTo>
                  <a:pt x="188742" y="284703"/>
                </a:lnTo>
                <a:lnTo>
                  <a:pt x="174222" y="266965"/>
                </a:lnTo>
                <a:lnTo>
                  <a:pt x="159437" y="236541"/>
                </a:lnTo>
                <a:lnTo>
                  <a:pt x="140325" y="219186"/>
                </a:lnTo>
                <a:lnTo>
                  <a:pt x="120900" y="217214"/>
                </a:lnTo>
                <a:lnTo>
                  <a:pt x="109902" y="220088"/>
                </a:lnTo>
                <a:lnTo>
                  <a:pt x="106762" y="223257"/>
                </a:lnTo>
                <a:lnTo>
                  <a:pt x="102465" y="235884"/>
                </a:lnTo>
                <a:lnTo>
                  <a:pt x="96000" y="242752"/>
                </a:lnTo>
                <a:lnTo>
                  <a:pt x="89534" y="242634"/>
                </a:lnTo>
                <a:lnTo>
                  <a:pt x="60484" y="225229"/>
                </a:lnTo>
                <a:lnTo>
                  <a:pt x="54558" y="215928"/>
                </a:lnTo>
                <a:lnTo>
                  <a:pt x="53126" y="206981"/>
                </a:lnTo>
                <a:lnTo>
                  <a:pt x="46386" y="193089"/>
                </a:lnTo>
                <a:lnTo>
                  <a:pt x="33936" y="184494"/>
                </a:lnTo>
                <a:lnTo>
                  <a:pt x="0" y="151598"/>
                </a:lnTo>
                <a:lnTo>
                  <a:pt x="853" y="148419"/>
                </a:lnTo>
                <a:lnTo>
                  <a:pt x="97569" y="148145"/>
                </a:lnTo>
                <a:lnTo>
                  <a:pt x="98178" y="0"/>
                </a:lnTo>
                <a:lnTo>
                  <a:pt x="180972" y="0"/>
                </a:lnTo>
                <a:lnTo>
                  <a:pt x="181060" y="58796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4930" y="2234167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89">
                <a:moveTo>
                  <a:pt x="3836" y="59375"/>
                </a:moveTo>
                <a:lnTo>
                  <a:pt x="0" y="43629"/>
                </a:lnTo>
                <a:lnTo>
                  <a:pt x="1893" y="27441"/>
                </a:lnTo>
                <a:lnTo>
                  <a:pt x="13588" y="7475"/>
                </a:lnTo>
                <a:lnTo>
                  <a:pt x="25763" y="0"/>
                </a:lnTo>
                <a:lnTo>
                  <a:pt x="11076" y="13215"/>
                </a:lnTo>
                <a:lnTo>
                  <a:pt x="3502" y="26214"/>
                </a:lnTo>
                <a:lnTo>
                  <a:pt x="470" y="42196"/>
                </a:lnTo>
                <a:lnTo>
                  <a:pt x="3836" y="59375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9450" y="1800251"/>
            <a:ext cx="45720" cy="86360"/>
          </a:xfrm>
          <a:custGeom>
            <a:avLst/>
            <a:gdLst/>
            <a:ahLst/>
            <a:cxnLst/>
            <a:rect l="l" t="t" r="r" b="b"/>
            <a:pathLst>
              <a:path w="45720" h="86360">
                <a:moveTo>
                  <a:pt x="16954" y="85772"/>
                </a:moveTo>
                <a:lnTo>
                  <a:pt x="17049" y="78209"/>
                </a:lnTo>
                <a:lnTo>
                  <a:pt x="10982" y="76685"/>
                </a:lnTo>
                <a:lnTo>
                  <a:pt x="5067" y="71542"/>
                </a:lnTo>
                <a:lnTo>
                  <a:pt x="1323" y="67932"/>
                </a:lnTo>
                <a:lnTo>
                  <a:pt x="0" y="61912"/>
                </a:lnTo>
                <a:lnTo>
                  <a:pt x="3933" y="55816"/>
                </a:lnTo>
                <a:lnTo>
                  <a:pt x="11410" y="52730"/>
                </a:lnTo>
                <a:lnTo>
                  <a:pt x="11649" y="50320"/>
                </a:lnTo>
                <a:lnTo>
                  <a:pt x="22783" y="43519"/>
                </a:lnTo>
                <a:lnTo>
                  <a:pt x="13592" y="33766"/>
                </a:lnTo>
                <a:lnTo>
                  <a:pt x="9705" y="24107"/>
                </a:lnTo>
                <a:lnTo>
                  <a:pt x="13830" y="17849"/>
                </a:lnTo>
                <a:lnTo>
                  <a:pt x="11744" y="13211"/>
                </a:lnTo>
                <a:lnTo>
                  <a:pt x="23536" y="0"/>
                </a:lnTo>
                <a:lnTo>
                  <a:pt x="45367" y="13030"/>
                </a:lnTo>
                <a:lnTo>
                  <a:pt x="41729" y="23479"/>
                </a:lnTo>
                <a:lnTo>
                  <a:pt x="37414" y="25727"/>
                </a:lnTo>
                <a:lnTo>
                  <a:pt x="35461" y="30651"/>
                </a:lnTo>
                <a:lnTo>
                  <a:pt x="42672" y="34575"/>
                </a:lnTo>
                <a:lnTo>
                  <a:pt x="39643" y="54949"/>
                </a:lnTo>
                <a:lnTo>
                  <a:pt x="32918" y="68970"/>
                </a:lnTo>
                <a:lnTo>
                  <a:pt x="28413" y="73628"/>
                </a:lnTo>
                <a:lnTo>
                  <a:pt x="16954" y="85772"/>
                </a:lnTo>
                <a:close/>
              </a:path>
            </a:pathLst>
          </a:custGeom>
          <a:solidFill>
            <a:srgbClr val="9E3D21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9463" y="1800229"/>
            <a:ext cx="45720" cy="86360"/>
          </a:xfrm>
          <a:custGeom>
            <a:avLst/>
            <a:gdLst/>
            <a:ahLst/>
            <a:cxnLst/>
            <a:rect l="l" t="t" r="r" b="b"/>
            <a:pathLst>
              <a:path w="45720" h="86360">
                <a:moveTo>
                  <a:pt x="28412" y="73621"/>
                </a:moveTo>
                <a:lnTo>
                  <a:pt x="16953" y="85777"/>
                </a:lnTo>
                <a:lnTo>
                  <a:pt x="17051" y="78212"/>
                </a:lnTo>
                <a:lnTo>
                  <a:pt x="10978" y="76682"/>
                </a:lnTo>
                <a:lnTo>
                  <a:pt x="5062" y="71541"/>
                </a:lnTo>
                <a:lnTo>
                  <a:pt x="1324" y="67930"/>
                </a:lnTo>
                <a:lnTo>
                  <a:pt x="0" y="61907"/>
                </a:lnTo>
                <a:lnTo>
                  <a:pt x="3924" y="55814"/>
                </a:lnTo>
                <a:lnTo>
                  <a:pt x="11410" y="52723"/>
                </a:lnTo>
                <a:lnTo>
                  <a:pt x="11645" y="50320"/>
                </a:lnTo>
                <a:lnTo>
                  <a:pt x="22781" y="43511"/>
                </a:lnTo>
                <a:lnTo>
                  <a:pt x="13588" y="33769"/>
                </a:lnTo>
                <a:lnTo>
                  <a:pt x="9703" y="24105"/>
                </a:lnTo>
                <a:lnTo>
                  <a:pt x="13823" y="17855"/>
                </a:lnTo>
                <a:lnTo>
                  <a:pt x="11743" y="13215"/>
                </a:lnTo>
                <a:lnTo>
                  <a:pt x="23536" y="0"/>
                </a:lnTo>
                <a:lnTo>
                  <a:pt x="45365" y="13028"/>
                </a:lnTo>
                <a:lnTo>
                  <a:pt x="41725" y="23477"/>
                </a:lnTo>
                <a:lnTo>
                  <a:pt x="37409" y="25724"/>
                </a:lnTo>
                <a:lnTo>
                  <a:pt x="35456" y="30649"/>
                </a:lnTo>
                <a:lnTo>
                  <a:pt x="42667" y="34573"/>
                </a:lnTo>
                <a:lnTo>
                  <a:pt x="39636" y="54951"/>
                </a:lnTo>
                <a:lnTo>
                  <a:pt x="32915" y="68970"/>
                </a:lnTo>
                <a:lnTo>
                  <a:pt x="28412" y="73621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335" y="2379124"/>
            <a:ext cx="4046196" cy="950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2287" y="2918543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96002" y="242754"/>
                </a:moveTo>
                <a:lnTo>
                  <a:pt x="89544" y="242630"/>
                </a:lnTo>
                <a:lnTo>
                  <a:pt x="60483" y="225228"/>
                </a:lnTo>
                <a:lnTo>
                  <a:pt x="54568" y="215922"/>
                </a:lnTo>
                <a:lnTo>
                  <a:pt x="53130" y="206978"/>
                </a:lnTo>
                <a:lnTo>
                  <a:pt x="46396" y="193090"/>
                </a:lnTo>
                <a:lnTo>
                  <a:pt x="33947" y="184489"/>
                </a:lnTo>
                <a:lnTo>
                  <a:pt x="0" y="151599"/>
                </a:lnTo>
                <a:lnTo>
                  <a:pt x="857" y="148418"/>
                </a:lnTo>
                <a:lnTo>
                  <a:pt x="97574" y="148142"/>
                </a:lnTo>
                <a:lnTo>
                  <a:pt x="98183" y="0"/>
                </a:lnTo>
                <a:lnTo>
                  <a:pt x="180975" y="0"/>
                </a:lnTo>
                <a:lnTo>
                  <a:pt x="181070" y="58788"/>
                </a:lnTo>
                <a:lnTo>
                  <a:pt x="181165" y="64950"/>
                </a:lnTo>
                <a:lnTo>
                  <a:pt x="183603" y="64950"/>
                </a:lnTo>
                <a:lnTo>
                  <a:pt x="189404" y="70980"/>
                </a:lnTo>
                <a:lnTo>
                  <a:pt x="197405" y="71104"/>
                </a:lnTo>
                <a:lnTo>
                  <a:pt x="201277" y="71104"/>
                </a:lnTo>
                <a:lnTo>
                  <a:pt x="202711" y="72304"/>
                </a:lnTo>
                <a:lnTo>
                  <a:pt x="203187" y="76371"/>
                </a:lnTo>
                <a:lnTo>
                  <a:pt x="209043" y="76371"/>
                </a:lnTo>
                <a:lnTo>
                  <a:pt x="214979" y="79352"/>
                </a:lnTo>
                <a:lnTo>
                  <a:pt x="220443" y="79352"/>
                </a:lnTo>
                <a:lnTo>
                  <a:pt x="222370" y="81353"/>
                </a:lnTo>
                <a:lnTo>
                  <a:pt x="232950" y="81353"/>
                </a:lnTo>
                <a:lnTo>
                  <a:pt x="233210" y="83296"/>
                </a:lnTo>
                <a:lnTo>
                  <a:pt x="237048" y="83753"/>
                </a:lnTo>
                <a:lnTo>
                  <a:pt x="236200" y="87068"/>
                </a:lnTo>
                <a:lnTo>
                  <a:pt x="238991" y="88372"/>
                </a:lnTo>
                <a:lnTo>
                  <a:pt x="250662" y="88372"/>
                </a:lnTo>
                <a:lnTo>
                  <a:pt x="250736" y="89230"/>
                </a:lnTo>
                <a:lnTo>
                  <a:pt x="258295" y="89230"/>
                </a:lnTo>
                <a:lnTo>
                  <a:pt x="259499" y="92706"/>
                </a:lnTo>
                <a:lnTo>
                  <a:pt x="279328" y="92706"/>
                </a:lnTo>
                <a:lnTo>
                  <a:pt x="280806" y="93678"/>
                </a:lnTo>
                <a:lnTo>
                  <a:pt x="326302" y="93678"/>
                </a:lnTo>
                <a:lnTo>
                  <a:pt x="334098" y="98336"/>
                </a:lnTo>
                <a:lnTo>
                  <a:pt x="343424" y="98336"/>
                </a:lnTo>
                <a:lnTo>
                  <a:pt x="343471" y="148637"/>
                </a:lnTo>
                <a:lnTo>
                  <a:pt x="349434" y="155667"/>
                </a:lnTo>
                <a:lnTo>
                  <a:pt x="349110" y="161677"/>
                </a:lnTo>
                <a:lnTo>
                  <a:pt x="352472" y="164068"/>
                </a:lnTo>
                <a:lnTo>
                  <a:pt x="353129" y="170621"/>
                </a:lnTo>
                <a:lnTo>
                  <a:pt x="358016" y="179412"/>
                </a:lnTo>
                <a:lnTo>
                  <a:pt x="351710" y="195014"/>
                </a:lnTo>
                <a:lnTo>
                  <a:pt x="352796" y="210102"/>
                </a:lnTo>
                <a:lnTo>
                  <a:pt x="347527" y="217208"/>
                </a:lnTo>
                <a:lnTo>
                  <a:pt x="120910" y="217208"/>
                </a:lnTo>
                <a:lnTo>
                  <a:pt x="109908" y="220084"/>
                </a:lnTo>
                <a:lnTo>
                  <a:pt x="106765" y="223246"/>
                </a:lnTo>
                <a:lnTo>
                  <a:pt x="102469" y="235886"/>
                </a:lnTo>
                <a:lnTo>
                  <a:pt x="96002" y="242754"/>
                </a:lnTo>
                <a:close/>
              </a:path>
              <a:path w="358139" h="339725">
                <a:moveTo>
                  <a:pt x="183603" y="64950"/>
                </a:moveTo>
                <a:lnTo>
                  <a:pt x="181165" y="64950"/>
                </a:lnTo>
                <a:lnTo>
                  <a:pt x="183108" y="64436"/>
                </a:lnTo>
                <a:lnTo>
                  <a:pt x="183603" y="64950"/>
                </a:lnTo>
                <a:close/>
              </a:path>
              <a:path w="358139" h="339725">
                <a:moveTo>
                  <a:pt x="201277" y="71104"/>
                </a:moveTo>
                <a:lnTo>
                  <a:pt x="197405" y="71104"/>
                </a:lnTo>
                <a:lnTo>
                  <a:pt x="197977" y="68341"/>
                </a:lnTo>
                <a:lnTo>
                  <a:pt x="201277" y="71104"/>
                </a:lnTo>
                <a:close/>
              </a:path>
              <a:path w="358139" h="339725">
                <a:moveTo>
                  <a:pt x="209043" y="76371"/>
                </a:moveTo>
                <a:lnTo>
                  <a:pt x="203187" y="76371"/>
                </a:lnTo>
                <a:lnTo>
                  <a:pt x="208587" y="76142"/>
                </a:lnTo>
                <a:lnTo>
                  <a:pt x="209043" y="76371"/>
                </a:lnTo>
                <a:close/>
              </a:path>
              <a:path w="358139" h="339725">
                <a:moveTo>
                  <a:pt x="220443" y="79352"/>
                </a:moveTo>
                <a:lnTo>
                  <a:pt x="214979" y="79352"/>
                </a:lnTo>
                <a:lnTo>
                  <a:pt x="219341" y="78209"/>
                </a:lnTo>
                <a:lnTo>
                  <a:pt x="220443" y="79352"/>
                </a:lnTo>
                <a:close/>
              </a:path>
              <a:path w="358139" h="339725">
                <a:moveTo>
                  <a:pt x="232950" y="81353"/>
                </a:moveTo>
                <a:lnTo>
                  <a:pt x="222370" y="81353"/>
                </a:lnTo>
                <a:lnTo>
                  <a:pt x="225637" y="78266"/>
                </a:lnTo>
                <a:lnTo>
                  <a:pt x="232552" y="78381"/>
                </a:lnTo>
                <a:lnTo>
                  <a:pt x="232950" y="81353"/>
                </a:lnTo>
                <a:close/>
              </a:path>
              <a:path w="358139" h="339725">
                <a:moveTo>
                  <a:pt x="250662" y="88372"/>
                </a:moveTo>
                <a:lnTo>
                  <a:pt x="238991" y="88372"/>
                </a:lnTo>
                <a:lnTo>
                  <a:pt x="244582" y="83696"/>
                </a:lnTo>
                <a:lnTo>
                  <a:pt x="250545" y="87010"/>
                </a:lnTo>
                <a:lnTo>
                  <a:pt x="250662" y="88372"/>
                </a:lnTo>
                <a:close/>
              </a:path>
              <a:path w="358139" h="339725">
                <a:moveTo>
                  <a:pt x="315907" y="87468"/>
                </a:moveTo>
                <a:lnTo>
                  <a:pt x="309753" y="87468"/>
                </a:lnTo>
                <a:lnTo>
                  <a:pt x="311219" y="84667"/>
                </a:lnTo>
                <a:lnTo>
                  <a:pt x="315907" y="87468"/>
                </a:lnTo>
                <a:close/>
              </a:path>
              <a:path w="358139" h="339725">
                <a:moveTo>
                  <a:pt x="279328" y="92706"/>
                </a:moveTo>
                <a:lnTo>
                  <a:pt x="259499" y="92706"/>
                </a:lnTo>
                <a:lnTo>
                  <a:pt x="264614" y="84953"/>
                </a:lnTo>
                <a:lnTo>
                  <a:pt x="269300" y="89173"/>
                </a:lnTo>
                <a:lnTo>
                  <a:pt x="273952" y="89173"/>
                </a:lnTo>
                <a:lnTo>
                  <a:pt x="279328" y="92706"/>
                </a:lnTo>
                <a:close/>
              </a:path>
              <a:path w="358139" h="339725">
                <a:moveTo>
                  <a:pt x="326302" y="93678"/>
                </a:moveTo>
                <a:lnTo>
                  <a:pt x="280806" y="93678"/>
                </a:lnTo>
                <a:lnTo>
                  <a:pt x="286064" y="88773"/>
                </a:lnTo>
                <a:lnTo>
                  <a:pt x="296579" y="88430"/>
                </a:lnTo>
                <a:lnTo>
                  <a:pt x="301180" y="85296"/>
                </a:lnTo>
                <a:lnTo>
                  <a:pt x="302552" y="87353"/>
                </a:lnTo>
                <a:lnTo>
                  <a:pt x="309753" y="87468"/>
                </a:lnTo>
                <a:lnTo>
                  <a:pt x="315907" y="87468"/>
                </a:lnTo>
                <a:lnTo>
                  <a:pt x="326302" y="93678"/>
                </a:lnTo>
                <a:close/>
              </a:path>
              <a:path w="358139" h="339725">
                <a:moveTo>
                  <a:pt x="273952" y="89173"/>
                </a:moveTo>
                <a:lnTo>
                  <a:pt x="269300" y="89173"/>
                </a:lnTo>
                <a:lnTo>
                  <a:pt x="271910" y="86153"/>
                </a:lnTo>
                <a:lnTo>
                  <a:pt x="274091" y="86896"/>
                </a:lnTo>
                <a:lnTo>
                  <a:pt x="272996" y="88544"/>
                </a:lnTo>
                <a:lnTo>
                  <a:pt x="273952" y="89173"/>
                </a:lnTo>
                <a:close/>
              </a:path>
              <a:path w="358139" h="339725">
                <a:moveTo>
                  <a:pt x="258295" y="89230"/>
                </a:moveTo>
                <a:lnTo>
                  <a:pt x="250736" y="89230"/>
                </a:lnTo>
                <a:lnTo>
                  <a:pt x="257270" y="86267"/>
                </a:lnTo>
                <a:lnTo>
                  <a:pt x="258295" y="89230"/>
                </a:lnTo>
                <a:close/>
              </a:path>
              <a:path w="358139" h="339725">
                <a:moveTo>
                  <a:pt x="343424" y="98336"/>
                </a:moveTo>
                <a:lnTo>
                  <a:pt x="334098" y="98336"/>
                </a:lnTo>
                <a:lnTo>
                  <a:pt x="339632" y="96745"/>
                </a:lnTo>
                <a:lnTo>
                  <a:pt x="343423" y="98107"/>
                </a:lnTo>
                <a:lnTo>
                  <a:pt x="343424" y="98336"/>
                </a:lnTo>
                <a:close/>
              </a:path>
              <a:path w="358139" h="339725">
                <a:moveTo>
                  <a:pt x="252745" y="339223"/>
                </a:moveTo>
                <a:lnTo>
                  <a:pt x="242877" y="334470"/>
                </a:lnTo>
                <a:lnTo>
                  <a:pt x="228609" y="332917"/>
                </a:lnTo>
                <a:lnTo>
                  <a:pt x="205987" y="322249"/>
                </a:lnTo>
                <a:lnTo>
                  <a:pt x="197805" y="305571"/>
                </a:lnTo>
                <a:lnTo>
                  <a:pt x="193157" y="286569"/>
                </a:lnTo>
                <a:lnTo>
                  <a:pt x="188747" y="284692"/>
                </a:lnTo>
                <a:lnTo>
                  <a:pt x="174221" y="266966"/>
                </a:lnTo>
                <a:lnTo>
                  <a:pt x="159438" y="236543"/>
                </a:lnTo>
                <a:lnTo>
                  <a:pt x="140331" y="219179"/>
                </a:lnTo>
                <a:lnTo>
                  <a:pt x="120910" y="217208"/>
                </a:lnTo>
                <a:lnTo>
                  <a:pt x="347527" y="217208"/>
                </a:lnTo>
                <a:lnTo>
                  <a:pt x="346595" y="218465"/>
                </a:lnTo>
                <a:lnTo>
                  <a:pt x="347967" y="220322"/>
                </a:lnTo>
                <a:lnTo>
                  <a:pt x="322678" y="220322"/>
                </a:lnTo>
                <a:lnTo>
                  <a:pt x="318325" y="222227"/>
                </a:lnTo>
                <a:lnTo>
                  <a:pt x="317277" y="225390"/>
                </a:lnTo>
                <a:lnTo>
                  <a:pt x="322116" y="234419"/>
                </a:lnTo>
                <a:lnTo>
                  <a:pt x="303637" y="248450"/>
                </a:lnTo>
                <a:lnTo>
                  <a:pt x="296399" y="252555"/>
                </a:lnTo>
                <a:lnTo>
                  <a:pt x="272853" y="252555"/>
                </a:lnTo>
                <a:lnTo>
                  <a:pt x="276882" y="260918"/>
                </a:lnTo>
                <a:lnTo>
                  <a:pt x="269443" y="262585"/>
                </a:lnTo>
                <a:lnTo>
                  <a:pt x="258079" y="278263"/>
                </a:lnTo>
                <a:lnTo>
                  <a:pt x="253107" y="279444"/>
                </a:lnTo>
                <a:lnTo>
                  <a:pt x="254717" y="285759"/>
                </a:lnTo>
                <a:lnTo>
                  <a:pt x="252583" y="292217"/>
                </a:lnTo>
                <a:lnTo>
                  <a:pt x="246849" y="296541"/>
                </a:lnTo>
                <a:lnTo>
                  <a:pt x="250497" y="297922"/>
                </a:lnTo>
                <a:lnTo>
                  <a:pt x="248507" y="310524"/>
                </a:lnTo>
                <a:lnTo>
                  <a:pt x="258479" y="336889"/>
                </a:lnTo>
                <a:lnTo>
                  <a:pt x="252745" y="339223"/>
                </a:lnTo>
                <a:close/>
              </a:path>
              <a:path w="358139" h="339725">
                <a:moveTo>
                  <a:pt x="324383" y="231371"/>
                </a:moveTo>
                <a:lnTo>
                  <a:pt x="330307" y="226752"/>
                </a:lnTo>
                <a:lnTo>
                  <a:pt x="323669" y="225990"/>
                </a:lnTo>
                <a:lnTo>
                  <a:pt x="324859" y="220980"/>
                </a:lnTo>
                <a:lnTo>
                  <a:pt x="322678" y="220322"/>
                </a:lnTo>
                <a:lnTo>
                  <a:pt x="347967" y="220322"/>
                </a:lnTo>
                <a:lnTo>
                  <a:pt x="349015" y="221742"/>
                </a:lnTo>
                <a:lnTo>
                  <a:pt x="324383" y="231371"/>
                </a:lnTo>
                <a:close/>
              </a:path>
              <a:path w="358139" h="339725">
                <a:moveTo>
                  <a:pt x="276977" y="255089"/>
                </a:moveTo>
                <a:lnTo>
                  <a:pt x="272853" y="252555"/>
                </a:lnTo>
                <a:lnTo>
                  <a:pt x="296399" y="252555"/>
                </a:lnTo>
                <a:lnTo>
                  <a:pt x="295441" y="253098"/>
                </a:lnTo>
                <a:lnTo>
                  <a:pt x="284130" y="253098"/>
                </a:lnTo>
                <a:lnTo>
                  <a:pt x="276977" y="255089"/>
                </a:lnTo>
                <a:close/>
              </a:path>
              <a:path w="358139" h="339725">
                <a:moveTo>
                  <a:pt x="284692" y="255689"/>
                </a:moveTo>
                <a:lnTo>
                  <a:pt x="284130" y="253098"/>
                </a:lnTo>
                <a:lnTo>
                  <a:pt x="295441" y="253098"/>
                </a:lnTo>
                <a:lnTo>
                  <a:pt x="292502" y="254765"/>
                </a:lnTo>
                <a:lnTo>
                  <a:pt x="289855" y="254765"/>
                </a:lnTo>
                <a:lnTo>
                  <a:pt x="284692" y="255689"/>
                </a:lnTo>
                <a:close/>
              </a:path>
              <a:path w="358139" h="339725">
                <a:moveTo>
                  <a:pt x="281568" y="260965"/>
                </a:moveTo>
                <a:lnTo>
                  <a:pt x="289855" y="254765"/>
                </a:lnTo>
                <a:lnTo>
                  <a:pt x="292502" y="254765"/>
                </a:lnTo>
                <a:lnTo>
                  <a:pt x="281568" y="260965"/>
                </a:lnTo>
                <a:close/>
              </a:path>
            </a:pathLst>
          </a:custGeom>
          <a:solidFill>
            <a:srgbClr val="C65221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4919" y="3182205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89">
                <a:moveTo>
                  <a:pt x="3838" y="59369"/>
                </a:moveTo>
                <a:lnTo>
                  <a:pt x="0" y="43624"/>
                </a:lnTo>
                <a:lnTo>
                  <a:pt x="1895" y="27441"/>
                </a:lnTo>
                <a:lnTo>
                  <a:pt x="13592" y="7467"/>
                </a:lnTo>
                <a:lnTo>
                  <a:pt x="25765" y="0"/>
                </a:lnTo>
                <a:lnTo>
                  <a:pt x="11087" y="13211"/>
                </a:lnTo>
                <a:lnTo>
                  <a:pt x="3505" y="26212"/>
                </a:lnTo>
                <a:lnTo>
                  <a:pt x="476" y="42186"/>
                </a:lnTo>
                <a:lnTo>
                  <a:pt x="3838" y="59369"/>
                </a:lnTo>
                <a:close/>
              </a:path>
            </a:pathLst>
          </a:custGeom>
          <a:solidFill>
            <a:srgbClr val="C65221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2298" y="2918521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181060" y="58796"/>
                </a:moveTo>
                <a:lnTo>
                  <a:pt x="181159" y="64958"/>
                </a:lnTo>
                <a:lnTo>
                  <a:pt x="183101" y="64438"/>
                </a:lnTo>
                <a:lnTo>
                  <a:pt x="189400" y="70982"/>
                </a:lnTo>
                <a:lnTo>
                  <a:pt x="197405" y="71099"/>
                </a:lnTo>
                <a:lnTo>
                  <a:pt x="197974" y="68343"/>
                </a:lnTo>
                <a:lnTo>
                  <a:pt x="202713" y="72306"/>
                </a:lnTo>
                <a:lnTo>
                  <a:pt x="203184" y="76378"/>
                </a:lnTo>
                <a:lnTo>
                  <a:pt x="208580" y="76152"/>
                </a:lnTo>
                <a:lnTo>
                  <a:pt x="214977" y="79350"/>
                </a:lnTo>
                <a:lnTo>
                  <a:pt x="219333" y="78212"/>
                </a:lnTo>
                <a:lnTo>
                  <a:pt x="222364" y="81352"/>
                </a:lnTo>
                <a:lnTo>
                  <a:pt x="225632" y="78271"/>
                </a:lnTo>
                <a:lnTo>
                  <a:pt x="232548" y="78379"/>
                </a:lnTo>
                <a:lnTo>
                  <a:pt x="233206" y="83294"/>
                </a:lnTo>
                <a:lnTo>
                  <a:pt x="237042" y="83756"/>
                </a:lnTo>
                <a:lnTo>
                  <a:pt x="236198" y="87062"/>
                </a:lnTo>
                <a:lnTo>
                  <a:pt x="238984" y="88376"/>
                </a:lnTo>
                <a:lnTo>
                  <a:pt x="244576" y="83697"/>
                </a:lnTo>
                <a:lnTo>
                  <a:pt x="250541" y="87013"/>
                </a:lnTo>
                <a:lnTo>
                  <a:pt x="250738" y="89230"/>
                </a:lnTo>
                <a:lnTo>
                  <a:pt x="257272" y="86267"/>
                </a:lnTo>
                <a:lnTo>
                  <a:pt x="259499" y="92703"/>
                </a:lnTo>
                <a:lnTo>
                  <a:pt x="264610" y="84952"/>
                </a:lnTo>
                <a:lnTo>
                  <a:pt x="269300" y="89181"/>
                </a:lnTo>
                <a:lnTo>
                  <a:pt x="271900" y="86149"/>
                </a:lnTo>
                <a:lnTo>
                  <a:pt x="274088" y="86895"/>
                </a:lnTo>
                <a:lnTo>
                  <a:pt x="272989" y="88553"/>
                </a:lnTo>
                <a:lnTo>
                  <a:pt x="280808" y="93674"/>
                </a:lnTo>
                <a:lnTo>
                  <a:pt x="286067" y="88779"/>
                </a:lnTo>
                <a:lnTo>
                  <a:pt x="296584" y="88435"/>
                </a:lnTo>
                <a:lnTo>
                  <a:pt x="301176" y="85296"/>
                </a:lnTo>
                <a:lnTo>
                  <a:pt x="302549" y="87356"/>
                </a:lnTo>
                <a:lnTo>
                  <a:pt x="309751" y="87464"/>
                </a:lnTo>
                <a:lnTo>
                  <a:pt x="311212" y="84668"/>
                </a:lnTo>
                <a:lnTo>
                  <a:pt x="334091" y="98344"/>
                </a:lnTo>
                <a:lnTo>
                  <a:pt x="339635" y="96745"/>
                </a:lnTo>
                <a:lnTo>
                  <a:pt x="343422" y="98109"/>
                </a:lnTo>
                <a:lnTo>
                  <a:pt x="343471" y="148645"/>
                </a:lnTo>
                <a:lnTo>
                  <a:pt x="349436" y="155670"/>
                </a:lnTo>
                <a:lnTo>
                  <a:pt x="349102" y="161684"/>
                </a:lnTo>
                <a:lnTo>
                  <a:pt x="352467" y="164068"/>
                </a:lnTo>
                <a:lnTo>
                  <a:pt x="353125" y="170622"/>
                </a:lnTo>
                <a:lnTo>
                  <a:pt x="358011" y="179422"/>
                </a:lnTo>
                <a:lnTo>
                  <a:pt x="351702" y="195021"/>
                </a:lnTo>
                <a:lnTo>
                  <a:pt x="352801" y="210101"/>
                </a:lnTo>
                <a:lnTo>
                  <a:pt x="346591" y="218470"/>
                </a:lnTo>
                <a:lnTo>
                  <a:pt x="349004" y="221737"/>
                </a:lnTo>
                <a:lnTo>
                  <a:pt x="324379" y="231381"/>
                </a:lnTo>
                <a:lnTo>
                  <a:pt x="330304" y="226750"/>
                </a:lnTo>
                <a:lnTo>
                  <a:pt x="323672" y="225995"/>
                </a:lnTo>
                <a:lnTo>
                  <a:pt x="324859" y="220981"/>
                </a:lnTo>
                <a:lnTo>
                  <a:pt x="322672" y="220324"/>
                </a:lnTo>
                <a:lnTo>
                  <a:pt x="318315" y="222237"/>
                </a:lnTo>
                <a:lnTo>
                  <a:pt x="317276" y="225386"/>
                </a:lnTo>
                <a:lnTo>
                  <a:pt x="322112" y="234422"/>
                </a:lnTo>
                <a:lnTo>
                  <a:pt x="303638" y="248452"/>
                </a:lnTo>
                <a:lnTo>
                  <a:pt x="281564" y="260971"/>
                </a:lnTo>
                <a:lnTo>
                  <a:pt x="289854" y="254770"/>
                </a:lnTo>
                <a:lnTo>
                  <a:pt x="284693" y="255692"/>
                </a:lnTo>
                <a:lnTo>
                  <a:pt x="284124" y="253102"/>
                </a:lnTo>
                <a:lnTo>
                  <a:pt x="276972" y="255094"/>
                </a:lnTo>
                <a:lnTo>
                  <a:pt x="272852" y="252563"/>
                </a:lnTo>
                <a:lnTo>
                  <a:pt x="276874" y="260921"/>
                </a:lnTo>
                <a:lnTo>
                  <a:pt x="269437" y="262589"/>
                </a:lnTo>
                <a:lnTo>
                  <a:pt x="258076" y="278267"/>
                </a:lnTo>
                <a:lnTo>
                  <a:pt x="253102" y="279445"/>
                </a:lnTo>
                <a:lnTo>
                  <a:pt x="254711" y="285763"/>
                </a:lnTo>
                <a:lnTo>
                  <a:pt x="252582" y="292218"/>
                </a:lnTo>
                <a:lnTo>
                  <a:pt x="246853" y="296545"/>
                </a:lnTo>
                <a:lnTo>
                  <a:pt x="250492" y="297928"/>
                </a:lnTo>
                <a:lnTo>
                  <a:pt x="248511" y="310526"/>
                </a:lnTo>
                <a:lnTo>
                  <a:pt x="258479" y="336888"/>
                </a:lnTo>
                <a:lnTo>
                  <a:pt x="252739" y="339232"/>
                </a:lnTo>
                <a:lnTo>
                  <a:pt x="242869" y="334464"/>
                </a:lnTo>
                <a:lnTo>
                  <a:pt x="228604" y="332914"/>
                </a:lnTo>
                <a:lnTo>
                  <a:pt x="205990" y="322250"/>
                </a:lnTo>
                <a:lnTo>
                  <a:pt x="197808" y="305571"/>
                </a:lnTo>
                <a:lnTo>
                  <a:pt x="193147" y="286567"/>
                </a:lnTo>
                <a:lnTo>
                  <a:pt x="188742" y="284703"/>
                </a:lnTo>
                <a:lnTo>
                  <a:pt x="174222" y="266965"/>
                </a:lnTo>
                <a:lnTo>
                  <a:pt x="159437" y="236541"/>
                </a:lnTo>
                <a:lnTo>
                  <a:pt x="140325" y="219186"/>
                </a:lnTo>
                <a:lnTo>
                  <a:pt x="120900" y="217214"/>
                </a:lnTo>
                <a:lnTo>
                  <a:pt x="109902" y="220088"/>
                </a:lnTo>
                <a:lnTo>
                  <a:pt x="106762" y="223257"/>
                </a:lnTo>
                <a:lnTo>
                  <a:pt x="102465" y="235884"/>
                </a:lnTo>
                <a:lnTo>
                  <a:pt x="96000" y="242752"/>
                </a:lnTo>
                <a:lnTo>
                  <a:pt x="89534" y="242634"/>
                </a:lnTo>
                <a:lnTo>
                  <a:pt x="60484" y="225229"/>
                </a:lnTo>
                <a:lnTo>
                  <a:pt x="54558" y="215928"/>
                </a:lnTo>
                <a:lnTo>
                  <a:pt x="53126" y="206981"/>
                </a:lnTo>
                <a:lnTo>
                  <a:pt x="46386" y="193089"/>
                </a:lnTo>
                <a:lnTo>
                  <a:pt x="33936" y="184494"/>
                </a:lnTo>
                <a:lnTo>
                  <a:pt x="0" y="151598"/>
                </a:lnTo>
                <a:lnTo>
                  <a:pt x="853" y="148419"/>
                </a:lnTo>
                <a:lnTo>
                  <a:pt x="97569" y="148145"/>
                </a:lnTo>
                <a:lnTo>
                  <a:pt x="98178" y="0"/>
                </a:lnTo>
                <a:lnTo>
                  <a:pt x="180972" y="0"/>
                </a:lnTo>
                <a:lnTo>
                  <a:pt x="181060" y="58796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4930" y="3182181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89">
                <a:moveTo>
                  <a:pt x="3836" y="59375"/>
                </a:moveTo>
                <a:lnTo>
                  <a:pt x="0" y="43629"/>
                </a:lnTo>
                <a:lnTo>
                  <a:pt x="1893" y="27441"/>
                </a:lnTo>
                <a:lnTo>
                  <a:pt x="13588" y="7475"/>
                </a:lnTo>
                <a:lnTo>
                  <a:pt x="25763" y="0"/>
                </a:lnTo>
                <a:lnTo>
                  <a:pt x="11076" y="13215"/>
                </a:lnTo>
                <a:lnTo>
                  <a:pt x="3502" y="26214"/>
                </a:lnTo>
                <a:lnTo>
                  <a:pt x="470" y="42196"/>
                </a:lnTo>
                <a:lnTo>
                  <a:pt x="3836" y="59375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8335" y="3327136"/>
            <a:ext cx="4046196" cy="95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8470" y="3670712"/>
            <a:ext cx="140435" cy="18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1038" y="3398067"/>
            <a:ext cx="208023" cy="127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8335" y="4275148"/>
            <a:ext cx="4046196" cy="95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2287" y="4814561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96002" y="242754"/>
                </a:moveTo>
                <a:lnTo>
                  <a:pt x="89544" y="242639"/>
                </a:lnTo>
                <a:lnTo>
                  <a:pt x="60483" y="225228"/>
                </a:lnTo>
                <a:lnTo>
                  <a:pt x="54568" y="215931"/>
                </a:lnTo>
                <a:lnTo>
                  <a:pt x="53130" y="206978"/>
                </a:lnTo>
                <a:lnTo>
                  <a:pt x="46396" y="193100"/>
                </a:lnTo>
                <a:lnTo>
                  <a:pt x="33947" y="184489"/>
                </a:lnTo>
                <a:lnTo>
                  <a:pt x="0" y="151599"/>
                </a:lnTo>
                <a:lnTo>
                  <a:pt x="857" y="148418"/>
                </a:lnTo>
                <a:lnTo>
                  <a:pt x="97574" y="148142"/>
                </a:lnTo>
                <a:lnTo>
                  <a:pt x="98183" y="0"/>
                </a:lnTo>
                <a:lnTo>
                  <a:pt x="180975" y="0"/>
                </a:lnTo>
                <a:lnTo>
                  <a:pt x="181070" y="58797"/>
                </a:lnTo>
                <a:lnTo>
                  <a:pt x="181165" y="64960"/>
                </a:lnTo>
                <a:lnTo>
                  <a:pt x="183611" y="64960"/>
                </a:lnTo>
                <a:lnTo>
                  <a:pt x="189404" y="70989"/>
                </a:lnTo>
                <a:lnTo>
                  <a:pt x="197405" y="71104"/>
                </a:lnTo>
                <a:lnTo>
                  <a:pt x="201265" y="71104"/>
                </a:lnTo>
                <a:lnTo>
                  <a:pt x="202711" y="72313"/>
                </a:lnTo>
                <a:lnTo>
                  <a:pt x="203187" y="76380"/>
                </a:lnTo>
                <a:lnTo>
                  <a:pt x="209044" y="76380"/>
                </a:lnTo>
                <a:lnTo>
                  <a:pt x="214979" y="79352"/>
                </a:lnTo>
                <a:lnTo>
                  <a:pt x="220443" y="79352"/>
                </a:lnTo>
                <a:lnTo>
                  <a:pt x="222370" y="81353"/>
                </a:lnTo>
                <a:lnTo>
                  <a:pt x="232949" y="81353"/>
                </a:lnTo>
                <a:lnTo>
                  <a:pt x="233210" y="83305"/>
                </a:lnTo>
                <a:lnTo>
                  <a:pt x="237048" y="83753"/>
                </a:lnTo>
                <a:lnTo>
                  <a:pt x="236200" y="87068"/>
                </a:lnTo>
                <a:lnTo>
                  <a:pt x="238991" y="88382"/>
                </a:lnTo>
                <a:lnTo>
                  <a:pt x="250662" y="88382"/>
                </a:lnTo>
                <a:lnTo>
                  <a:pt x="250736" y="89239"/>
                </a:lnTo>
                <a:lnTo>
                  <a:pt x="258298" y="89239"/>
                </a:lnTo>
                <a:lnTo>
                  <a:pt x="259499" y="92706"/>
                </a:lnTo>
                <a:lnTo>
                  <a:pt x="279325" y="92706"/>
                </a:lnTo>
                <a:lnTo>
                  <a:pt x="280806" y="93678"/>
                </a:lnTo>
                <a:lnTo>
                  <a:pt x="326291" y="93678"/>
                </a:lnTo>
                <a:lnTo>
                  <a:pt x="334098" y="98345"/>
                </a:lnTo>
                <a:lnTo>
                  <a:pt x="343424" y="98345"/>
                </a:lnTo>
                <a:lnTo>
                  <a:pt x="343471" y="148647"/>
                </a:lnTo>
                <a:lnTo>
                  <a:pt x="349434" y="155676"/>
                </a:lnTo>
                <a:lnTo>
                  <a:pt x="349110" y="161686"/>
                </a:lnTo>
                <a:lnTo>
                  <a:pt x="352472" y="164068"/>
                </a:lnTo>
                <a:lnTo>
                  <a:pt x="353129" y="170621"/>
                </a:lnTo>
                <a:lnTo>
                  <a:pt x="358016" y="179422"/>
                </a:lnTo>
                <a:lnTo>
                  <a:pt x="351710" y="195024"/>
                </a:lnTo>
                <a:lnTo>
                  <a:pt x="352796" y="210111"/>
                </a:lnTo>
                <a:lnTo>
                  <a:pt x="347521" y="217217"/>
                </a:lnTo>
                <a:lnTo>
                  <a:pt x="120910" y="217217"/>
                </a:lnTo>
                <a:lnTo>
                  <a:pt x="109908" y="220084"/>
                </a:lnTo>
                <a:lnTo>
                  <a:pt x="106765" y="223256"/>
                </a:lnTo>
                <a:lnTo>
                  <a:pt x="102469" y="235886"/>
                </a:lnTo>
                <a:lnTo>
                  <a:pt x="96002" y="242754"/>
                </a:lnTo>
                <a:close/>
              </a:path>
              <a:path w="358139" h="339725">
                <a:moveTo>
                  <a:pt x="183611" y="64960"/>
                </a:moveTo>
                <a:lnTo>
                  <a:pt x="181165" y="64960"/>
                </a:lnTo>
                <a:lnTo>
                  <a:pt x="183108" y="64436"/>
                </a:lnTo>
                <a:lnTo>
                  <a:pt x="183611" y="64960"/>
                </a:lnTo>
                <a:close/>
              </a:path>
              <a:path w="358139" h="339725">
                <a:moveTo>
                  <a:pt x="201265" y="71104"/>
                </a:moveTo>
                <a:lnTo>
                  <a:pt x="197405" y="71104"/>
                </a:lnTo>
                <a:lnTo>
                  <a:pt x="197977" y="68351"/>
                </a:lnTo>
                <a:lnTo>
                  <a:pt x="201265" y="71104"/>
                </a:lnTo>
                <a:close/>
              </a:path>
              <a:path w="358139" h="339725">
                <a:moveTo>
                  <a:pt x="209044" y="76380"/>
                </a:moveTo>
                <a:lnTo>
                  <a:pt x="203187" y="76380"/>
                </a:lnTo>
                <a:lnTo>
                  <a:pt x="208587" y="76152"/>
                </a:lnTo>
                <a:lnTo>
                  <a:pt x="209044" y="76380"/>
                </a:lnTo>
                <a:close/>
              </a:path>
              <a:path w="358139" h="339725">
                <a:moveTo>
                  <a:pt x="220443" y="79352"/>
                </a:moveTo>
                <a:lnTo>
                  <a:pt x="214979" y="79352"/>
                </a:lnTo>
                <a:lnTo>
                  <a:pt x="219341" y="78209"/>
                </a:lnTo>
                <a:lnTo>
                  <a:pt x="220443" y="79352"/>
                </a:lnTo>
                <a:close/>
              </a:path>
              <a:path w="358139" h="339725">
                <a:moveTo>
                  <a:pt x="232949" y="81353"/>
                </a:moveTo>
                <a:lnTo>
                  <a:pt x="222370" y="81353"/>
                </a:lnTo>
                <a:lnTo>
                  <a:pt x="225637" y="78266"/>
                </a:lnTo>
                <a:lnTo>
                  <a:pt x="232552" y="78381"/>
                </a:lnTo>
                <a:lnTo>
                  <a:pt x="232949" y="81353"/>
                </a:lnTo>
                <a:close/>
              </a:path>
              <a:path w="358139" h="339725">
                <a:moveTo>
                  <a:pt x="250662" y="88382"/>
                </a:moveTo>
                <a:lnTo>
                  <a:pt x="238991" y="88382"/>
                </a:lnTo>
                <a:lnTo>
                  <a:pt x="244582" y="83705"/>
                </a:lnTo>
                <a:lnTo>
                  <a:pt x="250545" y="87010"/>
                </a:lnTo>
                <a:lnTo>
                  <a:pt x="250662" y="88382"/>
                </a:lnTo>
                <a:close/>
              </a:path>
              <a:path w="358139" h="339725">
                <a:moveTo>
                  <a:pt x="315904" y="87468"/>
                </a:moveTo>
                <a:lnTo>
                  <a:pt x="309753" y="87468"/>
                </a:lnTo>
                <a:lnTo>
                  <a:pt x="311219" y="84667"/>
                </a:lnTo>
                <a:lnTo>
                  <a:pt x="315904" y="87468"/>
                </a:lnTo>
                <a:close/>
              </a:path>
              <a:path w="358139" h="339725">
                <a:moveTo>
                  <a:pt x="279325" y="92706"/>
                </a:moveTo>
                <a:lnTo>
                  <a:pt x="259499" y="92706"/>
                </a:lnTo>
                <a:lnTo>
                  <a:pt x="264614" y="84953"/>
                </a:lnTo>
                <a:lnTo>
                  <a:pt x="269300" y="89182"/>
                </a:lnTo>
                <a:lnTo>
                  <a:pt x="273954" y="89182"/>
                </a:lnTo>
                <a:lnTo>
                  <a:pt x="279325" y="92706"/>
                </a:lnTo>
                <a:close/>
              </a:path>
              <a:path w="358139" h="339725">
                <a:moveTo>
                  <a:pt x="326291" y="93678"/>
                </a:moveTo>
                <a:lnTo>
                  <a:pt x="280806" y="93678"/>
                </a:lnTo>
                <a:lnTo>
                  <a:pt x="286064" y="88782"/>
                </a:lnTo>
                <a:lnTo>
                  <a:pt x="296579" y="88439"/>
                </a:lnTo>
                <a:lnTo>
                  <a:pt x="301180" y="85296"/>
                </a:lnTo>
                <a:lnTo>
                  <a:pt x="302552" y="87353"/>
                </a:lnTo>
                <a:lnTo>
                  <a:pt x="309753" y="87468"/>
                </a:lnTo>
                <a:lnTo>
                  <a:pt x="315904" y="87468"/>
                </a:lnTo>
                <a:lnTo>
                  <a:pt x="326291" y="93678"/>
                </a:lnTo>
                <a:close/>
              </a:path>
              <a:path w="358139" h="339725">
                <a:moveTo>
                  <a:pt x="273954" y="89182"/>
                </a:moveTo>
                <a:lnTo>
                  <a:pt x="269300" y="89182"/>
                </a:lnTo>
                <a:lnTo>
                  <a:pt x="271910" y="86153"/>
                </a:lnTo>
                <a:lnTo>
                  <a:pt x="274091" y="86896"/>
                </a:lnTo>
                <a:lnTo>
                  <a:pt x="272996" y="88553"/>
                </a:lnTo>
                <a:lnTo>
                  <a:pt x="273954" y="89182"/>
                </a:lnTo>
                <a:close/>
              </a:path>
              <a:path w="358139" h="339725">
                <a:moveTo>
                  <a:pt x="258298" y="89239"/>
                </a:moveTo>
                <a:lnTo>
                  <a:pt x="250736" y="89239"/>
                </a:lnTo>
                <a:lnTo>
                  <a:pt x="257270" y="86267"/>
                </a:lnTo>
                <a:lnTo>
                  <a:pt x="258298" y="89239"/>
                </a:lnTo>
                <a:close/>
              </a:path>
              <a:path w="358139" h="339725">
                <a:moveTo>
                  <a:pt x="343424" y="98345"/>
                </a:moveTo>
                <a:lnTo>
                  <a:pt x="334098" y="98345"/>
                </a:lnTo>
                <a:lnTo>
                  <a:pt x="339632" y="96754"/>
                </a:lnTo>
                <a:lnTo>
                  <a:pt x="343423" y="98117"/>
                </a:lnTo>
                <a:lnTo>
                  <a:pt x="343424" y="98345"/>
                </a:lnTo>
                <a:close/>
              </a:path>
              <a:path w="358139" h="339725">
                <a:moveTo>
                  <a:pt x="252745" y="339232"/>
                </a:moveTo>
                <a:lnTo>
                  <a:pt x="242877" y="334470"/>
                </a:lnTo>
                <a:lnTo>
                  <a:pt x="228609" y="332917"/>
                </a:lnTo>
                <a:lnTo>
                  <a:pt x="205987" y="322249"/>
                </a:lnTo>
                <a:lnTo>
                  <a:pt x="197805" y="305571"/>
                </a:lnTo>
                <a:lnTo>
                  <a:pt x="193157" y="286569"/>
                </a:lnTo>
                <a:lnTo>
                  <a:pt x="188747" y="284702"/>
                </a:lnTo>
                <a:lnTo>
                  <a:pt x="174221" y="266966"/>
                </a:lnTo>
                <a:lnTo>
                  <a:pt x="159438" y="236543"/>
                </a:lnTo>
                <a:lnTo>
                  <a:pt x="140331" y="219189"/>
                </a:lnTo>
                <a:lnTo>
                  <a:pt x="120910" y="217217"/>
                </a:lnTo>
                <a:lnTo>
                  <a:pt x="347521" y="217217"/>
                </a:lnTo>
                <a:lnTo>
                  <a:pt x="346595" y="218465"/>
                </a:lnTo>
                <a:lnTo>
                  <a:pt x="347967" y="220322"/>
                </a:lnTo>
                <a:lnTo>
                  <a:pt x="322678" y="220322"/>
                </a:lnTo>
                <a:lnTo>
                  <a:pt x="318325" y="222237"/>
                </a:lnTo>
                <a:lnTo>
                  <a:pt x="317277" y="225390"/>
                </a:lnTo>
                <a:lnTo>
                  <a:pt x="322116" y="234419"/>
                </a:lnTo>
                <a:lnTo>
                  <a:pt x="303637" y="248450"/>
                </a:lnTo>
                <a:lnTo>
                  <a:pt x="296404" y="252555"/>
                </a:lnTo>
                <a:lnTo>
                  <a:pt x="272853" y="252555"/>
                </a:lnTo>
                <a:lnTo>
                  <a:pt x="276882" y="260918"/>
                </a:lnTo>
                <a:lnTo>
                  <a:pt x="269443" y="262585"/>
                </a:lnTo>
                <a:lnTo>
                  <a:pt x="258079" y="278272"/>
                </a:lnTo>
                <a:lnTo>
                  <a:pt x="253107" y="279453"/>
                </a:lnTo>
                <a:lnTo>
                  <a:pt x="254717" y="285759"/>
                </a:lnTo>
                <a:lnTo>
                  <a:pt x="252583" y="292227"/>
                </a:lnTo>
                <a:lnTo>
                  <a:pt x="246849" y="296541"/>
                </a:lnTo>
                <a:lnTo>
                  <a:pt x="250497" y="297932"/>
                </a:lnTo>
                <a:lnTo>
                  <a:pt x="248507" y="310534"/>
                </a:lnTo>
                <a:lnTo>
                  <a:pt x="258479" y="336889"/>
                </a:lnTo>
                <a:lnTo>
                  <a:pt x="252745" y="339232"/>
                </a:lnTo>
                <a:close/>
              </a:path>
              <a:path w="358139" h="339725">
                <a:moveTo>
                  <a:pt x="324383" y="231381"/>
                </a:moveTo>
                <a:lnTo>
                  <a:pt x="330307" y="226752"/>
                </a:lnTo>
                <a:lnTo>
                  <a:pt x="323669" y="225990"/>
                </a:lnTo>
                <a:lnTo>
                  <a:pt x="324859" y="220980"/>
                </a:lnTo>
                <a:lnTo>
                  <a:pt x="322678" y="220322"/>
                </a:lnTo>
                <a:lnTo>
                  <a:pt x="347967" y="220322"/>
                </a:lnTo>
                <a:lnTo>
                  <a:pt x="349015" y="221742"/>
                </a:lnTo>
                <a:lnTo>
                  <a:pt x="324383" y="231381"/>
                </a:lnTo>
                <a:close/>
              </a:path>
              <a:path w="358139" h="339725">
                <a:moveTo>
                  <a:pt x="276977" y="255098"/>
                </a:moveTo>
                <a:lnTo>
                  <a:pt x="272853" y="252555"/>
                </a:lnTo>
                <a:lnTo>
                  <a:pt x="296404" y="252555"/>
                </a:lnTo>
                <a:lnTo>
                  <a:pt x="295447" y="253098"/>
                </a:lnTo>
                <a:lnTo>
                  <a:pt x="284130" y="253098"/>
                </a:lnTo>
                <a:lnTo>
                  <a:pt x="276977" y="255098"/>
                </a:lnTo>
                <a:close/>
              </a:path>
              <a:path w="358139" h="339725">
                <a:moveTo>
                  <a:pt x="284692" y="255689"/>
                </a:moveTo>
                <a:lnTo>
                  <a:pt x="284130" y="253098"/>
                </a:lnTo>
                <a:lnTo>
                  <a:pt x="295447" y="253098"/>
                </a:lnTo>
                <a:lnTo>
                  <a:pt x="292494" y="254774"/>
                </a:lnTo>
                <a:lnTo>
                  <a:pt x="289855" y="254774"/>
                </a:lnTo>
                <a:lnTo>
                  <a:pt x="284692" y="255689"/>
                </a:lnTo>
                <a:close/>
              </a:path>
              <a:path w="358139" h="339725">
                <a:moveTo>
                  <a:pt x="281568" y="260975"/>
                </a:moveTo>
                <a:lnTo>
                  <a:pt x="289855" y="254774"/>
                </a:lnTo>
                <a:lnTo>
                  <a:pt x="292494" y="254774"/>
                </a:lnTo>
                <a:lnTo>
                  <a:pt x="281568" y="260975"/>
                </a:lnTo>
                <a:close/>
              </a:path>
            </a:pathLst>
          </a:custGeom>
          <a:solidFill>
            <a:srgbClr val="FDC17C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4919" y="5078223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89">
                <a:moveTo>
                  <a:pt x="3838" y="59369"/>
                </a:moveTo>
                <a:lnTo>
                  <a:pt x="0" y="43624"/>
                </a:lnTo>
                <a:lnTo>
                  <a:pt x="1895" y="27441"/>
                </a:lnTo>
                <a:lnTo>
                  <a:pt x="13592" y="7477"/>
                </a:lnTo>
                <a:lnTo>
                  <a:pt x="25765" y="0"/>
                </a:lnTo>
                <a:lnTo>
                  <a:pt x="11087" y="13220"/>
                </a:lnTo>
                <a:lnTo>
                  <a:pt x="3505" y="26212"/>
                </a:lnTo>
                <a:lnTo>
                  <a:pt x="476" y="42195"/>
                </a:lnTo>
                <a:lnTo>
                  <a:pt x="3838" y="59369"/>
                </a:lnTo>
                <a:close/>
              </a:path>
            </a:pathLst>
          </a:custGeom>
          <a:solidFill>
            <a:srgbClr val="FDC17C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2298" y="4814549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181060" y="58796"/>
                </a:moveTo>
                <a:lnTo>
                  <a:pt x="181159" y="64958"/>
                </a:lnTo>
                <a:lnTo>
                  <a:pt x="183101" y="64438"/>
                </a:lnTo>
                <a:lnTo>
                  <a:pt x="189400" y="70982"/>
                </a:lnTo>
                <a:lnTo>
                  <a:pt x="197405" y="71099"/>
                </a:lnTo>
                <a:lnTo>
                  <a:pt x="197974" y="68343"/>
                </a:lnTo>
                <a:lnTo>
                  <a:pt x="202713" y="72306"/>
                </a:lnTo>
                <a:lnTo>
                  <a:pt x="203184" y="76378"/>
                </a:lnTo>
                <a:lnTo>
                  <a:pt x="208580" y="76152"/>
                </a:lnTo>
                <a:lnTo>
                  <a:pt x="214977" y="79350"/>
                </a:lnTo>
                <a:lnTo>
                  <a:pt x="219333" y="78212"/>
                </a:lnTo>
                <a:lnTo>
                  <a:pt x="222364" y="81352"/>
                </a:lnTo>
                <a:lnTo>
                  <a:pt x="225632" y="78271"/>
                </a:lnTo>
                <a:lnTo>
                  <a:pt x="232548" y="78379"/>
                </a:lnTo>
                <a:lnTo>
                  <a:pt x="233206" y="83294"/>
                </a:lnTo>
                <a:lnTo>
                  <a:pt x="237042" y="83756"/>
                </a:lnTo>
                <a:lnTo>
                  <a:pt x="236198" y="87062"/>
                </a:lnTo>
                <a:lnTo>
                  <a:pt x="238984" y="88376"/>
                </a:lnTo>
                <a:lnTo>
                  <a:pt x="244576" y="83697"/>
                </a:lnTo>
                <a:lnTo>
                  <a:pt x="250541" y="87013"/>
                </a:lnTo>
                <a:lnTo>
                  <a:pt x="250738" y="89230"/>
                </a:lnTo>
                <a:lnTo>
                  <a:pt x="257272" y="86267"/>
                </a:lnTo>
                <a:lnTo>
                  <a:pt x="259499" y="92703"/>
                </a:lnTo>
                <a:lnTo>
                  <a:pt x="264610" y="84952"/>
                </a:lnTo>
                <a:lnTo>
                  <a:pt x="269300" y="89181"/>
                </a:lnTo>
                <a:lnTo>
                  <a:pt x="271900" y="86149"/>
                </a:lnTo>
                <a:lnTo>
                  <a:pt x="274088" y="86895"/>
                </a:lnTo>
                <a:lnTo>
                  <a:pt x="272989" y="88553"/>
                </a:lnTo>
                <a:lnTo>
                  <a:pt x="280808" y="93674"/>
                </a:lnTo>
                <a:lnTo>
                  <a:pt x="286067" y="88779"/>
                </a:lnTo>
                <a:lnTo>
                  <a:pt x="296584" y="88435"/>
                </a:lnTo>
                <a:lnTo>
                  <a:pt x="301176" y="85296"/>
                </a:lnTo>
                <a:lnTo>
                  <a:pt x="302549" y="87356"/>
                </a:lnTo>
                <a:lnTo>
                  <a:pt x="309751" y="87464"/>
                </a:lnTo>
                <a:lnTo>
                  <a:pt x="311212" y="84668"/>
                </a:lnTo>
                <a:lnTo>
                  <a:pt x="334091" y="98344"/>
                </a:lnTo>
                <a:lnTo>
                  <a:pt x="339635" y="96745"/>
                </a:lnTo>
                <a:lnTo>
                  <a:pt x="343422" y="98109"/>
                </a:lnTo>
                <a:lnTo>
                  <a:pt x="343471" y="148645"/>
                </a:lnTo>
                <a:lnTo>
                  <a:pt x="349436" y="155670"/>
                </a:lnTo>
                <a:lnTo>
                  <a:pt x="349102" y="161684"/>
                </a:lnTo>
                <a:lnTo>
                  <a:pt x="352467" y="164068"/>
                </a:lnTo>
                <a:lnTo>
                  <a:pt x="353125" y="170622"/>
                </a:lnTo>
                <a:lnTo>
                  <a:pt x="358011" y="179422"/>
                </a:lnTo>
                <a:lnTo>
                  <a:pt x="351702" y="195021"/>
                </a:lnTo>
                <a:lnTo>
                  <a:pt x="352801" y="210101"/>
                </a:lnTo>
                <a:lnTo>
                  <a:pt x="346591" y="218470"/>
                </a:lnTo>
                <a:lnTo>
                  <a:pt x="349004" y="221737"/>
                </a:lnTo>
                <a:lnTo>
                  <a:pt x="324379" y="231381"/>
                </a:lnTo>
                <a:lnTo>
                  <a:pt x="330304" y="226750"/>
                </a:lnTo>
                <a:lnTo>
                  <a:pt x="323672" y="225995"/>
                </a:lnTo>
                <a:lnTo>
                  <a:pt x="324859" y="220981"/>
                </a:lnTo>
                <a:lnTo>
                  <a:pt x="322672" y="220324"/>
                </a:lnTo>
                <a:lnTo>
                  <a:pt x="318315" y="222237"/>
                </a:lnTo>
                <a:lnTo>
                  <a:pt x="317276" y="225386"/>
                </a:lnTo>
                <a:lnTo>
                  <a:pt x="322112" y="234422"/>
                </a:lnTo>
                <a:lnTo>
                  <a:pt x="303638" y="248452"/>
                </a:lnTo>
                <a:lnTo>
                  <a:pt x="281564" y="260971"/>
                </a:lnTo>
                <a:lnTo>
                  <a:pt x="289854" y="254770"/>
                </a:lnTo>
                <a:lnTo>
                  <a:pt x="284693" y="255692"/>
                </a:lnTo>
                <a:lnTo>
                  <a:pt x="284124" y="253102"/>
                </a:lnTo>
                <a:lnTo>
                  <a:pt x="276972" y="255094"/>
                </a:lnTo>
                <a:lnTo>
                  <a:pt x="272852" y="252563"/>
                </a:lnTo>
                <a:lnTo>
                  <a:pt x="276874" y="260921"/>
                </a:lnTo>
                <a:lnTo>
                  <a:pt x="269437" y="262589"/>
                </a:lnTo>
                <a:lnTo>
                  <a:pt x="258076" y="278267"/>
                </a:lnTo>
                <a:lnTo>
                  <a:pt x="253102" y="279445"/>
                </a:lnTo>
                <a:lnTo>
                  <a:pt x="254711" y="285763"/>
                </a:lnTo>
                <a:lnTo>
                  <a:pt x="252582" y="292218"/>
                </a:lnTo>
                <a:lnTo>
                  <a:pt x="246853" y="296545"/>
                </a:lnTo>
                <a:lnTo>
                  <a:pt x="250492" y="297928"/>
                </a:lnTo>
                <a:lnTo>
                  <a:pt x="248511" y="310526"/>
                </a:lnTo>
                <a:lnTo>
                  <a:pt x="258479" y="336888"/>
                </a:lnTo>
                <a:lnTo>
                  <a:pt x="252739" y="339232"/>
                </a:lnTo>
                <a:lnTo>
                  <a:pt x="242869" y="334464"/>
                </a:lnTo>
                <a:lnTo>
                  <a:pt x="228604" y="332914"/>
                </a:lnTo>
                <a:lnTo>
                  <a:pt x="205990" y="322250"/>
                </a:lnTo>
                <a:lnTo>
                  <a:pt x="197808" y="305571"/>
                </a:lnTo>
                <a:lnTo>
                  <a:pt x="193147" y="286567"/>
                </a:lnTo>
                <a:lnTo>
                  <a:pt x="188742" y="284703"/>
                </a:lnTo>
                <a:lnTo>
                  <a:pt x="174222" y="266965"/>
                </a:lnTo>
                <a:lnTo>
                  <a:pt x="159437" y="236541"/>
                </a:lnTo>
                <a:lnTo>
                  <a:pt x="140325" y="219186"/>
                </a:lnTo>
                <a:lnTo>
                  <a:pt x="120900" y="217214"/>
                </a:lnTo>
                <a:lnTo>
                  <a:pt x="109902" y="220088"/>
                </a:lnTo>
                <a:lnTo>
                  <a:pt x="106762" y="223257"/>
                </a:lnTo>
                <a:lnTo>
                  <a:pt x="102465" y="235884"/>
                </a:lnTo>
                <a:lnTo>
                  <a:pt x="96000" y="242752"/>
                </a:lnTo>
                <a:lnTo>
                  <a:pt x="89534" y="242634"/>
                </a:lnTo>
                <a:lnTo>
                  <a:pt x="60484" y="225229"/>
                </a:lnTo>
                <a:lnTo>
                  <a:pt x="54558" y="215928"/>
                </a:lnTo>
                <a:lnTo>
                  <a:pt x="53126" y="206981"/>
                </a:lnTo>
                <a:lnTo>
                  <a:pt x="46386" y="193089"/>
                </a:lnTo>
                <a:lnTo>
                  <a:pt x="33936" y="184494"/>
                </a:lnTo>
                <a:lnTo>
                  <a:pt x="0" y="151598"/>
                </a:lnTo>
                <a:lnTo>
                  <a:pt x="853" y="148419"/>
                </a:lnTo>
                <a:lnTo>
                  <a:pt x="97569" y="148145"/>
                </a:lnTo>
                <a:lnTo>
                  <a:pt x="98178" y="0"/>
                </a:lnTo>
                <a:lnTo>
                  <a:pt x="180972" y="0"/>
                </a:lnTo>
                <a:lnTo>
                  <a:pt x="181060" y="58796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4930" y="5078208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89">
                <a:moveTo>
                  <a:pt x="3836" y="59375"/>
                </a:moveTo>
                <a:lnTo>
                  <a:pt x="0" y="43629"/>
                </a:lnTo>
                <a:lnTo>
                  <a:pt x="1893" y="27441"/>
                </a:lnTo>
                <a:lnTo>
                  <a:pt x="13588" y="7475"/>
                </a:lnTo>
                <a:lnTo>
                  <a:pt x="25763" y="0"/>
                </a:lnTo>
                <a:lnTo>
                  <a:pt x="11076" y="13215"/>
                </a:lnTo>
                <a:lnTo>
                  <a:pt x="3502" y="26214"/>
                </a:lnTo>
                <a:lnTo>
                  <a:pt x="470" y="42196"/>
                </a:lnTo>
                <a:lnTo>
                  <a:pt x="3836" y="59375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050" y="4619619"/>
            <a:ext cx="121255" cy="131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5667" y="4588609"/>
            <a:ext cx="96520" cy="53340"/>
          </a:xfrm>
          <a:custGeom>
            <a:avLst/>
            <a:gdLst/>
            <a:ahLst/>
            <a:cxnLst/>
            <a:rect l="l" t="t" r="r" b="b"/>
            <a:pathLst>
              <a:path w="96520" h="53339">
                <a:moveTo>
                  <a:pt x="75695" y="6515"/>
                </a:moveTo>
                <a:lnTo>
                  <a:pt x="59769" y="6515"/>
                </a:lnTo>
                <a:lnTo>
                  <a:pt x="67303" y="447"/>
                </a:lnTo>
                <a:lnTo>
                  <a:pt x="73028" y="0"/>
                </a:lnTo>
                <a:lnTo>
                  <a:pt x="74504" y="5676"/>
                </a:lnTo>
                <a:lnTo>
                  <a:pt x="75695" y="6515"/>
                </a:lnTo>
                <a:close/>
              </a:path>
              <a:path w="96520" h="53339">
                <a:moveTo>
                  <a:pt x="18611" y="32270"/>
                </a:moveTo>
                <a:lnTo>
                  <a:pt x="0" y="30422"/>
                </a:lnTo>
                <a:lnTo>
                  <a:pt x="6296" y="4705"/>
                </a:lnTo>
                <a:lnTo>
                  <a:pt x="59769" y="6515"/>
                </a:lnTo>
                <a:lnTo>
                  <a:pt x="75695" y="6515"/>
                </a:lnTo>
                <a:lnTo>
                  <a:pt x="78714" y="8639"/>
                </a:lnTo>
                <a:lnTo>
                  <a:pt x="72370" y="12753"/>
                </a:lnTo>
                <a:lnTo>
                  <a:pt x="68103" y="20840"/>
                </a:lnTo>
                <a:lnTo>
                  <a:pt x="75161" y="24936"/>
                </a:lnTo>
                <a:lnTo>
                  <a:pt x="76386" y="31127"/>
                </a:lnTo>
                <a:lnTo>
                  <a:pt x="37090" y="31127"/>
                </a:lnTo>
                <a:lnTo>
                  <a:pt x="18611" y="32270"/>
                </a:lnTo>
                <a:close/>
              </a:path>
              <a:path w="96520" h="53339">
                <a:moveTo>
                  <a:pt x="96295" y="41119"/>
                </a:moveTo>
                <a:lnTo>
                  <a:pt x="84305" y="41119"/>
                </a:lnTo>
                <a:lnTo>
                  <a:pt x="93964" y="39595"/>
                </a:lnTo>
                <a:lnTo>
                  <a:pt x="94440" y="35775"/>
                </a:lnTo>
                <a:lnTo>
                  <a:pt x="89706" y="30108"/>
                </a:lnTo>
                <a:lnTo>
                  <a:pt x="92973" y="30937"/>
                </a:lnTo>
                <a:lnTo>
                  <a:pt x="96002" y="36604"/>
                </a:lnTo>
                <a:lnTo>
                  <a:pt x="96295" y="41119"/>
                </a:lnTo>
                <a:close/>
              </a:path>
              <a:path w="96520" h="53339">
                <a:moveTo>
                  <a:pt x="64741" y="50558"/>
                </a:moveTo>
                <a:lnTo>
                  <a:pt x="64408" y="44672"/>
                </a:lnTo>
                <a:lnTo>
                  <a:pt x="58731" y="39595"/>
                </a:lnTo>
                <a:lnTo>
                  <a:pt x="57597" y="31508"/>
                </a:lnTo>
                <a:lnTo>
                  <a:pt x="37090" y="31127"/>
                </a:lnTo>
                <a:lnTo>
                  <a:pt x="76386" y="31127"/>
                </a:lnTo>
                <a:lnTo>
                  <a:pt x="76676" y="32594"/>
                </a:lnTo>
                <a:lnTo>
                  <a:pt x="84305" y="41119"/>
                </a:lnTo>
                <a:lnTo>
                  <a:pt x="96295" y="41119"/>
                </a:lnTo>
                <a:lnTo>
                  <a:pt x="96423" y="43081"/>
                </a:lnTo>
                <a:lnTo>
                  <a:pt x="77247" y="43081"/>
                </a:lnTo>
                <a:lnTo>
                  <a:pt x="64741" y="50558"/>
                </a:lnTo>
                <a:close/>
              </a:path>
              <a:path w="96520" h="53339">
                <a:moveTo>
                  <a:pt x="70904" y="53025"/>
                </a:moveTo>
                <a:lnTo>
                  <a:pt x="77057" y="47967"/>
                </a:lnTo>
                <a:lnTo>
                  <a:pt x="77247" y="43081"/>
                </a:lnTo>
                <a:lnTo>
                  <a:pt x="96423" y="43081"/>
                </a:lnTo>
                <a:lnTo>
                  <a:pt x="96444" y="44919"/>
                </a:lnTo>
                <a:lnTo>
                  <a:pt x="93640" y="44919"/>
                </a:lnTo>
                <a:lnTo>
                  <a:pt x="85963" y="45996"/>
                </a:lnTo>
                <a:lnTo>
                  <a:pt x="70904" y="53025"/>
                </a:lnTo>
                <a:close/>
              </a:path>
              <a:path w="96520" h="53339">
                <a:moveTo>
                  <a:pt x="95383" y="48148"/>
                </a:moveTo>
                <a:lnTo>
                  <a:pt x="93640" y="44919"/>
                </a:lnTo>
                <a:lnTo>
                  <a:pt x="96444" y="44919"/>
                </a:lnTo>
                <a:lnTo>
                  <a:pt x="95383" y="48148"/>
                </a:lnTo>
                <a:close/>
              </a:path>
            </a:pathLst>
          </a:custGeom>
          <a:solidFill>
            <a:srgbClr val="FFC685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46078" y="4644159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10">
                <a:moveTo>
                  <a:pt x="0" y="3219"/>
                </a:moveTo>
                <a:lnTo>
                  <a:pt x="1514" y="2400"/>
                </a:lnTo>
                <a:lnTo>
                  <a:pt x="3933" y="0"/>
                </a:lnTo>
                <a:lnTo>
                  <a:pt x="5162" y="2457"/>
                </a:lnTo>
                <a:lnTo>
                  <a:pt x="0" y="3219"/>
                </a:lnTo>
                <a:close/>
              </a:path>
            </a:pathLst>
          </a:custGeom>
          <a:solidFill>
            <a:srgbClr val="FFC685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9361" y="464061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4800"/>
                </a:moveTo>
                <a:lnTo>
                  <a:pt x="3790" y="0"/>
                </a:lnTo>
                <a:lnTo>
                  <a:pt x="7915" y="2276"/>
                </a:lnTo>
                <a:lnTo>
                  <a:pt x="0" y="4800"/>
                </a:lnTo>
                <a:close/>
              </a:path>
            </a:pathLst>
          </a:custGeom>
          <a:solidFill>
            <a:srgbClr val="FFC685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5680" y="4588593"/>
            <a:ext cx="96520" cy="53340"/>
          </a:xfrm>
          <a:custGeom>
            <a:avLst/>
            <a:gdLst/>
            <a:ahLst/>
            <a:cxnLst/>
            <a:rect l="l" t="t" r="r" b="b"/>
            <a:pathLst>
              <a:path w="96520" h="53339">
                <a:moveTo>
                  <a:pt x="37085" y="31130"/>
                </a:moveTo>
                <a:lnTo>
                  <a:pt x="18611" y="32277"/>
                </a:lnTo>
                <a:lnTo>
                  <a:pt x="0" y="30423"/>
                </a:lnTo>
                <a:lnTo>
                  <a:pt x="6298" y="4709"/>
                </a:lnTo>
                <a:lnTo>
                  <a:pt x="59768" y="6514"/>
                </a:lnTo>
                <a:lnTo>
                  <a:pt x="67293" y="451"/>
                </a:lnTo>
                <a:lnTo>
                  <a:pt x="73032" y="0"/>
                </a:lnTo>
                <a:lnTo>
                  <a:pt x="74494" y="5670"/>
                </a:lnTo>
                <a:lnTo>
                  <a:pt x="78713" y="8643"/>
                </a:lnTo>
                <a:lnTo>
                  <a:pt x="72365" y="12754"/>
                </a:lnTo>
                <a:lnTo>
                  <a:pt x="68107" y="20838"/>
                </a:lnTo>
                <a:lnTo>
                  <a:pt x="75161" y="24939"/>
                </a:lnTo>
                <a:lnTo>
                  <a:pt x="76672" y="32591"/>
                </a:lnTo>
                <a:lnTo>
                  <a:pt x="84305" y="41117"/>
                </a:lnTo>
                <a:lnTo>
                  <a:pt x="93969" y="39596"/>
                </a:lnTo>
                <a:lnTo>
                  <a:pt x="94440" y="35780"/>
                </a:lnTo>
                <a:lnTo>
                  <a:pt x="89701" y="30109"/>
                </a:lnTo>
                <a:lnTo>
                  <a:pt x="92968" y="30933"/>
                </a:lnTo>
                <a:lnTo>
                  <a:pt x="96000" y="36604"/>
                </a:lnTo>
                <a:lnTo>
                  <a:pt x="96520" y="44669"/>
                </a:lnTo>
                <a:lnTo>
                  <a:pt x="95381" y="48152"/>
                </a:lnTo>
                <a:lnTo>
                  <a:pt x="93635" y="44924"/>
                </a:lnTo>
                <a:lnTo>
                  <a:pt x="85963" y="46003"/>
                </a:lnTo>
                <a:lnTo>
                  <a:pt x="70893" y="53018"/>
                </a:lnTo>
                <a:lnTo>
                  <a:pt x="77055" y="47965"/>
                </a:lnTo>
                <a:lnTo>
                  <a:pt x="77241" y="43089"/>
                </a:lnTo>
                <a:lnTo>
                  <a:pt x="64742" y="50555"/>
                </a:lnTo>
                <a:lnTo>
                  <a:pt x="64408" y="44669"/>
                </a:lnTo>
                <a:lnTo>
                  <a:pt x="58728" y="39596"/>
                </a:lnTo>
                <a:lnTo>
                  <a:pt x="57590" y="31512"/>
                </a:lnTo>
                <a:lnTo>
                  <a:pt x="37085" y="3113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6088" y="4644143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10">
                <a:moveTo>
                  <a:pt x="1520" y="2393"/>
                </a:moveTo>
                <a:lnTo>
                  <a:pt x="3934" y="0"/>
                </a:lnTo>
                <a:lnTo>
                  <a:pt x="5160" y="2462"/>
                </a:lnTo>
                <a:lnTo>
                  <a:pt x="0" y="3217"/>
                </a:lnTo>
                <a:lnTo>
                  <a:pt x="1520" y="2393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370" y="4640601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3796" y="0"/>
                </a:moveTo>
                <a:lnTo>
                  <a:pt x="7917" y="2276"/>
                </a:lnTo>
                <a:lnTo>
                  <a:pt x="0" y="4807"/>
                </a:lnTo>
                <a:lnTo>
                  <a:pt x="3796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335" y="5223161"/>
            <a:ext cx="4046196" cy="950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9450" y="5592296"/>
            <a:ext cx="45720" cy="86360"/>
          </a:xfrm>
          <a:custGeom>
            <a:avLst/>
            <a:gdLst/>
            <a:ahLst/>
            <a:cxnLst/>
            <a:rect l="l" t="t" r="r" b="b"/>
            <a:pathLst>
              <a:path w="45720" h="86360">
                <a:moveTo>
                  <a:pt x="16954" y="85772"/>
                </a:moveTo>
                <a:lnTo>
                  <a:pt x="17049" y="78209"/>
                </a:lnTo>
                <a:lnTo>
                  <a:pt x="10982" y="76685"/>
                </a:lnTo>
                <a:lnTo>
                  <a:pt x="5067" y="71542"/>
                </a:lnTo>
                <a:lnTo>
                  <a:pt x="1323" y="67932"/>
                </a:lnTo>
                <a:lnTo>
                  <a:pt x="0" y="61912"/>
                </a:lnTo>
                <a:lnTo>
                  <a:pt x="3933" y="55816"/>
                </a:lnTo>
                <a:lnTo>
                  <a:pt x="11410" y="52730"/>
                </a:lnTo>
                <a:lnTo>
                  <a:pt x="11649" y="50320"/>
                </a:lnTo>
                <a:lnTo>
                  <a:pt x="22783" y="43519"/>
                </a:lnTo>
                <a:lnTo>
                  <a:pt x="13592" y="33766"/>
                </a:lnTo>
                <a:lnTo>
                  <a:pt x="9705" y="24107"/>
                </a:lnTo>
                <a:lnTo>
                  <a:pt x="13830" y="17849"/>
                </a:lnTo>
                <a:lnTo>
                  <a:pt x="11744" y="13211"/>
                </a:lnTo>
                <a:lnTo>
                  <a:pt x="23536" y="0"/>
                </a:lnTo>
                <a:lnTo>
                  <a:pt x="45367" y="13020"/>
                </a:lnTo>
                <a:lnTo>
                  <a:pt x="41729" y="23479"/>
                </a:lnTo>
                <a:lnTo>
                  <a:pt x="37414" y="25727"/>
                </a:lnTo>
                <a:lnTo>
                  <a:pt x="35461" y="30651"/>
                </a:lnTo>
                <a:lnTo>
                  <a:pt x="42672" y="34575"/>
                </a:lnTo>
                <a:lnTo>
                  <a:pt x="39643" y="54949"/>
                </a:lnTo>
                <a:lnTo>
                  <a:pt x="32918" y="68970"/>
                </a:lnTo>
                <a:lnTo>
                  <a:pt x="28413" y="73628"/>
                </a:lnTo>
                <a:lnTo>
                  <a:pt x="16954" y="85772"/>
                </a:lnTo>
                <a:close/>
              </a:path>
            </a:pathLst>
          </a:custGeom>
          <a:solidFill>
            <a:srgbClr val="EB6E1F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99463" y="5592293"/>
            <a:ext cx="45720" cy="86360"/>
          </a:xfrm>
          <a:custGeom>
            <a:avLst/>
            <a:gdLst/>
            <a:ahLst/>
            <a:cxnLst/>
            <a:rect l="l" t="t" r="r" b="b"/>
            <a:pathLst>
              <a:path w="45720" h="86360">
                <a:moveTo>
                  <a:pt x="28412" y="73621"/>
                </a:moveTo>
                <a:lnTo>
                  <a:pt x="16953" y="85777"/>
                </a:lnTo>
                <a:lnTo>
                  <a:pt x="17051" y="78212"/>
                </a:lnTo>
                <a:lnTo>
                  <a:pt x="10978" y="76682"/>
                </a:lnTo>
                <a:lnTo>
                  <a:pt x="5062" y="71541"/>
                </a:lnTo>
                <a:lnTo>
                  <a:pt x="1324" y="67930"/>
                </a:lnTo>
                <a:lnTo>
                  <a:pt x="0" y="61907"/>
                </a:lnTo>
                <a:lnTo>
                  <a:pt x="3924" y="55814"/>
                </a:lnTo>
                <a:lnTo>
                  <a:pt x="11410" y="52723"/>
                </a:lnTo>
                <a:lnTo>
                  <a:pt x="11645" y="50320"/>
                </a:lnTo>
                <a:lnTo>
                  <a:pt x="22781" y="43511"/>
                </a:lnTo>
                <a:lnTo>
                  <a:pt x="13588" y="33769"/>
                </a:lnTo>
                <a:lnTo>
                  <a:pt x="9703" y="24105"/>
                </a:lnTo>
                <a:lnTo>
                  <a:pt x="13823" y="17855"/>
                </a:lnTo>
                <a:lnTo>
                  <a:pt x="11743" y="13215"/>
                </a:lnTo>
                <a:lnTo>
                  <a:pt x="23536" y="0"/>
                </a:lnTo>
                <a:lnTo>
                  <a:pt x="45365" y="13028"/>
                </a:lnTo>
                <a:lnTo>
                  <a:pt x="41725" y="23477"/>
                </a:lnTo>
                <a:lnTo>
                  <a:pt x="37409" y="25724"/>
                </a:lnTo>
                <a:lnTo>
                  <a:pt x="35456" y="30649"/>
                </a:lnTo>
                <a:lnTo>
                  <a:pt x="42667" y="34573"/>
                </a:lnTo>
                <a:lnTo>
                  <a:pt x="39636" y="54951"/>
                </a:lnTo>
                <a:lnTo>
                  <a:pt x="32915" y="68970"/>
                </a:lnTo>
                <a:lnTo>
                  <a:pt x="28412" y="73621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8335" y="6171173"/>
            <a:ext cx="4046196" cy="950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2287" y="6710588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96002" y="242754"/>
                </a:moveTo>
                <a:lnTo>
                  <a:pt x="89544" y="242630"/>
                </a:lnTo>
                <a:lnTo>
                  <a:pt x="60483" y="225228"/>
                </a:lnTo>
                <a:lnTo>
                  <a:pt x="54568" y="215922"/>
                </a:lnTo>
                <a:lnTo>
                  <a:pt x="53130" y="206978"/>
                </a:lnTo>
                <a:lnTo>
                  <a:pt x="46396" y="193090"/>
                </a:lnTo>
                <a:lnTo>
                  <a:pt x="33947" y="184489"/>
                </a:lnTo>
                <a:lnTo>
                  <a:pt x="0" y="151599"/>
                </a:lnTo>
                <a:lnTo>
                  <a:pt x="857" y="148418"/>
                </a:lnTo>
                <a:lnTo>
                  <a:pt x="97574" y="148142"/>
                </a:lnTo>
                <a:lnTo>
                  <a:pt x="98183" y="0"/>
                </a:lnTo>
                <a:lnTo>
                  <a:pt x="180975" y="0"/>
                </a:lnTo>
                <a:lnTo>
                  <a:pt x="181070" y="58788"/>
                </a:lnTo>
                <a:lnTo>
                  <a:pt x="181165" y="64950"/>
                </a:lnTo>
                <a:lnTo>
                  <a:pt x="183603" y="64950"/>
                </a:lnTo>
                <a:lnTo>
                  <a:pt x="189404" y="70980"/>
                </a:lnTo>
                <a:lnTo>
                  <a:pt x="197405" y="71104"/>
                </a:lnTo>
                <a:lnTo>
                  <a:pt x="201277" y="71104"/>
                </a:lnTo>
                <a:lnTo>
                  <a:pt x="202711" y="72304"/>
                </a:lnTo>
                <a:lnTo>
                  <a:pt x="203187" y="76371"/>
                </a:lnTo>
                <a:lnTo>
                  <a:pt x="209043" y="76371"/>
                </a:lnTo>
                <a:lnTo>
                  <a:pt x="214979" y="79352"/>
                </a:lnTo>
                <a:lnTo>
                  <a:pt x="220443" y="79352"/>
                </a:lnTo>
                <a:lnTo>
                  <a:pt x="222370" y="81353"/>
                </a:lnTo>
                <a:lnTo>
                  <a:pt x="232950" y="81353"/>
                </a:lnTo>
                <a:lnTo>
                  <a:pt x="233210" y="83296"/>
                </a:lnTo>
                <a:lnTo>
                  <a:pt x="237048" y="83753"/>
                </a:lnTo>
                <a:lnTo>
                  <a:pt x="236200" y="87068"/>
                </a:lnTo>
                <a:lnTo>
                  <a:pt x="238991" y="88372"/>
                </a:lnTo>
                <a:lnTo>
                  <a:pt x="250662" y="88372"/>
                </a:lnTo>
                <a:lnTo>
                  <a:pt x="250736" y="89230"/>
                </a:lnTo>
                <a:lnTo>
                  <a:pt x="258295" y="89230"/>
                </a:lnTo>
                <a:lnTo>
                  <a:pt x="259499" y="92706"/>
                </a:lnTo>
                <a:lnTo>
                  <a:pt x="279328" y="92706"/>
                </a:lnTo>
                <a:lnTo>
                  <a:pt x="280806" y="93678"/>
                </a:lnTo>
                <a:lnTo>
                  <a:pt x="326302" y="93678"/>
                </a:lnTo>
                <a:lnTo>
                  <a:pt x="334098" y="98336"/>
                </a:lnTo>
                <a:lnTo>
                  <a:pt x="343424" y="98336"/>
                </a:lnTo>
                <a:lnTo>
                  <a:pt x="343471" y="148637"/>
                </a:lnTo>
                <a:lnTo>
                  <a:pt x="349434" y="155667"/>
                </a:lnTo>
                <a:lnTo>
                  <a:pt x="349110" y="161677"/>
                </a:lnTo>
                <a:lnTo>
                  <a:pt x="352472" y="164068"/>
                </a:lnTo>
                <a:lnTo>
                  <a:pt x="353129" y="170621"/>
                </a:lnTo>
                <a:lnTo>
                  <a:pt x="358016" y="179412"/>
                </a:lnTo>
                <a:lnTo>
                  <a:pt x="351710" y="195014"/>
                </a:lnTo>
                <a:lnTo>
                  <a:pt x="352796" y="210102"/>
                </a:lnTo>
                <a:lnTo>
                  <a:pt x="347527" y="217208"/>
                </a:lnTo>
                <a:lnTo>
                  <a:pt x="120910" y="217208"/>
                </a:lnTo>
                <a:lnTo>
                  <a:pt x="109908" y="220084"/>
                </a:lnTo>
                <a:lnTo>
                  <a:pt x="106765" y="223246"/>
                </a:lnTo>
                <a:lnTo>
                  <a:pt x="102469" y="235886"/>
                </a:lnTo>
                <a:lnTo>
                  <a:pt x="96002" y="242754"/>
                </a:lnTo>
                <a:close/>
              </a:path>
              <a:path w="358139" h="339725">
                <a:moveTo>
                  <a:pt x="183603" y="64950"/>
                </a:moveTo>
                <a:lnTo>
                  <a:pt x="181165" y="64950"/>
                </a:lnTo>
                <a:lnTo>
                  <a:pt x="183108" y="64436"/>
                </a:lnTo>
                <a:lnTo>
                  <a:pt x="183603" y="64950"/>
                </a:lnTo>
                <a:close/>
              </a:path>
              <a:path w="358139" h="339725">
                <a:moveTo>
                  <a:pt x="201277" y="71104"/>
                </a:moveTo>
                <a:lnTo>
                  <a:pt x="197405" y="71104"/>
                </a:lnTo>
                <a:lnTo>
                  <a:pt x="197977" y="68341"/>
                </a:lnTo>
                <a:lnTo>
                  <a:pt x="201277" y="71104"/>
                </a:lnTo>
                <a:close/>
              </a:path>
              <a:path w="358139" h="339725">
                <a:moveTo>
                  <a:pt x="209043" y="76371"/>
                </a:moveTo>
                <a:lnTo>
                  <a:pt x="203187" y="76371"/>
                </a:lnTo>
                <a:lnTo>
                  <a:pt x="208587" y="76142"/>
                </a:lnTo>
                <a:lnTo>
                  <a:pt x="209043" y="76371"/>
                </a:lnTo>
                <a:close/>
              </a:path>
              <a:path w="358139" h="339725">
                <a:moveTo>
                  <a:pt x="220443" y="79352"/>
                </a:moveTo>
                <a:lnTo>
                  <a:pt x="214979" y="79352"/>
                </a:lnTo>
                <a:lnTo>
                  <a:pt x="219341" y="78209"/>
                </a:lnTo>
                <a:lnTo>
                  <a:pt x="220443" y="79352"/>
                </a:lnTo>
                <a:close/>
              </a:path>
              <a:path w="358139" h="339725">
                <a:moveTo>
                  <a:pt x="232950" y="81353"/>
                </a:moveTo>
                <a:lnTo>
                  <a:pt x="222370" y="81353"/>
                </a:lnTo>
                <a:lnTo>
                  <a:pt x="225637" y="78266"/>
                </a:lnTo>
                <a:lnTo>
                  <a:pt x="232552" y="78381"/>
                </a:lnTo>
                <a:lnTo>
                  <a:pt x="232950" y="81353"/>
                </a:lnTo>
                <a:close/>
              </a:path>
              <a:path w="358139" h="339725">
                <a:moveTo>
                  <a:pt x="250662" y="88372"/>
                </a:moveTo>
                <a:lnTo>
                  <a:pt x="238991" y="88372"/>
                </a:lnTo>
                <a:lnTo>
                  <a:pt x="244582" y="83696"/>
                </a:lnTo>
                <a:lnTo>
                  <a:pt x="250545" y="87010"/>
                </a:lnTo>
                <a:lnTo>
                  <a:pt x="250662" y="88372"/>
                </a:lnTo>
                <a:close/>
              </a:path>
              <a:path w="358139" h="339725">
                <a:moveTo>
                  <a:pt x="315907" y="87468"/>
                </a:moveTo>
                <a:lnTo>
                  <a:pt x="309753" y="87468"/>
                </a:lnTo>
                <a:lnTo>
                  <a:pt x="311219" y="84667"/>
                </a:lnTo>
                <a:lnTo>
                  <a:pt x="315907" y="87468"/>
                </a:lnTo>
                <a:close/>
              </a:path>
              <a:path w="358139" h="339725">
                <a:moveTo>
                  <a:pt x="279328" y="92706"/>
                </a:moveTo>
                <a:lnTo>
                  <a:pt x="259499" y="92706"/>
                </a:lnTo>
                <a:lnTo>
                  <a:pt x="264614" y="84953"/>
                </a:lnTo>
                <a:lnTo>
                  <a:pt x="269300" y="89173"/>
                </a:lnTo>
                <a:lnTo>
                  <a:pt x="273952" y="89173"/>
                </a:lnTo>
                <a:lnTo>
                  <a:pt x="279328" y="92706"/>
                </a:lnTo>
                <a:close/>
              </a:path>
              <a:path w="358139" h="339725">
                <a:moveTo>
                  <a:pt x="326302" y="93678"/>
                </a:moveTo>
                <a:lnTo>
                  <a:pt x="280806" y="93678"/>
                </a:lnTo>
                <a:lnTo>
                  <a:pt x="286064" y="88773"/>
                </a:lnTo>
                <a:lnTo>
                  <a:pt x="296579" y="88430"/>
                </a:lnTo>
                <a:lnTo>
                  <a:pt x="301180" y="85296"/>
                </a:lnTo>
                <a:lnTo>
                  <a:pt x="302552" y="87353"/>
                </a:lnTo>
                <a:lnTo>
                  <a:pt x="309753" y="87468"/>
                </a:lnTo>
                <a:lnTo>
                  <a:pt x="315907" y="87468"/>
                </a:lnTo>
                <a:lnTo>
                  <a:pt x="326302" y="93678"/>
                </a:lnTo>
                <a:close/>
              </a:path>
              <a:path w="358139" h="339725">
                <a:moveTo>
                  <a:pt x="273952" y="89173"/>
                </a:moveTo>
                <a:lnTo>
                  <a:pt x="269300" y="89173"/>
                </a:lnTo>
                <a:lnTo>
                  <a:pt x="271910" y="86153"/>
                </a:lnTo>
                <a:lnTo>
                  <a:pt x="274091" y="86896"/>
                </a:lnTo>
                <a:lnTo>
                  <a:pt x="272996" y="88544"/>
                </a:lnTo>
                <a:lnTo>
                  <a:pt x="273952" y="89173"/>
                </a:lnTo>
                <a:close/>
              </a:path>
              <a:path w="358139" h="339725">
                <a:moveTo>
                  <a:pt x="258295" y="89230"/>
                </a:moveTo>
                <a:lnTo>
                  <a:pt x="250736" y="89230"/>
                </a:lnTo>
                <a:lnTo>
                  <a:pt x="257270" y="86267"/>
                </a:lnTo>
                <a:lnTo>
                  <a:pt x="258295" y="89230"/>
                </a:lnTo>
                <a:close/>
              </a:path>
              <a:path w="358139" h="339725">
                <a:moveTo>
                  <a:pt x="343424" y="98336"/>
                </a:moveTo>
                <a:lnTo>
                  <a:pt x="334098" y="98336"/>
                </a:lnTo>
                <a:lnTo>
                  <a:pt x="339632" y="96745"/>
                </a:lnTo>
                <a:lnTo>
                  <a:pt x="343423" y="98107"/>
                </a:lnTo>
                <a:lnTo>
                  <a:pt x="343424" y="98336"/>
                </a:lnTo>
                <a:close/>
              </a:path>
              <a:path w="358139" h="339725">
                <a:moveTo>
                  <a:pt x="252745" y="339223"/>
                </a:moveTo>
                <a:lnTo>
                  <a:pt x="242877" y="334460"/>
                </a:lnTo>
                <a:lnTo>
                  <a:pt x="228609" y="332917"/>
                </a:lnTo>
                <a:lnTo>
                  <a:pt x="205987" y="322249"/>
                </a:lnTo>
                <a:lnTo>
                  <a:pt x="197805" y="305571"/>
                </a:lnTo>
                <a:lnTo>
                  <a:pt x="193157" y="286569"/>
                </a:lnTo>
                <a:lnTo>
                  <a:pt x="188747" y="284692"/>
                </a:lnTo>
                <a:lnTo>
                  <a:pt x="174221" y="266957"/>
                </a:lnTo>
                <a:lnTo>
                  <a:pt x="159438" y="236543"/>
                </a:lnTo>
                <a:lnTo>
                  <a:pt x="140331" y="219179"/>
                </a:lnTo>
                <a:lnTo>
                  <a:pt x="120910" y="217208"/>
                </a:lnTo>
                <a:lnTo>
                  <a:pt x="347527" y="217208"/>
                </a:lnTo>
                <a:lnTo>
                  <a:pt x="346595" y="218465"/>
                </a:lnTo>
                <a:lnTo>
                  <a:pt x="347967" y="220322"/>
                </a:lnTo>
                <a:lnTo>
                  <a:pt x="322678" y="220322"/>
                </a:lnTo>
                <a:lnTo>
                  <a:pt x="318325" y="222227"/>
                </a:lnTo>
                <a:lnTo>
                  <a:pt x="317277" y="225390"/>
                </a:lnTo>
                <a:lnTo>
                  <a:pt x="322116" y="234410"/>
                </a:lnTo>
                <a:lnTo>
                  <a:pt x="303637" y="248450"/>
                </a:lnTo>
                <a:lnTo>
                  <a:pt x="296399" y="252555"/>
                </a:lnTo>
                <a:lnTo>
                  <a:pt x="272853" y="252555"/>
                </a:lnTo>
                <a:lnTo>
                  <a:pt x="276882" y="260918"/>
                </a:lnTo>
                <a:lnTo>
                  <a:pt x="269443" y="262585"/>
                </a:lnTo>
                <a:lnTo>
                  <a:pt x="258079" y="278263"/>
                </a:lnTo>
                <a:lnTo>
                  <a:pt x="253107" y="279444"/>
                </a:lnTo>
                <a:lnTo>
                  <a:pt x="254717" y="285759"/>
                </a:lnTo>
                <a:lnTo>
                  <a:pt x="252583" y="292217"/>
                </a:lnTo>
                <a:lnTo>
                  <a:pt x="246849" y="296541"/>
                </a:lnTo>
                <a:lnTo>
                  <a:pt x="250497" y="297922"/>
                </a:lnTo>
                <a:lnTo>
                  <a:pt x="248507" y="310524"/>
                </a:lnTo>
                <a:lnTo>
                  <a:pt x="258479" y="336889"/>
                </a:lnTo>
                <a:lnTo>
                  <a:pt x="252745" y="339223"/>
                </a:lnTo>
                <a:close/>
              </a:path>
              <a:path w="358139" h="339725">
                <a:moveTo>
                  <a:pt x="324383" y="231371"/>
                </a:moveTo>
                <a:lnTo>
                  <a:pt x="330307" y="226752"/>
                </a:lnTo>
                <a:lnTo>
                  <a:pt x="323669" y="225990"/>
                </a:lnTo>
                <a:lnTo>
                  <a:pt x="324859" y="220980"/>
                </a:lnTo>
                <a:lnTo>
                  <a:pt x="322678" y="220322"/>
                </a:lnTo>
                <a:lnTo>
                  <a:pt x="347967" y="220322"/>
                </a:lnTo>
                <a:lnTo>
                  <a:pt x="349015" y="221742"/>
                </a:lnTo>
                <a:lnTo>
                  <a:pt x="324383" y="231371"/>
                </a:lnTo>
                <a:close/>
              </a:path>
              <a:path w="358139" h="339725">
                <a:moveTo>
                  <a:pt x="276977" y="255089"/>
                </a:moveTo>
                <a:lnTo>
                  <a:pt x="272853" y="252555"/>
                </a:lnTo>
                <a:lnTo>
                  <a:pt x="296399" y="252555"/>
                </a:lnTo>
                <a:lnTo>
                  <a:pt x="295441" y="253098"/>
                </a:lnTo>
                <a:lnTo>
                  <a:pt x="284130" y="253098"/>
                </a:lnTo>
                <a:lnTo>
                  <a:pt x="276977" y="255089"/>
                </a:lnTo>
                <a:close/>
              </a:path>
              <a:path w="358139" h="339725">
                <a:moveTo>
                  <a:pt x="284692" y="255689"/>
                </a:moveTo>
                <a:lnTo>
                  <a:pt x="284130" y="253098"/>
                </a:lnTo>
                <a:lnTo>
                  <a:pt x="295441" y="253098"/>
                </a:lnTo>
                <a:lnTo>
                  <a:pt x="292502" y="254765"/>
                </a:lnTo>
                <a:lnTo>
                  <a:pt x="289855" y="254765"/>
                </a:lnTo>
                <a:lnTo>
                  <a:pt x="284692" y="255689"/>
                </a:lnTo>
                <a:close/>
              </a:path>
              <a:path w="358139" h="339725">
                <a:moveTo>
                  <a:pt x="281568" y="260965"/>
                </a:moveTo>
                <a:lnTo>
                  <a:pt x="289855" y="254765"/>
                </a:lnTo>
                <a:lnTo>
                  <a:pt x="292502" y="254765"/>
                </a:lnTo>
                <a:lnTo>
                  <a:pt x="281568" y="260965"/>
                </a:lnTo>
                <a:close/>
              </a:path>
            </a:pathLst>
          </a:custGeom>
          <a:solidFill>
            <a:srgbClr val="F28028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4919" y="6974250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90">
                <a:moveTo>
                  <a:pt x="3838" y="59369"/>
                </a:moveTo>
                <a:lnTo>
                  <a:pt x="0" y="43624"/>
                </a:lnTo>
                <a:lnTo>
                  <a:pt x="1895" y="27441"/>
                </a:lnTo>
                <a:lnTo>
                  <a:pt x="13592" y="7467"/>
                </a:lnTo>
                <a:lnTo>
                  <a:pt x="25765" y="0"/>
                </a:lnTo>
                <a:lnTo>
                  <a:pt x="11087" y="13211"/>
                </a:lnTo>
                <a:lnTo>
                  <a:pt x="3505" y="26212"/>
                </a:lnTo>
                <a:lnTo>
                  <a:pt x="476" y="42186"/>
                </a:lnTo>
                <a:lnTo>
                  <a:pt x="3838" y="59369"/>
                </a:lnTo>
                <a:close/>
              </a:path>
            </a:pathLst>
          </a:custGeom>
          <a:solidFill>
            <a:srgbClr val="F28028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52298" y="6710595"/>
            <a:ext cx="358140" cy="339725"/>
          </a:xfrm>
          <a:custGeom>
            <a:avLst/>
            <a:gdLst/>
            <a:ahLst/>
            <a:cxnLst/>
            <a:rect l="l" t="t" r="r" b="b"/>
            <a:pathLst>
              <a:path w="358139" h="339725">
                <a:moveTo>
                  <a:pt x="181060" y="58796"/>
                </a:moveTo>
                <a:lnTo>
                  <a:pt x="181159" y="64958"/>
                </a:lnTo>
                <a:lnTo>
                  <a:pt x="183101" y="64438"/>
                </a:lnTo>
                <a:lnTo>
                  <a:pt x="189400" y="70982"/>
                </a:lnTo>
                <a:lnTo>
                  <a:pt x="197405" y="71099"/>
                </a:lnTo>
                <a:lnTo>
                  <a:pt x="197974" y="68343"/>
                </a:lnTo>
                <a:lnTo>
                  <a:pt x="202713" y="72306"/>
                </a:lnTo>
                <a:lnTo>
                  <a:pt x="203184" y="76378"/>
                </a:lnTo>
                <a:lnTo>
                  <a:pt x="208580" y="76152"/>
                </a:lnTo>
                <a:lnTo>
                  <a:pt x="214977" y="79350"/>
                </a:lnTo>
                <a:lnTo>
                  <a:pt x="219333" y="78212"/>
                </a:lnTo>
                <a:lnTo>
                  <a:pt x="222364" y="81352"/>
                </a:lnTo>
                <a:lnTo>
                  <a:pt x="225632" y="78271"/>
                </a:lnTo>
                <a:lnTo>
                  <a:pt x="232548" y="78379"/>
                </a:lnTo>
                <a:lnTo>
                  <a:pt x="233206" y="83294"/>
                </a:lnTo>
                <a:lnTo>
                  <a:pt x="237042" y="83756"/>
                </a:lnTo>
                <a:lnTo>
                  <a:pt x="236198" y="87062"/>
                </a:lnTo>
                <a:lnTo>
                  <a:pt x="238984" y="88376"/>
                </a:lnTo>
                <a:lnTo>
                  <a:pt x="244576" y="83697"/>
                </a:lnTo>
                <a:lnTo>
                  <a:pt x="250541" y="87013"/>
                </a:lnTo>
                <a:lnTo>
                  <a:pt x="250738" y="89230"/>
                </a:lnTo>
                <a:lnTo>
                  <a:pt x="257272" y="86267"/>
                </a:lnTo>
                <a:lnTo>
                  <a:pt x="259499" y="92703"/>
                </a:lnTo>
                <a:lnTo>
                  <a:pt x="264610" y="84952"/>
                </a:lnTo>
                <a:lnTo>
                  <a:pt x="269300" y="89181"/>
                </a:lnTo>
                <a:lnTo>
                  <a:pt x="271900" y="86149"/>
                </a:lnTo>
                <a:lnTo>
                  <a:pt x="274088" y="86895"/>
                </a:lnTo>
                <a:lnTo>
                  <a:pt x="272989" y="88553"/>
                </a:lnTo>
                <a:lnTo>
                  <a:pt x="280808" y="93674"/>
                </a:lnTo>
                <a:lnTo>
                  <a:pt x="286067" y="88779"/>
                </a:lnTo>
                <a:lnTo>
                  <a:pt x="296584" y="88435"/>
                </a:lnTo>
                <a:lnTo>
                  <a:pt x="301176" y="85296"/>
                </a:lnTo>
                <a:lnTo>
                  <a:pt x="302549" y="87356"/>
                </a:lnTo>
                <a:lnTo>
                  <a:pt x="309751" y="87464"/>
                </a:lnTo>
                <a:lnTo>
                  <a:pt x="311212" y="84668"/>
                </a:lnTo>
                <a:lnTo>
                  <a:pt x="334091" y="98344"/>
                </a:lnTo>
                <a:lnTo>
                  <a:pt x="339635" y="96745"/>
                </a:lnTo>
                <a:lnTo>
                  <a:pt x="343422" y="98109"/>
                </a:lnTo>
                <a:lnTo>
                  <a:pt x="343471" y="148645"/>
                </a:lnTo>
                <a:lnTo>
                  <a:pt x="349436" y="155670"/>
                </a:lnTo>
                <a:lnTo>
                  <a:pt x="349102" y="161684"/>
                </a:lnTo>
                <a:lnTo>
                  <a:pt x="352467" y="164068"/>
                </a:lnTo>
                <a:lnTo>
                  <a:pt x="353125" y="170622"/>
                </a:lnTo>
                <a:lnTo>
                  <a:pt x="358011" y="179422"/>
                </a:lnTo>
                <a:lnTo>
                  <a:pt x="351702" y="195021"/>
                </a:lnTo>
                <a:lnTo>
                  <a:pt x="352801" y="210101"/>
                </a:lnTo>
                <a:lnTo>
                  <a:pt x="346591" y="218470"/>
                </a:lnTo>
                <a:lnTo>
                  <a:pt x="349004" y="221737"/>
                </a:lnTo>
                <a:lnTo>
                  <a:pt x="324379" y="231381"/>
                </a:lnTo>
                <a:lnTo>
                  <a:pt x="330304" y="226750"/>
                </a:lnTo>
                <a:lnTo>
                  <a:pt x="323672" y="225995"/>
                </a:lnTo>
                <a:lnTo>
                  <a:pt x="324859" y="220981"/>
                </a:lnTo>
                <a:lnTo>
                  <a:pt x="322672" y="220324"/>
                </a:lnTo>
                <a:lnTo>
                  <a:pt x="318315" y="222237"/>
                </a:lnTo>
                <a:lnTo>
                  <a:pt x="317276" y="225386"/>
                </a:lnTo>
                <a:lnTo>
                  <a:pt x="322112" y="234422"/>
                </a:lnTo>
                <a:lnTo>
                  <a:pt x="303638" y="248452"/>
                </a:lnTo>
                <a:lnTo>
                  <a:pt x="281564" y="260971"/>
                </a:lnTo>
                <a:lnTo>
                  <a:pt x="289854" y="254770"/>
                </a:lnTo>
                <a:lnTo>
                  <a:pt x="284693" y="255692"/>
                </a:lnTo>
                <a:lnTo>
                  <a:pt x="284124" y="253102"/>
                </a:lnTo>
                <a:lnTo>
                  <a:pt x="276972" y="255094"/>
                </a:lnTo>
                <a:lnTo>
                  <a:pt x="272852" y="252563"/>
                </a:lnTo>
                <a:lnTo>
                  <a:pt x="276874" y="260921"/>
                </a:lnTo>
                <a:lnTo>
                  <a:pt x="269437" y="262589"/>
                </a:lnTo>
                <a:lnTo>
                  <a:pt x="258076" y="278267"/>
                </a:lnTo>
                <a:lnTo>
                  <a:pt x="253102" y="279445"/>
                </a:lnTo>
                <a:lnTo>
                  <a:pt x="254711" y="285763"/>
                </a:lnTo>
                <a:lnTo>
                  <a:pt x="252582" y="292218"/>
                </a:lnTo>
                <a:lnTo>
                  <a:pt x="246853" y="296545"/>
                </a:lnTo>
                <a:lnTo>
                  <a:pt x="250492" y="297928"/>
                </a:lnTo>
                <a:lnTo>
                  <a:pt x="248511" y="310526"/>
                </a:lnTo>
                <a:lnTo>
                  <a:pt x="258479" y="336888"/>
                </a:lnTo>
                <a:lnTo>
                  <a:pt x="252739" y="339232"/>
                </a:lnTo>
                <a:lnTo>
                  <a:pt x="242869" y="334464"/>
                </a:lnTo>
                <a:lnTo>
                  <a:pt x="228604" y="332914"/>
                </a:lnTo>
                <a:lnTo>
                  <a:pt x="205990" y="322250"/>
                </a:lnTo>
                <a:lnTo>
                  <a:pt x="197808" y="305571"/>
                </a:lnTo>
                <a:lnTo>
                  <a:pt x="193147" y="286567"/>
                </a:lnTo>
                <a:lnTo>
                  <a:pt x="188742" y="284703"/>
                </a:lnTo>
                <a:lnTo>
                  <a:pt x="174222" y="266965"/>
                </a:lnTo>
                <a:lnTo>
                  <a:pt x="159437" y="236541"/>
                </a:lnTo>
                <a:lnTo>
                  <a:pt x="140325" y="219186"/>
                </a:lnTo>
                <a:lnTo>
                  <a:pt x="120900" y="217214"/>
                </a:lnTo>
                <a:lnTo>
                  <a:pt x="109902" y="220088"/>
                </a:lnTo>
                <a:lnTo>
                  <a:pt x="106762" y="223257"/>
                </a:lnTo>
                <a:lnTo>
                  <a:pt x="102465" y="235884"/>
                </a:lnTo>
                <a:lnTo>
                  <a:pt x="96000" y="242752"/>
                </a:lnTo>
                <a:lnTo>
                  <a:pt x="89534" y="242634"/>
                </a:lnTo>
                <a:lnTo>
                  <a:pt x="60484" y="225229"/>
                </a:lnTo>
                <a:lnTo>
                  <a:pt x="54558" y="215928"/>
                </a:lnTo>
                <a:lnTo>
                  <a:pt x="53126" y="206981"/>
                </a:lnTo>
                <a:lnTo>
                  <a:pt x="46386" y="193089"/>
                </a:lnTo>
                <a:lnTo>
                  <a:pt x="33936" y="184494"/>
                </a:lnTo>
                <a:lnTo>
                  <a:pt x="0" y="151598"/>
                </a:lnTo>
                <a:lnTo>
                  <a:pt x="853" y="148419"/>
                </a:lnTo>
                <a:lnTo>
                  <a:pt x="97569" y="148145"/>
                </a:lnTo>
                <a:lnTo>
                  <a:pt x="98178" y="0"/>
                </a:lnTo>
                <a:lnTo>
                  <a:pt x="180972" y="0"/>
                </a:lnTo>
                <a:lnTo>
                  <a:pt x="181060" y="58796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4930" y="6974255"/>
            <a:ext cx="26034" cy="59690"/>
          </a:xfrm>
          <a:custGeom>
            <a:avLst/>
            <a:gdLst/>
            <a:ahLst/>
            <a:cxnLst/>
            <a:rect l="l" t="t" r="r" b="b"/>
            <a:pathLst>
              <a:path w="26035" h="59690">
                <a:moveTo>
                  <a:pt x="3836" y="59375"/>
                </a:moveTo>
                <a:lnTo>
                  <a:pt x="0" y="43629"/>
                </a:lnTo>
                <a:lnTo>
                  <a:pt x="1893" y="27441"/>
                </a:lnTo>
                <a:lnTo>
                  <a:pt x="13588" y="7475"/>
                </a:lnTo>
                <a:lnTo>
                  <a:pt x="25763" y="0"/>
                </a:lnTo>
                <a:lnTo>
                  <a:pt x="11076" y="13215"/>
                </a:lnTo>
                <a:lnTo>
                  <a:pt x="3502" y="26214"/>
                </a:lnTo>
                <a:lnTo>
                  <a:pt x="470" y="42196"/>
                </a:lnTo>
                <a:lnTo>
                  <a:pt x="3836" y="59375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2375"/>
              </p:ext>
            </p:extLst>
          </p:nvPr>
        </p:nvGraphicFramePr>
        <p:xfrm>
          <a:off x="363532" y="1383767"/>
          <a:ext cx="4556971" cy="646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9870">
                  <a:extLst>
                    <a:ext uri="{9D8B030D-6E8A-4147-A177-3AD203B41FA5}">
                      <a16:colId xmlns:a16="http://schemas.microsoft.com/office/drawing/2014/main" val="3800403909"/>
                    </a:ext>
                  </a:extLst>
                </a:gridCol>
              </a:tblGrid>
              <a:tr h="663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BP</a:t>
                      </a: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Foundation</a:t>
                      </a: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6E6E6"/>
                      </a:solidFill>
                      <a:prstDash val="solid"/>
                    </a:lnL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R="1419225" algn="r">
                        <a:lnSpc>
                          <a:spcPct val="100000"/>
                        </a:lnSpc>
                      </a:pPr>
                      <a:r>
                        <a:rPr sz="500" spc="-5" dirty="0">
                          <a:latin typeface="Arial"/>
                          <a:cs typeface="Arial"/>
                        </a:rPr>
                        <a:t>1,322,04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R w="6350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6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Matching</a:t>
                      </a: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6350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6E6E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6E6E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95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6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Gifts</a:t>
                      </a: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6350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6E6E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6E6E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6E6E6"/>
                      </a:solidFill>
                      <a:prstDash val="solid"/>
                    </a:lnR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6E6E6"/>
                      </a:solidFill>
                      <a:prstDash val="solid"/>
                    </a:lnL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500" spc="-5" dirty="0">
                          <a:latin typeface="Arial"/>
                          <a:cs typeface="Arial"/>
                        </a:rPr>
                        <a:t>177,62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6E6E6"/>
                      </a:solidFill>
                      <a:prstDash val="solid"/>
                    </a:lnR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TXH</a:t>
                      </a: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 marR="20955">
                        <a:lnSpc>
                          <a:spcPct val="121000"/>
                        </a:lnSpc>
                        <a:spcBef>
                          <a:spcPts val="35"/>
                        </a:spcBef>
                      </a:pPr>
                      <a:r>
                        <a:rPr sz="600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Anonymo</a:t>
                      </a:r>
                      <a:r>
                        <a:rPr lang="en-US" sz="600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 </a:t>
                      </a:r>
                      <a:r>
                        <a:rPr sz="6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Donor</a:t>
                      </a:r>
                      <a:r>
                        <a:rPr sz="6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CIC</a:t>
                      </a: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R="380365" algn="ctr">
                        <a:lnSpc>
                          <a:spcPct val="100000"/>
                        </a:lnSpc>
                      </a:pPr>
                      <a:r>
                        <a:rPr sz="500" spc="25" dirty="0" smtClean="0">
                          <a:latin typeface="Arial"/>
                          <a:cs typeface="Arial"/>
                        </a:rPr>
                        <a:t>1,011,304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6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Harmons</a:t>
                      </a: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R="64769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500" spc="-5" dirty="0">
                          <a:latin typeface="Arial"/>
                          <a:cs typeface="Arial"/>
                        </a:rPr>
                        <a:t>752,86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500" spc="30" dirty="0">
                          <a:latin typeface="Arial"/>
                          <a:cs typeface="Arial"/>
                        </a:rPr>
                        <a:t>10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R="1395730" algn="r">
                        <a:lnSpc>
                          <a:spcPts val="380"/>
                        </a:lnSpc>
                      </a:pPr>
                      <a:r>
                        <a:rPr sz="500" spc="-5" dirty="0">
                          <a:latin typeface="Arial"/>
                          <a:cs typeface="Arial"/>
                        </a:rPr>
                        <a:t>2,47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66">
                <a:tc>
                  <a:txBody>
                    <a:bodyPr/>
                    <a:lstStyle/>
                    <a:p>
                      <a:pPr marL="26034" marR="0" indent="0" algn="l" defTabSz="502920" rtl="0" eaLnBrk="1" fontAlgn="auto" latinLnBrk="0" hangingPunct="1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600" spc="2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Fidelity</a:t>
                      </a:r>
                      <a:r>
                        <a:rPr lang="en-US" sz="600" spc="2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600" spc="2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Charitable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 marR="0" indent="0" algn="l" defTabSz="502920" rtl="0" eaLnBrk="1" fontAlgn="auto" latinLnBrk="0" hangingPunct="1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spc="3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Gift</a:t>
                      </a:r>
                      <a:r>
                        <a:rPr lang="en-US" sz="600" spc="-3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600" spc="1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Fund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>
                        <a:lnSpc>
                          <a:spcPts val="365"/>
                        </a:lnSpc>
                        <a:spcBef>
                          <a:spcPts val="90"/>
                        </a:spcBef>
                      </a:pP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ts val="365"/>
                        </a:lnSpc>
                        <a:spcBef>
                          <a:spcPts val="90"/>
                        </a:spcBef>
                      </a:pPr>
                      <a:r>
                        <a:rPr sz="500" spc="-5" dirty="0" smtClean="0">
                          <a:latin typeface="Arial"/>
                          <a:cs typeface="Arial"/>
                        </a:rPr>
                        <a:t>690,55</a:t>
                      </a:r>
                      <a:r>
                        <a:rPr sz="500" dirty="0" smtClean="0"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91">
                <a:tc>
                  <a:txBody>
                    <a:bodyPr/>
                    <a:lstStyle/>
                    <a:p>
                      <a:pPr marL="26034">
                        <a:lnSpc>
                          <a:spcPts val="350"/>
                        </a:lnSpc>
                        <a:spcBef>
                          <a:spcPts val="75"/>
                        </a:spcBef>
                      </a:pP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00" spc="-5" dirty="0" smtClean="0">
                          <a:latin typeface="Arial"/>
                          <a:cs typeface="Arial"/>
                        </a:rPr>
                        <a:t>37,27</a:t>
                      </a:r>
                      <a:r>
                        <a:rPr lang="en-US" sz="400" dirty="0" smtClean="0">
                          <a:latin typeface="Arial"/>
                          <a:cs typeface="Arial"/>
                        </a:rPr>
                        <a:t>0</a:t>
                      </a: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460">
                <a:tc>
                  <a:txBody>
                    <a:bodyPr/>
                    <a:lstStyle/>
                    <a:p>
                      <a:pPr marL="26034" marR="0" indent="0" algn="l" defTabSz="50292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spc="-5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 marR="0" indent="0" algn="l" defTabSz="50292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Johnso</a:t>
                      </a:r>
                      <a:r>
                        <a:rPr lang="en-US" sz="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n&amp;  </a:t>
                      </a:r>
                      <a:r>
                        <a:rPr lang="en-US" sz="600" spc="2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Johnson  </a:t>
                      </a:r>
                      <a:r>
                        <a:rPr lang="en-US" sz="600" spc="3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Matching  Gifts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spc="25" dirty="0" smtClean="0">
                          <a:latin typeface="Arial"/>
                          <a:cs typeface="Arial"/>
                        </a:rPr>
                        <a:t>674,070</a:t>
                      </a:r>
                      <a:endParaRPr lang="en-US" sz="1400" dirty="0"/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60154">
                <a:tc>
                  <a:txBody>
                    <a:bodyPr/>
                    <a:lstStyle/>
                    <a:p>
                      <a:pPr marL="26034" marR="56515">
                        <a:lnSpc>
                          <a:spcPct val="123500"/>
                        </a:lnSpc>
                        <a:spcBef>
                          <a:spcPts val="330"/>
                        </a:spcBef>
                      </a:pP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 marR="56515">
                        <a:lnSpc>
                          <a:spcPct val="123500"/>
                        </a:lnSpc>
                        <a:spcBef>
                          <a:spcPts val="330"/>
                        </a:spcBef>
                      </a:pP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lang="en-US" sz="600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EOG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600" spc="1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 marR="72390">
                        <a:lnSpc>
                          <a:spcPct val="121000"/>
                        </a:lnSpc>
                        <a:spcBef>
                          <a:spcPts val="30"/>
                        </a:spcBef>
                      </a:pPr>
                      <a:r>
                        <a:rPr lang="en-US" sz="600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Matchin</a:t>
                      </a:r>
                      <a:r>
                        <a:rPr lang="en-US" sz="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  </a:t>
                      </a:r>
                      <a:r>
                        <a:rPr lang="en-US" sz="600" spc="3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Gifts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6034" marR="56515">
                        <a:lnSpc>
                          <a:spcPct val="123500"/>
                        </a:lnSpc>
                        <a:spcBef>
                          <a:spcPts val="330"/>
                        </a:spcBef>
                      </a:pP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55675" algn="ctr">
                        <a:lnSpc>
                          <a:spcPct val="100000"/>
                        </a:lnSpc>
                      </a:pP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49413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R="383540" algn="ctr">
                        <a:lnSpc>
                          <a:spcPct val="100000"/>
                        </a:lnSpc>
                      </a:pPr>
                      <a:r>
                        <a:rPr sz="500" spc="25" dirty="0" smtClean="0">
                          <a:latin typeface="Arial"/>
                          <a:cs typeface="Arial"/>
                        </a:rPr>
                        <a:t>544,244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E6E6E6"/>
                      </a:solidFill>
                      <a:prstDash val="solid"/>
                    </a:lnL>
                    <a:lnR w="3175">
                      <a:solidFill>
                        <a:srgbClr val="E6E6E6"/>
                      </a:solidFill>
                      <a:prstDash val="solid"/>
                    </a:lnR>
                    <a:lnT w="6350">
                      <a:solidFill>
                        <a:srgbClr val="E6E6E6"/>
                      </a:solidFill>
                      <a:prstDash val="solid"/>
                    </a:lnT>
                    <a:lnB w="6350">
                      <a:solidFill>
                        <a:srgbClr val="E6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263447" y="1072528"/>
            <a:ext cx="3505200" cy="4071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b="1" spc="20" dirty="0" smtClean="0">
                <a:solidFill>
                  <a:srgbClr val="333333"/>
                </a:solidFill>
                <a:latin typeface="Arial"/>
                <a:cs typeface="Arial"/>
              </a:rPr>
              <a:t>Top</a:t>
            </a:r>
            <a:r>
              <a:rPr sz="700" b="1" spc="-3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7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00" b="1" spc="35" dirty="0">
                <a:solidFill>
                  <a:srgbClr val="333333"/>
                </a:solidFill>
                <a:latin typeface="Arial"/>
                <a:cs typeface="Arial"/>
              </a:rPr>
              <a:t>Corporations</a:t>
            </a:r>
            <a:r>
              <a:rPr sz="7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00" b="1" spc="30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7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700" b="1" spc="-30" dirty="0" smtClean="0">
                <a:solidFill>
                  <a:srgbClr val="333333"/>
                </a:solidFill>
                <a:latin typeface="Arial"/>
                <a:cs typeface="Arial"/>
              </a:rPr>
              <a:t>Net Transactions from </a:t>
            </a:r>
            <a:r>
              <a:rPr sz="700" b="1" spc="20" dirty="0" smtClean="0">
                <a:solidFill>
                  <a:srgbClr val="333333"/>
                </a:solidFill>
                <a:latin typeface="Arial"/>
                <a:cs typeface="Arial"/>
              </a:rPr>
              <a:t>Top</a:t>
            </a:r>
            <a:r>
              <a:rPr sz="700" b="1" spc="-3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00" b="1" spc="30" dirty="0">
                <a:solidFill>
                  <a:srgbClr val="333333"/>
                </a:solidFill>
                <a:latin typeface="Arial"/>
                <a:cs typeface="Arial"/>
              </a:rPr>
              <a:t>Fundraiser</a:t>
            </a:r>
            <a:r>
              <a:rPr sz="7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700" b="1" spc="40" dirty="0">
                <a:solidFill>
                  <a:srgbClr val="333333"/>
                </a:solidFill>
                <a:latin typeface="Arial"/>
                <a:cs typeface="Arial"/>
              </a:rPr>
              <a:t>States</a:t>
            </a:r>
            <a:endParaRPr sz="700" b="1" dirty="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515"/>
              </a:spcBef>
            </a:pPr>
            <a:endParaRPr lang="en-US" sz="500" spc="-15" dirty="0" smtClean="0">
              <a:solidFill>
                <a:srgbClr val="333333"/>
              </a:solidFill>
              <a:latin typeface="Arial Black"/>
              <a:cs typeface="Arial Black"/>
            </a:endParaRPr>
          </a:p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lang="en-US" sz="500" spc="-15" dirty="0" smtClean="0">
                <a:solidFill>
                  <a:srgbClr val="333333"/>
                </a:solidFill>
                <a:latin typeface="Arial Black"/>
                <a:cs typeface="Arial Black"/>
              </a:rPr>
              <a:t>D</a:t>
            </a:r>
            <a:r>
              <a:rPr sz="500" spc="-15" dirty="0" smtClean="0">
                <a:solidFill>
                  <a:srgbClr val="333333"/>
                </a:solidFill>
                <a:latin typeface="Arial Black"/>
                <a:cs typeface="Arial Black"/>
              </a:rPr>
              <a:t>onor</a:t>
            </a:r>
            <a:r>
              <a:rPr sz="500" spc="-40" dirty="0" smtClean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00" spc="-15" dirty="0" smtClean="0">
                <a:solidFill>
                  <a:srgbClr val="333333"/>
                </a:solidFill>
                <a:latin typeface="Arial Black"/>
                <a:cs typeface="Arial Black"/>
              </a:rPr>
              <a:t>Empl</a:t>
            </a:r>
            <a:r>
              <a:rPr lang="en-US" sz="500" spc="-15" dirty="0" smtClean="0">
                <a:solidFill>
                  <a:srgbClr val="333333"/>
                </a:solidFill>
                <a:latin typeface="Arial Black"/>
                <a:cs typeface="Arial Black"/>
              </a:rPr>
              <a:t>oyer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16237" y="1446164"/>
            <a:ext cx="4368924" cy="5675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75769" y="3886154"/>
            <a:ext cx="1577159" cy="865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08101" y="4947313"/>
            <a:ext cx="8890" cy="3175"/>
          </a:xfrm>
          <a:custGeom>
            <a:avLst/>
            <a:gdLst/>
            <a:ahLst/>
            <a:cxnLst/>
            <a:rect l="l" t="t" r="r" b="b"/>
            <a:pathLst>
              <a:path w="8890" h="3175">
                <a:moveTo>
                  <a:pt x="0" y="2647"/>
                </a:moveTo>
                <a:lnTo>
                  <a:pt x="123" y="628"/>
                </a:lnTo>
                <a:lnTo>
                  <a:pt x="3362" y="0"/>
                </a:lnTo>
                <a:lnTo>
                  <a:pt x="8420" y="1266"/>
                </a:lnTo>
                <a:lnTo>
                  <a:pt x="0" y="2647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11330" y="4930749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1162"/>
                </a:moveTo>
                <a:lnTo>
                  <a:pt x="495" y="0"/>
                </a:lnTo>
                <a:lnTo>
                  <a:pt x="3019" y="514"/>
                </a:lnTo>
                <a:lnTo>
                  <a:pt x="0" y="1162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04433" y="4930692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4867" y="1266"/>
                </a:moveTo>
                <a:lnTo>
                  <a:pt x="0" y="190"/>
                </a:lnTo>
                <a:lnTo>
                  <a:pt x="3667" y="0"/>
                </a:lnTo>
                <a:lnTo>
                  <a:pt x="4867" y="1266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08109" y="4947272"/>
            <a:ext cx="8890" cy="3175"/>
          </a:xfrm>
          <a:custGeom>
            <a:avLst/>
            <a:gdLst/>
            <a:ahLst/>
            <a:cxnLst/>
            <a:rect l="l" t="t" r="r" b="b"/>
            <a:pathLst>
              <a:path w="8890" h="3175">
                <a:moveTo>
                  <a:pt x="3365" y="0"/>
                </a:moveTo>
                <a:lnTo>
                  <a:pt x="8417" y="1265"/>
                </a:lnTo>
                <a:lnTo>
                  <a:pt x="0" y="2648"/>
                </a:lnTo>
                <a:lnTo>
                  <a:pt x="127" y="637"/>
                </a:lnTo>
                <a:lnTo>
                  <a:pt x="3365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11347" y="4930711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3011" y="510"/>
                </a:moveTo>
                <a:lnTo>
                  <a:pt x="0" y="1157"/>
                </a:lnTo>
                <a:lnTo>
                  <a:pt x="490" y="0"/>
                </a:lnTo>
                <a:lnTo>
                  <a:pt x="3011" y="51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04450" y="4930652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4866" y="1265"/>
                </a:moveTo>
                <a:lnTo>
                  <a:pt x="0" y="186"/>
                </a:lnTo>
                <a:lnTo>
                  <a:pt x="3659" y="0"/>
                </a:lnTo>
                <a:lnTo>
                  <a:pt x="4866" y="1265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5890" y="493205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695"/>
                </a:moveTo>
                <a:lnTo>
                  <a:pt x="1181" y="0"/>
                </a:lnTo>
                <a:lnTo>
                  <a:pt x="2657" y="447"/>
                </a:lnTo>
                <a:lnTo>
                  <a:pt x="0" y="695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89546" y="4936940"/>
            <a:ext cx="8255" cy="2540"/>
          </a:xfrm>
          <a:custGeom>
            <a:avLst/>
            <a:gdLst/>
            <a:ahLst/>
            <a:cxnLst/>
            <a:rect l="l" t="t" r="r" b="b"/>
            <a:pathLst>
              <a:path w="8254" h="2539">
                <a:moveTo>
                  <a:pt x="0" y="1943"/>
                </a:moveTo>
                <a:lnTo>
                  <a:pt x="3505" y="0"/>
                </a:lnTo>
                <a:lnTo>
                  <a:pt x="8143" y="790"/>
                </a:lnTo>
                <a:lnTo>
                  <a:pt x="0" y="1943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43178" y="4926606"/>
            <a:ext cx="45720" cy="17780"/>
          </a:xfrm>
          <a:custGeom>
            <a:avLst/>
            <a:gdLst/>
            <a:ahLst/>
            <a:cxnLst/>
            <a:rect l="l" t="t" r="r" b="b"/>
            <a:pathLst>
              <a:path w="45720" h="17779">
                <a:moveTo>
                  <a:pt x="11220" y="16106"/>
                </a:moveTo>
                <a:lnTo>
                  <a:pt x="1419" y="15963"/>
                </a:lnTo>
                <a:lnTo>
                  <a:pt x="2981" y="8791"/>
                </a:lnTo>
                <a:lnTo>
                  <a:pt x="0" y="4448"/>
                </a:lnTo>
                <a:lnTo>
                  <a:pt x="4400" y="0"/>
                </a:lnTo>
                <a:lnTo>
                  <a:pt x="45319" y="3648"/>
                </a:lnTo>
                <a:lnTo>
                  <a:pt x="45653" y="8686"/>
                </a:lnTo>
                <a:lnTo>
                  <a:pt x="37795" y="15059"/>
                </a:lnTo>
                <a:lnTo>
                  <a:pt x="36726" y="15316"/>
                </a:lnTo>
                <a:lnTo>
                  <a:pt x="22355" y="15316"/>
                </a:lnTo>
                <a:lnTo>
                  <a:pt x="11220" y="16106"/>
                </a:lnTo>
                <a:close/>
              </a:path>
              <a:path w="45720" h="17779">
                <a:moveTo>
                  <a:pt x="28889" y="17202"/>
                </a:moveTo>
                <a:lnTo>
                  <a:pt x="22355" y="15316"/>
                </a:lnTo>
                <a:lnTo>
                  <a:pt x="36726" y="15316"/>
                </a:lnTo>
                <a:lnTo>
                  <a:pt x="28889" y="17202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95904" y="493200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648" y="451"/>
                </a:moveTo>
                <a:lnTo>
                  <a:pt x="0" y="706"/>
                </a:lnTo>
                <a:lnTo>
                  <a:pt x="1177" y="0"/>
                </a:lnTo>
                <a:lnTo>
                  <a:pt x="2648" y="451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89557" y="4936892"/>
            <a:ext cx="8255" cy="2540"/>
          </a:xfrm>
          <a:custGeom>
            <a:avLst/>
            <a:gdLst/>
            <a:ahLst/>
            <a:cxnLst/>
            <a:rect l="l" t="t" r="r" b="b"/>
            <a:pathLst>
              <a:path w="8254" h="2539">
                <a:moveTo>
                  <a:pt x="3502" y="0"/>
                </a:moveTo>
                <a:lnTo>
                  <a:pt x="8143" y="804"/>
                </a:lnTo>
                <a:lnTo>
                  <a:pt x="0" y="1952"/>
                </a:lnTo>
                <a:lnTo>
                  <a:pt x="3502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43191" y="4926571"/>
            <a:ext cx="45720" cy="17780"/>
          </a:xfrm>
          <a:custGeom>
            <a:avLst/>
            <a:gdLst/>
            <a:ahLst/>
            <a:cxnLst/>
            <a:rect l="l" t="t" r="r" b="b"/>
            <a:pathLst>
              <a:path w="45720" h="17779">
                <a:moveTo>
                  <a:pt x="11223" y="16099"/>
                </a:moveTo>
                <a:lnTo>
                  <a:pt x="1412" y="15952"/>
                </a:lnTo>
                <a:lnTo>
                  <a:pt x="2982" y="8780"/>
                </a:lnTo>
                <a:lnTo>
                  <a:pt x="0" y="4444"/>
                </a:lnTo>
                <a:lnTo>
                  <a:pt x="4405" y="0"/>
                </a:lnTo>
                <a:lnTo>
                  <a:pt x="45316" y="3639"/>
                </a:lnTo>
                <a:lnTo>
                  <a:pt x="45650" y="8682"/>
                </a:lnTo>
                <a:lnTo>
                  <a:pt x="37791" y="15059"/>
                </a:lnTo>
                <a:lnTo>
                  <a:pt x="28883" y="17198"/>
                </a:lnTo>
                <a:lnTo>
                  <a:pt x="22349" y="15305"/>
                </a:lnTo>
                <a:lnTo>
                  <a:pt x="11223" y="16099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4609" y="4876705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5" h="38100">
                <a:moveTo>
                  <a:pt x="9372" y="37757"/>
                </a:moveTo>
                <a:lnTo>
                  <a:pt x="3781" y="32994"/>
                </a:lnTo>
                <a:lnTo>
                  <a:pt x="0" y="16973"/>
                </a:lnTo>
                <a:lnTo>
                  <a:pt x="5629" y="0"/>
                </a:lnTo>
                <a:lnTo>
                  <a:pt x="21593" y="8020"/>
                </a:lnTo>
                <a:lnTo>
                  <a:pt x="32013" y="21202"/>
                </a:lnTo>
                <a:lnTo>
                  <a:pt x="9372" y="37757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07035" y="4853882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7248" y="12201"/>
                </a:moveTo>
                <a:lnTo>
                  <a:pt x="0" y="3952"/>
                </a:lnTo>
                <a:lnTo>
                  <a:pt x="2085" y="0"/>
                </a:lnTo>
                <a:lnTo>
                  <a:pt x="14344" y="5267"/>
                </a:lnTo>
                <a:lnTo>
                  <a:pt x="17145" y="9115"/>
                </a:lnTo>
                <a:lnTo>
                  <a:pt x="7248" y="12201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06893" y="4866189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0" y="2124"/>
                </a:moveTo>
                <a:lnTo>
                  <a:pt x="2743" y="0"/>
                </a:lnTo>
                <a:lnTo>
                  <a:pt x="2228" y="1876"/>
                </a:lnTo>
                <a:lnTo>
                  <a:pt x="0" y="2124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90691" y="4848596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10">
                <a:moveTo>
                  <a:pt x="9096" y="3752"/>
                </a:moveTo>
                <a:lnTo>
                  <a:pt x="0" y="1724"/>
                </a:lnTo>
                <a:lnTo>
                  <a:pt x="1847" y="0"/>
                </a:lnTo>
                <a:lnTo>
                  <a:pt x="9667" y="762"/>
                </a:lnTo>
                <a:lnTo>
                  <a:pt x="13639" y="2390"/>
                </a:lnTo>
                <a:lnTo>
                  <a:pt x="9096" y="3752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97558" y="485672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029" y="4095"/>
                </a:moveTo>
                <a:lnTo>
                  <a:pt x="904" y="4048"/>
                </a:lnTo>
                <a:lnTo>
                  <a:pt x="0" y="0"/>
                </a:lnTo>
                <a:lnTo>
                  <a:pt x="4029" y="4095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65116" y="4834347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70" h="12064">
                <a:moveTo>
                  <a:pt x="13592" y="11963"/>
                </a:moveTo>
                <a:lnTo>
                  <a:pt x="4219" y="11001"/>
                </a:lnTo>
                <a:lnTo>
                  <a:pt x="904" y="8401"/>
                </a:lnTo>
                <a:lnTo>
                  <a:pt x="0" y="3667"/>
                </a:lnTo>
                <a:lnTo>
                  <a:pt x="6772" y="0"/>
                </a:lnTo>
                <a:lnTo>
                  <a:pt x="13592" y="11963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2825" y="4818716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9191" y="9001"/>
                </a:moveTo>
                <a:lnTo>
                  <a:pt x="0" y="6553"/>
                </a:lnTo>
                <a:lnTo>
                  <a:pt x="1704" y="2562"/>
                </a:lnTo>
                <a:lnTo>
                  <a:pt x="7820" y="0"/>
                </a:lnTo>
                <a:lnTo>
                  <a:pt x="12077" y="2819"/>
                </a:lnTo>
                <a:lnTo>
                  <a:pt x="9191" y="9001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09900" y="4826336"/>
            <a:ext cx="4445" cy="5715"/>
          </a:xfrm>
          <a:custGeom>
            <a:avLst/>
            <a:gdLst/>
            <a:ahLst/>
            <a:cxnLst/>
            <a:rect l="l" t="t" r="r" b="b"/>
            <a:pathLst>
              <a:path w="4445" h="5714">
                <a:moveTo>
                  <a:pt x="0" y="5210"/>
                </a:moveTo>
                <a:lnTo>
                  <a:pt x="1228" y="1485"/>
                </a:lnTo>
                <a:lnTo>
                  <a:pt x="4257" y="0"/>
                </a:lnTo>
                <a:lnTo>
                  <a:pt x="0" y="5210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24608" y="4876663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5" h="38100">
                <a:moveTo>
                  <a:pt x="0" y="16972"/>
                </a:moveTo>
                <a:lnTo>
                  <a:pt x="5636" y="0"/>
                </a:lnTo>
                <a:lnTo>
                  <a:pt x="21597" y="8015"/>
                </a:lnTo>
                <a:lnTo>
                  <a:pt x="32016" y="21201"/>
                </a:lnTo>
                <a:lnTo>
                  <a:pt x="9377" y="37752"/>
                </a:lnTo>
                <a:lnTo>
                  <a:pt x="3788" y="32994"/>
                </a:lnTo>
                <a:lnTo>
                  <a:pt x="0" y="16972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07039" y="4853833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2081" y="0"/>
                </a:moveTo>
                <a:lnTo>
                  <a:pt x="14348" y="5278"/>
                </a:lnTo>
                <a:lnTo>
                  <a:pt x="17144" y="9124"/>
                </a:lnTo>
                <a:lnTo>
                  <a:pt x="7246" y="12214"/>
                </a:lnTo>
                <a:lnTo>
                  <a:pt x="0" y="3953"/>
                </a:lnTo>
                <a:lnTo>
                  <a:pt x="2081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06895" y="486614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2747" y="0"/>
                </a:moveTo>
                <a:lnTo>
                  <a:pt x="2226" y="1873"/>
                </a:lnTo>
                <a:lnTo>
                  <a:pt x="0" y="2128"/>
                </a:lnTo>
                <a:lnTo>
                  <a:pt x="2747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90698" y="484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10">
                <a:moveTo>
                  <a:pt x="9660" y="765"/>
                </a:moveTo>
                <a:lnTo>
                  <a:pt x="13640" y="2384"/>
                </a:lnTo>
                <a:lnTo>
                  <a:pt x="9094" y="3757"/>
                </a:lnTo>
                <a:lnTo>
                  <a:pt x="0" y="1726"/>
                </a:lnTo>
                <a:lnTo>
                  <a:pt x="1848" y="0"/>
                </a:lnTo>
                <a:lnTo>
                  <a:pt x="9660" y="765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97565" y="485667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4025" y="4100"/>
                </a:lnTo>
                <a:lnTo>
                  <a:pt x="899" y="4051"/>
                </a:lnTo>
                <a:lnTo>
                  <a:pt x="0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65122" y="4834309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70" h="12064">
                <a:moveTo>
                  <a:pt x="6772" y="0"/>
                </a:moveTo>
                <a:lnTo>
                  <a:pt x="13593" y="11959"/>
                </a:lnTo>
                <a:lnTo>
                  <a:pt x="4215" y="10998"/>
                </a:lnTo>
                <a:lnTo>
                  <a:pt x="901" y="8398"/>
                </a:lnTo>
                <a:lnTo>
                  <a:pt x="0" y="3669"/>
                </a:lnTo>
                <a:lnTo>
                  <a:pt x="6772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22827" y="4818680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7816" y="0"/>
                </a:moveTo>
                <a:lnTo>
                  <a:pt x="12079" y="2815"/>
                </a:lnTo>
                <a:lnTo>
                  <a:pt x="9189" y="8996"/>
                </a:lnTo>
                <a:lnTo>
                  <a:pt x="0" y="6543"/>
                </a:lnTo>
                <a:lnTo>
                  <a:pt x="1706" y="2560"/>
                </a:lnTo>
                <a:lnTo>
                  <a:pt x="7816" y="0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09900" y="4826293"/>
            <a:ext cx="4445" cy="5715"/>
          </a:xfrm>
          <a:custGeom>
            <a:avLst/>
            <a:gdLst/>
            <a:ahLst/>
            <a:cxnLst/>
            <a:rect l="l" t="t" r="r" b="b"/>
            <a:pathLst>
              <a:path w="4445" h="5714">
                <a:moveTo>
                  <a:pt x="0" y="5209"/>
                </a:moveTo>
                <a:lnTo>
                  <a:pt x="1228" y="1481"/>
                </a:lnTo>
                <a:lnTo>
                  <a:pt x="4261" y="0"/>
                </a:lnTo>
                <a:lnTo>
                  <a:pt x="0" y="5209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21206" y="5833129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39">
                <a:moveTo>
                  <a:pt x="2562" y="2371"/>
                </a:moveTo>
                <a:lnTo>
                  <a:pt x="0" y="1276"/>
                </a:lnTo>
                <a:lnTo>
                  <a:pt x="6877" y="0"/>
                </a:lnTo>
                <a:lnTo>
                  <a:pt x="2562" y="2371"/>
                </a:lnTo>
                <a:close/>
              </a:path>
            </a:pathLst>
          </a:custGeom>
          <a:solidFill>
            <a:srgbClr val="F4D166">
              <a:alpha val="803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21207" y="583309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39">
                <a:moveTo>
                  <a:pt x="2567" y="2374"/>
                </a:moveTo>
                <a:lnTo>
                  <a:pt x="0" y="1275"/>
                </a:lnTo>
                <a:lnTo>
                  <a:pt x="6878" y="0"/>
                </a:lnTo>
                <a:lnTo>
                  <a:pt x="2567" y="2374"/>
                </a:lnTo>
                <a:close/>
              </a:path>
            </a:pathLst>
          </a:custGeom>
          <a:ln w="4034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85696" y="2558285"/>
            <a:ext cx="1342592" cy="1191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182028" y="4301095"/>
            <a:ext cx="27432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27,903,411</a:t>
            </a:r>
            <a:endParaRPr sz="3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24301" y="4268823"/>
            <a:ext cx="27432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11,178,751</a:t>
            </a:r>
            <a:endParaRPr sz="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75892" y="3974334"/>
            <a:ext cx="27432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15,379,852</a:t>
            </a:r>
            <a:endParaRPr sz="3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42766" y="4450357"/>
            <a:ext cx="7543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965">
              <a:lnSpc>
                <a:spcPts val="4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1,416,854</a:t>
            </a:r>
            <a:endParaRPr sz="350">
              <a:latin typeface="Arial"/>
              <a:cs typeface="Arial"/>
            </a:endParaRPr>
          </a:p>
          <a:p>
            <a:pPr>
              <a:lnSpc>
                <a:spcPts val="400"/>
              </a:lnSpc>
            </a:pPr>
            <a:r>
              <a:rPr sz="350" spc="25" dirty="0">
                <a:latin typeface="Arial"/>
                <a:cs typeface="Arial"/>
              </a:rPr>
              <a:t>80,356,614</a:t>
            </a:r>
            <a:endParaRPr sz="35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280"/>
              </a:spcBef>
            </a:pPr>
            <a:r>
              <a:rPr sz="350" spc="25" dirty="0">
                <a:latin typeface="Arial"/>
                <a:cs typeface="Arial"/>
              </a:rPr>
              <a:t>14,240,904</a:t>
            </a:r>
            <a:endParaRPr sz="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420039" y="4393880"/>
            <a:ext cx="24511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3,002,730</a:t>
            </a:r>
            <a:endParaRPr sz="3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12199" y="4135697"/>
            <a:ext cx="24511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1,010,317</a:t>
            </a:r>
            <a:endParaRPr sz="3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54244" y="4002572"/>
            <a:ext cx="664845" cy="277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1,047,620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525" spc="37" baseline="7936" dirty="0">
                <a:latin typeface="Arial"/>
                <a:cs typeface="Arial"/>
              </a:rPr>
              <a:t>4,879,354</a:t>
            </a:r>
            <a:r>
              <a:rPr sz="350" spc="25" dirty="0">
                <a:latin typeface="Arial"/>
                <a:cs typeface="Arial"/>
              </a:rPr>
              <a:t>16,864,643</a:t>
            </a:r>
            <a:endParaRPr sz="35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375"/>
              </a:spcBef>
            </a:pPr>
            <a:r>
              <a:rPr sz="350" spc="25" dirty="0">
                <a:latin typeface="Arial"/>
                <a:cs typeface="Arial"/>
              </a:rPr>
              <a:t>12,104,945</a:t>
            </a:r>
            <a:endParaRPr sz="3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03278" y="4361607"/>
            <a:ext cx="24511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2,178,266</a:t>
            </a:r>
            <a:endParaRPr sz="3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67199" y="4266402"/>
            <a:ext cx="305435" cy="1790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75"/>
              </a:spcBef>
            </a:pPr>
            <a:r>
              <a:rPr sz="350" spc="25" dirty="0">
                <a:latin typeface="Arial"/>
                <a:cs typeface="Arial"/>
              </a:rPr>
              <a:t>7,647,961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350" spc="25" dirty="0">
                <a:latin typeface="Arial"/>
                <a:cs typeface="Arial"/>
              </a:rPr>
              <a:t>12,296,372</a:t>
            </a:r>
            <a:endParaRPr sz="3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177993" y="3921890"/>
            <a:ext cx="51625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latin typeface="Arial"/>
                <a:cs typeface="Arial"/>
              </a:rPr>
              <a:t>8,506,995</a:t>
            </a:r>
            <a:r>
              <a:rPr sz="350" spc="125" dirty="0">
                <a:latin typeface="Arial"/>
                <a:cs typeface="Arial"/>
              </a:rPr>
              <a:t> </a:t>
            </a:r>
            <a:r>
              <a:rPr sz="525" spc="37" baseline="-23809" dirty="0">
                <a:latin typeface="Arial"/>
                <a:cs typeface="Arial"/>
              </a:rPr>
              <a:t>510,553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299016" y="4240584"/>
            <a:ext cx="54419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25" spc="37" baseline="7936" dirty="0">
                <a:latin typeface="Arial"/>
                <a:cs typeface="Arial"/>
              </a:rPr>
              <a:t>891,144</a:t>
            </a:r>
            <a:r>
              <a:rPr sz="525" spc="179" baseline="7936" dirty="0">
                <a:latin typeface="Arial"/>
                <a:cs typeface="Arial"/>
              </a:rPr>
              <a:t> </a:t>
            </a:r>
            <a:r>
              <a:rPr sz="350" spc="25" dirty="0">
                <a:latin typeface="Arial"/>
                <a:cs typeface="Arial"/>
              </a:rPr>
              <a:t>15,470,834</a:t>
            </a:r>
            <a:endParaRPr sz="35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35459" y="3107003"/>
            <a:ext cx="261216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00" spc="25" dirty="0">
                <a:latin typeface="Arial"/>
                <a:cs typeface="Arial"/>
              </a:rPr>
              <a:t>461,035</a:t>
            </a:r>
            <a:endParaRPr sz="5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61993" y="4817459"/>
            <a:ext cx="261216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00" spc="25" dirty="0">
                <a:latin typeface="Arial"/>
                <a:cs typeface="Arial"/>
              </a:rPr>
              <a:t>375,057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177993" y="4059050"/>
            <a:ext cx="57658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4650" algn="l"/>
              </a:tabLst>
            </a:pPr>
            <a:r>
              <a:rPr sz="350" spc="25" dirty="0">
                <a:latin typeface="Arial"/>
                <a:cs typeface="Arial"/>
              </a:rPr>
              <a:t>2,519,777	</a:t>
            </a:r>
            <a:r>
              <a:rPr sz="525" spc="37" baseline="-47619" dirty="0">
                <a:latin typeface="Arial"/>
                <a:cs typeface="Arial"/>
              </a:rPr>
              <a:t>590,920</a:t>
            </a:r>
            <a:endParaRPr sz="525" baseline="-47619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27262" y="4890073"/>
            <a:ext cx="224135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00" spc="25" dirty="0">
                <a:latin typeface="Arial"/>
                <a:cs typeface="Arial"/>
              </a:rPr>
              <a:t>56</a:t>
            </a:r>
            <a:r>
              <a:rPr sz="500" spc="10" dirty="0">
                <a:latin typeface="Arial"/>
                <a:cs typeface="Arial"/>
              </a:rPr>
              <a:t>,</a:t>
            </a:r>
            <a:r>
              <a:rPr sz="500" spc="25" dirty="0">
                <a:latin typeface="Arial"/>
                <a:cs typeface="Arial"/>
              </a:rPr>
              <a:t>87</a:t>
            </a:r>
            <a:r>
              <a:rPr sz="500" spc="30" dirty="0">
                <a:latin typeface="Arial"/>
                <a:cs typeface="Arial"/>
              </a:rPr>
              <a:t>6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49149" y="5789676"/>
            <a:ext cx="130196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00" spc="25" dirty="0">
                <a:latin typeface="Arial"/>
                <a:cs typeface="Arial"/>
              </a:rPr>
              <a:t>18</a:t>
            </a:r>
            <a:r>
              <a:rPr sz="500" spc="30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910832" y="1352452"/>
            <a:ext cx="0" cy="5781040"/>
          </a:xfrm>
          <a:custGeom>
            <a:avLst/>
            <a:gdLst/>
            <a:ahLst/>
            <a:cxnLst/>
            <a:rect l="l" t="t" r="r" b="b"/>
            <a:pathLst>
              <a:path h="5781040">
                <a:moveTo>
                  <a:pt x="0" y="0"/>
                </a:moveTo>
                <a:lnTo>
                  <a:pt x="0" y="5780857"/>
                </a:lnTo>
              </a:path>
            </a:pathLst>
          </a:custGeom>
          <a:ln w="4034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79757" y="1481861"/>
            <a:ext cx="0" cy="5781040"/>
          </a:xfrm>
          <a:custGeom>
            <a:avLst/>
            <a:gdLst/>
            <a:ahLst/>
            <a:cxnLst/>
            <a:rect l="l" t="t" r="r" b="b"/>
            <a:pathLst>
              <a:path h="5781040">
                <a:moveTo>
                  <a:pt x="0" y="0"/>
                </a:moveTo>
                <a:lnTo>
                  <a:pt x="0" y="5780857"/>
                </a:lnTo>
              </a:path>
            </a:pathLst>
          </a:custGeom>
          <a:ln w="4034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10832" y="1481861"/>
            <a:ext cx="4369435" cy="0"/>
          </a:xfrm>
          <a:custGeom>
            <a:avLst/>
            <a:gdLst/>
            <a:ahLst/>
            <a:cxnLst/>
            <a:rect l="l" t="t" r="r" b="b"/>
            <a:pathLst>
              <a:path w="4369434">
                <a:moveTo>
                  <a:pt x="0" y="0"/>
                </a:moveTo>
                <a:lnTo>
                  <a:pt x="4368924" y="0"/>
                </a:lnTo>
              </a:path>
            </a:pathLst>
          </a:custGeom>
          <a:ln w="4034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10832" y="7262719"/>
            <a:ext cx="4369435" cy="0"/>
          </a:xfrm>
          <a:custGeom>
            <a:avLst/>
            <a:gdLst/>
            <a:ahLst/>
            <a:cxnLst/>
            <a:rect l="l" t="t" r="r" b="b"/>
            <a:pathLst>
              <a:path w="4369434">
                <a:moveTo>
                  <a:pt x="0" y="0"/>
                </a:moveTo>
                <a:lnTo>
                  <a:pt x="4368924" y="0"/>
                </a:lnTo>
              </a:path>
            </a:pathLst>
          </a:custGeom>
          <a:ln w="4034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930346" y="1036519"/>
            <a:ext cx="2105305" cy="1250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700" b="1" spc="20" dirty="0">
                <a:solidFill>
                  <a:srgbClr val="333333"/>
                </a:solidFill>
                <a:latin typeface="Arial"/>
                <a:cs typeface="Arial"/>
              </a:rPr>
              <a:t>Net Transactions From Each State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509045" y="759158"/>
            <a:ext cx="8382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350" spc="30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018968" y="759158"/>
            <a:ext cx="25781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25" dirty="0">
                <a:solidFill>
                  <a:srgbClr val="333333"/>
                </a:solidFill>
                <a:latin typeface="Arial"/>
                <a:cs typeface="Arial"/>
              </a:rPr>
              <a:t>1,322,042</a:t>
            </a:r>
            <a:endParaRPr sz="3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50955" y="300464"/>
            <a:ext cx="4993491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0"/>
              </a:spcBef>
            </a:pPr>
            <a:r>
              <a:rPr sz="1600" spc="-45" dirty="0">
                <a:solidFill>
                  <a:srgbClr val="333333"/>
                </a:solidFill>
                <a:latin typeface="Arial Black"/>
                <a:cs typeface="Arial Black"/>
              </a:rPr>
              <a:t>Geographical Aspect of Bike MS</a:t>
            </a:r>
            <a:r>
              <a:rPr lang="en-US" sz="1600" spc="-45" dirty="0">
                <a:solidFill>
                  <a:srgbClr val="333333"/>
                </a:solidFill>
                <a:latin typeface="Arial Black"/>
                <a:cs typeface="Arial Black"/>
              </a:rPr>
              <a:t> (5 </a:t>
            </a:r>
            <a:r>
              <a:rPr lang="en-US" sz="16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Years)</a:t>
            </a:r>
            <a:r>
              <a:rPr lang="en-US" sz="1600" b="1" u="sng" spc="20" dirty="0" smtClean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600" spc="-15" dirty="0" smtClean="0">
                <a:solidFill>
                  <a:srgbClr val="333333"/>
                </a:solidFill>
                <a:latin typeface="Arial Black"/>
                <a:cs typeface="Arial Black"/>
              </a:rPr>
              <a:t>Net </a:t>
            </a:r>
            <a:r>
              <a:rPr sz="600" spc="-20" dirty="0" smtClean="0">
                <a:solidFill>
                  <a:srgbClr val="333333"/>
                </a:solidFill>
                <a:latin typeface="Arial Black"/>
                <a:cs typeface="Arial Black"/>
              </a:rPr>
              <a:t>Transaction</a:t>
            </a:r>
            <a:r>
              <a:rPr sz="600" spc="-70" dirty="0" smtClean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600" spc="-15" dirty="0" smtClean="0">
                <a:solidFill>
                  <a:srgbClr val="333333"/>
                </a:solidFill>
                <a:latin typeface="Arial Black"/>
                <a:cs typeface="Arial Black"/>
              </a:rPr>
              <a:t>Amount</a:t>
            </a:r>
            <a:endParaRPr sz="350" dirty="0">
              <a:latin typeface="Arial Black"/>
              <a:cs typeface="Arial Black"/>
            </a:endParaRPr>
          </a:p>
        </p:txBody>
      </p:sp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592342" y="765807"/>
          <a:ext cx="8401678" cy="6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927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4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CA899"/>
                      </a:solidFill>
                      <a:prstDash val="solid"/>
                    </a:lnL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DC37E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BBC72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9B666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7B159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6AA4D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4A342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49738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48C31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F28028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EF7523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E8691F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DD601F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CF5721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C35021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B64B23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A84223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ACA899"/>
                      </a:solidFill>
                      <a:prstDash val="solid"/>
                    </a:lnR>
                    <a:lnT w="6350">
                      <a:solidFill>
                        <a:srgbClr val="ACA899"/>
                      </a:solidFill>
                      <a:prstDash val="solid"/>
                    </a:lnT>
                    <a:lnB w="6350">
                      <a:solidFill>
                        <a:srgbClr val="ACA899"/>
                      </a:solidFill>
                      <a:prstDash val="solid"/>
                    </a:lnB>
                    <a:solidFill>
                      <a:srgbClr val="A03D23">
                        <a:alpha val="803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611" y="3898030"/>
            <a:ext cx="2230305" cy="89543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335" y="3331347"/>
            <a:ext cx="4076501" cy="912312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335" y="1433123"/>
            <a:ext cx="1076665" cy="95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6035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1822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9038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825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0613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6401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3616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9404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5191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0979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8194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3982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29769" y="674079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0339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4642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8946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6126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0430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4734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1914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6218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0521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9129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3433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6309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4917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9220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3524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0704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5008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29312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46492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00796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55100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63707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18011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0887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9495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3799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98103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15282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9586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890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32497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95374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49678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58286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12589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75466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84073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638377" y="674079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47131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200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35894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200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61681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200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87469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200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08970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03549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25050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50837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76625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98127" y="6796674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30472" y="6796674"/>
            <a:ext cx="16357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8175" algn="l"/>
                <a:tab pos="1263650" algn="l"/>
              </a:tabLst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2011	2012	2013</a:t>
            </a:r>
            <a:endParaRPr sz="8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660"/>
              </a:spcBef>
            </a:pPr>
            <a:r>
              <a:rPr lang="en-US" sz="800" spc="-45" dirty="0" smtClean="0">
                <a:solidFill>
                  <a:srgbClr val="333333"/>
                </a:solidFill>
                <a:latin typeface="Arial Black"/>
                <a:cs typeface="Arial Black"/>
              </a:rPr>
              <a:t>Month of Each Year</a:t>
            </a:r>
            <a:endParaRPr sz="800" dirty="0">
              <a:latin typeface="Arial Black"/>
              <a:cs typeface="Arial Black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803173" y="6629355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173" y="6106436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03173" y="5592090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173" y="5069171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03173" y="4546253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649162" y="6556647"/>
            <a:ext cx="1498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49162" y="6033729"/>
            <a:ext cx="1498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87547" y="5519383"/>
            <a:ext cx="21145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87547" y="4996464"/>
            <a:ext cx="21145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15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87547" y="4473546"/>
            <a:ext cx="21145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27443" y="4621944"/>
            <a:ext cx="123111" cy="1948814"/>
          </a:xfrm>
          <a:prstGeom prst="rect">
            <a:avLst/>
          </a:prstGeom>
        </p:spPr>
        <p:txBody>
          <a:bodyPr vert="vert270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US" sz="800" spc="-55" dirty="0">
                <a:solidFill>
                  <a:srgbClr val="333333"/>
                </a:solidFill>
                <a:latin typeface="Arial Black"/>
                <a:cs typeface="Arial Black"/>
              </a:rPr>
              <a:t>Total Number Of Participants</a:t>
            </a:r>
            <a:endParaRPr lang="en-US" sz="800" dirty="0">
              <a:latin typeface="Arial Black"/>
              <a:cs typeface="Arial Black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46035" y="6106436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4" y="0"/>
                </a:lnTo>
              </a:path>
            </a:pathLst>
          </a:custGeom>
          <a:ln w="85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46035" y="5592090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4" y="0"/>
                </a:lnTo>
              </a:path>
            </a:pathLst>
          </a:custGeom>
          <a:ln w="85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46035" y="5069171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4" y="0"/>
                </a:lnTo>
              </a:path>
            </a:pathLst>
          </a:custGeom>
          <a:ln w="85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46035" y="4546253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4" y="0"/>
                </a:lnTo>
              </a:path>
            </a:pathLst>
          </a:custGeom>
          <a:ln w="85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46035" y="6629355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4" y="0"/>
                </a:lnTo>
              </a:path>
            </a:pathLst>
          </a:custGeom>
          <a:ln w="8572">
            <a:solidFill>
              <a:srgbClr val="CACAC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90884" y="4562627"/>
            <a:ext cx="7119785" cy="209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248490" y="4507836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19,665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116929" y="4507836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19,637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45515" y="5990866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6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39</a:t>
            </a:r>
            <a:r>
              <a:rPr sz="800" spc="4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93869" y="4722147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16,541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73750" y="5716549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01</a:t>
            </a:r>
            <a:r>
              <a:rPr sz="800" spc="4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82357" y="588799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36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610803" y="5853708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69</a:t>
            </a:r>
            <a:r>
              <a:rPr sz="800" spc="4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496387" y="5965149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63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51183" y="5862280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56</a:t>
            </a:r>
            <a:r>
              <a:rPr sz="800" spc="4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45058" y="5647969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63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727843" y="5630824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78</a:t>
            </a:r>
            <a:r>
              <a:rPr sz="800" spc="4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122174" y="5990866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34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799749" y="611088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27</a:t>
            </a:r>
            <a:r>
              <a:rPr sz="800" spc="4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19516" y="611088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22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291000" y="5836563"/>
            <a:ext cx="1005840" cy="380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702310" algn="l"/>
              </a:tabLst>
            </a:pPr>
            <a:r>
              <a:rPr sz="800" spc="35" dirty="0">
                <a:latin typeface="Arial"/>
                <a:cs typeface="Arial"/>
              </a:rPr>
              <a:t>6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86</a:t>
            </a:r>
            <a:r>
              <a:rPr sz="800" spc="4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89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spcBef>
                <a:spcPts val="860"/>
              </a:spcBef>
            </a:pPr>
            <a:r>
              <a:rPr sz="1200" spc="44" baseline="-27777" dirty="0">
                <a:latin typeface="Arial"/>
                <a:cs typeface="Arial"/>
              </a:rPr>
              <a:t>5,139</a:t>
            </a:r>
            <a:r>
              <a:rPr sz="1200" spc="209" baseline="-27777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5,631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571268" y="4662139"/>
            <a:ext cx="510540" cy="551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17,118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00" spc="30" dirty="0">
                <a:latin typeface="Arial"/>
                <a:cs typeface="Arial"/>
              </a:rPr>
              <a:t>16,271</a:t>
            </a:r>
            <a:endParaRPr sz="8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660"/>
              </a:spcBef>
            </a:pPr>
            <a:r>
              <a:rPr sz="800" spc="30" dirty="0">
                <a:latin typeface="Arial"/>
                <a:cs typeface="Arial"/>
              </a:rPr>
              <a:t>15,296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730817" y="5579390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8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26</a:t>
            </a:r>
            <a:r>
              <a:rPr sz="800" spc="4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493764" y="6145170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88</a:t>
            </a:r>
            <a:r>
              <a:rPr sz="800" spc="4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222069" y="595657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65</a:t>
            </a:r>
            <a:r>
              <a:rPr sz="800" spc="4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819868" y="5767983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8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51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019657" y="4639851"/>
            <a:ext cx="990600" cy="3683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484"/>
              </a:spcBef>
            </a:pPr>
            <a:r>
              <a:rPr sz="800" spc="30" dirty="0">
                <a:latin typeface="Arial"/>
                <a:cs typeface="Arial"/>
              </a:rPr>
              <a:t>16,915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spc="44" baseline="-13888" dirty="0">
                <a:latin typeface="Arial"/>
                <a:cs typeface="Arial"/>
              </a:rPr>
              <a:t>14,985</a:t>
            </a:r>
            <a:r>
              <a:rPr sz="1200" spc="-97" baseline="-13888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15,250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516858" y="575941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8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64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562695" y="6196605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40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039425" y="4945029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14,414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325290" y="5493665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10</a:t>
            </a:r>
            <a:r>
              <a:rPr sz="800" spc="4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188131" y="4953602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14,352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125149" y="6256612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86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510909" y="5467948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36</a:t>
            </a:r>
            <a:r>
              <a:rPr sz="800" spc="4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447927" y="627375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71</a:t>
            </a:r>
            <a:r>
              <a:rPr sz="800" spc="4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205276" y="6282329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60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96844" y="553652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72</a:t>
            </a:r>
            <a:r>
              <a:rPr sz="800" spc="4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431134" y="5022182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13,690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616753" y="5030754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13,618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193377" y="6445205"/>
            <a:ext cx="2501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latin typeface="Arial"/>
                <a:cs typeface="Arial"/>
              </a:rPr>
              <a:t>7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5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979066" y="6539502"/>
            <a:ext cx="21082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10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762132" y="6376626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2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68</a:t>
            </a:r>
            <a:r>
              <a:rPr sz="800" spc="4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570564" y="6436633"/>
            <a:ext cx="38036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2" baseline="3472" dirty="0">
                <a:latin typeface="Arial"/>
                <a:cs typeface="Arial"/>
              </a:rPr>
              <a:t>144</a:t>
            </a:r>
            <a:r>
              <a:rPr sz="1200" spc="112" baseline="3472" dirty="0">
                <a:latin typeface="Arial"/>
                <a:cs typeface="Arial"/>
              </a:rPr>
              <a:t> </a:t>
            </a:r>
            <a:r>
              <a:rPr sz="800" spc="35" dirty="0">
                <a:latin typeface="Arial"/>
                <a:cs typeface="Arial"/>
              </a:rPr>
              <a:t>75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902618" y="5059900"/>
            <a:ext cx="560070" cy="6769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30" dirty="0">
                <a:latin typeface="Arial"/>
                <a:cs typeface="Arial"/>
              </a:rPr>
              <a:t>14,166</a:t>
            </a:r>
            <a:endParaRPr sz="8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185"/>
              </a:spcBef>
            </a:pPr>
            <a:r>
              <a:rPr sz="800" spc="30" dirty="0">
                <a:latin typeface="Arial"/>
                <a:cs typeface="Arial"/>
              </a:rPr>
              <a:t>12,711</a:t>
            </a:r>
            <a:endParaRPr sz="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59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95</a:t>
            </a:r>
            <a:r>
              <a:rPr sz="800" spc="4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455"/>
              </a:spcBef>
            </a:pPr>
            <a:r>
              <a:rPr sz="800" spc="30" dirty="0">
                <a:latin typeface="Arial"/>
                <a:cs typeface="Arial"/>
              </a:rPr>
              <a:t>8,234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093482" y="6385199"/>
            <a:ext cx="21082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52</a:t>
            </a:r>
            <a:r>
              <a:rPr sz="800" spc="4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387920" y="642806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2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20</a:t>
            </a:r>
            <a:r>
              <a:rPr sz="800" spc="4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28089" y="5291356"/>
            <a:ext cx="476250" cy="3683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84"/>
              </a:spcBef>
            </a:pPr>
            <a:r>
              <a:rPr sz="800" spc="30" dirty="0">
                <a:latin typeface="Arial"/>
                <a:cs typeface="Arial"/>
              </a:rPr>
              <a:t>10,646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800" spc="30" dirty="0">
                <a:latin typeface="Arial"/>
                <a:cs typeface="Arial"/>
              </a:rPr>
              <a:t>11,000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39319" y="6582364"/>
            <a:ext cx="21082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69</a:t>
            </a:r>
            <a:r>
              <a:rPr sz="800" spc="4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299221" y="6582364"/>
            <a:ext cx="4248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476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1200" spc="52" baseline="3472" dirty="0">
                <a:latin typeface="Arial"/>
                <a:cs typeface="Arial"/>
              </a:rPr>
              <a:t>816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245163" y="6350909"/>
            <a:ext cx="929005" cy="269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6710">
              <a:lnSpc>
                <a:spcPts val="95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2,902</a:t>
            </a:r>
            <a:r>
              <a:rPr sz="800" spc="-145" dirty="0">
                <a:latin typeface="Arial"/>
                <a:cs typeface="Arial"/>
              </a:rPr>
              <a:t> </a:t>
            </a:r>
            <a:r>
              <a:rPr sz="1200" spc="44" baseline="-17361" dirty="0">
                <a:latin typeface="Arial"/>
                <a:cs typeface="Arial"/>
              </a:rPr>
              <a:t>2,577</a:t>
            </a:r>
            <a:endParaRPr sz="1200" baseline="-17361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sz="800" spc="30" dirty="0">
                <a:latin typeface="Arial"/>
                <a:cs typeface="Arial"/>
              </a:rPr>
              <a:t>1,770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662238" y="6548075"/>
            <a:ext cx="5429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2" baseline="-10416" dirty="0">
                <a:latin typeface="Arial"/>
                <a:cs typeface="Arial"/>
              </a:rPr>
              <a:t>894</a:t>
            </a:r>
            <a:r>
              <a:rPr sz="1200" spc="217" baseline="-10416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1,082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128475" y="6539502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1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08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846035" y="6740796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4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46035" y="4469101"/>
            <a:ext cx="0" cy="2272030"/>
          </a:xfrm>
          <a:custGeom>
            <a:avLst/>
            <a:gdLst/>
            <a:ahLst/>
            <a:cxnLst/>
            <a:rect l="l" t="t" r="r" b="b"/>
            <a:pathLst>
              <a:path h="2272029">
                <a:moveTo>
                  <a:pt x="0" y="0"/>
                </a:moveTo>
                <a:lnTo>
                  <a:pt x="0" y="2271694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1301844" y="4156363"/>
            <a:ext cx="55232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5" dirty="0" smtClean="0">
                <a:solidFill>
                  <a:srgbClr val="333333"/>
                </a:solidFill>
                <a:latin typeface="Arial"/>
                <a:cs typeface="Arial"/>
              </a:rPr>
              <a:t>Total</a:t>
            </a:r>
            <a:r>
              <a:rPr sz="1350" spc="-8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60" dirty="0">
                <a:solidFill>
                  <a:srgbClr val="333333"/>
                </a:solidFill>
                <a:latin typeface="Arial"/>
                <a:cs typeface="Arial"/>
              </a:rPr>
              <a:t>Participants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35" dirty="0">
                <a:solidFill>
                  <a:srgbClr val="333333"/>
                </a:solidFill>
                <a:latin typeface="Arial"/>
                <a:cs typeface="Arial"/>
              </a:rPr>
              <a:t>Who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45" dirty="0">
                <a:solidFill>
                  <a:srgbClr val="333333"/>
                </a:solidFill>
                <a:latin typeface="Arial"/>
                <a:cs typeface="Arial"/>
              </a:rPr>
              <a:t>Opted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55" dirty="0">
                <a:solidFill>
                  <a:srgbClr val="333333"/>
                </a:solidFill>
                <a:latin typeface="Arial"/>
                <a:cs typeface="Arial"/>
              </a:rPr>
              <a:t>Out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85" dirty="0">
                <a:solidFill>
                  <a:srgbClr val="333333"/>
                </a:solidFill>
                <a:latin typeface="Arial"/>
                <a:cs typeface="Arial"/>
              </a:rPr>
              <a:t>Month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35" dirty="0">
                <a:solidFill>
                  <a:srgbClr val="333333"/>
                </a:solidFill>
                <a:latin typeface="Arial"/>
                <a:cs typeface="Arial"/>
              </a:rPr>
              <a:t>Last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Arial"/>
                <a:cs typeface="Arial"/>
              </a:rPr>
              <a:t>Five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Arial"/>
                <a:cs typeface="Arial"/>
              </a:rPr>
              <a:t>Years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437533" y="356041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94812" y="356041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52090" y="356041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09369" y="356041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58075" y="356041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15354" y="356041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372632" y="356041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862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63180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5747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5177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5464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48940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4323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7144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40402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3469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2899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2329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26162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2045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14755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09052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1192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406218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500515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69768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783405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8627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98057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74868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69165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27203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6633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46062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6349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5779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5495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068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3498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2927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3214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2644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20740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2360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1790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71220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0649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00366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089390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9225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8655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8085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47514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7801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672315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766612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6948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963778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6094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4666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34953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44383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3813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632428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3529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82959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923891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26760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12105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18222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403947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498244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0111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95410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78970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88400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986872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081169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17546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269763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466928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561226" y="356041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-4286" y="8572"/>
                </a:moveTo>
                <a:lnTo>
                  <a:pt x="4286" y="8572"/>
                </a:lnTo>
              </a:path>
            </a:pathLst>
          </a:custGeom>
          <a:ln w="1714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2310177" y="3616295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467455" y="3616295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4620448" y="3616295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930718" y="3616295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8087997" y="3616295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9240989" y="3616295"/>
            <a:ext cx="272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sz="800" spc="40" dirty="0">
                <a:solidFill>
                  <a:srgbClr val="666666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039159" y="3616295"/>
            <a:ext cx="13550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2015</a:t>
            </a:r>
            <a:endParaRPr sz="8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660"/>
              </a:spcBef>
            </a:pPr>
            <a:r>
              <a:rPr lang="en-US" sz="800" spc="-45" dirty="0">
                <a:solidFill>
                  <a:srgbClr val="333333"/>
                </a:solidFill>
                <a:latin typeface="Arial Black"/>
                <a:cs typeface="Arial Black"/>
              </a:rPr>
              <a:t>Month of Each Year</a:t>
            </a:r>
            <a:endParaRPr lang="en-US" sz="800" dirty="0">
              <a:latin typeface="Arial Black"/>
              <a:cs typeface="Arial Black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743166" y="3448979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43166" y="2634597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43166" y="1828789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1589155" y="3376271"/>
            <a:ext cx="1498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1589155" y="2561891"/>
            <a:ext cx="1498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1527540" y="1756082"/>
            <a:ext cx="21145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800" spc="-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327443" y="1441575"/>
            <a:ext cx="123111" cy="1948814"/>
          </a:xfrm>
          <a:prstGeom prst="rect">
            <a:avLst/>
          </a:prstGeom>
        </p:spPr>
        <p:txBody>
          <a:bodyPr vert="vert270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US" sz="800" spc="-55" dirty="0" smtClean="0">
                <a:solidFill>
                  <a:srgbClr val="333333"/>
                </a:solidFill>
                <a:latin typeface="Arial Black"/>
                <a:cs typeface="Arial Black"/>
              </a:rPr>
              <a:t>Total Number Of </a:t>
            </a:r>
            <a:r>
              <a:rPr sz="800" spc="-55" dirty="0" smtClean="0">
                <a:solidFill>
                  <a:srgbClr val="333333"/>
                </a:solidFill>
                <a:latin typeface="Arial Black"/>
                <a:cs typeface="Arial Black"/>
              </a:rPr>
              <a:t>Participant</a:t>
            </a:r>
            <a:r>
              <a:rPr lang="en-US" sz="800" spc="-55" dirty="0" smtClean="0">
                <a:solidFill>
                  <a:srgbClr val="333333"/>
                </a:solidFill>
                <a:latin typeface="Arial Black"/>
                <a:cs typeface="Arial Black"/>
              </a:rPr>
              <a:t>s</a:t>
            </a:r>
            <a:endParaRPr sz="800" dirty="0">
              <a:latin typeface="Arial Black"/>
              <a:cs typeface="Arial Black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1786028" y="2634597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0921" y="0"/>
                </a:lnTo>
              </a:path>
            </a:pathLst>
          </a:custGeom>
          <a:ln w="85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786028" y="1828789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0921" y="0"/>
                </a:lnTo>
              </a:path>
            </a:pathLst>
          </a:custGeom>
          <a:ln w="85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786028" y="3448979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0921" y="0"/>
                </a:lnTo>
              </a:path>
            </a:pathLst>
          </a:custGeom>
          <a:ln w="8572">
            <a:solidFill>
              <a:srgbClr val="CACAC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33600" y="1382243"/>
            <a:ext cx="7174344" cy="2093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4370775" y="1327460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12,648</a:t>
            </a:r>
            <a:endParaRPr sz="8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428160" y="256189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66</a:t>
            </a:r>
            <a:r>
              <a:rPr sz="800" spc="4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5853807" y="2536173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81</a:t>
            </a:r>
            <a:r>
              <a:rPr sz="800" spc="4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082287" y="2519028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90</a:t>
            </a:r>
            <a:r>
              <a:rPr sz="800" spc="4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259686" y="2519028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92</a:t>
            </a:r>
            <a:r>
              <a:rPr sz="800" spc="4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7782604" y="262189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28</a:t>
            </a:r>
            <a:r>
              <a:rPr sz="800" spc="4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530677" y="2553318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04</a:t>
            </a:r>
            <a:r>
              <a:rPr sz="800" spc="4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725220" y="1430329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11,352</a:t>
            </a:r>
            <a:endParaRPr sz="8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7491141" y="2681905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91</a:t>
            </a:r>
            <a:r>
              <a:rPr sz="800" spc="4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7293975" y="2236138"/>
            <a:ext cx="12630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44" baseline="-38194" dirty="0">
                <a:latin typeface="Arial"/>
                <a:cs typeface="Arial"/>
              </a:rPr>
              <a:t>5,925 </a:t>
            </a:r>
            <a:r>
              <a:rPr sz="1200" spc="44" baseline="-52083" dirty="0">
                <a:latin typeface="Arial"/>
                <a:cs typeface="Arial"/>
              </a:rPr>
              <a:t>5,772 </a:t>
            </a:r>
            <a:r>
              <a:rPr sz="1200" spc="44" baseline="3472" dirty="0">
                <a:latin typeface="Arial"/>
                <a:cs typeface="Arial"/>
              </a:rPr>
              <a:t>6,403</a:t>
            </a:r>
            <a:r>
              <a:rPr sz="1200" spc="-22" baseline="3472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6,344</a:t>
            </a:r>
            <a:endParaRPr sz="8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9299925" y="3367699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9111331" y="3256257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1</a:t>
            </a:r>
            <a:r>
              <a:rPr sz="800" spc="4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896317" y="2596180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81</a:t>
            </a:r>
            <a:r>
              <a:rPr sz="800" spc="4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6951078" y="2699049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79</a:t>
            </a:r>
            <a:r>
              <a:rPr sz="800" spc="4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8948455" y="3401989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8168363" y="2716194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67</a:t>
            </a:r>
            <a:r>
              <a:rPr sz="800" spc="4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6582463" y="274191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54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956324" y="1507481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10,886</a:t>
            </a:r>
            <a:endParaRPr sz="80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1953349" y="3170533"/>
            <a:ext cx="699135" cy="380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565 </a:t>
            </a:r>
            <a:r>
              <a:rPr sz="1200" spc="52" baseline="-38194" dirty="0">
                <a:latin typeface="Arial"/>
                <a:cs typeface="Arial"/>
              </a:rPr>
              <a:t>151</a:t>
            </a:r>
            <a:r>
              <a:rPr sz="1200" spc="-202" baseline="-38194" dirty="0">
                <a:latin typeface="Arial"/>
                <a:cs typeface="Arial"/>
              </a:rPr>
              <a:t> </a:t>
            </a:r>
            <a:r>
              <a:rPr sz="800" spc="35" dirty="0">
                <a:latin typeface="Arial"/>
                <a:cs typeface="Arial"/>
              </a:rPr>
              <a:t>553</a:t>
            </a:r>
            <a:endParaRPr sz="800">
              <a:latin typeface="Arial"/>
              <a:cs typeface="Arial"/>
            </a:endParaRPr>
          </a:p>
          <a:p>
            <a:pPr marL="93980" algn="ctr">
              <a:lnSpc>
                <a:spcPct val="100000"/>
              </a:lnSpc>
              <a:spcBef>
                <a:spcPts val="860"/>
              </a:spcBef>
            </a:pPr>
            <a:r>
              <a:rPr sz="800" spc="40" dirty="0">
                <a:latin typeface="Arial"/>
                <a:cs typeface="Arial"/>
              </a:rPr>
              <a:t>175205</a:t>
            </a:r>
            <a:endParaRPr sz="80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419235" y="1438902"/>
            <a:ext cx="724535" cy="260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11,312</a:t>
            </a:r>
            <a:endParaRPr sz="800" dirty="0">
              <a:latin typeface="Arial"/>
              <a:cs typeface="Arial"/>
            </a:endParaRPr>
          </a:p>
          <a:p>
            <a:pPr marL="372110">
              <a:lnSpc>
                <a:spcPts val="919"/>
              </a:lnSpc>
            </a:pPr>
            <a:r>
              <a:rPr sz="800" spc="30" dirty="0">
                <a:latin typeface="Arial"/>
                <a:cs typeface="Arial"/>
              </a:rPr>
              <a:t>10,595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8494116" y="2376726"/>
            <a:ext cx="397510" cy="3683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800" spc="30" dirty="0">
                <a:latin typeface="Arial"/>
                <a:cs typeface="Arial"/>
              </a:rPr>
              <a:t>5,209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390"/>
              </a:spcBef>
            </a:pPr>
            <a:r>
              <a:rPr sz="800" spc="35" dirty="0">
                <a:latin typeface="Arial"/>
                <a:cs typeface="Arial"/>
              </a:rPr>
              <a:t>4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10</a:t>
            </a:r>
            <a:r>
              <a:rPr sz="800" spc="4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630572" y="3333409"/>
            <a:ext cx="3994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2" baseline="-38194" dirty="0">
                <a:latin typeface="Arial"/>
                <a:cs typeface="Arial"/>
              </a:rPr>
              <a:t>46</a:t>
            </a:r>
            <a:r>
              <a:rPr sz="1200" spc="97" baseline="-38194" dirty="0">
                <a:latin typeface="Arial"/>
                <a:cs typeface="Arial"/>
              </a:rPr>
              <a:t>9</a:t>
            </a:r>
            <a:r>
              <a:rPr sz="800" spc="35" dirty="0">
                <a:latin typeface="Arial"/>
                <a:cs typeface="Arial"/>
              </a:rPr>
              <a:t>85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4645093" y="284478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92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7739742" y="2844781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91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5339461" y="1610350"/>
            <a:ext cx="3644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10,244</a:t>
            </a:r>
            <a:endParaRPr sz="80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3547822" y="2261855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49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6873926" y="2038972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58</a:t>
            </a:r>
            <a:r>
              <a:rPr sz="800" spc="4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276479" y="2879070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67</a:t>
            </a:r>
            <a:r>
              <a:rPr sz="800" spc="4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8665565" y="3170533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1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22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570916" y="2896215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56</a:t>
            </a:r>
            <a:r>
              <a:rPr sz="800" spc="4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705100" y="2124696"/>
            <a:ext cx="491490" cy="380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7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71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800" spc="30" dirty="0">
                <a:latin typeface="Arial"/>
                <a:cs typeface="Arial"/>
              </a:rPr>
              <a:t>6,949</a:t>
            </a:r>
            <a:endParaRPr sz="80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927984" y="1644640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99</a:t>
            </a:r>
            <a:r>
              <a:rPr sz="800" spc="4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5279453" y="2170987"/>
            <a:ext cx="688975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50"/>
              </a:spcBef>
            </a:pPr>
            <a:r>
              <a:rPr sz="800" spc="30" dirty="0">
                <a:latin typeface="Arial"/>
                <a:cs typeface="Arial"/>
              </a:rPr>
              <a:t>7,869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1200" spc="44" baseline="-13888" dirty="0">
                <a:latin typeface="Arial"/>
                <a:cs typeface="Arial"/>
              </a:rPr>
              <a:t>6,402</a:t>
            </a:r>
            <a:endParaRPr sz="1200" baseline="-13888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30" dirty="0">
                <a:latin typeface="Arial"/>
                <a:cs typeface="Arial"/>
              </a:rPr>
              <a:t>6,958</a:t>
            </a:r>
            <a:endParaRPr sz="80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8108356" y="2896215"/>
            <a:ext cx="6032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3,571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1200" spc="44" baseline="-17361" dirty="0">
                <a:latin typeface="Arial"/>
                <a:cs typeface="Arial"/>
              </a:rPr>
              <a:t>3,386</a:t>
            </a:r>
            <a:endParaRPr sz="1200" baseline="-17361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7688307" y="1678930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78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4310769" y="170464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63</a:t>
            </a:r>
            <a:r>
              <a:rPr sz="800" spc="4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6916788" y="1721792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55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362203" y="1944675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9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46</a:t>
            </a:r>
            <a:r>
              <a:rPr sz="800" spc="4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7242541" y="1910385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8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38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5330888" y="1901813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8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44</a:t>
            </a:r>
            <a:r>
              <a:rPr sz="800" spc="4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8785578" y="2801919"/>
            <a:ext cx="397510" cy="372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latin typeface="Arial"/>
                <a:cs typeface="Arial"/>
              </a:rPr>
              <a:t>2,827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795"/>
              </a:spcBef>
            </a:pPr>
            <a:r>
              <a:rPr sz="800" spc="35" dirty="0">
                <a:latin typeface="Arial"/>
                <a:cs typeface="Arial"/>
              </a:rPr>
              <a:t>2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79</a:t>
            </a:r>
            <a:r>
              <a:rPr sz="800" spc="4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6042400" y="1819518"/>
            <a:ext cx="645795" cy="5657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20"/>
              </a:spcBef>
            </a:pPr>
            <a:r>
              <a:rPr sz="800" spc="30" dirty="0">
                <a:latin typeface="Arial"/>
                <a:cs typeface="Arial"/>
              </a:rPr>
              <a:t>8,527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800" spc="30" dirty="0">
                <a:latin typeface="Arial"/>
                <a:cs typeface="Arial"/>
              </a:rPr>
              <a:t>7,345</a:t>
            </a:r>
            <a:r>
              <a:rPr sz="800" spc="235" dirty="0">
                <a:latin typeface="Arial"/>
                <a:cs typeface="Arial"/>
              </a:rPr>
              <a:t> </a:t>
            </a:r>
            <a:r>
              <a:rPr sz="1200" spc="44" baseline="-10416" dirty="0">
                <a:latin typeface="Arial"/>
                <a:cs typeface="Arial"/>
              </a:rPr>
              <a:t>7,249</a:t>
            </a:r>
            <a:endParaRPr sz="1200" baseline="-10416">
              <a:latin typeface="Arial"/>
              <a:cs typeface="Arial"/>
            </a:endParaRPr>
          </a:p>
          <a:p>
            <a:pPr marL="50800" algn="ctr">
              <a:lnSpc>
                <a:spcPct val="100000"/>
              </a:lnSpc>
              <a:spcBef>
                <a:spcPts val="325"/>
              </a:spcBef>
            </a:pPr>
            <a:r>
              <a:rPr sz="800" spc="30" dirty="0">
                <a:latin typeface="Arial"/>
                <a:cs typeface="Arial"/>
              </a:rPr>
              <a:t>6,352</a:t>
            </a:r>
            <a:endParaRPr sz="80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967871" y="1884668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8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52</a:t>
            </a:r>
            <a:r>
              <a:rPr sz="800" spc="4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3925009" y="2090407"/>
            <a:ext cx="54292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10"/>
              </a:spcBef>
            </a:pPr>
            <a:r>
              <a:rPr sz="800" spc="35" dirty="0">
                <a:latin typeface="Arial"/>
                <a:cs typeface="Arial"/>
              </a:rPr>
              <a:t>8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59</a:t>
            </a:r>
            <a:r>
              <a:rPr sz="800" spc="4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800" spc="30" dirty="0">
                <a:latin typeface="Arial"/>
                <a:cs typeface="Arial"/>
              </a:rPr>
              <a:t>7,260</a:t>
            </a:r>
            <a:endParaRPr sz="800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3110628" y="2873927"/>
            <a:ext cx="448945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50"/>
              </a:spcBef>
            </a:pPr>
            <a:r>
              <a:rPr sz="800" spc="35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51</a:t>
            </a:r>
            <a:r>
              <a:rPr sz="800" spc="4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30" dirty="0">
                <a:latin typeface="Arial"/>
                <a:cs typeface="Arial"/>
              </a:rPr>
              <a:t>2,558</a:t>
            </a:r>
            <a:endParaRPr sz="800">
              <a:latin typeface="Arial"/>
              <a:cs typeface="Arial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2699151" y="2762485"/>
            <a:ext cx="380365" cy="3511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20"/>
              </a:spcBef>
            </a:pPr>
            <a:r>
              <a:rPr sz="800" spc="35" dirty="0">
                <a:latin typeface="Arial"/>
                <a:cs typeface="Arial"/>
              </a:rPr>
              <a:t>2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35" dirty="0">
                <a:latin typeface="Arial"/>
                <a:cs typeface="Arial"/>
              </a:rPr>
              <a:t>83</a:t>
            </a:r>
            <a:r>
              <a:rPr sz="800" spc="4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800" spc="30" dirty="0">
                <a:latin typeface="Arial"/>
                <a:cs typeface="Arial"/>
              </a:rPr>
              <a:t>2,517</a:t>
            </a:r>
            <a:endParaRPr sz="800"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1786028" y="356042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0921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786028" y="1288725"/>
            <a:ext cx="0" cy="2272030"/>
          </a:xfrm>
          <a:custGeom>
            <a:avLst/>
            <a:gdLst/>
            <a:ahLst/>
            <a:cxnLst/>
            <a:rect l="l" t="t" r="r" b="b"/>
            <a:pathLst>
              <a:path h="2272029">
                <a:moveTo>
                  <a:pt x="0" y="0"/>
                </a:moveTo>
                <a:lnTo>
                  <a:pt x="0" y="2271694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/>
          <p:nvPr/>
        </p:nvSpPr>
        <p:spPr>
          <a:xfrm>
            <a:off x="1149411" y="286021"/>
            <a:ext cx="8991600" cy="8822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75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Total</a:t>
            </a:r>
            <a:r>
              <a:rPr sz="1600" b="1" spc="-95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1600" b="1" spc="80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Participants</a:t>
            </a:r>
            <a:r>
              <a:rPr sz="1600" b="1" spc="-90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1600" b="1" spc="85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Registration</a:t>
            </a:r>
            <a:r>
              <a:rPr sz="1600" b="1" spc="-90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1600" b="1" spc="50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and</a:t>
            </a:r>
            <a:r>
              <a:rPr sz="1600" b="1" spc="-95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1600" b="1" spc="90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Deregistration</a:t>
            </a:r>
            <a:r>
              <a:rPr sz="1600" b="1" spc="-90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1600" b="1" spc="105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Monthly</a:t>
            </a:r>
            <a:r>
              <a:rPr sz="1600" b="1" spc="-90" dirty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1600" b="1" spc="55" dirty="0" smtClean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Analysis</a:t>
            </a:r>
            <a:r>
              <a:rPr lang="en-US" sz="1600" b="1" spc="55" dirty="0" smtClean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: </a:t>
            </a:r>
            <a:r>
              <a:rPr lang="en-US" sz="1600" spc="-45" dirty="0">
                <a:solidFill>
                  <a:srgbClr val="333333"/>
                </a:solidFill>
                <a:latin typeface="Arial Black" panose="020B0A04020102020204" pitchFamily="34" charset="0"/>
                <a:cs typeface="Arial Black"/>
              </a:rPr>
              <a:t>(5 </a:t>
            </a:r>
            <a:r>
              <a:rPr lang="en-US" sz="1600" spc="-45" dirty="0" smtClean="0">
                <a:solidFill>
                  <a:srgbClr val="333333"/>
                </a:solidFill>
                <a:latin typeface="Arial Black" panose="020B0A04020102020204" pitchFamily="34" charset="0"/>
                <a:cs typeface="Arial Black"/>
              </a:rPr>
              <a:t>Years)</a:t>
            </a:r>
            <a:r>
              <a:rPr lang="en-US" sz="1600" b="1" spc="55" dirty="0" smtClean="0">
                <a:solidFill>
                  <a:srgbClr val="333333"/>
                </a:solidFill>
                <a:latin typeface="Arial Black" panose="020B0A04020102020204" pitchFamily="34" charset="0"/>
                <a:cs typeface="Arial"/>
              </a:rPr>
              <a:t> </a:t>
            </a:r>
            <a:endParaRPr sz="1600" b="1" dirty="0">
              <a:latin typeface="Arial Black" panose="020B0A04020102020204" pitchFamily="34" charset="0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1300"/>
              </a:spcBef>
            </a:pPr>
            <a:r>
              <a:rPr sz="1350" spc="55" dirty="0">
                <a:solidFill>
                  <a:srgbClr val="333333"/>
                </a:solidFill>
                <a:latin typeface="Arial"/>
                <a:cs typeface="Arial"/>
              </a:rPr>
              <a:t>Total</a:t>
            </a:r>
            <a:r>
              <a:rPr sz="1350" spc="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60" dirty="0">
                <a:solidFill>
                  <a:srgbClr val="333333"/>
                </a:solidFill>
                <a:latin typeface="Arial"/>
                <a:cs typeface="Arial"/>
              </a:rPr>
              <a:t>Participants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40" dirty="0">
                <a:solidFill>
                  <a:srgbClr val="333333"/>
                </a:solidFill>
                <a:latin typeface="Arial"/>
                <a:cs typeface="Arial"/>
              </a:rPr>
              <a:t>Registered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85" dirty="0">
                <a:solidFill>
                  <a:srgbClr val="333333"/>
                </a:solidFill>
                <a:latin typeface="Arial"/>
                <a:cs typeface="Arial"/>
              </a:rPr>
              <a:t>Month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35" dirty="0">
                <a:solidFill>
                  <a:srgbClr val="333333"/>
                </a:solidFill>
                <a:latin typeface="Arial"/>
                <a:cs typeface="Arial"/>
              </a:rPr>
              <a:t>Last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Arial"/>
                <a:cs typeface="Arial"/>
              </a:rPr>
              <a:t>Five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Arial"/>
                <a:cs typeface="Arial"/>
              </a:rPr>
              <a:t>Years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990600"/>
            <a:ext cx="5366436" cy="5088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0360" y="381256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7555162</a:t>
            </a:r>
            <a:r>
              <a:rPr sz="900" spc="3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3185" y="411736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6138873</a:t>
            </a:r>
            <a:r>
              <a:rPr sz="900" spc="3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785" y="543181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5942339</a:t>
            </a:r>
            <a:r>
              <a:rPr sz="900" spc="3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7960" y="1259869"/>
            <a:ext cx="1849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5916365</a:t>
            </a:r>
            <a:r>
              <a:rPr sz="900" spc="3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350" spc="44" baseline="-33950" dirty="0">
                <a:latin typeface="Arial"/>
                <a:cs typeface="Arial"/>
              </a:rPr>
              <a:t>77720989</a:t>
            </a:r>
            <a:r>
              <a:rPr sz="900" spc="30" dirty="0">
                <a:latin typeface="Arial"/>
                <a:cs typeface="Arial"/>
              </a:rPr>
              <a:t>75360997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6985" y="465076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5883041</a:t>
            </a:r>
            <a:r>
              <a:rPr sz="900" spc="3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3260" y="5136544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5605963</a:t>
            </a:r>
            <a:r>
              <a:rPr sz="900" spc="3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4560" y="2292379"/>
            <a:ext cx="1087755" cy="6159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445"/>
              </a:spcBef>
            </a:pPr>
            <a:r>
              <a:rPr sz="900" spc="30" dirty="0">
                <a:latin typeface="Arial"/>
                <a:cs typeface="Arial"/>
              </a:rPr>
              <a:t>7563146</a:t>
            </a:r>
            <a:r>
              <a:rPr sz="900" spc="3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spc="35" dirty="0">
                <a:latin typeface="Arial"/>
                <a:cs typeface="Arial"/>
              </a:rPr>
              <a:t>53977268</a:t>
            </a:r>
            <a:endParaRPr sz="9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900" spc="35" dirty="0">
                <a:latin typeface="Arial"/>
                <a:cs typeface="Arial"/>
              </a:rPr>
              <a:t>59424275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4485" y="183136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5209249</a:t>
            </a:r>
            <a:r>
              <a:rPr sz="900" spc="3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8935" y="2412394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4819787</a:t>
            </a:r>
            <a:r>
              <a:rPr sz="900" spc="3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4535" y="444121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4593988</a:t>
            </a:r>
            <a:r>
              <a:rPr sz="900" spc="3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0585" y="4774594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4528636</a:t>
            </a:r>
            <a:r>
              <a:rPr sz="900" spc="3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6885" y="3069619"/>
            <a:ext cx="1983105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latin typeface="Arial"/>
                <a:cs typeface="Arial"/>
              </a:rPr>
              <a:t>46300884</a:t>
            </a:r>
            <a:endParaRPr sz="900">
              <a:latin typeface="Arial"/>
              <a:cs typeface="Arial"/>
            </a:endParaRPr>
          </a:p>
          <a:p>
            <a:pPr marL="955675">
              <a:lnSpc>
                <a:spcPct val="100000"/>
              </a:lnSpc>
              <a:spcBef>
                <a:spcPts val="45"/>
              </a:spcBef>
            </a:pPr>
            <a:r>
              <a:rPr sz="900" spc="35" dirty="0">
                <a:latin typeface="Arial"/>
                <a:cs typeface="Arial"/>
              </a:rPr>
              <a:t>59506848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990"/>
              </a:lnSpc>
              <a:spcBef>
                <a:spcPts val="645"/>
              </a:spcBef>
            </a:pPr>
            <a:r>
              <a:rPr sz="900" spc="30" dirty="0">
                <a:latin typeface="Arial"/>
                <a:cs typeface="Arial"/>
              </a:rPr>
              <a:t>8724651</a:t>
            </a:r>
            <a:r>
              <a:rPr sz="900" spc="3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sz="900" spc="35" dirty="0">
                <a:latin typeface="Arial"/>
                <a:cs typeface="Arial"/>
              </a:rPr>
              <a:t>44633560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6110" y="295531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4403229</a:t>
            </a:r>
            <a:r>
              <a:rPr sz="900" spc="3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5285" y="230761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4357249</a:t>
            </a:r>
            <a:r>
              <a:rPr sz="900" spc="3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8510" y="406021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4329168</a:t>
            </a:r>
            <a:r>
              <a:rPr sz="900" spc="3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6810" y="2860069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4136114</a:t>
            </a:r>
            <a:r>
              <a:rPr sz="900" spc="3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2935" y="3803044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Arial"/>
                <a:cs typeface="Arial"/>
              </a:rPr>
              <a:t>4031466</a:t>
            </a:r>
            <a:r>
              <a:rPr sz="900" spc="3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3990" y="534416"/>
            <a:ext cx="9067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Highest </a:t>
            </a:r>
            <a:r>
              <a:rPr sz="1600" spc="-35" dirty="0" smtClean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Fundraising</a:t>
            </a:r>
            <a:r>
              <a:rPr lang="en-US" sz="1600" spc="-35" dirty="0" smtClean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1600" spc="-434" dirty="0" smtClean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1600" spc="-10" smtClean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Participants</a:t>
            </a:r>
            <a:r>
              <a:rPr lang="en-US" sz="1600" spc="-10" smtClean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lang="en-US" sz="1600" spc="-10" smtClean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with Participant ID </a:t>
            </a:r>
            <a:r>
              <a:rPr lang="en-US" sz="1600" spc="-10" dirty="0" smtClean="0">
                <a:solidFill>
                  <a:srgbClr val="333333"/>
                </a:solidFill>
                <a:latin typeface="Arial Black" panose="020B0A04020102020204" pitchFamily="34" charset="0"/>
                <a:cs typeface="Verdana"/>
              </a:rPr>
              <a:t>(5 Years)</a:t>
            </a:r>
            <a:endParaRPr sz="1600" dirty="0">
              <a:latin typeface="Arial Black" panose="020B0A04020102020204" pitchFamily="34" charset="0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8360" y="6273828"/>
            <a:ext cx="5092700" cy="663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25"/>
              </a:spcBef>
            </a:pPr>
            <a:r>
              <a:rPr sz="900" spc="40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Member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Arial"/>
                <a:cs typeface="Arial"/>
              </a:rPr>
              <a:t>ID.</a:t>
            </a:r>
            <a:r>
              <a:rPr sz="900" spc="1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Arial"/>
                <a:cs typeface="Arial"/>
              </a:rPr>
              <a:t>Size</a:t>
            </a:r>
            <a:r>
              <a:rPr sz="9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Arial"/>
                <a:cs typeface="Arial"/>
              </a:rPr>
              <a:t>shows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Arial"/>
                <a:cs typeface="Arial"/>
              </a:rPr>
              <a:t>sum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Arial"/>
                <a:cs typeface="Arial"/>
              </a:rPr>
              <a:t>Net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Arial"/>
                <a:cs typeface="Arial"/>
              </a:rPr>
              <a:t>Transaction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Arial"/>
                <a:cs typeface="Arial"/>
              </a:rPr>
              <a:t>Amount.</a:t>
            </a:r>
            <a:r>
              <a:rPr sz="900" spc="1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marks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Arial"/>
                <a:cs typeface="Arial"/>
              </a:rPr>
              <a:t>are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Arial"/>
                <a:cs typeface="Arial"/>
              </a:rPr>
              <a:t>labeled</a:t>
            </a:r>
            <a:r>
              <a:rPr sz="9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by  </a:t>
            </a:r>
            <a:r>
              <a:rPr sz="900" spc="40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Member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Arial"/>
                <a:cs typeface="Arial"/>
              </a:rPr>
              <a:t>ID.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Arial"/>
                <a:cs typeface="Arial"/>
              </a:rPr>
              <a:t>data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Arial"/>
                <a:cs typeface="Arial"/>
              </a:rPr>
              <a:t>ﬁltered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Arial"/>
                <a:cs typeface="Arial"/>
              </a:rPr>
              <a:t>on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Arial"/>
                <a:cs typeface="Arial"/>
              </a:rPr>
              <a:t>Exclusions</a:t>
            </a:r>
            <a:r>
              <a:rPr sz="9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Arial"/>
                <a:cs typeface="Arial"/>
              </a:rPr>
              <a:t>(Net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Arial"/>
                <a:cs typeface="Arial"/>
              </a:rPr>
              <a:t>Transaction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Arial"/>
                <a:cs typeface="Arial"/>
              </a:rPr>
              <a:t>Amount,Participant 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Member </a:t>
            </a:r>
            <a:r>
              <a:rPr sz="900" spc="15" dirty="0">
                <a:solidFill>
                  <a:srgbClr val="666666"/>
                </a:solidFill>
                <a:latin typeface="Arial"/>
                <a:cs typeface="Arial"/>
              </a:rPr>
              <a:t>ID) </a:t>
            </a:r>
            <a:r>
              <a:rPr sz="900" spc="2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900" spc="40" dirty="0">
                <a:solidFill>
                  <a:srgbClr val="666666"/>
                </a:solidFill>
                <a:latin typeface="Arial"/>
                <a:cs typeface="Arial"/>
              </a:rPr>
              <a:t>Participant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Member </a:t>
            </a:r>
            <a:r>
              <a:rPr sz="900" spc="10" dirty="0">
                <a:solidFill>
                  <a:srgbClr val="666666"/>
                </a:solidFill>
                <a:latin typeface="Arial"/>
                <a:cs typeface="Arial"/>
              </a:rPr>
              <a:t>ID. </a:t>
            </a: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900" spc="10" dirty="0">
                <a:solidFill>
                  <a:srgbClr val="666666"/>
                </a:solidFill>
                <a:latin typeface="Arial"/>
                <a:cs typeface="Arial"/>
              </a:rPr>
              <a:t>Exclusions </a:t>
            </a:r>
            <a:r>
              <a:rPr sz="900" spc="45" dirty="0">
                <a:solidFill>
                  <a:srgbClr val="666666"/>
                </a:solidFill>
                <a:latin typeface="Arial"/>
                <a:cs typeface="Arial"/>
              </a:rPr>
              <a:t>(Net </a:t>
            </a:r>
            <a:r>
              <a:rPr sz="900" spc="25" dirty="0">
                <a:solidFill>
                  <a:srgbClr val="666666"/>
                </a:solidFill>
                <a:latin typeface="Arial"/>
                <a:cs typeface="Arial"/>
              </a:rPr>
              <a:t>Transaction </a:t>
            </a:r>
            <a:r>
              <a:rPr sz="900" spc="40" dirty="0">
                <a:solidFill>
                  <a:srgbClr val="666666"/>
                </a:solidFill>
                <a:latin typeface="Arial"/>
                <a:cs typeface="Arial"/>
              </a:rPr>
              <a:t>Amount,Participant 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Member</a:t>
            </a:r>
            <a:r>
              <a:rPr sz="9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666666"/>
                </a:solidFill>
                <a:latin typeface="Arial"/>
                <a:cs typeface="Arial"/>
              </a:rPr>
              <a:t>ID)</a:t>
            </a:r>
            <a:r>
              <a:rPr sz="9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85" dirty="0">
                <a:solidFill>
                  <a:srgbClr val="666666"/>
                </a:solidFill>
                <a:latin typeface="Arial"/>
                <a:cs typeface="Arial"/>
              </a:rPr>
              <a:t>ﬁlter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Arial"/>
                <a:cs typeface="Arial"/>
              </a:rPr>
              <a:t>speciﬁes</a:t>
            </a:r>
            <a:r>
              <a:rPr sz="9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Arial"/>
                <a:cs typeface="Arial"/>
              </a:rPr>
              <a:t>set.</a:t>
            </a:r>
            <a:r>
              <a:rPr sz="9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Arial"/>
                <a:cs typeface="Arial"/>
              </a:rPr>
              <a:t>Participant</a:t>
            </a:r>
            <a:r>
              <a:rPr sz="9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Arial"/>
                <a:cs typeface="Arial"/>
              </a:rPr>
              <a:t>Member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Arial"/>
                <a:cs typeface="Arial"/>
              </a:rPr>
              <a:t>ID</a:t>
            </a:r>
            <a:r>
              <a:rPr sz="9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85" dirty="0">
                <a:solidFill>
                  <a:srgbClr val="666666"/>
                </a:solidFill>
                <a:latin typeface="Arial"/>
                <a:cs typeface="Arial"/>
              </a:rPr>
              <a:t>ﬁlter</a:t>
            </a:r>
            <a:r>
              <a:rPr sz="9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Arial"/>
                <a:cs typeface="Arial"/>
              </a:rPr>
              <a:t>excludes</a:t>
            </a:r>
            <a:r>
              <a:rPr sz="9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Arial"/>
                <a:cs typeface="Arial"/>
              </a:rPr>
              <a:t>Null.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71" y="6978625"/>
            <a:ext cx="38544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5904" algn="l"/>
              </a:tabLst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0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1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7379" y="6978625"/>
            <a:ext cx="14160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2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4558" y="6978625"/>
            <a:ext cx="14160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3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737" y="6978625"/>
            <a:ext cx="14160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4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8916" y="6978625"/>
            <a:ext cx="14160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5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2285" y="6978625"/>
            <a:ext cx="14160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6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9464" y="6978625"/>
            <a:ext cx="14160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7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643" y="6978625"/>
            <a:ext cx="14160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8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3248" y="6978625"/>
            <a:ext cx="10763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9245" algn="l"/>
                <a:tab pos="606425" algn="l"/>
                <a:tab pos="903605" algn="l"/>
              </a:tabLst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13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14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15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16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8154" y="6978625"/>
            <a:ext cx="10001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9245" algn="l"/>
                <a:tab pos="606425" algn="l"/>
              </a:tabLst>
            </a:pPr>
            <a:r>
              <a:rPr sz="550" spc="25" dirty="0">
                <a:solidFill>
                  <a:srgbClr val="666666"/>
                </a:solidFill>
                <a:latin typeface="Arial Black"/>
                <a:cs typeface="Arial Black"/>
              </a:rPr>
              <a:t>17B	18B	19B</a:t>
            </a:r>
            <a:r>
              <a:rPr sz="550" spc="225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Arial Black"/>
                <a:cs typeface="Arial Black"/>
              </a:rPr>
              <a:t>20B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3822" y="6935954"/>
            <a:ext cx="1050925" cy="2844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83845" algn="l"/>
                <a:tab pos="581025" algn="l"/>
                <a:tab pos="878205" algn="l"/>
              </a:tabLst>
            </a:pP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9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10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550" spc="200" dirty="0">
                <a:solidFill>
                  <a:srgbClr val="666666"/>
                </a:solidFill>
                <a:latin typeface="Arial Black"/>
                <a:cs typeface="Arial Black"/>
              </a:rPr>
              <a:t>1</a:t>
            </a:r>
            <a:r>
              <a:rPr sz="550" spc="-70" dirty="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	</a:t>
            </a:r>
            <a:r>
              <a:rPr sz="550" spc="-30" dirty="0">
                <a:solidFill>
                  <a:srgbClr val="666666"/>
                </a:solidFill>
                <a:latin typeface="Arial Black"/>
                <a:cs typeface="Arial Black"/>
              </a:rPr>
              <a:t>12</a:t>
            </a:r>
            <a:r>
              <a:rPr sz="550" spc="135" dirty="0">
                <a:solidFill>
                  <a:srgbClr val="666666"/>
                </a:solidFill>
                <a:latin typeface="Arial Black"/>
                <a:cs typeface="Arial Black"/>
              </a:rPr>
              <a:t>B</a:t>
            </a:r>
            <a:endParaRPr sz="550">
              <a:latin typeface="Arial Black"/>
              <a:cs typeface="Arial Black"/>
            </a:endParaRPr>
          </a:p>
          <a:p>
            <a:pPr marL="257175">
              <a:lnSpc>
                <a:spcPct val="100000"/>
              </a:lnSpc>
              <a:spcBef>
                <a:spcPts val="355"/>
              </a:spcBef>
            </a:pPr>
            <a:r>
              <a:rPr sz="550" spc="0" dirty="0">
                <a:solidFill>
                  <a:srgbClr val="333333"/>
                </a:solidFill>
                <a:latin typeface="Arial Black"/>
                <a:cs typeface="Arial Black"/>
              </a:rPr>
              <a:t>Value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160" y="1019046"/>
            <a:ext cx="54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550" spc="5" dirty="0">
                <a:solidFill>
                  <a:srgbClr val="666666"/>
                </a:solidFill>
                <a:latin typeface="Arial Black"/>
                <a:cs typeface="Arial Black"/>
              </a:rPr>
              <a:t>2013Bike  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55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.</a:t>
            </a:r>
            <a:r>
              <a:rPr sz="550" spc="-10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225" dirty="0">
                <a:solidFill>
                  <a:srgbClr val="666666"/>
                </a:solidFill>
                <a:latin typeface="Arial Black"/>
                <a:cs typeface="Arial Black"/>
              </a:rPr>
              <a:t>v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9438" y="1031237"/>
            <a:ext cx="1201420" cy="1152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TotalNumberofDonars</a:t>
            </a:r>
            <a:endParaRPr sz="550">
              <a:latin typeface="Arial Black"/>
              <a:cs typeface="Arial Black"/>
            </a:endParaRPr>
          </a:p>
          <a:p>
            <a:pPr marL="12700" marR="5080">
              <a:lnSpc>
                <a:spcPct val="177300"/>
              </a:lnSpc>
            </a:pP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TotalNumberofTeams  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TotalNumberofEvents  </a:t>
            </a:r>
            <a:r>
              <a:rPr sz="550" spc="0" dirty="0">
                <a:solidFill>
                  <a:srgbClr val="666666"/>
                </a:solidFill>
                <a:latin typeface="Arial Black"/>
                <a:cs typeface="Arial Black"/>
              </a:rPr>
              <a:t>TotalGiftAmount($)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TotalParticipantGoal($)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  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TotalLedgerTransactionAmount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3160" y="2207761"/>
            <a:ext cx="54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550" spc="5" dirty="0">
                <a:solidFill>
                  <a:srgbClr val="666666"/>
                </a:solidFill>
                <a:latin typeface="Arial Black"/>
                <a:cs typeface="Arial Black"/>
              </a:rPr>
              <a:t>2014Bike  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55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.</a:t>
            </a:r>
            <a:r>
              <a:rPr sz="550" spc="-10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225" dirty="0">
                <a:solidFill>
                  <a:srgbClr val="666666"/>
                </a:solidFill>
                <a:latin typeface="Arial Black"/>
                <a:cs typeface="Arial Black"/>
              </a:rPr>
              <a:t>v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9438" y="2219953"/>
            <a:ext cx="1201420" cy="1152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TotalNumberofDonars</a:t>
            </a:r>
            <a:endParaRPr sz="550">
              <a:latin typeface="Arial Black"/>
              <a:cs typeface="Arial Black"/>
            </a:endParaRPr>
          </a:p>
          <a:p>
            <a:pPr marL="12700" marR="5080">
              <a:lnSpc>
                <a:spcPct val="177300"/>
              </a:lnSpc>
            </a:pP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TotalNumberofTeams  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TotalNumberofEvents  </a:t>
            </a:r>
            <a:r>
              <a:rPr sz="550" spc="0" dirty="0">
                <a:solidFill>
                  <a:srgbClr val="666666"/>
                </a:solidFill>
                <a:latin typeface="Arial Black"/>
                <a:cs typeface="Arial Black"/>
              </a:rPr>
              <a:t>TotalGiftAmount($)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TotalParticipantGoal($)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  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TotalLedgerTransactionAmount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3160" y="3396477"/>
            <a:ext cx="54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550" spc="5" dirty="0">
                <a:solidFill>
                  <a:srgbClr val="666666"/>
                </a:solidFill>
                <a:latin typeface="Arial Black"/>
                <a:cs typeface="Arial Black"/>
              </a:rPr>
              <a:t>2015Bike  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55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.</a:t>
            </a:r>
            <a:r>
              <a:rPr sz="550" spc="-10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225" dirty="0">
                <a:solidFill>
                  <a:srgbClr val="666666"/>
                </a:solidFill>
                <a:latin typeface="Arial Black"/>
                <a:cs typeface="Arial Black"/>
              </a:rPr>
              <a:t>v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9438" y="3408669"/>
            <a:ext cx="1201420" cy="1152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TotalNumberofDonars</a:t>
            </a:r>
            <a:endParaRPr sz="550">
              <a:latin typeface="Arial Black"/>
              <a:cs typeface="Arial Black"/>
            </a:endParaRPr>
          </a:p>
          <a:p>
            <a:pPr marL="12700" marR="5080">
              <a:lnSpc>
                <a:spcPct val="177300"/>
              </a:lnSpc>
            </a:pP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TotalNumberofTeams  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TotalNumberofEvents  </a:t>
            </a:r>
            <a:r>
              <a:rPr sz="550" spc="0" dirty="0">
                <a:solidFill>
                  <a:srgbClr val="666666"/>
                </a:solidFill>
                <a:latin typeface="Arial Black"/>
                <a:cs typeface="Arial Black"/>
              </a:rPr>
              <a:t>TotalGiftAmount($)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TotalParticipantGoal($)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  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TotalLedgerTransactionAmount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160" y="4585192"/>
            <a:ext cx="54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550" spc="5" dirty="0">
                <a:solidFill>
                  <a:srgbClr val="666666"/>
                </a:solidFill>
                <a:latin typeface="Arial Black"/>
                <a:cs typeface="Arial Black"/>
              </a:rPr>
              <a:t>2016Bike  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55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.</a:t>
            </a:r>
            <a:r>
              <a:rPr sz="550" spc="-10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225" dirty="0">
                <a:solidFill>
                  <a:srgbClr val="666666"/>
                </a:solidFill>
                <a:latin typeface="Arial Black"/>
                <a:cs typeface="Arial Black"/>
              </a:rPr>
              <a:t>v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9438" y="4597384"/>
            <a:ext cx="1201420" cy="1152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TotalNumberofDonars</a:t>
            </a:r>
            <a:endParaRPr sz="550">
              <a:latin typeface="Arial Black"/>
              <a:cs typeface="Arial Black"/>
            </a:endParaRPr>
          </a:p>
          <a:p>
            <a:pPr marL="12700" marR="5080">
              <a:lnSpc>
                <a:spcPct val="177300"/>
              </a:lnSpc>
            </a:pP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TotalNumberofTeams  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TotalNumberofEvents  </a:t>
            </a:r>
            <a:r>
              <a:rPr sz="550" spc="0" dirty="0">
                <a:solidFill>
                  <a:srgbClr val="666666"/>
                </a:solidFill>
                <a:latin typeface="Arial Black"/>
                <a:cs typeface="Arial Black"/>
              </a:rPr>
              <a:t>TotalGiftAmount($)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TotalParticipantGoal($)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  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TotalLedgerTransactionAmount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3160" y="5773908"/>
            <a:ext cx="54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550" spc="5" dirty="0">
                <a:solidFill>
                  <a:srgbClr val="666666"/>
                </a:solidFill>
                <a:latin typeface="Arial Black"/>
                <a:cs typeface="Arial Black"/>
              </a:rPr>
              <a:t>2017Bike  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D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0" dirty="0">
                <a:solidFill>
                  <a:srgbClr val="666666"/>
                </a:solidFill>
                <a:latin typeface="Arial Black"/>
                <a:cs typeface="Arial Black"/>
              </a:rPr>
              <a:t>a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</a:t>
            </a:r>
            <a:r>
              <a:rPr sz="550" spc="-20" dirty="0">
                <a:solidFill>
                  <a:srgbClr val="666666"/>
                </a:solidFill>
                <a:latin typeface="Arial Black"/>
                <a:cs typeface="Arial Black"/>
              </a:rPr>
              <a:t>i</a:t>
            </a:r>
            <a:r>
              <a:rPr sz="550" spc="-40" dirty="0">
                <a:solidFill>
                  <a:srgbClr val="666666"/>
                </a:solidFill>
                <a:latin typeface="Arial Black"/>
                <a:cs typeface="Arial Black"/>
              </a:rPr>
              <a:t>o</a:t>
            </a:r>
            <a:r>
              <a:rPr sz="550" spc="-35" dirty="0">
                <a:solidFill>
                  <a:srgbClr val="666666"/>
                </a:solidFill>
                <a:latin typeface="Arial Black"/>
                <a:cs typeface="Arial Black"/>
              </a:rPr>
              <a:t>n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.</a:t>
            </a:r>
            <a:r>
              <a:rPr sz="550" spc="-100" dirty="0">
                <a:solidFill>
                  <a:srgbClr val="666666"/>
                </a:solidFill>
                <a:latin typeface="Arial Black"/>
                <a:cs typeface="Arial Black"/>
              </a:rPr>
              <a:t>c</a:t>
            </a:r>
            <a:r>
              <a:rPr sz="550" spc="-55" dirty="0">
                <a:solidFill>
                  <a:srgbClr val="666666"/>
                </a:solidFill>
                <a:latin typeface="Arial Black"/>
                <a:cs typeface="Arial Black"/>
              </a:rPr>
              <a:t>s</a:t>
            </a:r>
            <a:r>
              <a:rPr sz="550" spc="225" dirty="0">
                <a:solidFill>
                  <a:srgbClr val="666666"/>
                </a:solidFill>
                <a:latin typeface="Arial Black"/>
                <a:cs typeface="Arial Black"/>
              </a:rPr>
              <a:t>v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9438" y="5786100"/>
            <a:ext cx="1201420" cy="1152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TotalNumberofDonars</a:t>
            </a:r>
            <a:endParaRPr sz="550">
              <a:latin typeface="Arial Black"/>
              <a:cs typeface="Arial Black"/>
            </a:endParaRPr>
          </a:p>
          <a:p>
            <a:pPr marL="12700" marR="5080">
              <a:lnSpc>
                <a:spcPct val="177300"/>
              </a:lnSpc>
            </a:pP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TotalNumberofTeams  </a:t>
            </a:r>
            <a:r>
              <a:rPr sz="550" dirty="0">
                <a:solidFill>
                  <a:srgbClr val="666666"/>
                </a:solidFill>
                <a:latin typeface="Arial Black"/>
                <a:cs typeface="Arial Black"/>
              </a:rPr>
              <a:t>TotalNumberofEvents  </a:t>
            </a:r>
            <a:r>
              <a:rPr sz="550" spc="0" dirty="0">
                <a:solidFill>
                  <a:srgbClr val="666666"/>
                </a:solidFill>
                <a:latin typeface="Arial Black"/>
                <a:cs typeface="Arial Black"/>
              </a:rPr>
              <a:t>TotalGiftAmount($)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NetTransactionAmount  </a:t>
            </a:r>
            <a:r>
              <a:rPr sz="550" spc="-5" dirty="0">
                <a:solidFill>
                  <a:srgbClr val="666666"/>
                </a:solidFill>
                <a:latin typeface="Arial Black"/>
                <a:cs typeface="Arial Black"/>
              </a:rPr>
              <a:t>TotalParticipantGoal($)  </a:t>
            </a:r>
            <a:r>
              <a:rPr sz="550" spc="-10" dirty="0">
                <a:solidFill>
                  <a:srgbClr val="666666"/>
                </a:solidFill>
                <a:latin typeface="Arial Black"/>
                <a:cs typeface="Arial Black"/>
              </a:rPr>
              <a:t>TotalNumberofParticipants  </a:t>
            </a:r>
            <a:r>
              <a:rPr sz="550" spc="-15" dirty="0">
                <a:solidFill>
                  <a:srgbClr val="666666"/>
                </a:solidFill>
                <a:latin typeface="Arial Black"/>
                <a:cs typeface="Arial Black"/>
              </a:rPr>
              <a:t>TotalLedgerTransactionAmount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3000" y="101345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191" y="0"/>
                </a:moveTo>
                <a:lnTo>
                  <a:pt x="0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3000" y="220217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191" y="0"/>
                </a:moveTo>
                <a:lnTo>
                  <a:pt x="0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3000" y="339088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191" y="0"/>
                </a:moveTo>
                <a:lnTo>
                  <a:pt x="0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3000" y="4579604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191" y="0"/>
                </a:moveTo>
                <a:lnTo>
                  <a:pt x="0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3000" y="576832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191" y="0"/>
                </a:moveTo>
                <a:lnTo>
                  <a:pt x="0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 flipV="1">
            <a:off x="1441448" y="6910685"/>
            <a:ext cx="2057400" cy="45719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191" y="0"/>
                </a:moveTo>
                <a:lnTo>
                  <a:pt x="0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2371" y="1013457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7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2371" y="1885943"/>
            <a:ext cx="0" cy="1078230"/>
          </a:xfrm>
          <a:custGeom>
            <a:avLst/>
            <a:gdLst/>
            <a:ahLst/>
            <a:cxnLst/>
            <a:rect l="l" t="t" r="r" b="b"/>
            <a:pathLst>
              <a:path h="1078230">
                <a:moveTo>
                  <a:pt x="0" y="1078226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02371" y="3074659"/>
            <a:ext cx="0" cy="1078230"/>
          </a:xfrm>
          <a:custGeom>
            <a:avLst/>
            <a:gdLst/>
            <a:ahLst/>
            <a:cxnLst/>
            <a:rect l="l" t="t" r="r" b="b"/>
            <a:pathLst>
              <a:path h="1078229">
                <a:moveTo>
                  <a:pt x="0" y="1078226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2371" y="4263375"/>
            <a:ext cx="0" cy="1078230"/>
          </a:xfrm>
          <a:custGeom>
            <a:avLst/>
            <a:gdLst/>
            <a:ahLst/>
            <a:cxnLst/>
            <a:rect l="l" t="t" r="r" b="b"/>
            <a:pathLst>
              <a:path h="1078229">
                <a:moveTo>
                  <a:pt x="0" y="1078226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2372" y="5452090"/>
            <a:ext cx="0" cy="1078230"/>
          </a:xfrm>
          <a:custGeom>
            <a:avLst/>
            <a:gdLst/>
            <a:ahLst/>
            <a:cxnLst/>
            <a:rect l="l" t="t" r="r" b="b"/>
            <a:pathLst>
              <a:path h="1078229">
                <a:moveTo>
                  <a:pt x="0" y="1078226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02372" y="664080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312416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5740" y="1013457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1950712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95740" y="3074659"/>
            <a:ext cx="0" cy="1078230"/>
          </a:xfrm>
          <a:custGeom>
            <a:avLst/>
            <a:gdLst/>
            <a:ahLst/>
            <a:cxnLst/>
            <a:rect l="l" t="t" r="r" b="b"/>
            <a:pathLst>
              <a:path h="1078229">
                <a:moveTo>
                  <a:pt x="0" y="1078226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5740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49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2918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92918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90098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90098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87276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87276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80645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80645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7824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77824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75003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75003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2182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2182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65551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65551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62730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2730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9909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59909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53278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53278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50456" y="1013457"/>
            <a:ext cx="0" cy="3139440"/>
          </a:xfrm>
          <a:custGeom>
            <a:avLst/>
            <a:gdLst/>
            <a:ahLst/>
            <a:cxnLst/>
            <a:rect l="l" t="t" r="r" b="b"/>
            <a:pathLst>
              <a:path h="3139440">
                <a:moveTo>
                  <a:pt x="0" y="313942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50456" y="426337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2689850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47635" y="1013458"/>
            <a:ext cx="0" cy="5939790"/>
          </a:xfrm>
          <a:custGeom>
            <a:avLst/>
            <a:gdLst/>
            <a:ahLst/>
            <a:cxnLst/>
            <a:rect l="l" t="t" r="r" b="b"/>
            <a:pathLst>
              <a:path h="5939790">
                <a:moveTo>
                  <a:pt x="0" y="593976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44815" y="1013458"/>
            <a:ext cx="0" cy="5939790"/>
          </a:xfrm>
          <a:custGeom>
            <a:avLst/>
            <a:gdLst/>
            <a:ahLst/>
            <a:cxnLst/>
            <a:rect l="l" t="t" r="r" b="b"/>
            <a:pathLst>
              <a:path h="5939790">
                <a:moveTo>
                  <a:pt x="0" y="593976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38184" y="1013458"/>
            <a:ext cx="0" cy="5939790"/>
          </a:xfrm>
          <a:custGeom>
            <a:avLst/>
            <a:gdLst/>
            <a:ahLst/>
            <a:cxnLst/>
            <a:rect l="l" t="t" r="r" b="b"/>
            <a:pathLst>
              <a:path h="5939790">
                <a:moveTo>
                  <a:pt x="0" y="593976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35362" y="1013458"/>
            <a:ext cx="0" cy="5939790"/>
          </a:xfrm>
          <a:custGeom>
            <a:avLst/>
            <a:gdLst/>
            <a:ahLst/>
            <a:cxnLst/>
            <a:rect l="l" t="t" r="r" b="b"/>
            <a:pathLst>
              <a:path h="5939790">
                <a:moveTo>
                  <a:pt x="0" y="593976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32541" y="1013458"/>
            <a:ext cx="0" cy="5939790"/>
          </a:xfrm>
          <a:custGeom>
            <a:avLst/>
            <a:gdLst/>
            <a:ahLst/>
            <a:cxnLst/>
            <a:rect l="l" t="t" r="r" b="b"/>
            <a:pathLst>
              <a:path h="5939790">
                <a:moveTo>
                  <a:pt x="0" y="593976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29720" y="1013458"/>
            <a:ext cx="0" cy="5939790"/>
          </a:xfrm>
          <a:custGeom>
            <a:avLst/>
            <a:gdLst/>
            <a:ahLst/>
            <a:cxnLst/>
            <a:rect l="l" t="t" r="r" b="b"/>
            <a:pathLst>
              <a:path h="5939790">
                <a:moveTo>
                  <a:pt x="0" y="5939768"/>
                </a:moveTo>
                <a:lnTo>
                  <a:pt x="0" y="0"/>
                </a:lnTo>
              </a:path>
            </a:pathLst>
          </a:custGeom>
          <a:ln w="380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05192" y="1013458"/>
            <a:ext cx="0" cy="5939790"/>
          </a:xfrm>
          <a:custGeom>
            <a:avLst/>
            <a:gdLst/>
            <a:ahLst/>
            <a:cxnLst/>
            <a:rect l="l" t="t" r="r" b="b"/>
            <a:pathLst>
              <a:path h="5939790">
                <a:moveTo>
                  <a:pt x="0" y="5939768"/>
                </a:moveTo>
                <a:lnTo>
                  <a:pt x="0" y="0"/>
                </a:lnTo>
              </a:path>
            </a:pathLst>
          </a:custGeom>
          <a:ln w="3809">
            <a:solidFill>
              <a:srgbClr val="CACAC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16622" y="2072634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AF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07097" y="1924044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F9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05192" y="1775455"/>
            <a:ext cx="567690" cy="110489"/>
          </a:xfrm>
          <a:custGeom>
            <a:avLst/>
            <a:gdLst/>
            <a:ahLst/>
            <a:cxnLst/>
            <a:rect l="l" t="t" r="r" b="b"/>
            <a:pathLst>
              <a:path w="567689" h="110489">
                <a:moveTo>
                  <a:pt x="0" y="0"/>
                </a:moveTo>
                <a:lnTo>
                  <a:pt x="567687" y="0"/>
                </a:lnTo>
                <a:lnTo>
                  <a:pt x="567687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16622" y="1626865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4D7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16622" y="1478276"/>
            <a:ext cx="0" cy="110489"/>
          </a:xfrm>
          <a:custGeom>
            <a:avLst/>
            <a:gdLst/>
            <a:ahLst/>
            <a:cxnLst/>
            <a:rect l="l" t="t" r="r" b="b"/>
            <a:pathLst>
              <a:path h="110490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75B6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07097" y="1329686"/>
            <a:ext cx="0" cy="110489"/>
          </a:xfrm>
          <a:custGeom>
            <a:avLst/>
            <a:gdLst/>
            <a:ahLst/>
            <a:cxnLst/>
            <a:rect l="l" t="t" r="r" b="b"/>
            <a:pathLst>
              <a:path h="110490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ECC8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07097" y="118109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90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07097" y="103250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90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58A0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6622" y="3261349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AF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07097" y="3112760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F9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05192" y="2964170"/>
            <a:ext cx="621030" cy="110489"/>
          </a:xfrm>
          <a:custGeom>
            <a:avLst/>
            <a:gdLst/>
            <a:ahLst/>
            <a:cxnLst/>
            <a:rect l="l" t="t" r="r" b="b"/>
            <a:pathLst>
              <a:path w="621029" h="110489">
                <a:moveTo>
                  <a:pt x="0" y="0"/>
                </a:moveTo>
                <a:lnTo>
                  <a:pt x="621027" y="0"/>
                </a:lnTo>
                <a:lnTo>
                  <a:pt x="621027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16622" y="2815581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4D7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16622" y="266699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75B6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07097" y="25184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ECC8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07097" y="2369813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07097" y="2221223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58A0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20432" y="4450065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0479">
            <a:solidFill>
              <a:srgbClr val="AF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7097" y="4301476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F9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05192" y="4152886"/>
            <a:ext cx="4305300" cy="110489"/>
          </a:xfrm>
          <a:custGeom>
            <a:avLst/>
            <a:gdLst/>
            <a:ahLst/>
            <a:cxnLst/>
            <a:rect l="l" t="t" r="r" b="b"/>
            <a:pathLst>
              <a:path w="4305300" h="110489">
                <a:moveTo>
                  <a:pt x="0" y="0"/>
                </a:moveTo>
                <a:lnTo>
                  <a:pt x="4305284" y="0"/>
                </a:lnTo>
                <a:lnTo>
                  <a:pt x="4305284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16622" y="400429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4D7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16622" y="385570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22859">
            <a:solidFill>
              <a:srgbClr val="75B6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7097" y="3707118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ECC8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07097" y="3558528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07097" y="3409939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58A0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20432" y="5638781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0479">
            <a:solidFill>
              <a:srgbClr val="AF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07097" y="5490191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F9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05192" y="5341602"/>
            <a:ext cx="537210" cy="110489"/>
          </a:xfrm>
          <a:custGeom>
            <a:avLst/>
            <a:gdLst/>
            <a:ahLst/>
            <a:cxnLst/>
            <a:rect l="l" t="t" r="r" b="b"/>
            <a:pathLst>
              <a:path w="537210" h="110489">
                <a:moveTo>
                  <a:pt x="0" y="0"/>
                </a:moveTo>
                <a:lnTo>
                  <a:pt x="537208" y="0"/>
                </a:lnTo>
                <a:lnTo>
                  <a:pt x="537208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14717" y="519301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19049">
            <a:solidFill>
              <a:srgbClr val="4D7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14717" y="5044423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19049">
            <a:solidFill>
              <a:srgbClr val="75B6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07097" y="4895833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ECC8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07097" y="4747244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07097" y="4598654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58A0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14717" y="682749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90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19049">
            <a:solidFill>
              <a:srgbClr val="AF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07097" y="667890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90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F9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05192" y="6530317"/>
            <a:ext cx="495300" cy="110489"/>
          </a:xfrm>
          <a:custGeom>
            <a:avLst/>
            <a:gdLst/>
            <a:ahLst/>
            <a:cxnLst/>
            <a:rect l="l" t="t" r="r" b="b"/>
            <a:pathLst>
              <a:path w="495300" h="110490">
                <a:moveTo>
                  <a:pt x="0" y="0"/>
                </a:moveTo>
                <a:lnTo>
                  <a:pt x="495298" y="0"/>
                </a:lnTo>
                <a:lnTo>
                  <a:pt x="495298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14717" y="6381728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19049">
            <a:solidFill>
              <a:srgbClr val="4D7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14717" y="6233138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19049">
            <a:solidFill>
              <a:srgbClr val="75B6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07097" y="6084549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ECC8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7097" y="5935960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07097" y="5787370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3809">
            <a:solidFill>
              <a:srgbClr val="58A0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075420" y="1770375"/>
            <a:ext cx="55372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5" dirty="0">
                <a:latin typeface="Arial Black"/>
                <a:cs typeface="Arial Black"/>
              </a:rPr>
              <a:t>1,92</a:t>
            </a:r>
            <a:r>
              <a:rPr sz="550" spc="-110" dirty="0">
                <a:latin typeface="Arial Black"/>
                <a:cs typeface="Arial Black"/>
              </a:rPr>
              <a:t> </a:t>
            </a:r>
            <a:r>
              <a:rPr sz="550" spc="90" dirty="0">
                <a:latin typeface="Arial Black"/>
                <a:cs typeface="Arial Black"/>
              </a:rPr>
              <a:t>,8</a:t>
            </a:r>
            <a:r>
              <a:rPr sz="550" spc="-110" dirty="0">
                <a:latin typeface="Arial Black"/>
                <a:cs typeface="Arial Black"/>
              </a:rPr>
              <a:t> </a:t>
            </a:r>
            <a:r>
              <a:rPr sz="550" spc="15" dirty="0">
                <a:latin typeface="Arial Black"/>
                <a:cs typeface="Arial Black"/>
              </a:rPr>
              <a:t>6,767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530592" y="1473196"/>
            <a:ext cx="445134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74,138,176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dirty="0">
                <a:latin typeface="Arial Black"/>
                <a:cs typeface="Arial Black"/>
              </a:rPr>
              <a:t>78,325,72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30592" y="2067554"/>
            <a:ext cx="445134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80,246,587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515352" y="1027427"/>
            <a:ext cx="33655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694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59</a:t>
            </a:r>
            <a:r>
              <a:rPr sz="550" spc="200" dirty="0">
                <a:latin typeface="Arial Black"/>
                <a:cs typeface="Arial Black"/>
              </a:rPr>
              <a:t>0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515352" y="1918964"/>
            <a:ext cx="29337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94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31</a:t>
            </a:r>
            <a:r>
              <a:rPr sz="550" spc="200" dirty="0">
                <a:latin typeface="Arial Black"/>
                <a:cs typeface="Arial Black"/>
              </a:rPr>
              <a:t>6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15352" y="1176017"/>
            <a:ext cx="250190" cy="2487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7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15</a:t>
            </a:r>
            <a:r>
              <a:rPr sz="550" spc="200" dirty="0">
                <a:latin typeface="Arial Black"/>
                <a:cs typeface="Arial Black"/>
              </a:rPr>
              <a:t>9</a:t>
            </a:r>
            <a:endParaRPr sz="5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200" dirty="0" smtClean="0">
                <a:latin typeface="Arial Black"/>
                <a:cs typeface="Arial Black"/>
              </a:rPr>
              <a:t>1</a:t>
            </a:r>
            <a:r>
              <a:rPr lang="en-US" sz="550" spc="200" dirty="0" smtClean="0">
                <a:latin typeface="Arial Black"/>
                <a:cs typeface="Arial Black"/>
              </a:rPr>
              <a:t>0</a:t>
            </a:r>
            <a:r>
              <a:rPr sz="550" spc="-70" dirty="0" smtClean="0">
                <a:latin typeface="Arial Black"/>
                <a:cs typeface="Arial Black"/>
              </a:rPr>
              <a:t> </a:t>
            </a:r>
            <a:r>
              <a:rPr sz="550" spc="200" dirty="0">
                <a:latin typeface="Arial Black"/>
                <a:cs typeface="Arial Black"/>
              </a:rPr>
              <a:t>6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128759" y="2959090"/>
            <a:ext cx="55372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 Black"/>
                <a:cs typeface="Arial Black"/>
              </a:rPr>
              <a:t>2,098,569,676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530592" y="2661911"/>
            <a:ext cx="445134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74,687,131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-5" dirty="0">
                <a:latin typeface="Arial Black"/>
                <a:cs typeface="Arial Black"/>
              </a:rPr>
              <a:t>78,924,629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530592" y="3256269"/>
            <a:ext cx="445134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79,487,484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515352" y="2216143"/>
            <a:ext cx="33655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651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62</a:t>
            </a:r>
            <a:r>
              <a:rPr sz="550" spc="200" dirty="0">
                <a:latin typeface="Arial Black"/>
                <a:cs typeface="Arial Black"/>
              </a:rPr>
              <a:t>8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515352" y="3107680"/>
            <a:ext cx="29337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90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07</a:t>
            </a:r>
            <a:r>
              <a:rPr sz="550" spc="200" dirty="0">
                <a:latin typeface="Arial Black"/>
                <a:cs typeface="Arial Black"/>
              </a:rPr>
              <a:t>3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515352" y="2364732"/>
            <a:ext cx="250190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6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82</a:t>
            </a:r>
            <a:r>
              <a:rPr sz="550" spc="200" dirty="0">
                <a:latin typeface="Arial Black"/>
                <a:cs typeface="Arial Black"/>
              </a:rPr>
              <a:t>8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40" dirty="0">
                <a:latin typeface="Arial Black"/>
                <a:cs typeface="Arial Black"/>
              </a:rPr>
              <a:t>107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813016" y="4147806"/>
            <a:ext cx="59690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 Black"/>
                <a:cs typeface="Arial Black"/>
              </a:rPr>
              <a:t>14,541,209,401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538212" y="4444985"/>
            <a:ext cx="48831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105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982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200" dirty="0">
                <a:latin typeface="Arial Black"/>
                <a:cs typeface="Arial Black"/>
              </a:rPr>
              <a:t>4</a:t>
            </a:r>
            <a:r>
              <a:rPr sz="550" spc="-70" dirty="0">
                <a:latin typeface="Arial Black"/>
                <a:cs typeface="Arial Black"/>
              </a:rPr>
              <a:t> </a:t>
            </a:r>
            <a:r>
              <a:rPr sz="550" spc="200" dirty="0">
                <a:latin typeface="Arial Black"/>
                <a:cs typeface="Arial Black"/>
              </a:rPr>
              <a:t>5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530592" y="3850627"/>
            <a:ext cx="697226" cy="2487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73,154,529</a:t>
            </a:r>
            <a:endParaRPr sz="5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200" dirty="0" smtClean="0">
                <a:latin typeface="Arial Black"/>
                <a:cs typeface="Arial Black"/>
              </a:rPr>
              <a:t>7</a:t>
            </a:r>
            <a:r>
              <a:rPr lang="en-US" sz="550" spc="-70" dirty="0">
                <a:latin typeface="Arial Black"/>
                <a:cs typeface="Arial Black"/>
              </a:rPr>
              <a:t>7</a:t>
            </a:r>
            <a:r>
              <a:rPr sz="550" spc="-15" dirty="0" smtClean="0">
                <a:latin typeface="Arial Black"/>
                <a:cs typeface="Arial Black"/>
              </a:rPr>
              <a:t>,</a:t>
            </a:r>
            <a:r>
              <a:rPr sz="550" spc="-30" dirty="0" smtClean="0">
                <a:latin typeface="Arial Black"/>
                <a:cs typeface="Arial Black"/>
              </a:rPr>
              <a:t>069</a:t>
            </a:r>
            <a:r>
              <a:rPr sz="550" spc="-15" dirty="0" smtClean="0">
                <a:latin typeface="Arial Black"/>
                <a:cs typeface="Arial Black"/>
              </a:rPr>
              <a:t>,</a:t>
            </a:r>
            <a:r>
              <a:rPr sz="550" spc="-30" dirty="0" smtClean="0">
                <a:latin typeface="Arial Black"/>
                <a:cs typeface="Arial Black"/>
              </a:rPr>
              <a:t>38</a:t>
            </a:r>
            <a:r>
              <a:rPr sz="550" spc="200" dirty="0" smtClean="0">
                <a:latin typeface="Arial Black"/>
                <a:cs typeface="Arial Black"/>
              </a:rPr>
              <a:t>1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15352" y="3404859"/>
            <a:ext cx="33655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604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20</a:t>
            </a:r>
            <a:r>
              <a:rPr sz="550" spc="200" dirty="0">
                <a:latin typeface="Arial Black"/>
                <a:cs typeface="Arial Black"/>
              </a:rPr>
              <a:t>9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515352" y="4296395"/>
            <a:ext cx="29337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83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29</a:t>
            </a:r>
            <a:r>
              <a:rPr sz="550" spc="200" dirty="0">
                <a:latin typeface="Arial Black"/>
                <a:cs typeface="Arial Black"/>
              </a:rPr>
              <a:t>0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15352" y="3553448"/>
            <a:ext cx="250190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6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63</a:t>
            </a:r>
            <a:r>
              <a:rPr sz="550" spc="200" dirty="0">
                <a:latin typeface="Arial Black"/>
                <a:cs typeface="Arial Black"/>
              </a:rPr>
              <a:t>8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40" dirty="0">
                <a:latin typeface="Arial Black"/>
                <a:cs typeface="Arial Black"/>
              </a:rPr>
              <a:t>102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044940" y="5336522"/>
            <a:ext cx="5105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1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813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950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8</a:t>
            </a:r>
            <a:r>
              <a:rPr sz="550" spc="200" dirty="0">
                <a:latin typeface="Arial Black"/>
                <a:cs typeface="Arial Black"/>
              </a:rPr>
              <a:t>3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526782" y="5039343"/>
            <a:ext cx="728980" cy="2487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00" dirty="0">
                <a:latin typeface="Arial Black"/>
                <a:cs typeface="Arial Black"/>
              </a:rPr>
              <a:t>6</a:t>
            </a:r>
            <a:r>
              <a:rPr sz="550" spc="-70" dirty="0">
                <a:latin typeface="Arial Black"/>
                <a:cs typeface="Arial Black"/>
              </a:rPr>
              <a:t> </a:t>
            </a:r>
            <a:r>
              <a:rPr lang="en-US" sz="550" spc="-70" dirty="0" smtClean="0">
                <a:latin typeface="Arial Black"/>
                <a:cs typeface="Arial Black"/>
              </a:rPr>
              <a:t>6</a:t>
            </a:r>
            <a:r>
              <a:rPr sz="550" spc="-15" dirty="0" smtClean="0">
                <a:latin typeface="Arial Black"/>
                <a:cs typeface="Arial Black"/>
              </a:rPr>
              <a:t>,</a:t>
            </a:r>
            <a:r>
              <a:rPr sz="550" spc="-30" dirty="0" smtClean="0">
                <a:latin typeface="Arial Black"/>
                <a:cs typeface="Arial Black"/>
              </a:rPr>
              <a:t>162</a:t>
            </a:r>
            <a:r>
              <a:rPr sz="550" spc="-15" dirty="0" smtClean="0">
                <a:latin typeface="Arial Black"/>
                <a:cs typeface="Arial Black"/>
              </a:rPr>
              <a:t>,</a:t>
            </a:r>
            <a:r>
              <a:rPr sz="550" spc="-30" dirty="0" smtClean="0">
                <a:latin typeface="Arial Black"/>
                <a:cs typeface="Arial Black"/>
              </a:rPr>
              <a:t>84</a:t>
            </a:r>
            <a:r>
              <a:rPr sz="550" spc="200" dirty="0" smtClean="0">
                <a:latin typeface="Arial Black"/>
                <a:cs typeface="Arial Black"/>
              </a:rPr>
              <a:t>2</a:t>
            </a:r>
            <a:endParaRPr sz="5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25" dirty="0">
                <a:latin typeface="Arial Black"/>
                <a:cs typeface="Arial Black"/>
              </a:rPr>
              <a:t>69,4</a:t>
            </a:r>
            <a:r>
              <a:rPr sz="550" spc="-145" dirty="0">
                <a:latin typeface="Arial Black"/>
                <a:cs typeface="Arial Black"/>
              </a:rPr>
              <a:t> </a:t>
            </a:r>
            <a:r>
              <a:rPr sz="550" spc="15" dirty="0">
                <a:latin typeface="Arial Black"/>
                <a:cs typeface="Arial Black"/>
              </a:rPr>
              <a:t>5,792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538212" y="5633701"/>
            <a:ext cx="445134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97,408,325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515352" y="4593575"/>
            <a:ext cx="33655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539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93</a:t>
            </a:r>
            <a:r>
              <a:rPr sz="550" spc="200" dirty="0">
                <a:latin typeface="Arial Black"/>
                <a:cs typeface="Arial Black"/>
              </a:rPr>
              <a:t>9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515352" y="5485111"/>
            <a:ext cx="29337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73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07</a:t>
            </a:r>
            <a:r>
              <a:rPr sz="550" spc="200" dirty="0">
                <a:latin typeface="Arial Black"/>
                <a:cs typeface="Arial Black"/>
              </a:rPr>
              <a:t>8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515352" y="4742164"/>
            <a:ext cx="250190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6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32</a:t>
            </a:r>
            <a:r>
              <a:rPr sz="550" spc="200" dirty="0">
                <a:latin typeface="Arial Black"/>
                <a:cs typeface="Arial Black"/>
              </a:rPr>
              <a:t>3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80" dirty="0">
                <a:latin typeface="Arial Black"/>
                <a:cs typeface="Arial Black"/>
              </a:rPr>
              <a:t>97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03030" y="6525238"/>
            <a:ext cx="55372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 Black"/>
                <a:cs typeface="Arial Black"/>
              </a:rPr>
              <a:t>1,674,975,381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526782" y="6228058"/>
            <a:ext cx="445134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61,252,951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-5" dirty="0">
                <a:latin typeface="Arial Black"/>
                <a:cs typeface="Arial Black"/>
              </a:rPr>
              <a:t>64,261,391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526782" y="6822416"/>
            <a:ext cx="445134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latin typeface="Arial Black"/>
                <a:cs typeface="Arial Black"/>
              </a:rPr>
              <a:t>64,716,361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515352" y="5782290"/>
            <a:ext cx="33655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494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94</a:t>
            </a:r>
            <a:r>
              <a:rPr sz="550" spc="200" dirty="0">
                <a:latin typeface="Arial Black"/>
                <a:cs typeface="Arial Black"/>
              </a:rPr>
              <a:t>8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515352" y="6673827"/>
            <a:ext cx="415288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550" spc="200" dirty="0">
                <a:latin typeface="Arial Black"/>
                <a:cs typeface="Arial Black"/>
              </a:rPr>
              <a:t>6</a:t>
            </a:r>
            <a:r>
              <a:rPr lang="en-US" sz="550" spc="-70" dirty="0" smtClean="0">
                <a:latin typeface="Arial Black"/>
                <a:cs typeface="Arial Black"/>
              </a:rPr>
              <a:t>6</a:t>
            </a:r>
            <a:r>
              <a:rPr sz="550" spc="-15" dirty="0" smtClean="0">
                <a:latin typeface="Arial Black"/>
                <a:cs typeface="Arial Black"/>
              </a:rPr>
              <a:t>,</a:t>
            </a:r>
            <a:r>
              <a:rPr sz="550" spc="-30" dirty="0" smtClean="0">
                <a:latin typeface="Arial Black"/>
                <a:cs typeface="Arial Black"/>
              </a:rPr>
              <a:t>60</a:t>
            </a:r>
            <a:r>
              <a:rPr sz="550" spc="200" dirty="0" smtClean="0">
                <a:latin typeface="Arial Black"/>
                <a:cs typeface="Arial Black"/>
              </a:rPr>
              <a:t>5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515352" y="5930880"/>
            <a:ext cx="250190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latin typeface="Arial Black"/>
                <a:cs typeface="Arial Black"/>
              </a:rPr>
              <a:t>5</a:t>
            </a:r>
            <a:r>
              <a:rPr sz="550" spc="-15" dirty="0">
                <a:latin typeface="Arial Black"/>
                <a:cs typeface="Arial Black"/>
              </a:rPr>
              <a:t>,</a:t>
            </a:r>
            <a:r>
              <a:rPr sz="550" spc="-30" dirty="0">
                <a:latin typeface="Arial Black"/>
                <a:cs typeface="Arial Black"/>
              </a:rPr>
              <a:t>79</a:t>
            </a:r>
            <a:r>
              <a:rPr sz="550" spc="200" dirty="0">
                <a:latin typeface="Arial Black"/>
                <a:cs typeface="Arial Black"/>
              </a:rPr>
              <a:t>4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50" spc="80" dirty="0">
                <a:latin typeface="Arial Black"/>
                <a:cs typeface="Arial Black"/>
              </a:rPr>
              <a:t>84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505192" y="1013458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578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429720" y="1013458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578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05192" y="1013458"/>
            <a:ext cx="5924550" cy="0"/>
          </a:xfrm>
          <a:custGeom>
            <a:avLst/>
            <a:gdLst/>
            <a:ahLst/>
            <a:cxnLst/>
            <a:rect l="l" t="t" r="r" b="b"/>
            <a:pathLst>
              <a:path w="5924550">
                <a:moveTo>
                  <a:pt x="0" y="0"/>
                </a:moveTo>
                <a:lnTo>
                  <a:pt x="5924528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05192" y="2202173"/>
            <a:ext cx="5924550" cy="0"/>
          </a:xfrm>
          <a:custGeom>
            <a:avLst/>
            <a:gdLst/>
            <a:ahLst/>
            <a:cxnLst/>
            <a:rect l="l" t="t" r="r" b="b"/>
            <a:pathLst>
              <a:path w="5924550">
                <a:moveTo>
                  <a:pt x="0" y="0"/>
                </a:moveTo>
                <a:lnTo>
                  <a:pt x="5924528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05192" y="3390889"/>
            <a:ext cx="5924550" cy="0"/>
          </a:xfrm>
          <a:custGeom>
            <a:avLst/>
            <a:gdLst/>
            <a:ahLst/>
            <a:cxnLst/>
            <a:rect l="l" t="t" r="r" b="b"/>
            <a:pathLst>
              <a:path w="5924550">
                <a:moveTo>
                  <a:pt x="0" y="0"/>
                </a:moveTo>
                <a:lnTo>
                  <a:pt x="5924528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05192" y="4579604"/>
            <a:ext cx="5924550" cy="0"/>
          </a:xfrm>
          <a:custGeom>
            <a:avLst/>
            <a:gdLst/>
            <a:ahLst/>
            <a:cxnLst/>
            <a:rect l="l" t="t" r="r" b="b"/>
            <a:pathLst>
              <a:path w="5924550">
                <a:moveTo>
                  <a:pt x="0" y="0"/>
                </a:moveTo>
                <a:lnTo>
                  <a:pt x="5924528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05192" y="5768320"/>
            <a:ext cx="5924550" cy="0"/>
          </a:xfrm>
          <a:custGeom>
            <a:avLst/>
            <a:gdLst/>
            <a:ahLst/>
            <a:cxnLst/>
            <a:rect l="l" t="t" r="r" b="b"/>
            <a:pathLst>
              <a:path w="5924550">
                <a:moveTo>
                  <a:pt x="0" y="0"/>
                </a:moveTo>
                <a:lnTo>
                  <a:pt x="5924528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05192" y="6957036"/>
            <a:ext cx="5924550" cy="0"/>
          </a:xfrm>
          <a:custGeom>
            <a:avLst/>
            <a:gdLst/>
            <a:ahLst/>
            <a:cxnLst/>
            <a:rect l="l" t="t" r="r" b="b"/>
            <a:pathLst>
              <a:path w="5924550">
                <a:moveTo>
                  <a:pt x="0" y="0"/>
                </a:moveTo>
                <a:lnTo>
                  <a:pt x="5924528" y="0"/>
                </a:lnTo>
              </a:path>
            </a:pathLst>
          </a:custGeom>
          <a:ln w="380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145540" y="763135"/>
            <a:ext cx="886460" cy="24365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endParaRPr sz="600" dirty="0">
              <a:latin typeface="Arial Black"/>
              <a:cs typeface="Arial Black"/>
            </a:endParaRPr>
          </a:p>
          <a:p>
            <a:pPr marL="19685">
              <a:lnSpc>
                <a:spcPct val="100000"/>
              </a:lnSpc>
              <a:spcBef>
                <a:spcPts val="225"/>
              </a:spcBef>
            </a:pPr>
            <a:r>
              <a:rPr sz="550" spc="-5" dirty="0">
                <a:solidFill>
                  <a:srgbClr val="333333"/>
                </a:solidFill>
                <a:latin typeface="Arial Black"/>
                <a:cs typeface="Arial Black"/>
              </a:rPr>
              <a:t>TableName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166217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58A0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64434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F18D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1134110" y="497077"/>
            <a:ext cx="1954530" cy="2159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550" spc="-10" dirty="0">
                <a:solidFill>
                  <a:srgbClr val="333333"/>
                </a:solidFill>
                <a:latin typeface="Arial Black"/>
                <a:cs typeface="Arial Black"/>
              </a:rPr>
              <a:t>MeasureNames</a:t>
            </a:r>
            <a:endParaRPr sz="550" dirty="0">
              <a:latin typeface="Arial Black"/>
              <a:cs typeface="Arial Black"/>
            </a:endParaRPr>
          </a:p>
          <a:p>
            <a:pPr marL="114935">
              <a:lnSpc>
                <a:spcPct val="100000"/>
              </a:lnSpc>
              <a:spcBef>
                <a:spcPts val="90"/>
              </a:spcBef>
              <a:tabLst>
                <a:tab pos="1113155" algn="l"/>
              </a:tabLst>
            </a:pPr>
            <a:r>
              <a:rPr sz="550" dirty="0">
                <a:solidFill>
                  <a:srgbClr val="333333"/>
                </a:solidFill>
                <a:latin typeface="Arial Black"/>
                <a:cs typeface="Arial Black"/>
              </a:rPr>
              <a:t>TotalNumberofDonars	</a:t>
            </a:r>
            <a:r>
              <a:rPr sz="550" spc="-5" dirty="0">
                <a:solidFill>
                  <a:srgbClr val="333333"/>
                </a:solidFill>
                <a:latin typeface="Arial Black"/>
                <a:cs typeface="Arial Black"/>
              </a:rPr>
              <a:t>TotalNumberofTeams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162650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ECC8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3233413" y="600709"/>
            <a:ext cx="86423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solidFill>
                  <a:srgbClr val="333333"/>
                </a:solidFill>
                <a:latin typeface="Arial Black"/>
                <a:cs typeface="Arial Black"/>
              </a:rPr>
              <a:t>TotalNumberofEvents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160866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75B6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4231629" y="600709"/>
            <a:ext cx="78041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0" dirty="0">
                <a:solidFill>
                  <a:srgbClr val="333333"/>
                </a:solidFill>
                <a:latin typeface="Arial Black"/>
                <a:cs typeface="Arial Black"/>
              </a:rPr>
              <a:t>TotalGiftAmount($)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159083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4D7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5229845" y="600709"/>
            <a:ext cx="90043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solidFill>
                  <a:srgbClr val="333333"/>
                </a:solidFill>
                <a:latin typeface="Arial Black"/>
                <a:cs typeface="Arial Black"/>
              </a:rPr>
              <a:t>NetTransactionAmount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157299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E056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228062" y="600709"/>
            <a:ext cx="9169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" dirty="0">
                <a:solidFill>
                  <a:srgbClr val="333333"/>
                </a:solidFill>
                <a:latin typeface="Arial Black"/>
                <a:cs typeface="Arial Black"/>
              </a:rPr>
              <a:t>TotalParticipantGoal($)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7155515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FF9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42059" y="65567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AF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219368" y="595614"/>
            <a:ext cx="2298722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5" dirty="0" err="1" smtClean="0">
                <a:solidFill>
                  <a:srgbClr val="333333"/>
                </a:solidFill>
                <a:latin typeface="Arial Black"/>
                <a:cs typeface="Arial Black"/>
              </a:rPr>
              <a:t>TotalNumberofParticip</a:t>
            </a:r>
            <a:r>
              <a:rPr lang="en-US" sz="550" spc="5" dirty="0" err="1" smtClean="0">
                <a:solidFill>
                  <a:srgbClr val="333333"/>
                </a:solidFill>
                <a:latin typeface="Arial Black"/>
                <a:cs typeface="Arial Black"/>
              </a:rPr>
              <a:t>ants</a:t>
            </a:r>
            <a:r>
              <a:rPr sz="550" spc="5" dirty="0" smtClean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550" spc="165" dirty="0" smtClean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lang="en-US" sz="550" spc="165" dirty="0" smtClean="0">
                <a:solidFill>
                  <a:srgbClr val="333333"/>
                </a:solidFill>
                <a:latin typeface="Arial Black"/>
                <a:cs typeface="Arial Black"/>
              </a:rPr>
              <a:t>  </a:t>
            </a:r>
            <a:r>
              <a:rPr sz="550" spc="-5" dirty="0" err="1" smtClean="0">
                <a:solidFill>
                  <a:srgbClr val="333333"/>
                </a:solidFill>
                <a:latin typeface="Arial Black"/>
                <a:cs typeface="Arial Black"/>
              </a:rPr>
              <a:t>TotalLedgerTransactio</a:t>
            </a:r>
            <a:r>
              <a:rPr lang="en-US" sz="550" spc="-5" dirty="0" err="1" smtClean="0">
                <a:solidFill>
                  <a:srgbClr val="333333"/>
                </a:solidFill>
                <a:latin typeface="Arial Black"/>
                <a:cs typeface="Arial Black"/>
              </a:rPr>
              <a:t>ns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018319" y="173957"/>
            <a:ext cx="2816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 smtClean="0">
                <a:solidFill>
                  <a:srgbClr val="333333"/>
                </a:solidFill>
                <a:latin typeface="Arial Black"/>
                <a:cs typeface="Arial Black"/>
              </a:rPr>
              <a:t>Bike MS in Last 5 Years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4381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561</TotalTime>
  <Words>2089</Words>
  <Application>Microsoft Office PowerPoint</Application>
  <PresentationFormat>Custom</PresentationFormat>
  <Paragraphs>1197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Corbel</vt:lpstr>
      <vt:lpstr>Times New Roman</vt:lpstr>
      <vt:lpstr>Verdana</vt:lpstr>
      <vt:lpstr>Parallax</vt:lpstr>
      <vt:lpstr>TUN Data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MergedFile</dc:title>
  <cp:lastModifiedBy>Fawad Akbar</cp:lastModifiedBy>
  <cp:revision>95</cp:revision>
  <dcterms:created xsi:type="dcterms:W3CDTF">2018-04-28T15:31:55Z</dcterms:created>
  <dcterms:modified xsi:type="dcterms:W3CDTF">2018-04-29T17:22:40Z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2018-04-28T00:00:00Z</vt:filetime>
  </property>
  <property fmtid="{D5CDD505-2E9C-101B-9397-08002B2CF9AE}" pid="3" name="Creator">
    <vt:lpwstr>Tableau 10500.18.404.1406</vt:lpwstr>
  </property>
  <property fmtid="{D5CDD505-2E9C-101B-9397-08002B2CF9AE}" pid="4" name="LastSaved">
    <vt:filetime>2018-04-28T00:00:00Z</vt:filetime>
  </property>
</Properties>
</file>