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33" d="100"/>
          <a:sy n="33" d="100"/>
        </p:scale>
        <p:origin x="-1152" y="3282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3.facens.br/tecnofacens/regulamento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ocs.unity3d.com/560/Documentation/ScriptRe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92" y="131536"/>
            <a:ext cx="21370124" cy="302283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74786" y="3680136"/>
            <a:ext cx="5680008" cy="13077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PT" sz="4400">
                <a:solidFill>
                  <a:schemeClr val="bg1"/>
                </a:solidFill>
                <a:latin typeface="Myriad Arabic"/>
                <a:cs typeface="Myriad Arabic"/>
              </a:rPr>
              <a:t>Tema Relacionado</a:t>
            </a:r>
            <a:endParaRPr lang="pt-PT" sz="2400">
              <a:solidFill>
                <a:schemeClr val="bg1"/>
              </a:solidFill>
              <a:latin typeface="Myriad Arabic"/>
              <a:cs typeface="Myriad Arabic"/>
            </a:endParaRPr>
          </a:p>
          <a:p>
            <a:r>
              <a:rPr lang="pt-PT" sz="2400">
                <a:solidFill>
                  <a:schemeClr val="bg1"/>
                </a:solidFill>
                <a:latin typeface="Myriad Arabic"/>
                <a:cs typeface="Myriad Arabic"/>
              </a:rPr>
              <a:t>(conforme informou na inscrição)</a:t>
            </a:r>
          </a:p>
        </p:txBody>
      </p:sp>
      <p:sp>
        <p:nvSpPr>
          <p:cNvPr id="47" name="Round Diagonal Corner Rectangle 46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48" name="TextBox 47"/>
          <p:cNvSpPr txBox="1"/>
          <p:nvPr/>
        </p:nvSpPr>
        <p:spPr>
          <a:xfrm>
            <a:off x="37010" y="5618850"/>
            <a:ext cx="17405182" cy="938466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PT" sz="4400" dirty="0" smtClean="0">
                <a:solidFill>
                  <a:schemeClr val="bg1"/>
                </a:solidFill>
                <a:latin typeface="Myriad Arabic"/>
                <a:cs typeface="Myriad Arabic"/>
              </a:rPr>
              <a:t>APLICATIVO PARA  APRIMORAMENTO INFANTIL DE LEITURA </a:t>
            </a:r>
            <a:endParaRPr lang="pt-PT" sz="44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49" name="CaixaDeTexto 37"/>
          <p:cNvSpPr txBox="1"/>
          <p:nvPr/>
        </p:nvSpPr>
        <p:spPr>
          <a:xfrm>
            <a:off x="626654" y="9068640"/>
            <a:ext cx="9538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b="1" dirty="0"/>
              <a:t>1 </a:t>
            </a:r>
            <a:r>
              <a:rPr lang="pt-PT" sz="3600" b="1" dirty="0" smtClean="0"/>
              <a:t>– Introdução</a:t>
            </a:r>
          </a:p>
          <a:p>
            <a:pPr algn="just"/>
            <a:endParaRPr lang="pt-PT" sz="3600" b="1" dirty="0"/>
          </a:p>
          <a:p>
            <a:pPr algn="just"/>
            <a:endParaRPr lang="pt-PT" sz="1000" b="1" dirty="0"/>
          </a:p>
          <a:p>
            <a:pPr lvl="0" algn="just"/>
            <a:r>
              <a:rPr lang="pt-PT" sz="2800" dirty="0" smtClean="0"/>
              <a:t>A gamificação permiti que o aprendizado seja mais prazeroso , ao se utilizar de estratégias de jogos consegue-se um maior engajamento  a fim de atingir um objetivo especifico.</a:t>
            </a:r>
          </a:p>
          <a:p>
            <a:pPr lvl="0" algn="just"/>
            <a:r>
              <a:rPr lang="pt-PT" sz="2800" dirty="0" smtClean="0"/>
              <a:t>É uma estratégia pedagógica que também promove uma postura mais exploratória  da criança.</a:t>
            </a:r>
          </a:p>
          <a:p>
            <a:pPr lvl="0" algn="just"/>
            <a:r>
              <a:rPr lang="pt-PT" sz="2800" dirty="0" smtClean="0"/>
              <a:t>O jogo desenvolvido é voltado para crianças na fase de alfabetização  e visa  auxiliar na fixação da escrita e leitura, ao promover uma maior observação da  composição  das  palavras. </a:t>
            </a:r>
          </a:p>
        </p:txBody>
      </p:sp>
      <p:sp>
        <p:nvSpPr>
          <p:cNvPr id="50" name="CaixaDeTexto 61"/>
          <p:cNvSpPr txBox="1"/>
          <p:nvPr/>
        </p:nvSpPr>
        <p:spPr>
          <a:xfrm>
            <a:off x="533764" y="20638679"/>
            <a:ext cx="9538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i="1" dirty="0"/>
              <a:t>Figura 1 – </a:t>
            </a:r>
            <a:r>
              <a:rPr lang="pt-PT" sz="2000" i="1" dirty="0" smtClean="0"/>
              <a:t>Programa sendo desenvolvido no programa Unity </a:t>
            </a:r>
          </a:p>
          <a:p>
            <a:pPr algn="ctr"/>
            <a:r>
              <a:rPr lang="pt-PT" sz="2000" i="1" dirty="0" smtClean="0"/>
              <a:t>Fonte</a:t>
            </a:r>
            <a:r>
              <a:rPr lang="pt-PT" sz="2000" i="1" dirty="0"/>
              <a:t>: Autoria própria</a:t>
            </a:r>
          </a:p>
        </p:txBody>
      </p:sp>
      <p:sp>
        <p:nvSpPr>
          <p:cNvPr id="51" name="CaixaDeTexto 61"/>
          <p:cNvSpPr txBox="1"/>
          <p:nvPr/>
        </p:nvSpPr>
        <p:spPr>
          <a:xfrm>
            <a:off x="11063081" y="18583713"/>
            <a:ext cx="953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i="1" dirty="0"/>
              <a:t>Figura </a:t>
            </a:r>
            <a:r>
              <a:rPr lang="pt-PT" sz="2000" i="1" dirty="0" smtClean="0"/>
              <a:t>3 </a:t>
            </a:r>
            <a:r>
              <a:rPr lang="pt-PT" sz="2000" i="1" dirty="0"/>
              <a:t>– Protótipo do </a:t>
            </a:r>
            <a:r>
              <a:rPr lang="pt-PT" sz="2000" i="1" dirty="0" smtClean="0"/>
              <a:t>projeto.</a:t>
            </a:r>
          </a:p>
          <a:p>
            <a:pPr algn="ctr"/>
            <a:r>
              <a:rPr lang="pt-PT" sz="2000" i="1" dirty="0" smtClean="0"/>
              <a:t> </a:t>
            </a:r>
            <a:r>
              <a:rPr lang="pt-PT" sz="2000" i="1" dirty="0"/>
              <a:t>Fonte: </a:t>
            </a:r>
            <a:r>
              <a:rPr lang="pt-PT" sz="2000" i="1" dirty="0" smtClean="0"/>
              <a:t>Autoria própria. </a:t>
            </a:r>
            <a:endParaRPr lang="pt-PT" sz="2000" i="1" dirty="0"/>
          </a:p>
        </p:txBody>
      </p:sp>
      <p:sp>
        <p:nvSpPr>
          <p:cNvPr id="53" name="CaixaDeTexto 37"/>
          <p:cNvSpPr txBox="1"/>
          <p:nvPr/>
        </p:nvSpPr>
        <p:spPr>
          <a:xfrm>
            <a:off x="3803" y="7099791"/>
            <a:ext cx="213908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/>
              <a:t>Orientador(a): </a:t>
            </a:r>
            <a:r>
              <a:rPr lang="pt-PT" sz="3200" dirty="0" smtClean="0"/>
              <a:t>Eliney Sabino</a:t>
            </a:r>
            <a:endParaRPr lang="pt-PT" sz="3200" dirty="0"/>
          </a:p>
          <a:p>
            <a:pPr algn="ctr"/>
            <a:endParaRPr lang="pt-PT" sz="1000" dirty="0"/>
          </a:p>
          <a:p>
            <a:pPr algn="ctr"/>
            <a:r>
              <a:rPr lang="pt-PT" sz="3200" dirty="0" smtClean="0"/>
              <a:t>Almeida, Flávia Florentino de </a:t>
            </a:r>
            <a:r>
              <a:rPr lang="pt-PT" sz="3200" baseline="30000" dirty="0" smtClean="0"/>
              <a:t>(</a:t>
            </a:r>
            <a:r>
              <a:rPr lang="pt-PT" sz="3200" baseline="30000" dirty="0"/>
              <a:t>1)</a:t>
            </a:r>
            <a:r>
              <a:rPr lang="pt-PT" sz="3200" dirty="0"/>
              <a:t> </a:t>
            </a:r>
            <a:r>
              <a:rPr lang="pt-PT" sz="3200" dirty="0" smtClean="0"/>
              <a:t>Garcia, Nader Grego </a:t>
            </a:r>
            <a:r>
              <a:rPr lang="pt-BR" sz="3200" dirty="0" err="1" smtClean="0"/>
              <a:t>Fujikawa</a:t>
            </a:r>
            <a:r>
              <a:rPr lang="pt-BR" sz="3200" dirty="0" smtClean="0"/>
              <a:t> Abdala</a:t>
            </a:r>
            <a:r>
              <a:rPr lang="pt-BR" sz="3200" dirty="0"/>
              <a:t> </a:t>
            </a:r>
            <a:r>
              <a:rPr lang="pt-PT" sz="3200" dirty="0" smtClean="0"/>
              <a:t> </a:t>
            </a:r>
            <a:r>
              <a:rPr lang="pt-PT" sz="3200" baseline="30000" dirty="0" smtClean="0"/>
              <a:t>(2)</a:t>
            </a:r>
            <a:r>
              <a:rPr lang="pt-PT" sz="3200" dirty="0" smtClean="0"/>
              <a:t>.</a:t>
            </a:r>
            <a:endParaRPr lang="pt-PT" sz="3600" dirty="0"/>
          </a:p>
        </p:txBody>
      </p:sp>
      <p:sp>
        <p:nvSpPr>
          <p:cNvPr id="54" name="TextBox 53"/>
          <p:cNvSpPr txBox="1"/>
          <p:nvPr/>
        </p:nvSpPr>
        <p:spPr>
          <a:xfrm>
            <a:off x="13639076" y="26556817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100"/>
              <a:t>Colocar aqui o LOGO do centro de inovação que apoiou o seu projeto, quando houver.</a:t>
            </a:r>
          </a:p>
          <a:p>
            <a:pPr algn="ctr"/>
            <a:r>
              <a:rPr lang="pt-PT" sz="2100"/>
              <a:t> LOGO em: </a:t>
            </a:r>
            <a:r>
              <a:rPr lang="pt-PT" sz="2100">
                <a:hlinkClick r:id="rId3"/>
              </a:rPr>
              <a:t>https://www3.facens.br/tecnofacens/regulamento</a:t>
            </a:r>
            <a:endParaRPr lang="pt-PT" sz="2100"/>
          </a:p>
        </p:txBody>
      </p:sp>
      <p:sp>
        <p:nvSpPr>
          <p:cNvPr id="55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(1) </a:t>
            </a:r>
            <a:r>
              <a:rPr lang="pt-PT" sz="2000" dirty="0" smtClean="0"/>
              <a:t>ADS; </a:t>
            </a:r>
            <a:r>
              <a:rPr lang="pt-PT" sz="2000" dirty="0"/>
              <a:t>(2) </a:t>
            </a:r>
            <a:r>
              <a:rPr lang="pt-PT" sz="2000" dirty="0" smtClean="0"/>
              <a:t>ADS; </a:t>
            </a:r>
            <a:endParaRPr lang="pt-PT" sz="2000" dirty="0"/>
          </a:p>
        </p:txBody>
      </p:sp>
      <p:sp>
        <p:nvSpPr>
          <p:cNvPr id="73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 Diagonal Corner Rectangle 73"/>
          <p:cNvSpPr/>
          <p:nvPr/>
        </p:nvSpPr>
        <p:spPr>
          <a:xfrm>
            <a:off x="-13786" y="15383951"/>
            <a:ext cx="5169603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75" name="CaixaDeTexto 37"/>
          <p:cNvSpPr txBox="1"/>
          <p:nvPr/>
        </p:nvSpPr>
        <p:spPr>
          <a:xfrm>
            <a:off x="626654" y="15354021"/>
            <a:ext cx="95387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b="1" dirty="0"/>
              <a:t>2 - Metodologia</a:t>
            </a:r>
          </a:p>
          <a:p>
            <a:pPr algn="just"/>
            <a:endParaRPr lang="pt-PT" sz="1000" b="1" dirty="0"/>
          </a:p>
          <a:p>
            <a:pPr algn="just"/>
            <a:r>
              <a:rPr lang="pt-PT" sz="2800" dirty="0" smtClean="0"/>
              <a:t>Projeto foi desenvolvido tendo como base o programa Unity, para auxiliar no desenvolvimeto. </a:t>
            </a:r>
          </a:p>
          <a:p>
            <a:pPr algn="just"/>
            <a:endParaRPr lang="pt-PT" sz="2800" dirty="0"/>
          </a:p>
          <a:p>
            <a:pPr algn="just"/>
            <a:endParaRPr lang="pt-PT" sz="2800" dirty="0"/>
          </a:p>
        </p:txBody>
      </p:sp>
      <p:sp>
        <p:nvSpPr>
          <p:cNvPr id="76" name="Round Diagonal Corner Rectangle 75"/>
          <p:cNvSpPr/>
          <p:nvPr/>
        </p:nvSpPr>
        <p:spPr>
          <a:xfrm>
            <a:off x="10676378" y="9044091"/>
            <a:ext cx="5169603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77" name="Round Diagonal Corner Rectangle 76"/>
          <p:cNvSpPr/>
          <p:nvPr/>
        </p:nvSpPr>
        <p:spPr>
          <a:xfrm>
            <a:off x="10662870" y="20060025"/>
            <a:ext cx="5169603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78" name="CaixaDeTexto 37"/>
          <p:cNvSpPr txBox="1"/>
          <p:nvPr/>
        </p:nvSpPr>
        <p:spPr>
          <a:xfrm>
            <a:off x="11172030" y="9048537"/>
            <a:ext cx="95387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400" b="1" dirty="0"/>
              <a:t>3 – Resultados</a:t>
            </a:r>
          </a:p>
          <a:p>
            <a:pPr algn="just"/>
            <a:endParaRPr lang="pt-PT" sz="1000" b="1" dirty="0"/>
          </a:p>
          <a:p>
            <a:pPr algn="just"/>
            <a:r>
              <a:rPr lang="pt-PT" sz="2800" dirty="0" smtClean="0"/>
              <a:t>Ao ser dado o start no jogo uma palavra  é sorteada, as colmeias  passam a gerar clones das letras que ja foram previamente transformadas em prefabs.</a:t>
            </a:r>
          </a:p>
          <a:p>
            <a:pPr algn="just"/>
            <a:r>
              <a:rPr lang="pt-PT" sz="2800" dirty="0" smtClean="0"/>
              <a:t>Movimentando o urso para a direita e esquerda deve-se tentar coletar a letra conforme a ordem estabelecida pela palavra sorteada.</a:t>
            </a:r>
          </a:p>
          <a:p>
            <a:pPr algn="just"/>
            <a:r>
              <a:rPr lang="pt-PT" sz="2800" dirty="0" smtClean="0"/>
              <a:t> Após a colisão ser detectada pelo pote, é feita uma verificação, caso a letra seja a que se espera então ela é armazenada  e segue-se para a próxima letra, caso não seja a esperada o jogo é finalizado.</a:t>
            </a:r>
            <a:endParaRPr lang="pt-PT" sz="2800" dirty="0"/>
          </a:p>
        </p:txBody>
      </p:sp>
      <p:sp>
        <p:nvSpPr>
          <p:cNvPr id="79" name="CaixaDeTexto 37"/>
          <p:cNvSpPr txBox="1"/>
          <p:nvPr/>
        </p:nvSpPr>
        <p:spPr>
          <a:xfrm>
            <a:off x="11172030" y="20060025"/>
            <a:ext cx="95387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400" b="1" dirty="0"/>
              <a:t>4 – Conclusão</a:t>
            </a:r>
          </a:p>
          <a:p>
            <a:pPr algn="just"/>
            <a:endParaRPr lang="pt-PT" sz="1000" b="1" dirty="0"/>
          </a:p>
          <a:p>
            <a:pPr lvl="0" algn="just"/>
            <a:r>
              <a:rPr lang="pt-PT" sz="2800" dirty="0" smtClean="0"/>
              <a:t>Com esse  jogo espera-se  que através de uma brincadeira e com um formato visual atrativo a criança passe a se familiarizar  com a escrita das palavras, auxiliando  na assimilação  da  leitura e escrita.</a:t>
            </a:r>
            <a:endParaRPr lang="pt-PT" sz="2800" dirty="0"/>
          </a:p>
        </p:txBody>
      </p:sp>
      <p:sp>
        <p:nvSpPr>
          <p:cNvPr id="80" name="Round Diagonal Corner Rectangle 79"/>
          <p:cNvSpPr/>
          <p:nvPr/>
        </p:nvSpPr>
        <p:spPr>
          <a:xfrm>
            <a:off x="10676378" y="22728057"/>
            <a:ext cx="5915026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81" name="CaixaDeTexto 37"/>
          <p:cNvSpPr txBox="1"/>
          <p:nvPr/>
        </p:nvSpPr>
        <p:spPr>
          <a:xfrm>
            <a:off x="11244038" y="22728057"/>
            <a:ext cx="94667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400" b="1" dirty="0"/>
              <a:t>5 - Referência Bibliográfica </a:t>
            </a:r>
          </a:p>
          <a:p>
            <a:pPr algn="just"/>
            <a:endParaRPr lang="pt-PT" sz="1000" b="1" dirty="0"/>
          </a:p>
          <a:p>
            <a:r>
              <a:rPr lang="pt-BR" sz="2800" dirty="0" err="1"/>
              <a:t>Unity</a:t>
            </a:r>
            <a:r>
              <a:rPr lang="pt-BR" sz="2800" dirty="0"/>
              <a:t> Technologies. </a:t>
            </a:r>
            <a:r>
              <a:rPr lang="pt-BR" sz="2800" dirty="0" err="1"/>
              <a:t>Publication</a:t>
            </a:r>
            <a:r>
              <a:rPr lang="pt-BR" sz="2800" dirty="0"/>
              <a:t>: 5.6-001N. </a:t>
            </a:r>
            <a:r>
              <a:rPr lang="pt-BR" sz="2800" dirty="0" err="1"/>
              <a:t>Built</a:t>
            </a:r>
            <a:r>
              <a:rPr lang="pt-BR" sz="2800" dirty="0"/>
              <a:t>: 2017-07-12</a:t>
            </a:r>
            <a:r>
              <a:rPr lang="pt-BR" sz="2800" dirty="0" smtClean="0"/>
              <a:t>. </a:t>
            </a:r>
            <a:r>
              <a:rPr lang="pt-BR" sz="2800" dirty="0"/>
              <a:t>Disponível em: </a:t>
            </a:r>
            <a:r>
              <a:rPr lang="pt-BR" sz="2800" dirty="0" smtClean="0">
                <a:hlinkClick r:id="rId4"/>
              </a:rPr>
              <a:t>https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docs.unity3d.com/560/Documentation/ScriptReference</a:t>
            </a:r>
            <a:r>
              <a:rPr lang="pt-BR" sz="2800" dirty="0" smtClean="0"/>
              <a:t>. Acesso em: 22 set. 2019.</a:t>
            </a:r>
            <a:endParaRPr lang="pt-PT" sz="2800" dirty="0"/>
          </a:p>
        </p:txBody>
      </p:sp>
      <p:sp>
        <p:nvSpPr>
          <p:cNvPr id="41" name="TextBox 5">
            <a:extLst>
              <a:ext uri="{FF2B5EF4-FFF2-40B4-BE49-F238E27FC236}">
                <a16:creationId xmlns:a16="http://schemas.microsoft.com/office/drawing/2014/main" xmlns="" id="{8ED2A485-B4A0-7647-9B98-B89B113A15E2}"/>
              </a:ext>
            </a:extLst>
          </p:cNvPr>
          <p:cNvSpPr txBox="1"/>
          <p:nvPr/>
        </p:nvSpPr>
        <p:spPr>
          <a:xfrm>
            <a:off x="11270677" y="2292037"/>
            <a:ext cx="4683316" cy="1246243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Será disponibilizado mais perto do evento</a:t>
            </a:r>
          </a:p>
        </p:txBody>
      </p:sp>
      <p:pic>
        <p:nvPicPr>
          <p:cNvPr id="1026" name="Picture 2" descr="D:\Users\flavi_000\OneDrive\ADS\2019\Tecnofacens\Unity\TecnoFacensApp\Figuras\inscricaotrabalh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192" y="2662572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53" y="17225188"/>
            <a:ext cx="5544327" cy="3117161"/>
          </a:xfrm>
          <a:prstGeom prst="rect">
            <a:avLst/>
          </a:prstGeom>
        </p:spPr>
      </p:pic>
      <p:sp>
        <p:nvSpPr>
          <p:cNvPr id="43" name="CaixaDeTexto 37"/>
          <p:cNvSpPr txBox="1"/>
          <p:nvPr/>
        </p:nvSpPr>
        <p:spPr>
          <a:xfrm>
            <a:off x="533764" y="21450697"/>
            <a:ext cx="9538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smtClean="0"/>
              <a:t>A programação foi executada em C# utilizando o programa Visual Studio.</a:t>
            </a:r>
          </a:p>
          <a:p>
            <a:pPr algn="just"/>
            <a:endParaRPr lang="pt-PT" sz="2800" dirty="0"/>
          </a:p>
          <a:p>
            <a:pPr algn="just"/>
            <a:endParaRPr lang="pt-PT" sz="2800" dirty="0"/>
          </a:p>
        </p:txBody>
      </p:sp>
      <p:pic>
        <p:nvPicPr>
          <p:cNvPr id="1027" name="Picture 3" descr="D:\Users\flavi_000\OneDrive\ADS\2019\Tecnofacens\Unity\TecnoFacensApp\Banner\2019-09-25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74" y="22626438"/>
            <a:ext cx="5553706" cy="312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37"/>
          <p:cNvSpPr txBox="1"/>
          <p:nvPr/>
        </p:nvSpPr>
        <p:spPr>
          <a:xfrm>
            <a:off x="626654" y="26975081"/>
            <a:ext cx="95387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smtClean="0"/>
              <a:t>Para complementar, as imagen utilizadas foram editadas previamente no programa Photoshop antes de serem incluídas no projeto.</a:t>
            </a:r>
          </a:p>
          <a:p>
            <a:pPr algn="just"/>
            <a:endParaRPr lang="pt-PT" sz="2800" dirty="0"/>
          </a:p>
          <a:p>
            <a:pPr algn="just"/>
            <a:endParaRPr lang="pt-PT" sz="2800" dirty="0"/>
          </a:p>
        </p:txBody>
      </p:sp>
      <p:pic>
        <p:nvPicPr>
          <p:cNvPr id="1028" name="Picture 4" descr="D:\Users\flavi_000\OneDrive\Imagens\Capturas de tela\2019-09-25 (7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664" y="14861590"/>
            <a:ext cx="4758633" cy="35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aixaDeTexto 61"/>
          <p:cNvSpPr txBox="1"/>
          <p:nvPr/>
        </p:nvSpPr>
        <p:spPr>
          <a:xfrm>
            <a:off x="533763" y="26042726"/>
            <a:ext cx="9538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i="1" dirty="0"/>
              <a:t>Figura </a:t>
            </a:r>
            <a:r>
              <a:rPr lang="pt-PT" sz="2000" i="1" dirty="0" smtClean="0"/>
              <a:t>2 – Código de programação sendo desenvolvido utilizandoo programa Visual Studio </a:t>
            </a:r>
          </a:p>
          <a:p>
            <a:pPr algn="ctr"/>
            <a:r>
              <a:rPr lang="pt-PT" sz="2000" i="1" dirty="0" smtClean="0"/>
              <a:t>Fonte</a:t>
            </a:r>
            <a:r>
              <a:rPr lang="pt-PT" sz="2000" i="1" dirty="0"/>
              <a:t>: Autoria própria</a:t>
            </a:r>
          </a:p>
        </p:txBody>
      </p:sp>
    </p:spTree>
    <p:extLst>
      <p:ext uri="{BB962C8B-B14F-4D97-AF65-F5344CB8AC3E}">
        <p14:creationId xmlns:p14="http://schemas.microsoft.com/office/powerpoint/2010/main" val="364328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405</Words>
  <Application>Microsoft Office PowerPoint</Application>
  <PresentationFormat>Personalizar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Flavia Florentino</cp:lastModifiedBy>
  <cp:revision>28</cp:revision>
  <dcterms:created xsi:type="dcterms:W3CDTF">2018-07-04T19:31:15Z</dcterms:created>
  <dcterms:modified xsi:type="dcterms:W3CDTF">2019-09-26T01:55:28Z</dcterms:modified>
</cp:coreProperties>
</file>