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1" r:id="rId6"/>
    <p:sldId id="262" r:id="rId7"/>
    <p:sldId id="265" r:id="rId8"/>
    <p:sldId id="267" r:id="rId9"/>
    <p:sldId id="273" r:id="rId10"/>
    <p:sldId id="268" r:id="rId11"/>
    <p:sldId id="269" r:id="rId12"/>
    <p:sldId id="270" r:id="rId13"/>
    <p:sldId id="271" r:id="rId14"/>
    <p:sldId id="272" r:id="rId15"/>
    <p:sldId id="274" r:id="rId16"/>
    <p:sldId id="275" r:id="rId17"/>
    <p:sldId id="276" r:id="rId18"/>
    <p:sldId id="277" r:id="rId19"/>
    <p:sldId id="278" r:id="rId20"/>
    <p:sldId id="279" r:id="rId21"/>
    <p:sldId id="280" r:id="rId22"/>
    <p:sldId id="281" r:id="rId23"/>
    <p:sldId id="282" r:id="rId24"/>
    <p:sldId id="26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9"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4D57BDD-E64A-4D27-8978-82FFCA18A12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4D57BDD-E64A-4D27-8978-82FFCA18A12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4D57BDD-E64A-4D27-8978-82FFCA18A12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4D57BDD-E64A-4D27-8978-82FFCA18A12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4D57BDD-E64A-4D27-8978-82FFCA18A12C}" type="datetimeFigureOut">
              <a:rPr lang="en-US" smtClean="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4D57BDD-E64A-4D27-8978-82FFCA18A12C}" type="datetimeFigureOut">
              <a:rPr lang="en-US" smtClean="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p>
            <a:fld id="{F4D57BDD-E64A-4D27-8978-82FFCA18A12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4D57BDD-E64A-4D27-8978-82FFCA18A12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F4D57BDD-E64A-4D27-8978-82FFCA18A12C}" type="datetimeFigureOut">
              <a:rPr lang="en-US" smtClean="0"/>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F4D57BDD-E64A-4D27-8978-82FFCA18A12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43A852-0206-46AC-B0EB-64561293312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4D57BDD-E64A-4D27-8978-82FFCA18A12C}" type="datetimeFigureOut">
              <a:rPr lang="en-US" smtClean="0"/>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643A852-0206-46AC-B0EB-64561293312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4D57BDD-E64A-4D27-8978-82FFCA18A12C}" type="datetimeFigureOut">
              <a:rPr lang="en-US" smtClean="0"/>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643A852-0206-46AC-B0EB-64561293312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F4D57BDD-E64A-4D27-8978-82FFCA18A12C}" type="datetimeFigureOut">
              <a:rPr lang="en-US" smtClean="0"/>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643A852-0206-46AC-B0EB-64561293312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4D57BDD-E64A-4D27-8978-82FFCA18A12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3A852-0206-46AC-B0EB-64561293312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4D57BDD-E64A-4D27-8978-82FFCA18A12C}" type="datetimeFigureOut">
              <a:rPr lang="en-US" smtClean="0"/>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643A852-0206-46AC-B0EB-645612933129}"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r" defTabSz="457200" rtl="1"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jpeg"/><Relationship Id="rId1" Type="http://schemas.openxmlformats.org/officeDocument/2006/relationships/image" Target="../media/image22.jpe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jpeg"/><Relationship Id="rId1" Type="http://schemas.openxmlformats.org/officeDocument/2006/relationships/image" Target="../media/image29.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jpeg"/><Relationship Id="rId1" Type="http://schemas.openxmlformats.org/officeDocument/2006/relationships/image" Target="../media/image32.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3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8.png"/></Relationships>
</file>

<file path=ppt/slides/_rels/slide2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hyperlink" Target="https://keras.io/api/applications/resnet/#resnet152v2-function" TargetMode="External"/><Relationship Id="rId5" Type="http://schemas.openxmlformats.org/officeDocument/2006/relationships/hyperlink" Target="https://keras.io/api/applications/" TargetMode="External"/><Relationship Id="rId4" Type="http://schemas.openxmlformats.org/officeDocument/2006/relationships/hyperlink" Target="https://www.tensorflow.org/api_docs/python/tf/keras/preprocessing/image/ImageDataGenerator" TargetMode="External"/><Relationship Id="rId3" Type="http://schemas.openxmlformats.org/officeDocument/2006/relationships/hyperlink" Target="https://www.tensorflow.org/guide/keras/transfer_learning" TargetMode="External"/><Relationship Id="rId2" Type="http://schemas.openxmlformats.org/officeDocument/2006/relationships/hyperlink" Target="https://github.com/mrdbourke/tensorflow-deep-learning/blob/main/03_convolutional_neural_networks_in_tensorflow.ipynb" TargetMode="External"/><Relationship Id="rId1" Type="http://schemas.openxmlformats.org/officeDocument/2006/relationships/hyperlink" Target="https://vijayabhaskar96.medium.com/tutorial-on-keras-flow-from-dataframe-1fd4493d237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10.jpe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jpeg"/><Relationship Id="rId1"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jpeg"/><Relationship Id="rId1" Type="http://schemas.openxmlformats.org/officeDocument/2006/relationships/image" Target="../media/image16.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37008" y="226142"/>
            <a:ext cx="6096000" cy="2881311"/>
          </a:xfrm>
        </p:spPr>
        <p:txBody>
          <a:bodyPr>
            <a:normAutofit fontScale="90000"/>
          </a:bodyPr>
          <a:lstStyle/>
          <a:p>
            <a:pPr algn="r"/>
            <a:br>
              <a:rPr lang="en-US" sz="5000" dirty="0"/>
            </a:br>
            <a:r>
              <a:rPr lang="en-US" sz="5000" dirty="0"/>
              <a:t>Digital Egypt Pioneers Initiative</a:t>
            </a:r>
            <a:br>
              <a:rPr lang="en-US" sz="5000" dirty="0"/>
            </a:br>
            <a:endParaRPr lang="ar-EG" sz="5000" dirty="0"/>
          </a:p>
        </p:txBody>
      </p:sp>
      <p:sp>
        <p:nvSpPr>
          <p:cNvPr id="3" name="Subtitle 2"/>
          <p:cNvSpPr>
            <a:spLocks noGrp="1"/>
          </p:cNvSpPr>
          <p:nvPr>
            <p:ph type="subTitle" idx="1"/>
          </p:nvPr>
        </p:nvSpPr>
        <p:spPr>
          <a:xfrm>
            <a:off x="1646017" y="4227871"/>
            <a:ext cx="9375943" cy="1998397"/>
          </a:xfrm>
        </p:spPr>
        <p:txBody>
          <a:bodyPr>
            <a:normAutofit/>
          </a:bodyPr>
          <a:lstStyle/>
          <a:p>
            <a:pPr algn="ctr"/>
            <a:r>
              <a:rPr lang="en-US" sz="4000" dirty="0"/>
              <a:t>Microsoft Machine Learning Track</a:t>
            </a:r>
            <a:endParaRPr lang="en-US" sz="4000" dirty="0"/>
          </a:p>
          <a:p>
            <a:pPr algn="ctr"/>
            <a:endParaRPr lang="ar-EG" sz="3200" dirty="0"/>
          </a:p>
        </p:txBody>
      </p:sp>
      <p:pic>
        <p:nvPicPr>
          <p:cNvPr id="10" name="Picture 9" descr="A logo of a graduate cap and glob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35973" y="1110333"/>
            <a:ext cx="1529476" cy="151979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8555" y="2808292"/>
            <a:ext cx="5255330" cy="1400530"/>
          </a:xfrm>
        </p:spPr>
        <p:txBody>
          <a:bodyPr/>
          <a:lstStyle/>
          <a:p>
            <a:pPr algn="ctr"/>
            <a:r>
              <a:rPr lang="en-US" dirty="0">
                <a:solidFill>
                  <a:schemeClr val="accent3">
                    <a:lumMod val="60000"/>
                    <a:lumOff val="40000"/>
                  </a:schemeClr>
                </a:solidFill>
              </a:rPr>
              <a:t>Preparing the Data</a:t>
            </a:r>
            <a:endParaRPr lang="ar-EG" dirty="0"/>
          </a:p>
        </p:txBody>
      </p:sp>
      <p:pic>
        <p:nvPicPr>
          <p:cNvPr id="5" name="Content Placeholder 4" descr="A screenshot of a computer&#10;&#10;Description automatically generated"/>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 y="0"/>
            <a:ext cx="5883964" cy="68580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21" name="Picture 20"/>
          <p:cNvPicPr>
            <a:picLocks noGrp="1" noRot="1" noChangeAspect="1" noMove="1" noResize="1" noEditPoints="1" noAdjustHandles="1" noChangeArrowheads="1" noChangeShapeType="1" noCrop="1"/>
          </p:cNvPicPr>
          <p:nvPr/>
        </p:nvPicPr>
        <p:blipFill rotWithShape="1">
          <a:blip r:embed="rId1">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23" name="Picture 22"/>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25" name="Oval 24"/>
          <p:cNvSpPr>
            <a:spLocks noGrp="1" noRot="1" noChangeAspect="1" noMove="1" noResize="1" noEditPoints="1" noAdjustHandles="1" noChangeArrowheads="1" noChangeShapeType="1" noTextEdit="1"/>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ar-EG"/>
          </a:p>
        </p:txBody>
      </p:sp>
      <p:pic>
        <p:nvPicPr>
          <p:cNvPr id="27" name="Picture 26"/>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29" name="Picture 28"/>
          <p:cNvPicPr>
            <a:picLocks noGrp="1" noRot="1" noChangeAspect="1" noMove="1" noResize="1" noEditPoints="1" noAdjustHandles="1" noChangeArrowheads="1" noChangeShapeType="1" noCrop="1"/>
          </p:cNvPicPr>
          <p:nvPr/>
        </p:nvPicPr>
        <p:blipFill rotWithShape="1">
          <a:blip r:embed="rId4">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31" name="Rectangle 30"/>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ar-EG"/>
          </a:p>
        </p:txBody>
      </p:sp>
      <p:sp>
        <p:nvSpPr>
          <p:cNvPr id="2" name="Title 1"/>
          <p:cNvSpPr>
            <a:spLocks noGrp="1"/>
          </p:cNvSpPr>
          <p:nvPr>
            <p:ph type="title"/>
          </p:nvPr>
        </p:nvSpPr>
        <p:spPr>
          <a:xfrm>
            <a:off x="8210623" y="1447800"/>
            <a:ext cx="3333676" cy="3096987"/>
          </a:xfrm>
        </p:spPr>
        <p:txBody>
          <a:bodyPr vert="horz" lIns="91440" tIns="45720" rIns="91440" bIns="45720" rtlCol="0" anchor="b">
            <a:normAutofit/>
          </a:bodyPr>
          <a:lstStyle/>
          <a:p>
            <a:pPr algn="ctr" rtl="0"/>
            <a:r>
              <a:rPr lang="en-US" sz="5400" dirty="0">
                <a:solidFill>
                  <a:schemeClr val="accent3">
                    <a:lumMod val="60000"/>
                    <a:lumOff val="40000"/>
                  </a:schemeClr>
                </a:solidFill>
              </a:rPr>
              <a:t>Custom CNN</a:t>
            </a:r>
            <a:endParaRPr lang="en-US" sz="5400" dirty="0">
              <a:solidFill>
                <a:schemeClr val="accent3">
                  <a:lumMod val="60000"/>
                  <a:lumOff val="40000"/>
                </a:schemeClr>
              </a:solidFill>
            </a:endParaRPr>
          </a:p>
        </p:txBody>
      </p:sp>
      <p:sp>
        <p:nvSpPr>
          <p:cNvPr id="33" name="Rectangle 32"/>
          <p:cNvSpPr>
            <a:spLocks noGrp="1" noRot="1" noChangeAspect="1" noMove="1" noResize="1" noEditPoints="1" noAdjustHandles="1" noChangeArrowheads="1" noChangeShapeType="1" noTextEdit="1"/>
          </p:cNvSpPr>
          <p:nvPr/>
        </p:nvSpPr>
        <p:spPr>
          <a:xfrm>
            <a:off x="636914" y="639905"/>
            <a:ext cx="6915664" cy="55781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 program&#10;&#10;Description automatically generate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35007" y="639905"/>
            <a:ext cx="3759944" cy="5578188"/>
          </a:xfrm>
          <a:prstGeom prst="rect">
            <a:avLst/>
          </a:prstGeom>
          <a:effectLst/>
        </p:spPr>
      </p:pic>
      <p:pic>
        <p:nvPicPr>
          <p:cNvPr id="5" name="Content Placeholder 4" descr="A screenshot of a computer program&#10;&#10;Description automatically generated"/>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2116" y="696198"/>
            <a:ext cx="3110518" cy="5465602"/>
          </a:xfrm>
          <a:prstGeom prst="rect">
            <a:avLst/>
          </a:prstGeom>
          <a:pattFill prst="pct5">
            <a:fgClr>
              <a:schemeClr val="bg1"/>
            </a:fgClr>
            <a:bgClr>
              <a:schemeClr val="bg1"/>
            </a:bgClr>
          </a:pattFill>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31689" y="5406143"/>
            <a:ext cx="6744929" cy="831400"/>
          </a:xfrm>
        </p:spPr>
        <p:txBody>
          <a:bodyPr vert="horz" lIns="91440" tIns="45720" rIns="91440" bIns="45720" rtlCol="0" anchor="t">
            <a:noAutofit/>
          </a:bodyPr>
          <a:lstStyle/>
          <a:p>
            <a:pPr algn="ctr" rtl="0"/>
            <a:r>
              <a:rPr lang="en-US" sz="6000" dirty="0">
                <a:solidFill>
                  <a:schemeClr val="accent3">
                    <a:lumMod val="60000"/>
                    <a:lumOff val="40000"/>
                  </a:schemeClr>
                </a:solidFill>
                <a:latin typeface="+mj-lt"/>
                <a:ea typeface="+mj-ea"/>
                <a:cs typeface="+mj-cs"/>
              </a:rPr>
              <a:t>Custom CNN</a:t>
            </a:r>
            <a:br>
              <a:rPr lang="en-US" sz="6000" dirty="0">
                <a:solidFill>
                  <a:schemeClr val="accent3">
                    <a:lumMod val="60000"/>
                    <a:lumOff val="40000"/>
                  </a:schemeClr>
                </a:solidFill>
                <a:latin typeface="+mj-lt"/>
                <a:ea typeface="+mj-ea"/>
                <a:cs typeface="+mj-cs"/>
              </a:rPr>
            </a:br>
            <a:endParaRPr lang="en-US" sz="6000" dirty="0">
              <a:solidFill>
                <a:schemeClr val="accent3">
                  <a:lumMod val="60000"/>
                  <a:lumOff val="40000"/>
                </a:schemeClr>
              </a:solidFill>
            </a:endParaRPr>
          </a:p>
        </p:txBody>
      </p:sp>
      <p:pic>
        <p:nvPicPr>
          <p:cNvPr id="7" name="Content Placeholder 6" descr="A screenshot of a computer&#10;&#10;Description automatically generated"/>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22256" y="494410"/>
            <a:ext cx="5973743" cy="4668968"/>
          </a:xfrm>
          <a:prstGeom prst="rect">
            <a:avLst/>
          </a:prstGeom>
          <a:effectLst>
            <a:outerShdw blurRad="50800" dist="38100" dir="5400000" algn="t" rotWithShape="0">
              <a:prstClr val="black">
                <a:alpha val="43000"/>
              </a:prstClr>
            </a:outerShdw>
          </a:effectLst>
        </p:spPr>
      </p:pic>
      <p:pic>
        <p:nvPicPr>
          <p:cNvPr id="9" name="Picture 8" descr="A screenshot of a computer code&#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5406" y="1281964"/>
            <a:ext cx="4426563" cy="3498338"/>
          </a:xfrm>
          <a:prstGeom prst="rect">
            <a:avLst/>
          </a:prstGeom>
          <a:solidFill>
            <a:schemeClr val="accent2">
              <a:lumMod val="50000"/>
            </a:schemeClr>
          </a:solidFill>
          <a:effectLst>
            <a:outerShdw blurRad="50800" dist="38100" dir="2700000" algn="tl" rotWithShape="0">
              <a:prstClr val="black">
                <a:alpha val="40000"/>
              </a:prstClr>
            </a:outerShdw>
          </a:effectLst>
        </p:spPr>
      </p:pic>
      <p:sp>
        <p:nvSpPr>
          <p:cNvPr id="5" name="TextBox 4"/>
          <p:cNvSpPr txBox="1"/>
          <p:nvPr/>
        </p:nvSpPr>
        <p:spPr>
          <a:xfrm>
            <a:off x="635459" y="5163378"/>
            <a:ext cx="9164206" cy="1316931"/>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pPr>
            <a:endParaRPr lang="en-US" dirty="0">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24" name="Picture 23"/>
          <p:cNvPicPr>
            <a:picLocks noGrp="1" noRot="1" noChangeAspect="1" noMove="1" noResize="1" noEditPoints="1" noAdjustHandles="1" noChangeArrowheads="1" noChangeShapeType="1" noCrop="1"/>
          </p:cNvPicPr>
          <p:nvPr/>
        </p:nvPicPr>
        <p:blipFill rotWithShape="1">
          <a:blip r:embed="rId1">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14" name="Picture 13"/>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a:spLocks noGrp="1" noRot="1" noChangeAspect="1" noMove="1" noResize="1" noEditPoints="1" noAdjustHandles="1" noChangeArrowheads="1" noChangeShapeType="1" noTextEdit="1"/>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ar-EG"/>
          </a:p>
        </p:txBody>
      </p:sp>
      <p:pic>
        <p:nvPicPr>
          <p:cNvPr id="25" name="Picture 24"/>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26" name="Picture 25"/>
          <p:cNvPicPr>
            <a:picLocks noGrp="1" noRot="1" noChangeAspect="1" noMove="1" noResize="1" noEditPoints="1" noAdjustHandles="1" noChangeArrowheads="1" noChangeShapeType="1" noCrop="1"/>
          </p:cNvPicPr>
          <p:nvPr/>
        </p:nvPicPr>
        <p:blipFill rotWithShape="1">
          <a:blip r:embed="rId4">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27" name="Rectangle 26"/>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ar-EG"/>
          </a:p>
        </p:txBody>
      </p:sp>
      <p:sp>
        <p:nvSpPr>
          <p:cNvPr id="2" name="Title 1"/>
          <p:cNvSpPr>
            <a:spLocks noGrp="1"/>
          </p:cNvSpPr>
          <p:nvPr>
            <p:ph type="title"/>
          </p:nvPr>
        </p:nvSpPr>
        <p:spPr>
          <a:xfrm>
            <a:off x="3870271" y="5698656"/>
            <a:ext cx="9181185" cy="1189985"/>
          </a:xfrm>
        </p:spPr>
        <p:txBody>
          <a:bodyPr vert="horz" lIns="91440" tIns="45720" rIns="91440" bIns="45720" rtlCol="0" anchor="b">
            <a:normAutofit fontScale="90000"/>
          </a:bodyPr>
          <a:lstStyle/>
          <a:p>
            <a:pPr rtl="0"/>
            <a:r>
              <a:rPr lang="en-US" sz="6000" dirty="0">
                <a:solidFill>
                  <a:schemeClr val="accent3">
                    <a:lumMod val="60000"/>
                    <a:lumOff val="40000"/>
                  </a:schemeClr>
                </a:solidFill>
                <a:latin typeface="+mj-lt"/>
                <a:ea typeface="+mj-ea"/>
                <a:cs typeface="+mj-cs"/>
              </a:rPr>
              <a:t>Custom CNN</a:t>
            </a:r>
            <a:br>
              <a:rPr lang="en-US" sz="6000" dirty="0">
                <a:solidFill>
                  <a:schemeClr val="accent3">
                    <a:lumMod val="60000"/>
                    <a:lumOff val="40000"/>
                  </a:schemeClr>
                </a:solidFill>
                <a:latin typeface="+mj-lt"/>
                <a:ea typeface="+mj-ea"/>
                <a:cs typeface="+mj-cs"/>
              </a:rPr>
            </a:br>
            <a:endParaRPr lang="en-US" sz="6000" dirty="0"/>
          </a:p>
        </p:txBody>
      </p:sp>
      <p:pic>
        <p:nvPicPr>
          <p:cNvPr id="5" name="Content Placeholder 4" descr="A graph with lines and numbers&#10;&#10;Description automatically generated with medium confidence"/>
          <p:cNvPicPr>
            <a:picLocks noGrp="1" noChangeAspect="1"/>
          </p:cNvPicPr>
          <p:nvPr>
            <p:ph idx="1"/>
          </p:nvPr>
        </p:nvPicPr>
        <p:blipFill>
          <a:blip r:embed="rId5">
            <a:extLst>
              <a:ext uri="{28A0092B-C50C-407E-A947-70E740481C1C}">
                <a14:useLocalDpi xmlns:a14="http://schemas.microsoft.com/office/drawing/2010/main" val="0"/>
              </a:ext>
            </a:extLst>
          </a:blip>
          <a:srcRect l="1057" r="24962" b="1"/>
          <a:stretch>
            <a:fillRect/>
          </a:stretch>
        </p:blipFill>
        <p:spPr>
          <a:xfrm>
            <a:off x="0" y="23860"/>
            <a:ext cx="5938576" cy="4218956"/>
          </a:xfrm>
          <a:prstGeom prst="rect">
            <a:avLst/>
          </a:prstGeom>
          <a:effectLst>
            <a:outerShdw blurRad="50800" dist="38100" dir="5400000" algn="t" rotWithShape="0">
              <a:prstClr val="black">
                <a:alpha val="43000"/>
              </a:prstClr>
            </a:outerShdw>
          </a:effectLst>
        </p:spPr>
      </p:pic>
      <p:pic>
        <p:nvPicPr>
          <p:cNvPr id="7" name="Picture 6" descr="A graph showing the growth of a company&#10;&#10;Description automatically generated with medium confidence"/>
          <p:cNvPicPr>
            <a:picLocks noChangeAspect="1"/>
          </p:cNvPicPr>
          <p:nvPr/>
        </p:nvPicPr>
        <p:blipFill>
          <a:blip r:embed="rId6">
            <a:extLst>
              <a:ext uri="{28A0092B-C50C-407E-A947-70E740481C1C}">
                <a14:useLocalDpi xmlns:a14="http://schemas.microsoft.com/office/drawing/2010/main" val="0"/>
              </a:ext>
            </a:extLst>
          </a:blip>
          <a:srcRect l="1359" r="24660" b="1"/>
          <a:stretch>
            <a:fillRect/>
          </a:stretch>
        </p:blipFill>
        <p:spPr>
          <a:xfrm>
            <a:off x="5938576" y="23860"/>
            <a:ext cx="6253424" cy="4218956"/>
          </a:xfrm>
          <a:prstGeom prst="rect">
            <a:avLst/>
          </a:prstGeom>
          <a:effectLst>
            <a:outerShdw blurRad="50800" dist="38100" dir="5400000" algn="t" rotWithShape="0">
              <a:prstClr val="black">
                <a:alpha val="43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8" name="Content Placeholder 27"/>
          <p:cNvSpPr>
            <a:spLocks noGrp="1"/>
          </p:cNvSpPr>
          <p:nvPr>
            <p:ph idx="1"/>
          </p:nvPr>
        </p:nvSpPr>
        <p:spPr>
          <a:xfrm>
            <a:off x="7205135" y="2949062"/>
            <a:ext cx="4986865" cy="1313838"/>
          </a:xfrm>
        </p:spPr>
        <p:txBody>
          <a:bodyPr>
            <a:normAutofit/>
          </a:bodyPr>
          <a:lstStyle/>
          <a:p>
            <a:pPr marL="0" indent="0" algn="ctr">
              <a:buNone/>
            </a:pPr>
            <a:r>
              <a:rPr lang="en-US" sz="5400" dirty="0">
                <a:solidFill>
                  <a:schemeClr val="accent3">
                    <a:lumMod val="60000"/>
                    <a:lumOff val="40000"/>
                  </a:schemeClr>
                </a:solidFill>
              </a:rPr>
              <a:t>Custom CNN</a:t>
            </a:r>
            <a:endParaRPr lang="en-US" sz="5400" dirty="0"/>
          </a:p>
        </p:txBody>
      </p:sp>
      <p:pic>
        <p:nvPicPr>
          <p:cNvPr id="5" name="Content Placeholder 4" descr="A screenshot of a computer program&#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6808303" cy="6858000"/>
          </a:xfrm>
          <a:prstGeom prst="rect">
            <a:avLst/>
          </a:prstGeom>
          <a:effectLst>
            <a:outerShdw blurRad="50800" dist="38100" dir="5400000" algn="t" rotWithShape="0">
              <a:prstClr val="black">
                <a:alpha val="43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wheel(1)">
                                      <p:cBhvr>
                                        <p:cTn id="7" dur="20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12" name="Picture 11"/>
          <p:cNvPicPr>
            <a:picLocks noGrp="1" noRot="1" noChangeAspect="1" noMove="1" noResize="1" noEditPoints="1" noAdjustHandles="1" noChangeArrowheads="1" noChangeShapeType="1" noCrop="1"/>
          </p:cNvPicPr>
          <p:nvPr/>
        </p:nvPicPr>
        <p:blipFill rotWithShape="1">
          <a:blip r:embed="rId1">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14" name="Picture 13"/>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a:spLocks noGrp="1" noRot="1" noChangeAspect="1" noMove="1" noResize="1" noEditPoints="1" noAdjustHandles="1" noChangeArrowheads="1" noChangeShapeType="1" noTextEdit="1"/>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ar-EG"/>
          </a:p>
        </p:txBody>
      </p:sp>
      <p:pic>
        <p:nvPicPr>
          <p:cNvPr id="18" name="Picture 17"/>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9" name="Picture 8"/>
          <p:cNvPicPr>
            <a:picLocks noGrp="1" noRot="1" noChangeAspect="1" noMove="1" noResize="1" noEditPoints="1" noAdjustHandles="1" noChangeArrowheads="1" noChangeShapeType="1" noCrop="1"/>
          </p:cNvPicPr>
          <p:nvPr/>
        </p:nvPicPr>
        <p:blipFill rotWithShape="1">
          <a:blip r:embed="rId4">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22" name="Rectangle 21"/>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ar-EG"/>
          </a:p>
        </p:txBody>
      </p:sp>
      <p:sp>
        <p:nvSpPr>
          <p:cNvPr id="2" name="Title 1"/>
          <p:cNvSpPr>
            <a:spLocks noGrp="1"/>
          </p:cNvSpPr>
          <p:nvPr>
            <p:ph type="title"/>
          </p:nvPr>
        </p:nvSpPr>
        <p:spPr>
          <a:xfrm>
            <a:off x="635458" y="4542502"/>
            <a:ext cx="9181185" cy="1189985"/>
          </a:xfrm>
        </p:spPr>
        <p:txBody>
          <a:bodyPr vert="horz" lIns="91440" tIns="45720" rIns="91440" bIns="45720" rtlCol="0" anchor="b">
            <a:normAutofit/>
          </a:bodyPr>
          <a:lstStyle/>
          <a:p>
            <a:pPr algn="ctr" rtl="0"/>
            <a:r>
              <a:rPr lang="en-US" sz="6000" dirty="0">
                <a:solidFill>
                  <a:schemeClr val="accent3">
                    <a:lumMod val="60000"/>
                    <a:lumOff val="40000"/>
                  </a:schemeClr>
                </a:solidFill>
              </a:rPr>
              <a:t>Transfer Learning</a:t>
            </a:r>
            <a:endParaRPr lang="en-US" sz="6000" dirty="0">
              <a:solidFill>
                <a:schemeClr val="accent3">
                  <a:lumMod val="60000"/>
                  <a:lumOff val="40000"/>
                </a:schemeClr>
              </a:solidFill>
            </a:endParaRPr>
          </a:p>
        </p:txBody>
      </p:sp>
      <p:pic>
        <p:nvPicPr>
          <p:cNvPr id="5" name="Content Placeholder 4" descr="A screenshot of a computer program&#10;&#10;Description automatically generate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7414" y="640080"/>
            <a:ext cx="3762648" cy="3602736"/>
          </a:xfrm>
          <a:prstGeom prst="rect">
            <a:avLst/>
          </a:prstGeom>
          <a:effectLst>
            <a:outerShdw blurRad="50800" dist="38100" dir="5400000" algn="t" rotWithShape="0">
              <a:prstClr val="black">
                <a:alpha val="43000"/>
              </a:prstClr>
            </a:outerShdw>
          </a:effectLst>
        </p:spPr>
      </p:pic>
      <p:pic>
        <p:nvPicPr>
          <p:cNvPr id="7" name="Picture 6" descr="A screenshot of a computer&#10;&#10;Description automatically generated"/>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73027" y="0"/>
            <a:ext cx="6618973" cy="4239768"/>
          </a:xfrm>
          <a:prstGeom prst="rect">
            <a:avLst/>
          </a:prstGeom>
          <a:effectLst>
            <a:outerShdw blurRad="50800" dist="38100" dir="5400000" algn="t" rotWithShape="0">
              <a:prstClr val="black">
                <a:alpha val="43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939" y="4617214"/>
            <a:ext cx="9404723" cy="1400530"/>
          </a:xfrm>
        </p:spPr>
        <p:txBody>
          <a:bodyPr/>
          <a:lstStyle/>
          <a:p>
            <a:pPr algn="ctr"/>
            <a:r>
              <a:rPr lang="en-US" sz="4400" dirty="0">
                <a:solidFill>
                  <a:schemeClr val="accent3">
                    <a:lumMod val="60000"/>
                    <a:lumOff val="40000"/>
                  </a:schemeClr>
                </a:solidFill>
              </a:rPr>
              <a:t>Transfer Learning</a:t>
            </a:r>
            <a:endParaRPr lang="ar-EG" dirty="0">
              <a:solidFill>
                <a:schemeClr val="accent3">
                  <a:lumMod val="60000"/>
                  <a:lumOff val="40000"/>
                </a:schemeClr>
              </a:solidFill>
            </a:endParaRPr>
          </a:p>
        </p:txBody>
      </p:sp>
      <p:pic>
        <p:nvPicPr>
          <p:cNvPr id="5" name="Content Placeholder 4" descr="A graph of a graph&#10;&#10;Description automatically generated with medium confidence"/>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470236" y="347869"/>
            <a:ext cx="4729506" cy="3584993"/>
          </a:xfrm>
        </p:spPr>
      </p:pic>
      <p:pic>
        <p:nvPicPr>
          <p:cNvPr id="7" name="Picture 6" descr="A graph on a computer screen&#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939" y="501961"/>
            <a:ext cx="5417074" cy="343950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007" y="4597336"/>
            <a:ext cx="9404723" cy="1400530"/>
          </a:xfrm>
        </p:spPr>
        <p:txBody>
          <a:bodyPr/>
          <a:lstStyle/>
          <a:p>
            <a:pPr algn="ctr"/>
            <a:r>
              <a:rPr lang="en-US" sz="4000" dirty="0">
                <a:solidFill>
                  <a:schemeClr val="accent3">
                    <a:lumMod val="60000"/>
                    <a:lumOff val="40000"/>
                  </a:schemeClr>
                </a:solidFill>
              </a:rPr>
              <a:t>Transfer Learning</a:t>
            </a:r>
            <a:endParaRPr lang="ar-EG" dirty="0"/>
          </a:p>
        </p:txBody>
      </p:sp>
      <p:pic>
        <p:nvPicPr>
          <p:cNvPr id="5" name="Content Placeholder 4" descr="A screenshot of a computer program&#10;&#10;Description automatically generated"/>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308216" y="315682"/>
            <a:ext cx="9094304" cy="3547264"/>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9273" y="4375789"/>
            <a:ext cx="9404723" cy="1400530"/>
          </a:xfrm>
        </p:spPr>
        <p:txBody>
          <a:bodyPr/>
          <a:lstStyle/>
          <a:p>
            <a:pPr algn="ctr"/>
            <a:r>
              <a:rPr lang="en-US" dirty="0">
                <a:solidFill>
                  <a:schemeClr val="accent3">
                    <a:lumMod val="60000"/>
                    <a:lumOff val="40000"/>
                  </a:schemeClr>
                </a:solidFill>
              </a:rPr>
              <a:t>Fine Tuning</a:t>
            </a:r>
            <a:endParaRPr lang="ar-EG" dirty="0">
              <a:solidFill>
                <a:schemeClr val="accent3">
                  <a:lumMod val="60000"/>
                  <a:lumOff val="40000"/>
                </a:schemeClr>
              </a:solidFill>
            </a:endParaRPr>
          </a:p>
        </p:txBody>
      </p:sp>
      <p:pic>
        <p:nvPicPr>
          <p:cNvPr id="5" name="Picture 4" descr="A screenshot of a computer cod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50525" y="356424"/>
            <a:ext cx="5315515" cy="3124200"/>
          </a:xfrm>
          <a:prstGeom prst="rect">
            <a:avLst/>
          </a:prstGeom>
        </p:spPr>
      </p:pic>
      <p:pic>
        <p:nvPicPr>
          <p:cNvPr id="9" name="Picture 8" descr="A screenshot of a computer&#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51" y="356423"/>
            <a:ext cx="5591175" cy="3124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8" y="5683612"/>
            <a:ext cx="9404723" cy="1400530"/>
          </a:xfrm>
        </p:spPr>
        <p:txBody>
          <a:bodyPr/>
          <a:lstStyle/>
          <a:p>
            <a:pPr algn="ctr"/>
            <a:r>
              <a:rPr lang="en-US" dirty="0">
                <a:solidFill>
                  <a:schemeClr val="accent3">
                    <a:lumMod val="60000"/>
                    <a:lumOff val="40000"/>
                  </a:schemeClr>
                </a:solidFill>
              </a:rPr>
              <a:t>Fine Tuning</a:t>
            </a:r>
            <a:endParaRPr lang="ar-EG" dirty="0">
              <a:solidFill>
                <a:schemeClr val="accent3">
                  <a:lumMod val="60000"/>
                  <a:lumOff val="40000"/>
                </a:schemeClr>
              </a:solidFill>
            </a:endParaRPr>
          </a:p>
        </p:txBody>
      </p:sp>
      <p:pic>
        <p:nvPicPr>
          <p:cNvPr id="5" name="Content Placeholder 4" descr="A screenshot of a computer&#10;&#10;Description automatically generated"/>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826775" y="235974"/>
            <a:ext cx="6538450" cy="4935793"/>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9404723" cy="1400530"/>
          </a:xfrm>
        </p:spPr>
        <p:txBody>
          <a:bodyPr/>
          <a:lstStyle/>
          <a:p>
            <a:r>
              <a:rPr lang="en-US" sz="3200" b="1" u="sng" dirty="0">
                <a:solidFill>
                  <a:schemeClr val="accent3">
                    <a:lumMod val="60000"/>
                    <a:lumOff val="40000"/>
                  </a:schemeClr>
                </a:solidFill>
              </a:rPr>
              <a:t>Under supervision</a:t>
            </a:r>
            <a:br>
              <a:rPr lang="ar-EG" sz="3200" dirty="0"/>
            </a:br>
            <a:br>
              <a:rPr lang="en-US" sz="3200" dirty="0"/>
            </a:br>
            <a:r>
              <a:rPr lang="en-US" sz="3200" dirty="0"/>
              <a:t>Eng : Abdelhamid </a:t>
            </a:r>
            <a:br>
              <a:rPr lang="ar-SA" sz="3200" dirty="0"/>
            </a:br>
            <a:endParaRPr lang="ar-EG" sz="3200" dirty="0"/>
          </a:p>
        </p:txBody>
      </p:sp>
      <p:sp>
        <p:nvSpPr>
          <p:cNvPr id="3" name="Content Placeholder 2"/>
          <p:cNvSpPr>
            <a:spLocks noGrp="1"/>
          </p:cNvSpPr>
          <p:nvPr>
            <p:ph idx="1"/>
          </p:nvPr>
        </p:nvSpPr>
        <p:spPr>
          <a:xfrm>
            <a:off x="1103313" y="2025446"/>
            <a:ext cx="10243114" cy="4222954"/>
          </a:xfrm>
        </p:spPr>
        <p:txBody>
          <a:bodyPr>
            <a:normAutofit/>
          </a:bodyPr>
          <a:lstStyle/>
          <a:p>
            <a:pPr marL="0" indent="0">
              <a:buNone/>
            </a:pPr>
            <a:r>
              <a:rPr lang="en-US" sz="3200" b="1" dirty="0">
                <a:solidFill>
                  <a:schemeClr val="accent3">
                    <a:lumMod val="60000"/>
                    <a:lumOff val="40000"/>
                  </a:schemeClr>
                </a:solidFill>
                <a:effectLst>
                  <a:outerShdw blurRad="38100" dist="38100" dir="2700000" algn="tl">
                    <a:srgbClr val="000000">
                      <a:alpha val="43137"/>
                    </a:srgbClr>
                  </a:outerShdw>
                </a:effectLst>
              </a:rPr>
              <a:t>Chest X-Ray </a:t>
            </a:r>
            <a:endParaRPr lang="en-US" sz="3200" b="1" dirty="0">
              <a:solidFill>
                <a:schemeClr val="accent3">
                  <a:lumMod val="60000"/>
                  <a:lumOff val="40000"/>
                </a:schemeClr>
              </a:solidFill>
              <a:effectLst>
                <a:outerShdw blurRad="38100" dist="38100" dir="2700000" algn="tl">
                  <a:srgbClr val="000000">
                    <a:alpha val="43137"/>
                  </a:srgbClr>
                </a:outerShdw>
              </a:effectLst>
            </a:endParaRPr>
          </a:p>
          <a:p>
            <a:pPr marL="0" indent="0" algn="l">
              <a:buNone/>
            </a:pPr>
            <a:r>
              <a:rPr lang="en-US" sz="3200" b="1" u="sng" dirty="0">
                <a:solidFill>
                  <a:schemeClr val="accent3">
                    <a:lumMod val="60000"/>
                    <a:lumOff val="40000"/>
                  </a:schemeClr>
                </a:solidFill>
                <a:effectLst>
                  <a:outerShdw blurRad="38100" dist="38100" dir="2700000" algn="tl">
                    <a:srgbClr val="000000">
                      <a:alpha val="43137"/>
                    </a:srgbClr>
                  </a:outerShdw>
                </a:effectLst>
              </a:rPr>
              <a:t>Team</a:t>
            </a:r>
            <a:r>
              <a:rPr lang="en-US" b="1" dirty="0">
                <a:solidFill>
                  <a:schemeClr val="accent3">
                    <a:lumMod val="60000"/>
                    <a:lumOff val="40000"/>
                  </a:schemeClr>
                </a:solidFill>
                <a:effectLst>
                  <a:outerShdw blurRad="38100" dist="38100" dir="2700000" algn="tl">
                    <a:srgbClr val="000000">
                      <a:alpha val="43137"/>
                    </a:srgbClr>
                  </a:outerShdw>
                </a:effectLst>
              </a:rPr>
              <a:t> : </a:t>
            </a:r>
            <a:endParaRPr lang="en-US" b="1" dirty="0">
              <a:solidFill>
                <a:schemeClr val="accent3">
                  <a:lumMod val="60000"/>
                  <a:lumOff val="40000"/>
                </a:schemeClr>
              </a:solidFill>
              <a:effectLst>
                <a:outerShdw blurRad="38100" dist="38100" dir="2700000" algn="tl">
                  <a:srgbClr val="000000">
                    <a:alpha val="43137"/>
                  </a:srgbClr>
                </a:outerShdw>
              </a:effectLst>
            </a:endParaRPr>
          </a:p>
          <a:p>
            <a:pPr marL="0" indent="0" algn="l">
              <a:buNone/>
            </a:pPr>
            <a:endParaRPr lang="ar-SA" b="1" dirty="0">
              <a:solidFill>
                <a:schemeClr val="accent3">
                  <a:lumMod val="60000"/>
                  <a:lumOff val="40000"/>
                </a:schemeClr>
              </a:solidFill>
              <a:effectLst>
                <a:outerShdw blurRad="38100" dist="38100" dir="2700000" algn="tl">
                  <a:srgbClr val="000000">
                    <a:alpha val="43137"/>
                  </a:srgbClr>
                </a:outerShdw>
              </a:effectLst>
            </a:endParaRPr>
          </a:p>
          <a:p>
            <a:pPr marL="0" algn="l">
              <a:buNone/>
            </a:pPr>
            <a:r>
              <a:rPr lang="en-US" dirty="0">
                <a:sym typeface="+mn-ea"/>
              </a:rPr>
              <a:t>Mahmud Salah </a:t>
            </a:r>
            <a:r>
              <a:rPr lang="en-US" sz="2000" dirty="0">
                <a:sym typeface="+mn-ea"/>
              </a:rPr>
              <a:t>Abdelbar         </a:t>
            </a:r>
            <a:r>
              <a:rPr lang="en-US" dirty="0">
                <a:sym typeface="+mn-ea"/>
              </a:rPr>
              <a:t>( Leader) </a:t>
            </a:r>
            <a:endParaRPr lang="en-US" dirty="0"/>
          </a:p>
          <a:p>
            <a:pPr marL="0" algn="l">
              <a:buNone/>
            </a:pPr>
            <a:r>
              <a:rPr lang="en-US" dirty="0">
                <a:sym typeface="+mn-ea"/>
              </a:rPr>
              <a:t>Muhammed Essam Ragab </a:t>
            </a:r>
            <a:endParaRPr lang="en-US" dirty="0"/>
          </a:p>
          <a:p>
            <a:pPr marL="0" algn="l">
              <a:buNone/>
            </a:pPr>
            <a:r>
              <a:rPr lang="en-US" dirty="0">
                <a:sym typeface="+mn-ea"/>
              </a:rPr>
              <a:t>Ahmed Adel Ibrahim</a:t>
            </a:r>
            <a:endParaRPr lang="en-US" dirty="0"/>
          </a:p>
          <a:p>
            <a:pPr marL="0" algn="l">
              <a:buNone/>
            </a:pPr>
            <a:r>
              <a:rPr lang="en-US" dirty="0">
                <a:sym typeface="+mn-ea"/>
              </a:rPr>
              <a:t>Muhammed Farahat Muhammed</a:t>
            </a:r>
            <a:endParaRPr lang="en-US" dirty="0"/>
          </a:p>
          <a:p>
            <a:pPr marL="0" algn="l">
              <a:buNone/>
            </a:pPr>
            <a:r>
              <a:rPr lang="en-US" dirty="0">
                <a:sym typeface="+mn-ea"/>
              </a:rPr>
              <a:t>Muhammed Nasser Ahmed</a:t>
            </a:r>
            <a:endParaRPr lang="en-US" dirty="0"/>
          </a:p>
          <a:p>
            <a:pPr marL="0" algn="l">
              <a:buNone/>
            </a:pPr>
            <a:endParaRPr lang="en-US" dirty="0"/>
          </a:p>
        </p:txBody>
      </p:sp>
      <p:pic>
        <p:nvPicPr>
          <p:cNvPr id="4" name="Picture 3"/>
          <p:cNvPicPr>
            <a:picLocks noChangeAspect="1"/>
          </p:cNvPicPr>
          <p:nvPr/>
        </p:nvPicPr>
        <p:blipFill>
          <a:blip r:embed="rId1"/>
          <a:stretch>
            <a:fillRect/>
          </a:stretch>
        </p:blipFill>
        <p:spPr>
          <a:xfrm>
            <a:off x="8007452" y="2898733"/>
            <a:ext cx="3751928" cy="3506549"/>
          </a:xfrm>
          <a:prstGeom prst="rect">
            <a:avLst/>
          </a:prstGeom>
          <a:effectLst>
            <a:softEdge rad="3175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 calcmode="lin" valueType="num">
                                      <p:cBhvr>
                                        <p:cTn id="26"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8" dur="500"/>
                                        <p:tgtEl>
                                          <p:spTgt spid="3">
                                            <p:txEl>
                                              <p:pRg st="1" end="1"/>
                                            </p:txEl>
                                          </p:spTgt>
                                        </p:tgtEl>
                                      </p:cBhvr>
                                    </p:animEffect>
                                  </p:childTnLst>
                                </p:cTn>
                              </p:par>
                              <p:par>
                                <p:cTn id="29" presetID="53" presetClass="entr" presetSubtype="16"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3" dur="500"/>
                                        <p:tgtEl>
                                          <p:spTgt spid="3">
                                            <p:txEl>
                                              <p:pRg st="3" end="3"/>
                                            </p:txEl>
                                          </p:spTgt>
                                        </p:tgtEl>
                                      </p:cBhvr>
                                    </p:animEffect>
                                  </p:childTnLst>
                                </p:cTn>
                              </p:par>
                              <p:par>
                                <p:cTn id="34" presetID="53" presetClass="entr" presetSubtype="16" fill="hold"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p:cTn id="36"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7"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8" dur="500"/>
                                        <p:tgtEl>
                                          <p:spTgt spid="3">
                                            <p:txEl>
                                              <p:pRg st="4" end="4"/>
                                            </p:txEl>
                                          </p:spTgt>
                                        </p:tgtEl>
                                      </p:cBhvr>
                                    </p:animEffect>
                                  </p:childTnLst>
                                </p:cTn>
                              </p:par>
                              <p:par>
                                <p:cTn id="39" presetID="53" presetClass="entr" presetSubtype="16" fill="hold"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p:cTn id="41"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2"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3" dur="500"/>
                                        <p:tgtEl>
                                          <p:spTgt spid="3">
                                            <p:txEl>
                                              <p:pRg st="5" end="5"/>
                                            </p:txEl>
                                          </p:spTgt>
                                        </p:tgtEl>
                                      </p:cBhvr>
                                    </p:animEffect>
                                  </p:childTnLst>
                                </p:cTn>
                              </p:par>
                              <p:par>
                                <p:cTn id="44" presetID="53" presetClass="entr" presetSubtype="16" fill="hold" nodeType="with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 calcmode="lin" valueType="num">
                                      <p:cBhvr>
                                        <p:cTn id="46"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7"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8" dur="500"/>
                                        <p:tgtEl>
                                          <p:spTgt spid="3">
                                            <p:txEl>
                                              <p:pRg st="6" end="6"/>
                                            </p:txEl>
                                          </p:spTgt>
                                        </p:tgtEl>
                                      </p:cBhvr>
                                    </p:animEffect>
                                  </p:childTnLst>
                                </p:cTn>
                              </p:par>
                              <p:par>
                                <p:cTn id="49" presetID="53" presetClass="entr" presetSubtype="16" fill="hold" nodeType="with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 calcmode="lin" valueType="num">
                                      <p:cBhvr>
                                        <p:cTn id="51"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2"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8" y="5132873"/>
            <a:ext cx="9404723" cy="1400530"/>
          </a:xfrm>
        </p:spPr>
        <p:txBody>
          <a:bodyPr/>
          <a:lstStyle/>
          <a:p>
            <a:pPr algn="ctr"/>
            <a:r>
              <a:rPr lang="en-US" dirty="0">
                <a:solidFill>
                  <a:schemeClr val="accent3">
                    <a:lumMod val="60000"/>
                    <a:lumOff val="40000"/>
                  </a:schemeClr>
                </a:solidFill>
              </a:rPr>
              <a:t>Fine Tuning</a:t>
            </a:r>
            <a:endParaRPr lang="ar-EG" dirty="0"/>
          </a:p>
        </p:txBody>
      </p:sp>
      <p:pic>
        <p:nvPicPr>
          <p:cNvPr id="5" name="Content Placeholder 4"/>
          <p:cNvPicPr>
            <a:picLocks noGrp="1" noChangeAspect="1"/>
          </p:cNvPicPr>
          <p:nvPr>
            <p:ph idx="1"/>
          </p:nvPr>
        </p:nvPicPr>
        <p:blipFill>
          <a:blip r:embed="rId1"/>
          <a:stretch>
            <a:fillRect/>
          </a:stretch>
        </p:blipFill>
        <p:spPr>
          <a:xfrm>
            <a:off x="68825" y="0"/>
            <a:ext cx="6165539" cy="3878825"/>
          </a:xfrm>
        </p:spPr>
      </p:pic>
      <p:pic>
        <p:nvPicPr>
          <p:cNvPr id="7" name="Picture 6"/>
          <p:cNvPicPr>
            <a:picLocks noChangeAspect="1"/>
          </p:cNvPicPr>
          <p:nvPr/>
        </p:nvPicPr>
        <p:blipFill>
          <a:blip r:embed="rId2"/>
          <a:stretch>
            <a:fillRect/>
          </a:stretch>
        </p:blipFill>
        <p:spPr>
          <a:xfrm>
            <a:off x="6234364" y="0"/>
            <a:ext cx="5957635" cy="38788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8" y="442885"/>
            <a:ext cx="9404723" cy="1400530"/>
          </a:xfrm>
        </p:spPr>
        <p:txBody>
          <a:bodyPr/>
          <a:lstStyle/>
          <a:p>
            <a:pPr algn="ctr"/>
            <a:r>
              <a:rPr lang="en-US" dirty="0">
                <a:solidFill>
                  <a:schemeClr val="accent3">
                    <a:lumMod val="60000"/>
                    <a:lumOff val="40000"/>
                  </a:schemeClr>
                </a:solidFill>
              </a:rPr>
              <a:t>Fine Tuning</a:t>
            </a:r>
            <a:endParaRPr lang="ar-EG" dirty="0"/>
          </a:p>
        </p:txBody>
      </p:sp>
      <p:pic>
        <p:nvPicPr>
          <p:cNvPr id="5" name="Content Placeholder 4"/>
          <p:cNvPicPr>
            <a:picLocks noGrp="1" noChangeAspect="1"/>
          </p:cNvPicPr>
          <p:nvPr>
            <p:ph idx="1"/>
          </p:nvPr>
        </p:nvPicPr>
        <p:blipFill>
          <a:blip r:embed="rId1"/>
          <a:stretch>
            <a:fillRect/>
          </a:stretch>
        </p:blipFill>
        <p:spPr>
          <a:xfrm>
            <a:off x="1936954" y="1968986"/>
            <a:ext cx="8318089" cy="4446129"/>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8" y="452718"/>
            <a:ext cx="9404723" cy="1400530"/>
          </a:xfrm>
        </p:spPr>
        <p:txBody>
          <a:bodyPr/>
          <a:lstStyle/>
          <a:p>
            <a:pPr algn="ctr"/>
            <a:r>
              <a:rPr lang="en-US" dirty="0">
                <a:solidFill>
                  <a:schemeClr val="accent3">
                    <a:lumMod val="60000"/>
                    <a:lumOff val="40000"/>
                  </a:schemeClr>
                </a:solidFill>
              </a:rPr>
              <a:t>Performance Metrics</a:t>
            </a:r>
            <a:endParaRPr lang="ar-EG" dirty="0">
              <a:solidFill>
                <a:schemeClr val="accent3">
                  <a:lumMod val="60000"/>
                  <a:lumOff val="40000"/>
                </a:schemeClr>
              </a:solidFill>
            </a:endParaRPr>
          </a:p>
        </p:txBody>
      </p:sp>
      <p:pic>
        <p:nvPicPr>
          <p:cNvPr id="9" name="Content Placeholder 8"/>
          <p:cNvPicPr>
            <a:picLocks noGrp="1" noChangeAspect="1"/>
          </p:cNvPicPr>
          <p:nvPr>
            <p:ph idx="1"/>
          </p:nvPr>
        </p:nvPicPr>
        <p:blipFill>
          <a:blip r:embed="rId1"/>
          <a:stretch>
            <a:fillRect/>
          </a:stretch>
        </p:blipFill>
        <p:spPr>
          <a:xfrm>
            <a:off x="1105540" y="1935728"/>
            <a:ext cx="4014380" cy="4649098"/>
          </a:xfrm>
        </p:spPr>
      </p:pic>
      <p:pic>
        <p:nvPicPr>
          <p:cNvPr id="11" name="Picture 10"/>
          <p:cNvPicPr>
            <a:picLocks noChangeAspect="1"/>
          </p:cNvPicPr>
          <p:nvPr/>
        </p:nvPicPr>
        <p:blipFill>
          <a:blip r:embed="rId2"/>
          <a:stretch>
            <a:fillRect/>
          </a:stretch>
        </p:blipFill>
        <p:spPr>
          <a:xfrm>
            <a:off x="6538451" y="1935728"/>
            <a:ext cx="4014380" cy="464909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041" y="452718"/>
            <a:ext cx="9404723" cy="1400530"/>
          </a:xfrm>
        </p:spPr>
        <p:txBody>
          <a:bodyPr/>
          <a:lstStyle/>
          <a:p>
            <a:r>
              <a:rPr lang="en-US" b="1" u="sng" dirty="0">
                <a:solidFill>
                  <a:schemeClr val="accent3">
                    <a:lumMod val="60000"/>
                    <a:lumOff val="40000"/>
                  </a:schemeClr>
                </a:solidFill>
              </a:rPr>
              <a:t>References</a:t>
            </a:r>
            <a:endParaRPr lang="ar-EG" b="1" u="sng" dirty="0">
              <a:solidFill>
                <a:schemeClr val="accent3">
                  <a:lumMod val="60000"/>
                  <a:lumOff val="40000"/>
                </a:schemeClr>
              </a:solidFill>
            </a:endParaRPr>
          </a:p>
        </p:txBody>
      </p:sp>
      <p:sp>
        <p:nvSpPr>
          <p:cNvPr id="3" name="Content Placeholder 2"/>
          <p:cNvSpPr>
            <a:spLocks noGrp="1"/>
          </p:cNvSpPr>
          <p:nvPr>
            <p:ph idx="1"/>
          </p:nvPr>
        </p:nvSpPr>
        <p:spPr>
          <a:xfrm>
            <a:off x="533041" y="2043085"/>
            <a:ext cx="8946541" cy="4195481"/>
          </a:xfrm>
        </p:spPr>
        <p:txBody>
          <a:bodyPr>
            <a:normAutofit fontScale="77500" lnSpcReduction="20000"/>
          </a:bodyPr>
          <a:lstStyle/>
          <a:p>
            <a:pPr marL="0" indent="0" algn="l">
              <a:buNone/>
            </a:pPr>
            <a:r>
              <a:rPr lang="en-US" dirty="0">
                <a:hlinkClick r:id="rId1"/>
              </a:rPr>
              <a:t>https://vijayabhaskar96.medium.com/tutorial-on-keras-flow-from-dataframe-1fd4493d237c</a:t>
            </a:r>
            <a:endParaRPr lang="ar-SA" dirty="0"/>
          </a:p>
          <a:p>
            <a:pPr marL="0" indent="0" algn="l">
              <a:buNone/>
            </a:pPr>
            <a:endParaRPr lang="ar-SA" dirty="0"/>
          </a:p>
          <a:p>
            <a:pPr marL="0" indent="0" algn="l">
              <a:buNone/>
            </a:pPr>
            <a:r>
              <a:rPr lang="en-US" dirty="0">
                <a:hlinkClick r:id="rId2"/>
              </a:rPr>
              <a:t>https://github.com/mrdbourke/tensorflow-deep-learning/blob/main/03_convolutional_neural_networks_in_tensorflow.ipynb</a:t>
            </a:r>
            <a:endParaRPr lang="ar-SA" dirty="0"/>
          </a:p>
          <a:p>
            <a:pPr marL="0" indent="0" algn="l">
              <a:buNone/>
            </a:pPr>
            <a:endParaRPr lang="ar-SA" dirty="0"/>
          </a:p>
          <a:p>
            <a:pPr marL="0" indent="0" algn="l">
              <a:buNone/>
            </a:pPr>
            <a:r>
              <a:rPr lang="en-US" dirty="0">
                <a:hlinkClick r:id="rId3"/>
              </a:rPr>
              <a:t>https://www.tensorflow.org/guide/keras/transfer_learning</a:t>
            </a:r>
            <a:endParaRPr lang="en-US" dirty="0"/>
          </a:p>
          <a:p>
            <a:pPr marL="0" indent="0" algn="l">
              <a:buNone/>
            </a:pPr>
            <a:endParaRPr lang="en-US" dirty="0"/>
          </a:p>
          <a:p>
            <a:pPr marL="0" indent="0" algn="l">
              <a:buNone/>
            </a:pPr>
            <a:r>
              <a:rPr lang="en-US" dirty="0">
                <a:hlinkClick r:id="rId4"/>
              </a:rPr>
              <a:t>https://www.tensorflow.org/api_docs/python/tf/keras/preprocessing/image/ImageDataGenerator</a:t>
            </a:r>
            <a:endParaRPr lang="en-US" dirty="0"/>
          </a:p>
          <a:p>
            <a:pPr marL="0" indent="0" algn="l">
              <a:buNone/>
            </a:pPr>
            <a:endParaRPr lang="en-US" dirty="0"/>
          </a:p>
          <a:p>
            <a:pPr marL="0" indent="0" algn="l">
              <a:buNone/>
            </a:pPr>
            <a:r>
              <a:rPr lang="en-US" dirty="0">
                <a:hlinkClick r:id="rId5"/>
              </a:rPr>
              <a:t>https://keras.io/api/applications/</a:t>
            </a:r>
            <a:endParaRPr lang="en-US" dirty="0"/>
          </a:p>
          <a:p>
            <a:pPr marL="0" indent="0" algn="l">
              <a:buNone/>
            </a:pPr>
            <a:endParaRPr lang="en-US" dirty="0"/>
          </a:p>
          <a:p>
            <a:pPr marL="0" indent="0" algn="l">
              <a:buNone/>
            </a:pPr>
            <a:r>
              <a:rPr lang="en-US" dirty="0">
                <a:hlinkClick r:id="rId6"/>
              </a:rPr>
              <a:t>https://keras.io/api/applications/resnet/#resnet152v2-function</a:t>
            </a:r>
            <a:endParaRPr lang="en-US" dirty="0"/>
          </a:p>
          <a:p>
            <a:pPr marL="0" indent="0" algn="l">
              <a:buNone/>
            </a:pPr>
            <a:endParaRPr lang="ar-SA" dirty="0"/>
          </a:p>
          <a:p>
            <a:pPr marL="0" indent="0" algn="l">
              <a:buNone/>
            </a:pPr>
            <a:endParaRPr lang="ar-E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988" y="609602"/>
            <a:ext cx="9404723" cy="1400530"/>
          </a:xfrm>
        </p:spPr>
        <p:txBody>
          <a:bodyPr/>
          <a:lstStyle/>
          <a:p>
            <a:pPr algn="ctr"/>
            <a:r>
              <a:rPr lang="en-US" dirty="0">
                <a:solidFill>
                  <a:schemeClr val="accent3">
                    <a:lumMod val="60000"/>
                    <a:lumOff val="40000"/>
                  </a:schemeClr>
                </a:solidFill>
                <a:highlight>
                  <a:srgbClr val="000000"/>
                </a:highlight>
              </a:rPr>
              <a:t>Introduction</a:t>
            </a:r>
            <a:endParaRPr lang="ar-EG" dirty="0">
              <a:solidFill>
                <a:schemeClr val="accent3">
                  <a:lumMod val="60000"/>
                  <a:lumOff val="40000"/>
                </a:schemeClr>
              </a:solidFill>
              <a:highlight>
                <a:srgbClr val="000000"/>
              </a:highlight>
            </a:endParaRPr>
          </a:p>
        </p:txBody>
      </p:sp>
      <p:sp>
        <p:nvSpPr>
          <p:cNvPr id="3" name="Content Placeholder 2"/>
          <p:cNvSpPr>
            <a:spLocks noGrp="1"/>
          </p:cNvSpPr>
          <p:nvPr>
            <p:ph idx="1"/>
          </p:nvPr>
        </p:nvSpPr>
        <p:spPr>
          <a:xfrm>
            <a:off x="1703080" y="2052918"/>
            <a:ext cx="8946541" cy="4195481"/>
          </a:xfrm>
        </p:spPr>
        <p:txBody>
          <a:bodyPr/>
          <a:lstStyle/>
          <a:p>
            <a:pPr marL="0" indent="0" algn="ctr">
              <a:buNone/>
            </a:pPr>
            <a:endParaRPr lang="en-US" dirty="0"/>
          </a:p>
          <a:p>
            <a:pPr marL="0" indent="0" algn="ctr">
              <a:buNone/>
            </a:pPr>
            <a:r>
              <a:rPr lang="en-US" dirty="0"/>
              <a:t>The goal of this notebook is to use Convolutional Neural Networks on Chest X-Ray images to determine which samples are from patients with Pneumonia. In this dataset (version 3), there is one folder representing the train set and another one for the test set. The train folder is later split in the notebook into train/validation sets. We use three different approaches for image classification: </a:t>
            </a:r>
            <a:endParaRPr lang="en-US" dirty="0"/>
          </a:p>
          <a:p>
            <a:pPr marL="0" indent="0" algn="ctr">
              <a:buNone/>
            </a:pPr>
            <a:r>
              <a:rPr lang="en-US" dirty="0"/>
              <a:t>1) A simple CNN.</a:t>
            </a:r>
            <a:endParaRPr lang="en-US" dirty="0"/>
          </a:p>
          <a:p>
            <a:pPr marL="0" indent="0" algn="ctr">
              <a:buNone/>
            </a:pPr>
            <a:r>
              <a:rPr lang="en-US" dirty="0"/>
              <a:t> 2) Transfer Learning. using a pretrained model with frozen layers as the base for feature extraction. </a:t>
            </a:r>
            <a:endParaRPr lang="en-US" dirty="0"/>
          </a:p>
          <a:p>
            <a:pPr marL="0" indent="0" algn="ctr">
              <a:buNone/>
            </a:pPr>
            <a:r>
              <a:rPr lang="en-US" dirty="0"/>
              <a:t>3) Fine Tuning, unfreezing the last layers of the pretrained model.</a:t>
            </a:r>
            <a:endParaRPr lang="en-US" dirty="0"/>
          </a:p>
          <a:p>
            <a:pPr marL="0" indent="0" algn="ctr">
              <a:buNone/>
            </a:pPr>
            <a:endParaRPr lang="ar-E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090" y="2271686"/>
            <a:ext cx="4140539" cy="2142998"/>
          </a:xfrm>
        </p:spPr>
        <p:txBody>
          <a:bodyPr>
            <a:normAutofit fontScale="90000"/>
          </a:bodyPr>
          <a:lstStyle/>
          <a:p>
            <a:r>
              <a:rPr lang="en-US" sz="4400" dirty="0">
                <a:solidFill>
                  <a:schemeClr val="accent3">
                    <a:lumMod val="60000"/>
                    <a:lumOff val="40000"/>
                  </a:schemeClr>
                </a:solidFill>
              </a:rPr>
              <a:t>Importing Packages and Dataset</a:t>
            </a:r>
            <a:br>
              <a:rPr lang="ar-EG" sz="4400" dirty="0">
                <a:solidFill>
                  <a:schemeClr val="accent3">
                    <a:lumMod val="60000"/>
                    <a:lumOff val="40000"/>
                  </a:schemeClr>
                </a:solidFill>
              </a:rPr>
            </a:br>
            <a:endParaRPr lang="ar-EG" dirty="0"/>
          </a:p>
        </p:txBody>
      </p:sp>
      <p:sp>
        <p:nvSpPr>
          <p:cNvPr id="14" name="Freeform: Shape 13"/>
          <p:cNvSpPr>
            <a:spLocks noGrp="1" noRot="1" noChangeAspect="1" noMove="1" noResize="1" noEditPoints="1" noAdjustHandles="1" noChangeArrowheads="1" noChangeShapeType="1" noTextEdit="1"/>
          </p:cNvSpPr>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txBody>
          <a:bodyPr/>
          <a:lstStyle/>
          <a:p>
            <a:endParaRPr lang="ar-EG"/>
          </a:p>
        </p:txBody>
      </p:sp>
      <p:sp>
        <p:nvSpPr>
          <p:cNvPr id="16" name="Freeform 23"/>
          <p:cNvSpPr>
            <a:spLocks noGrp="1" noRot="1" noChangeAspect="1" noMove="1" noResize="1" noEditPoints="1" noAdjustHandles="1" noChangeArrowheads="1" noChangeShapeType="1" noTextEdit="1"/>
          </p:cNvSpPr>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Content Placeholder 4" descr="A screenshot of a computer cod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53492" y="124186"/>
            <a:ext cx="6218360" cy="3765715"/>
          </a:xfrm>
          <a:prstGeom prst="rect">
            <a:avLst/>
          </a:prstGeom>
          <a:effectLst/>
        </p:spPr>
      </p:pic>
      <p:sp>
        <p:nvSpPr>
          <p:cNvPr id="18" name="Rectangle 17"/>
          <p:cNvSpPr>
            <a:spLocks noGrp="1" noRot="1" noChangeAspect="1" noMove="1" noResize="1" noEditPoints="1" noAdjustHandles="1" noChangeArrowheads="1" noChangeShapeType="1" noTextEdit="1"/>
          </p:cNvSpPr>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ar-EG"/>
          </a:p>
        </p:txBody>
      </p:sp>
      <p:pic>
        <p:nvPicPr>
          <p:cNvPr id="7" name="Picture 6" descr="A white rectangular object with black text&#10;&#10;Description automatically generated with medium confiden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085841"/>
            <a:ext cx="4636912" cy="2619856"/>
          </a:xfrm>
          <a:prstGeom prst="rect">
            <a:avLst/>
          </a:prstGeom>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705" y="2728735"/>
            <a:ext cx="4165580" cy="1400530"/>
          </a:xfrm>
        </p:spPr>
        <p:txBody>
          <a:bodyPr>
            <a:normAutofit fontScale="90000"/>
          </a:bodyPr>
          <a:lstStyle/>
          <a:p>
            <a:pPr algn="ctr"/>
            <a:r>
              <a:rPr lang="en-US" sz="4000" dirty="0">
                <a:solidFill>
                  <a:schemeClr val="accent3">
                    <a:lumMod val="60000"/>
                    <a:lumOff val="40000"/>
                  </a:schemeClr>
                </a:solidFill>
              </a:rPr>
              <a:t>Importing Packages and Dataset</a:t>
            </a:r>
            <a:br>
              <a:rPr lang="ar-EG" sz="4000" dirty="0">
                <a:solidFill>
                  <a:schemeClr val="accent3">
                    <a:lumMod val="60000"/>
                    <a:lumOff val="40000"/>
                  </a:schemeClr>
                </a:solidFill>
              </a:rPr>
            </a:br>
            <a:endParaRPr lang="ar-EG" dirty="0"/>
          </a:p>
        </p:txBody>
      </p:sp>
      <p:sp>
        <p:nvSpPr>
          <p:cNvPr id="23" name="Freeform: Shape 22"/>
          <p:cNvSpPr>
            <a:spLocks noGrp="1" noRot="1" noChangeAspect="1" noMove="1" noResize="1" noEditPoints="1" noAdjustHandles="1" noChangeArrowheads="1" noChangeShapeType="1" noTextEdit="1"/>
          </p:cNvSpPr>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txBody>
          <a:bodyPr/>
          <a:lstStyle/>
          <a:p>
            <a:endParaRPr lang="ar-EG"/>
          </a:p>
        </p:txBody>
      </p:sp>
      <p:sp>
        <p:nvSpPr>
          <p:cNvPr id="25" name="Freeform 23"/>
          <p:cNvSpPr>
            <a:spLocks noGrp="1" noRot="1" noChangeAspect="1" noMove="1" noResize="1" noEditPoints="1" noAdjustHandles="1" noChangeArrowheads="1" noChangeShapeType="1" noTextEdit="1"/>
          </p:cNvSpPr>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Content Placeholder 4" descr="A screenshot of a computer cod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57631" y="167149"/>
            <a:ext cx="6586885" cy="2588324"/>
          </a:xfrm>
          <a:prstGeom prst="rect">
            <a:avLst/>
          </a:prstGeom>
          <a:effectLst/>
        </p:spPr>
      </p:pic>
      <p:sp>
        <p:nvSpPr>
          <p:cNvPr id="27" name="Rectangle 26"/>
          <p:cNvSpPr>
            <a:spLocks noGrp="1" noRot="1" noChangeAspect="1" noMove="1" noResize="1" noEditPoints="1" noAdjustHandles="1" noChangeArrowheads="1" noChangeShapeType="1" noTextEdit="1"/>
          </p:cNvSpPr>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ar-EG"/>
          </a:p>
        </p:txBody>
      </p:sp>
      <p:pic>
        <p:nvPicPr>
          <p:cNvPr id="7" name="Picture 6" descr="A screenshot of a computer&#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6690" y="3006197"/>
            <a:ext cx="5953361" cy="3601080"/>
          </a:xfrm>
          <a:prstGeom prst="rect">
            <a:avLst/>
          </a:prstGeom>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Grp="1" noRot="1" noChangeAspect="1" noMove="1" noResize="1" noEditPoints="1" noAdjustHandles="1" noChangeArrowheads="1" noChangeShapeType="1" noCrop="1"/>
          </p:cNvPicPr>
          <p:nvPr/>
        </p:nvPicPr>
        <p:blipFill rotWithShape="1">
          <a:blip r:embed="rId1">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14" name="Picture 13"/>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a:spLocks noGrp="1" noRot="1" noChangeAspect="1" noMove="1" noResize="1" noEditPoints="1" noAdjustHandles="1" noChangeArrowheads="1" noChangeShapeType="1" noTextEdit="1"/>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ar-EG"/>
          </a:p>
        </p:txBody>
      </p:sp>
      <p:pic>
        <p:nvPicPr>
          <p:cNvPr id="18" name="Picture 17"/>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20" name="Picture 19"/>
          <p:cNvPicPr>
            <a:picLocks noGrp="1" noRot="1" noChangeAspect="1" noMove="1" noResize="1" noEditPoints="1" noAdjustHandles="1" noChangeArrowheads="1" noChangeShapeType="1" noCrop="1"/>
          </p:cNvPicPr>
          <p:nvPr/>
        </p:nvPicPr>
        <p:blipFill rotWithShape="1">
          <a:blip r:embed="rId4">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22" name="Rectangle 21"/>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ar-EG"/>
          </a:p>
        </p:txBody>
      </p:sp>
      <p:sp>
        <p:nvSpPr>
          <p:cNvPr id="2" name="Title 1"/>
          <p:cNvSpPr>
            <a:spLocks noGrp="1"/>
          </p:cNvSpPr>
          <p:nvPr>
            <p:ph type="title"/>
          </p:nvPr>
        </p:nvSpPr>
        <p:spPr>
          <a:xfrm>
            <a:off x="1156467" y="5306820"/>
            <a:ext cx="9181185" cy="1189985"/>
          </a:xfrm>
        </p:spPr>
        <p:txBody>
          <a:bodyPr vert="horz" lIns="91440" tIns="45720" rIns="91440" bIns="45720" rtlCol="0" anchor="b">
            <a:normAutofit/>
          </a:bodyPr>
          <a:lstStyle/>
          <a:p>
            <a:pPr algn="ctr" rtl="0"/>
            <a:r>
              <a:rPr lang="en-US" sz="4000" dirty="0">
                <a:solidFill>
                  <a:schemeClr val="accent3">
                    <a:lumMod val="60000"/>
                    <a:lumOff val="40000"/>
                  </a:schemeClr>
                </a:solidFill>
              </a:rPr>
              <a:t>Exploring the Data</a:t>
            </a:r>
            <a:endParaRPr lang="en-US" sz="4000" dirty="0">
              <a:solidFill>
                <a:schemeClr val="accent3">
                  <a:lumMod val="60000"/>
                  <a:lumOff val="40000"/>
                </a:schemeClr>
              </a:solidFill>
            </a:endParaRPr>
          </a:p>
        </p:txBody>
      </p:sp>
      <p:pic>
        <p:nvPicPr>
          <p:cNvPr id="7" name="Picture 6" descr="A screenshot of a computer&#10;&#10;Description automatically generate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155" y="0"/>
            <a:ext cx="5638905" cy="4945625"/>
          </a:xfrm>
          <a:prstGeom prst="rect">
            <a:avLst/>
          </a:prstGeom>
          <a:effectLst>
            <a:outerShdw blurRad="50800" dist="38100" dir="5400000" algn="t" rotWithShape="0">
              <a:prstClr val="black">
                <a:alpha val="43000"/>
              </a:prstClr>
            </a:outerShdw>
          </a:effectLst>
        </p:spPr>
      </p:pic>
      <p:pic>
        <p:nvPicPr>
          <p:cNvPr id="5" name="Content Placeholder 4" descr="A screenshot of a computer&#10;&#10;Description automatically generated"/>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5747060" y="0"/>
            <a:ext cx="6444939" cy="4945625"/>
          </a:xfrm>
          <a:prstGeom prst="rect">
            <a:avLst/>
          </a:prstGeom>
          <a:effectLst>
            <a:outerShdw blurRad="50800" dist="38100" dir="5400000" algn="t" rotWithShape="0">
              <a:prstClr val="black">
                <a:alpha val="43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3018503"/>
            <a:ext cx="2716521" cy="1140542"/>
          </a:xfrm>
        </p:spPr>
        <p:txBody>
          <a:bodyPr anchor="b">
            <a:normAutofit/>
          </a:bodyPr>
          <a:lstStyle/>
          <a:p>
            <a:pPr algn="ctr"/>
            <a:r>
              <a:rPr lang="en-US" sz="3200" dirty="0">
                <a:solidFill>
                  <a:schemeClr val="accent3">
                    <a:lumMod val="60000"/>
                    <a:lumOff val="40000"/>
                  </a:schemeClr>
                </a:solidFill>
              </a:rPr>
              <a:t>Exploring the Data</a:t>
            </a:r>
            <a:endParaRPr lang="ar-EG" sz="3200" dirty="0"/>
          </a:p>
        </p:txBody>
      </p:sp>
      <p:sp>
        <p:nvSpPr>
          <p:cNvPr id="24" name="Freeform: Shape 23"/>
          <p:cNvSpPr>
            <a:spLocks noGrp="1" noRot="1" noChangeAspect="1" noMove="1" noResize="1" noEditPoints="1" noAdjustHandles="1" noChangeArrowheads="1" noChangeShapeType="1" noTextEdit="1"/>
          </p:cNvSpPr>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txBody>
          <a:bodyPr/>
          <a:lstStyle/>
          <a:p>
            <a:endParaRPr lang="ar-EG"/>
          </a:p>
        </p:txBody>
      </p:sp>
      <p:sp>
        <p:nvSpPr>
          <p:cNvPr id="26" name="Freeform 23"/>
          <p:cNvSpPr>
            <a:spLocks noGrp="1" noRot="1" noChangeAspect="1" noMove="1" noResize="1" noEditPoints="1" noAdjustHandles="1" noChangeArrowheads="1" noChangeShapeType="1" noTextEdit="1"/>
          </p:cNvSpPr>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8" name="Rectangle 27"/>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ar-EG"/>
          </a:p>
        </p:txBody>
      </p:sp>
      <p:pic>
        <p:nvPicPr>
          <p:cNvPr id="17" name="Picture 16" descr="A screenshot of a computer&#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63279" y="0"/>
            <a:ext cx="4169959" cy="6649278"/>
          </a:xfrm>
          <a:prstGeom prst="rect">
            <a:avLst/>
          </a:prstGeom>
          <a:pattFill prst="pct5">
            <a:fgClr>
              <a:schemeClr val="bg1"/>
            </a:fgClr>
            <a:bgClr>
              <a:schemeClr val="bg1"/>
            </a:bgClr>
          </a:pattFill>
          <a:effectLst/>
        </p:spPr>
      </p:pic>
      <p:pic>
        <p:nvPicPr>
          <p:cNvPr id="15" name="Content Placeholder 14" descr="A screenshot of a computer screen&#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3238" y="0"/>
            <a:ext cx="3562683" cy="6858000"/>
          </a:xfrm>
          <a:prstGeom prst="rect">
            <a:avLst/>
          </a:prstGeom>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519" y="2741412"/>
            <a:ext cx="3105075" cy="1444750"/>
          </a:xfrm>
        </p:spPr>
        <p:txBody>
          <a:bodyPr anchor="b">
            <a:normAutofit/>
          </a:bodyPr>
          <a:lstStyle/>
          <a:p>
            <a:pPr algn="ctr"/>
            <a:r>
              <a:rPr lang="en-US" sz="3200" dirty="0">
                <a:solidFill>
                  <a:schemeClr val="accent3">
                    <a:lumMod val="60000"/>
                    <a:lumOff val="40000"/>
                  </a:schemeClr>
                </a:solidFill>
              </a:rPr>
              <a:t>Exploring the Data</a:t>
            </a:r>
            <a:endParaRPr lang="ar-EG" sz="3200" dirty="0"/>
          </a:p>
        </p:txBody>
      </p:sp>
      <p:sp>
        <p:nvSpPr>
          <p:cNvPr id="14" name="Freeform: Shape 13"/>
          <p:cNvSpPr>
            <a:spLocks noGrp="1" noRot="1" noChangeAspect="1" noMove="1" noResize="1" noEditPoints="1" noAdjustHandles="1" noChangeArrowheads="1" noChangeShapeType="1" noTextEdit="1"/>
          </p:cNvSpPr>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txBody>
          <a:bodyPr/>
          <a:lstStyle/>
          <a:p>
            <a:endParaRPr lang="ar-EG"/>
          </a:p>
        </p:txBody>
      </p:sp>
      <p:sp>
        <p:nvSpPr>
          <p:cNvPr id="16" name="Freeform 23"/>
          <p:cNvSpPr>
            <a:spLocks noGrp="1" noRot="1" noChangeAspect="1" noMove="1" noResize="1" noEditPoints="1" noAdjustHandles="1" noChangeArrowheads="1" noChangeShapeType="1" noTextEdit="1"/>
          </p:cNvSpPr>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8" name="Rectangle 17"/>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ar-EG"/>
          </a:p>
        </p:txBody>
      </p:sp>
      <p:pic>
        <p:nvPicPr>
          <p:cNvPr id="7" name="Picture 6" descr="A screenshot of a computer screen&#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07582" y="69574"/>
            <a:ext cx="3915106" cy="6788426"/>
          </a:xfrm>
          <a:prstGeom prst="rect">
            <a:avLst/>
          </a:prstGeom>
          <a:effectLst/>
        </p:spPr>
      </p:pic>
      <p:pic>
        <p:nvPicPr>
          <p:cNvPr id="5" name="Content Placeholder 4" descr="A collage of x-ray images of a person's chest&#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4090" y="69574"/>
            <a:ext cx="3797909" cy="6718852"/>
          </a:xfrm>
          <a:prstGeom prst="rect">
            <a:avLst/>
          </a:prstGeom>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66061" y="2583425"/>
            <a:ext cx="4795482" cy="1641987"/>
          </a:xfrm>
        </p:spPr>
        <p:txBody>
          <a:bodyPr>
            <a:normAutofit/>
          </a:bodyPr>
          <a:lstStyle/>
          <a:p>
            <a:pPr algn="ctr"/>
            <a:r>
              <a:rPr lang="en-US" dirty="0">
                <a:solidFill>
                  <a:schemeClr val="accent3">
                    <a:lumMod val="60000"/>
                    <a:lumOff val="40000"/>
                  </a:schemeClr>
                </a:solidFill>
              </a:rPr>
              <a:t>Preparing the Data</a:t>
            </a:r>
            <a:endParaRPr lang="ar-EG" dirty="0">
              <a:solidFill>
                <a:schemeClr val="accent3">
                  <a:lumMod val="60000"/>
                  <a:lumOff val="40000"/>
                </a:schemeClr>
              </a:solidFill>
            </a:endParaRPr>
          </a:p>
        </p:txBody>
      </p:sp>
      <p:pic>
        <p:nvPicPr>
          <p:cNvPr id="5" name="Picture 4" descr="A screenshot of a computer&#10;&#10;Description automatically generated"/>
          <p:cNvPicPr>
            <a:picLocks noChangeAspect="1"/>
          </p:cNvPicPr>
          <p:nvPr/>
        </p:nvPicPr>
        <p:blipFill>
          <a:blip r:embed="rId1">
            <a:extLst>
              <a:ext uri="{28A0092B-C50C-407E-A947-70E740481C1C}">
                <a14:useLocalDpi xmlns:a14="http://schemas.microsoft.com/office/drawing/2010/main" val="0"/>
              </a:ext>
            </a:extLst>
          </a:blip>
          <a:srcRect r="3108"/>
          <a:stretch>
            <a:fillRect/>
          </a:stretch>
        </p:blipFill>
        <p:spPr>
          <a:xfrm>
            <a:off x="157317" y="285136"/>
            <a:ext cx="6518360" cy="6238566"/>
          </a:xfrm>
          <a:prstGeom prst="rect">
            <a:avLst/>
          </a:prstGeom>
          <a:effectLst>
            <a:outerShdw blurRad="50800" dist="38100" dir="5400000" algn="t" rotWithShape="0">
              <a:prstClr val="black">
                <a:alpha val="43000"/>
              </a:prstClr>
            </a:outerShdw>
          </a:effectLst>
        </p:spPr>
      </p:pic>
      <p:sp>
        <p:nvSpPr>
          <p:cNvPr id="18" name="Rectangle 17"/>
          <p:cNvSpPr>
            <a:spLocks noGrp="1" noRot="1" noChangeAspect="1" noMove="1" noResize="1" noEditPoints="1" noAdjustHandles="1" noChangeArrowheads="1" noChangeShapeType="1" noTextEdit="1"/>
          </p:cNvSpPr>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ar-EG"/>
          </a:p>
        </p:txBody>
      </p:sp>
      <p:sp>
        <p:nvSpPr>
          <p:cNvPr id="3" name="Content Placeholder 2"/>
          <p:cNvSpPr>
            <a:spLocks noGrp="1"/>
          </p:cNvSpPr>
          <p:nvPr>
            <p:ph idx="1"/>
          </p:nvPr>
        </p:nvSpPr>
        <p:spPr>
          <a:xfrm>
            <a:off x="647701" y="2438401"/>
            <a:ext cx="4797256" cy="3809998"/>
          </a:xfrm>
        </p:spPr>
        <p:txBody>
          <a:bodyPr>
            <a:normAutofit/>
          </a:bodyPr>
          <a:lstStyle/>
          <a:p>
            <a:pPr marL="0" indent="0">
              <a:buNone/>
            </a:pPr>
            <a:r>
              <a:rPr lang="en-US"/>
              <a:t>Preparing the Data</a:t>
            </a:r>
            <a:endParaRPr lang="ar-E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1621</Words>
  <Application>WPS Presentation</Application>
  <PresentationFormat>Widescreen</PresentationFormat>
  <Paragraphs>81</Paragraphs>
  <Slides>23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Arial</vt:lpstr>
      <vt:lpstr>SimSun</vt:lpstr>
      <vt:lpstr>Wingdings</vt:lpstr>
      <vt:lpstr>Wingdings 3</vt:lpstr>
      <vt:lpstr>Arial</vt:lpstr>
      <vt:lpstr>Century Gothic</vt:lpstr>
      <vt:lpstr>Times New Roman</vt:lpstr>
      <vt:lpstr>Microsoft YaHei</vt:lpstr>
      <vt:lpstr>Arial Unicode MS</vt:lpstr>
      <vt:lpstr>Calibri</vt:lpstr>
      <vt:lpstr>Ion</vt:lpstr>
      <vt:lpstr> Digital Egypt Pioneers Initiative </vt:lpstr>
      <vt:lpstr>Under supervision  Eng : Abdelhamid  </vt:lpstr>
      <vt:lpstr>Introduction</vt:lpstr>
      <vt:lpstr>Importing Packages and Dataset </vt:lpstr>
      <vt:lpstr>Importing Packages and Dataset </vt:lpstr>
      <vt:lpstr>Exploring the Data</vt:lpstr>
      <vt:lpstr>Exploring the Data</vt:lpstr>
      <vt:lpstr>Exploring the Data</vt:lpstr>
      <vt:lpstr>Preparing the Data</vt:lpstr>
      <vt:lpstr>Preparing the Data</vt:lpstr>
      <vt:lpstr>Custom CNN</vt:lpstr>
      <vt:lpstr>Custom CNN </vt:lpstr>
      <vt:lpstr>Custom CNN </vt:lpstr>
      <vt:lpstr>PowerPoint 演示文稿</vt:lpstr>
      <vt:lpstr>Transfer Learning</vt:lpstr>
      <vt:lpstr>Transfer Learning</vt:lpstr>
      <vt:lpstr>Transfer Learning</vt:lpstr>
      <vt:lpstr>Fine Tuning</vt:lpstr>
      <vt:lpstr>Fine Tuning</vt:lpstr>
      <vt:lpstr>Fine Tuning</vt:lpstr>
      <vt:lpstr>Fine Tuning</vt:lpstr>
      <vt:lpstr>Performance Metrics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محمد ناصر احمد عبدالحميد</dc:creator>
  <cp:lastModifiedBy>occ</cp:lastModifiedBy>
  <cp:revision>2</cp:revision>
  <dcterms:created xsi:type="dcterms:W3CDTF">2024-10-17T20:24:00Z</dcterms:created>
  <dcterms:modified xsi:type="dcterms:W3CDTF">2024-10-18T19:14:24Z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99D80B5CCFEB40D5B129167AD526AFCD_12</vt:lpwstr>
  </property>
  <property fmtid="{D5CDD505-2E9C-101B-9397-08002B2CF9AE}" pid="3" name="KSOProductBuildVer">
    <vt:lpwstr>1033-12.2.0.16731</vt:lpwstr>
  </property>
</Properties>
</file>