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8" r:id="rId2"/>
    <p:sldId id="260" r:id="rId3"/>
    <p:sldId id="263" r:id="rId4"/>
    <p:sldId id="259" r:id="rId5"/>
    <p:sldId id="264" r:id="rId6"/>
    <p:sldId id="266" r:id="rId7"/>
    <p:sldId id="265" r:id="rId8"/>
    <p:sldId id="267" r:id="rId9"/>
    <p:sldId id="268" r:id="rId10"/>
    <p:sldId id="269" r:id="rId11"/>
    <p:sldId id="270" r:id="rId12"/>
    <p:sldId id="271" r:id="rId13"/>
    <p:sldId id="272" r:id="rId14"/>
    <p:sldId id="261" r:id="rId15"/>
    <p:sldId id="273" r:id="rId16"/>
    <p:sldId id="275" r:id="rId17"/>
    <p:sldId id="274" r:id="rId18"/>
    <p:sldId id="276" r:id="rId19"/>
    <p:sldId id="277" r:id="rId20"/>
    <p:sldId id="262" r:id="rId21"/>
    <p:sldId id="278" r:id="rId22"/>
    <p:sldId id="280" r:id="rId23"/>
    <p:sldId id="279" r:id="rId24"/>
    <p:sldId id="289" r:id="rId25"/>
    <p:sldId id="290" r:id="rId26"/>
    <p:sldId id="291" r:id="rId27"/>
    <p:sldId id="292" r:id="rId28"/>
    <p:sldId id="293" r:id="rId29"/>
    <p:sldId id="294" r:id="rId30"/>
    <p:sldId id="287" r:id="rId31"/>
    <p:sldId id="281" r:id="rId32"/>
    <p:sldId id="282" r:id="rId33"/>
    <p:sldId id="283" r:id="rId34"/>
    <p:sldId id="284" r:id="rId35"/>
    <p:sldId id="285" r:id="rId36"/>
    <p:sldId id="286" r:id="rId37"/>
    <p:sldId id="295" r:id="rId38"/>
    <p:sldId id="288" r:id="rId3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8A81"/>
    <a:srgbClr val="93A4AF"/>
    <a:srgbClr val="1A629E"/>
    <a:srgbClr val="E98705"/>
    <a:srgbClr val="BD070B"/>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94624" autoAdjust="0"/>
  </p:normalViewPr>
  <p:slideViewPr>
    <p:cSldViewPr>
      <p:cViewPr varScale="1">
        <p:scale>
          <a:sx n="65" d="100"/>
          <a:sy n="65" d="100"/>
        </p:scale>
        <p:origin x="-143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B25212-B35B-4964-A019-CD1A7E89DF8A}" type="datetimeFigureOut">
              <a:rPr lang="en-US" smtClean="0"/>
              <a:t>3/15/2022</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BD8FCA-7FEC-4964-9CC2-A4658C1B7BA8}" type="slidenum">
              <a:rPr lang="en-US" smtClean="0"/>
              <a:t>‹N°›</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ectangle à coins arrondis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ectangle à coins arrondis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a:xfrm>
            <a:off x="6705600" y="4206240"/>
            <a:ext cx="960120" cy="457200"/>
          </a:xfrm>
        </p:spPr>
        <p:txBody>
          <a:bodyPr/>
          <a:lstStyle/>
          <a:p>
            <a:fld id="{947035A7-0190-45A6-A5C5-1054F116AD65}" type="datetime1">
              <a:rPr lang="fr-FR" smtClean="0"/>
              <a:t>15/03/2022</a:t>
            </a:fld>
            <a:endParaRPr lang="fr-BE"/>
          </a:p>
        </p:txBody>
      </p:sp>
      <p:sp>
        <p:nvSpPr>
          <p:cNvPr id="17" name="Espace réservé du pied de page 16"/>
          <p:cNvSpPr>
            <a:spLocks noGrp="1"/>
          </p:cNvSpPr>
          <p:nvPr>
            <p:ph type="ftr" sz="quarter" idx="11"/>
          </p:nvPr>
        </p:nvSpPr>
        <p:spPr>
          <a:xfrm>
            <a:off x="5410200" y="4205288"/>
            <a:ext cx="1295400" cy="457200"/>
          </a:xfrm>
        </p:spPr>
        <p:txBody>
          <a:bodyPr/>
          <a:lstStyle/>
          <a:p>
            <a:endParaRPr lang="fr-BE"/>
          </a:p>
        </p:txBody>
      </p:sp>
      <p:sp>
        <p:nvSpPr>
          <p:cNvPr id="29" name="Espace réservé du numéro de diapositive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CF4668DC-857F-487D-BFFA-8C0CA5037977}"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448CC9CA-DF09-4563-899A-0853FB5DCB8F}" type="datetime1">
              <a:rPr lang="fr-FR" smtClean="0"/>
              <a:t>15/03/2022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81800" y="1143000"/>
            <a:ext cx="1905000" cy="5486400"/>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143000"/>
            <a:ext cx="6248400" cy="5486400"/>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C2F17D2-0016-437B-B7C0-40037535B3E1}" type="datetime1">
              <a:rPr lang="fr-FR" smtClean="0"/>
              <a:t>15/03/2022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44E6CA74-6A88-4321-B73A-63BB6BDD4D31}" type="datetime1">
              <a:rPr lang="fr-FR" smtClean="0"/>
              <a:t>15/03/2022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5B30403B-D1C0-44B6-9C75-22A71AA3579B}" type="datetime1">
              <a:rPr lang="fr-FR" smtClean="0"/>
              <a:t>15/03/2022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AC941140-CF5F-490C-9862-62A6475601D5}" type="datetime1">
              <a:rPr lang="fr-FR" smtClean="0"/>
              <a:t>15/03/2022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381000" y="1143000"/>
            <a:ext cx="8382000" cy="1069848"/>
          </a:xfrm>
        </p:spPr>
        <p:txBody>
          <a:bodyPr anchor="ctr"/>
          <a:lstStyle>
            <a:lvl1pPr>
              <a:defRPr sz="4000" b="0" i="0" cap="none" baseline="0"/>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6" name="Espace réservé de la date 25"/>
          <p:cNvSpPr>
            <a:spLocks noGrp="1"/>
          </p:cNvSpPr>
          <p:nvPr>
            <p:ph type="dt" sz="half" idx="10"/>
          </p:nvPr>
        </p:nvSpPr>
        <p:spPr/>
        <p:txBody>
          <a:bodyPr rtlCol="0"/>
          <a:lstStyle/>
          <a:p>
            <a:fld id="{62A8F2BF-4DDB-4BE5-BCA9-DF2AE0F08618}" type="datetime1">
              <a:rPr lang="fr-FR" smtClean="0"/>
              <a:t>15/03/2022</a:t>
            </a:fld>
            <a:endParaRPr lang="fr-BE"/>
          </a:p>
        </p:txBody>
      </p:sp>
      <p:sp>
        <p:nvSpPr>
          <p:cNvPr id="27" name="Espace réservé du numéro de diapositive 26"/>
          <p:cNvSpPr>
            <a:spLocks noGrp="1"/>
          </p:cNvSpPr>
          <p:nvPr>
            <p:ph type="sldNum" sz="quarter" idx="11"/>
          </p:nvPr>
        </p:nvSpPr>
        <p:spPr/>
        <p:txBody>
          <a:bodyPr rtlCol="0"/>
          <a:lstStyle/>
          <a:p>
            <a:fld id="{CF4668DC-857F-487D-BFFA-8C0CA5037977}" type="slidenum">
              <a:rPr lang="fr-BE" smtClean="0"/>
              <a:pPr/>
              <a:t>‹N°›</a:t>
            </a:fld>
            <a:endParaRPr lang="fr-BE"/>
          </a:p>
        </p:txBody>
      </p:sp>
      <p:sp>
        <p:nvSpPr>
          <p:cNvPr id="28" name="Espace réservé du pied de page 27"/>
          <p:cNvSpPr>
            <a:spLocks noGrp="1"/>
          </p:cNvSpPr>
          <p:nvPr>
            <p:ph type="ftr" sz="quarter" idx="12"/>
          </p:nvPr>
        </p:nvSpPr>
        <p:spPr/>
        <p:txBody>
          <a:bodyPr rtlCol="0"/>
          <a:lstStyle/>
          <a:p>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a:xfrm>
            <a:off x="6583680" y="612648"/>
            <a:ext cx="957264" cy="457200"/>
          </a:xfrm>
        </p:spPr>
        <p:txBody>
          <a:bodyPr/>
          <a:lstStyle/>
          <a:p>
            <a:fld id="{61EE1301-8FA4-425A-A8C9-C2E5F2D502B0}" type="datetime1">
              <a:rPr lang="fr-FR" smtClean="0"/>
              <a:t>15/03/2022</a:t>
            </a:fld>
            <a:endParaRPr lang="fr-BE"/>
          </a:p>
        </p:txBody>
      </p:sp>
      <p:sp>
        <p:nvSpPr>
          <p:cNvPr id="4" name="Espace réservé du pied de page 3"/>
          <p:cNvSpPr>
            <a:spLocks noGrp="1"/>
          </p:cNvSpPr>
          <p:nvPr>
            <p:ph type="ftr" sz="quarter" idx="11"/>
          </p:nvPr>
        </p:nvSpPr>
        <p:spPr>
          <a:xfrm>
            <a:off x="5257800" y="612648"/>
            <a:ext cx="1325880" cy="457200"/>
          </a:xfrm>
        </p:spPr>
        <p:txBody>
          <a:bodyPr/>
          <a:lstStyle/>
          <a:p>
            <a:endParaRPr lang="fr-BE"/>
          </a:p>
        </p:txBody>
      </p:sp>
      <p:sp>
        <p:nvSpPr>
          <p:cNvPr id="5" name="Espace réservé du numéro de diapositive 4"/>
          <p:cNvSpPr>
            <a:spLocks noGrp="1"/>
          </p:cNvSpPr>
          <p:nvPr>
            <p:ph type="sldNum" sz="quarter" idx="12"/>
          </p:nvPr>
        </p:nvSpPr>
        <p:spPr>
          <a:xfrm>
            <a:off x="8174736" y="2272"/>
            <a:ext cx="762000" cy="365760"/>
          </a:xfrm>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6FD71E6-215F-4F05-B4ED-AF5E0D57BE2A}" type="datetime1">
              <a:rPr lang="fr-FR" smtClean="0"/>
              <a:t>15/03/2022</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353496" y="1101970"/>
            <a:ext cx="3383280" cy="877824"/>
          </a:xfrm>
        </p:spPr>
        <p:txBody>
          <a:bodyPr anchor="b"/>
          <a:lstStyle>
            <a:lvl1pPr algn="l">
              <a:buNone/>
              <a:defRPr sz="1800" b="1"/>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79C8FEDE-FAF8-47DB-8E5B-07AD8E35B678}" type="datetime1">
              <a:rPr lang="fr-FR" smtClean="0"/>
              <a:t>15/03/2022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1C3152FB-33D4-4CCF-B5ED-2CAEA09B4A50}" type="datetime1">
              <a:rPr lang="fr-FR" smtClean="0"/>
              <a:t>15/03/2022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ectangle à coins arrondis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ectangle à coins arrondis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space réservé du titre 21"/>
          <p:cNvSpPr>
            <a:spLocks noGrp="1"/>
          </p:cNvSpPr>
          <p:nvPr>
            <p:ph type="title"/>
          </p:nvPr>
        </p:nvSpPr>
        <p:spPr>
          <a:xfrm>
            <a:off x="457200" y="1143000"/>
            <a:ext cx="8229600" cy="1066800"/>
          </a:xfrm>
          <a:prstGeom prst="rect">
            <a:avLst/>
          </a:prstGeom>
        </p:spPr>
        <p:txBody>
          <a:bodyPr vert="horz" anchor="ctr">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F5933D3E-BAE8-49A6-B300-50DE45B0F6D5}" type="datetime1">
              <a:rPr lang="fr-FR" smtClean="0"/>
              <a:t>15/03/2022</a:t>
            </a:fld>
            <a:endParaRPr lang="fr-BE"/>
          </a:p>
        </p:txBody>
      </p:sp>
      <p:sp>
        <p:nvSpPr>
          <p:cNvPr id="3" name="Espace réservé du pied de page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fr-BE"/>
          </a:p>
        </p:txBody>
      </p:sp>
      <p:sp>
        <p:nvSpPr>
          <p:cNvPr id="23" name="Espace réservé du numéro de diapositive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332656"/>
            <a:ext cx="9144000" cy="3539257"/>
          </a:xfrm>
        </p:spPr>
        <p:txBody>
          <a:bodyPr>
            <a:normAutofit fontScale="90000"/>
          </a:bodyPr>
          <a:lstStyle/>
          <a:p>
            <a:pPr algn="ctr"/>
            <a:r>
              <a:rPr lang="en-US" sz="49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Ultra Bold Condensed" pitchFamily="34" charset="0"/>
              </a:rPr>
              <a:t>Presentation of 3 RDBMS  :</a:t>
            </a:r>
            <a:br>
              <a:rPr lang="en-US" sz="49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Ultra Bold Condensed" pitchFamily="34" charset="0"/>
              </a:rPr>
            </a:br>
            <a:r>
              <a:rPr lang="en-US" sz="49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Ultra Bold Condensed" pitchFamily="34" charset="0"/>
              </a:rPr>
              <a:t>MySQL</a:t>
            </a:r>
            <a:r>
              <a:rPr lang="en-US" sz="49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Ultra Bold Condensed" pitchFamily="34" charset="0"/>
              </a:rPr>
              <a:t>, </a:t>
            </a:r>
            <a:r>
              <a:rPr lang="en-US" sz="49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Ultra Bold Condensed" pitchFamily="34" charset="0"/>
              </a:rPr>
              <a:t>PostgreSQL</a:t>
            </a:r>
            <a:r>
              <a:rPr lang="en-US" sz="49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Ultra Bold Condensed" pitchFamily="34" charset="0"/>
              </a:rPr>
              <a:t> and SQL SERVER </a:t>
            </a:r>
            <a:br>
              <a:rPr lang="en-US" sz="49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Ultra Bold Condensed" pitchFamily="34" charset="0"/>
              </a:rPr>
            </a:br>
            <a:r>
              <a:rPr lang="en-US" sz="49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Ultra Bold Condensed" pitchFamily="34" charset="0"/>
              </a:rPr>
              <a:t>And a comparison between them</a:t>
            </a:r>
            <a:r>
              <a:rPr lang="en-US" dirty="0" smtClean="0">
                <a:latin typeface="Gill Sans Ultra Bold Condensed" pitchFamily="34" charset="0"/>
              </a:rPr>
              <a:t/>
            </a:r>
            <a:br>
              <a:rPr lang="en-US" dirty="0" smtClean="0">
                <a:latin typeface="Gill Sans Ultra Bold Condensed" pitchFamily="34" charset="0"/>
              </a:rPr>
            </a:br>
            <a:endParaRPr lang="en-US" dirty="0"/>
          </a:p>
        </p:txBody>
      </p:sp>
      <p:sp>
        <p:nvSpPr>
          <p:cNvPr id="3" name="Sous-titre 2"/>
          <p:cNvSpPr>
            <a:spLocks noGrp="1"/>
          </p:cNvSpPr>
          <p:nvPr>
            <p:ph type="subTitle" idx="1"/>
          </p:nvPr>
        </p:nvSpPr>
        <p:spPr>
          <a:xfrm>
            <a:off x="971600" y="4509120"/>
            <a:ext cx="7283152" cy="1152128"/>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Gill Sans Ultra Bold Condensed" pitchFamily="34" charset="0"/>
              </a:rPr>
              <a:t>Prepared </a:t>
            </a:r>
            <a:r>
              <a:rPr lang="fr-FR" sz="4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Gill Sans Ultra Bold Condensed" pitchFamily="34" charset="0"/>
              </a:rPr>
              <a:t>by : Meriem AYED</a:t>
            </a:r>
          </a:p>
          <a:p>
            <a:pPr algn="ct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a:t>
            </a:fld>
            <a:endParaRPr lang="fr-B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2420888"/>
            <a:ext cx="8208912" cy="2808312"/>
          </a:xfrm>
        </p:spPr>
        <p:txBody>
          <a:bodyPr>
            <a:normAutofit/>
          </a:bodyPr>
          <a:lstStyle/>
          <a:p>
            <a:pPr algn="just"/>
            <a:r>
              <a:rPr lang="en-US" sz="2800" dirty="0" smtClean="0">
                <a:solidFill>
                  <a:schemeClr val="tx1"/>
                </a:solidFill>
              </a:rPr>
              <a:t>It supports different character sets, and this includes latin1 (cp1252 character encoding), German, </a:t>
            </a:r>
            <a:r>
              <a:rPr lang="en-US" sz="2800" dirty="0" err="1" smtClean="0">
                <a:solidFill>
                  <a:schemeClr val="tx1"/>
                </a:solidFill>
              </a:rPr>
              <a:t>Ujis</a:t>
            </a:r>
            <a:r>
              <a:rPr lang="en-US" sz="2800" dirty="0" smtClean="0">
                <a:solidFill>
                  <a:schemeClr val="tx1"/>
                </a:solidFill>
              </a:rPr>
              <a:t>, other Unicode character sets and so on.</a:t>
            </a:r>
            <a:endParaRPr lang="en-US" dirty="0">
              <a:solidFill>
                <a:schemeClr val="tx1"/>
              </a:solidFill>
            </a:endParaRPr>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10</a:t>
            </a:fld>
            <a:endParaRPr lang="fr-BE"/>
          </a:p>
        </p:txBody>
      </p:sp>
      <p:sp>
        <p:nvSpPr>
          <p:cNvPr id="4" name="ZoneTexte 3"/>
          <p:cNvSpPr txBox="1"/>
          <p:nvPr/>
        </p:nvSpPr>
        <p:spPr>
          <a:xfrm>
            <a:off x="1547664" y="1558533"/>
            <a:ext cx="5472608" cy="646331"/>
          </a:xfrm>
          <a:prstGeom prst="rect">
            <a:avLst/>
          </a:prstGeom>
          <a:noFill/>
        </p:spPr>
        <p:txBody>
          <a:bodyPr wrap="square" rtlCol="0">
            <a:spAutoFit/>
          </a:bodyPr>
          <a:lstStyle/>
          <a:p>
            <a:pPr algn="ctr"/>
            <a:r>
              <a:rPr lang="en-US" sz="3600" b="1" dirty="0" smtClean="0">
                <a:solidFill>
                  <a:srgbClr val="E98705"/>
                </a:solidFill>
              </a:rPr>
              <a:t>5- Character Sets</a:t>
            </a:r>
            <a:endParaRPr lang="en-US" sz="3600" b="1" dirty="0" smtClean="0">
              <a:solidFill>
                <a:srgbClr val="E98705"/>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2636912"/>
            <a:ext cx="8208912" cy="2808312"/>
          </a:xfrm>
        </p:spPr>
        <p:txBody>
          <a:bodyPr>
            <a:normAutofit/>
          </a:bodyPr>
          <a:lstStyle/>
          <a:p>
            <a:pPr algn="just"/>
            <a:r>
              <a:rPr lang="en-US" sz="2800" dirty="0" smtClean="0">
                <a:solidFill>
                  <a:schemeClr val="tx1"/>
                </a:solidFill>
              </a:rPr>
              <a:t>It provides a secure interface since it has a password system which is flexible, and ensures that it is verified based on the host before accessing the database. The password is encrypted while connecting to the server.</a:t>
            </a:r>
            <a:endParaRPr lang="en-US" dirty="0">
              <a:solidFill>
                <a:schemeClr val="tx1"/>
              </a:solidFill>
            </a:endParaRPr>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11</a:t>
            </a:fld>
            <a:endParaRPr lang="fr-BE"/>
          </a:p>
        </p:txBody>
      </p:sp>
      <p:sp>
        <p:nvSpPr>
          <p:cNvPr id="4" name="ZoneTexte 3"/>
          <p:cNvSpPr txBox="1"/>
          <p:nvPr/>
        </p:nvSpPr>
        <p:spPr>
          <a:xfrm>
            <a:off x="1547664" y="1486525"/>
            <a:ext cx="5472608" cy="646331"/>
          </a:xfrm>
          <a:prstGeom prst="rect">
            <a:avLst/>
          </a:prstGeom>
          <a:noFill/>
        </p:spPr>
        <p:txBody>
          <a:bodyPr wrap="square" rtlCol="0">
            <a:spAutoFit/>
          </a:bodyPr>
          <a:lstStyle/>
          <a:p>
            <a:pPr algn="ctr"/>
            <a:r>
              <a:rPr lang="en-US" sz="3600" b="1" dirty="0" smtClean="0">
                <a:solidFill>
                  <a:srgbClr val="E98705"/>
                </a:solidFill>
                <a:effectLst>
                  <a:outerShdw blurRad="38100" dist="38100" dir="2700000" algn="tl">
                    <a:srgbClr val="000000">
                      <a:alpha val="43137"/>
                    </a:srgbClr>
                  </a:outerShdw>
                </a:effectLst>
              </a:rPr>
              <a:t>6- Secure</a:t>
            </a:r>
            <a:endParaRPr lang="en-US" sz="3600" b="1" dirty="0" smtClean="0">
              <a:solidFill>
                <a:srgbClr val="E98705"/>
              </a:solidFill>
              <a:effectLst>
                <a:outerShdw blurRad="38100" dist="38100" dir="2700000" algn="tl">
                  <a:srgbClr val="000000">
                    <a:alpha val="43137"/>
                  </a:srgbClr>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2492896"/>
            <a:ext cx="8208912" cy="2808312"/>
          </a:xfrm>
        </p:spPr>
        <p:txBody>
          <a:bodyPr>
            <a:normAutofit/>
          </a:bodyPr>
          <a:lstStyle/>
          <a:p>
            <a:pPr algn="just"/>
            <a:r>
              <a:rPr lang="en-US" sz="2800" dirty="0" smtClean="0">
                <a:solidFill>
                  <a:schemeClr val="tx1"/>
                </a:solidFill>
              </a:rPr>
              <a:t>It comes with support for large databases, which could contain about 40 to 50 million records, 150,000 to 200,000 tables and up to 5,000,000,000 rows.</a:t>
            </a:r>
            <a:endParaRPr lang="en-US" dirty="0">
              <a:solidFill>
                <a:schemeClr val="tx1"/>
              </a:solidFill>
            </a:endParaRPr>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12</a:t>
            </a:fld>
            <a:endParaRPr lang="fr-BE"/>
          </a:p>
        </p:txBody>
      </p:sp>
      <p:sp>
        <p:nvSpPr>
          <p:cNvPr id="4" name="ZoneTexte 3"/>
          <p:cNvSpPr txBox="1"/>
          <p:nvPr/>
        </p:nvSpPr>
        <p:spPr>
          <a:xfrm>
            <a:off x="539552" y="1558533"/>
            <a:ext cx="7992888" cy="646331"/>
          </a:xfrm>
          <a:prstGeom prst="rect">
            <a:avLst/>
          </a:prstGeom>
          <a:noFill/>
        </p:spPr>
        <p:txBody>
          <a:bodyPr wrap="square" rtlCol="0">
            <a:spAutoFit/>
          </a:bodyPr>
          <a:lstStyle/>
          <a:p>
            <a:pPr algn="ctr"/>
            <a:r>
              <a:rPr lang="en-US" sz="3600" b="1" dirty="0" smtClean="0">
                <a:solidFill>
                  <a:srgbClr val="E98705"/>
                </a:solidFill>
                <a:effectLst>
                  <a:outerShdw blurRad="38100" dist="38100" dir="2700000" algn="tl">
                    <a:srgbClr val="000000">
                      <a:alpha val="43137"/>
                    </a:srgbClr>
                  </a:outerShdw>
                </a:effectLst>
              </a:rPr>
              <a:t>7- Support </a:t>
            </a:r>
            <a:r>
              <a:rPr lang="en-US" sz="3600" b="1" dirty="0" smtClean="0">
                <a:solidFill>
                  <a:srgbClr val="E98705"/>
                </a:solidFill>
                <a:effectLst>
                  <a:outerShdw blurRad="38100" dist="38100" dir="2700000" algn="tl">
                    <a:srgbClr val="000000">
                      <a:alpha val="43137"/>
                    </a:srgbClr>
                  </a:outerShdw>
                </a:effectLst>
              </a:rPr>
              <a:t>for large </a:t>
            </a:r>
            <a:r>
              <a:rPr lang="en-US" sz="3600" b="1" dirty="0" smtClean="0">
                <a:solidFill>
                  <a:srgbClr val="E98705"/>
                </a:solidFill>
                <a:effectLst>
                  <a:outerShdw blurRad="38100" dist="38100" dir="2700000" algn="tl">
                    <a:srgbClr val="000000">
                      <a:alpha val="43137"/>
                    </a:srgbClr>
                  </a:outerShdw>
                </a:effectLst>
              </a:rPr>
              <a:t>databases</a:t>
            </a:r>
            <a:endParaRPr lang="en-US" sz="3600" b="1" dirty="0" smtClean="0">
              <a:solidFill>
                <a:srgbClr val="E98705"/>
              </a:solidFill>
              <a:effectLst>
                <a:outerShdw blurRad="38100" dist="38100" dir="2700000" algn="tl">
                  <a:srgbClr val="000000">
                    <a:alpha val="43137"/>
                  </a:srgbClr>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1988840"/>
            <a:ext cx="8208912" cy="4104456"/>
          </a:xfrm>
        </p:spPr>
        <p:txBody>
          <a:bodyPr>
            <a:normAutofit/>
          </a:bodyPr>
          <a:lstStyle/>
          <a:p>
            <a:pPr algn="just"/>
            <a:r>
              <a:rPr lang="en-US" sz="2800" dirty="0" err="1" smtClean="0">
                <a:solidFill>
                  <a:schemeClr val="tx1"/>
                </a:solidFill>
              </a:rPr>
              <a:t>MySQL</a:t>
            </a:r>
            <a:r>
              <a:rPr lang="en-US" sz="2800" dirty="0" smtClean="0">
                <a:solidFill>
                  <a:schemeClr val="tx1"/>
                </a:solidFill>
              </a:rPr>
              <a:t> server also comes with many client and utility programs. This includes Command line programs such as ‘</a:t>
            </a:r>
            <a:r>
              <a:rPr lang="en-US" sz="2800" dirty="0" err="1" smtClean="0">
                <a:solidFill>
                  <a:schemeClr val="tx1"/>
                </a:solidFill>
              </a:rPr>
              <a:t>mysqladmin</a:t>
            </a:r>
            <a:r>
              <a:rPr lang="en-US" sz="2800" dirty="0" smtClean="0">
                <a:solidFill>
                  <a:schemeClr val="tx1"/>
                </a:solidFill>
              </a:rPr>
              <a:t>’ and graphical programs such as ‘</a:t>
            </a:r>
            <a:r>
              <a:rPr lang="en-US" sz="2800" dirty="0" err="1" smtClean="0">
                <a:solidFill>
                  <a:schemeClr val="tx1"/>
                </a:solidFill>
              </a:rPr>
              <a:t>MySQL</a:t>
            </a:r>
            <a:r>
              <a:rPr lang="en-US" sz="2800" dirty="0" smtClean="0">
                <a:solidFill>
                  <a:schemeClr val="tx1"/>
                </a:solidFill>
              </a:rPr>
              <a:t> Workbench’. </a:t>
            </a:r>
            <a:r>
              <a:rPr lang="en-US" sz="2800" dirty="0" err="1" smtClean="0">
                <a:solidFill>
                  <a:schemeClr val="tx1"/>
                </a:solidFill>
              </a:rPr>
              <a:t>MySQL</a:t>
            </a:r>
            <a:r>
              <a:rPr lang="en-US" sz="2800" dirty="0" smtClean="0">
                <a:solidFill>
                  <a:schemeClr val="tx1"/>
                </a:solidFill>
              </a:rPr>
              <a:t> client programs are written in a variety of languages. Client library (code encapsulated in a module) can be written in C or C++ and would be available for clients that have C bindings.</a:t>
            </a:r>
            <a:endParaRPr lang="en-US" dirty="0">
              <a:solidFill>
                <a:schemeClr val="tx1"/>
              </a:solidFill>
            </a:endParaRPr>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13</a:t>
            </a:fld>
            <a:endParaRPr lang="fr-BE"/>
          </a:p>
        </p:txBody>
      </p:sp>
      <p:sp>
        <p:nvSpPr>
          <p:cNvPr id="4" name="ZoneTexte 3"/>
          <p:cNvSpPr txBox="1"/>
          <p:nvPr/>
        </p:nvSpPr>
        <p:spPr>
          <a:xfrm>
            <a:off x="539552" y="1270501"/>
            <a:ext cx="7992888" cy="646331"/>
          </a:xfrm>
          <a:prstGeom prst="rect">
            <a:avLst/>
          </a:prstGeom>
          <a:noFill/>
        </p:spPr>
        <p:txBody>
          <a:bodyPr wrap="square" rtlCol="0">
            <a:spAutoFit/>
          </a:bodyPr>
          <a:lstStyle/>
          <a:p>
            <a:pPr algn="ctr"/>
            <a:r>
              <a:rPr lang="en-US" sz="3600" b="1" dirty="0" smtClean="0">
                <a:solidFill>
                  <a:srgbClr val="E98705"/>
                </a:solidFill>
                <a:effectLst>
                  <a:outerShdw blurRad="38100" dist="38100" dir="2700000" algn="tl">
                    <a:srgbClr val="000000">
                      <a:alpha val="43137"/>
                    </a:srgbClr>
                  </a:outerShdw>
                </a:effectLst>
              </a:rPr>
              <a:t>8- Client </a:t>
            </a:r>
            <a:r>
              <a:rPr lang="en-US" sz="3600" b="1" dirty="0" smtClean="0">
                <a:solidFill>
                  <a:srgbClr val="E98705"/>
                </a:solidFill>
                <a:effectLst>
                  <a:outerShdw blurRad="38100" dist="38100" dir="2700000" algn="tl">
                    <a:srgbClr val="000000">
                      <a:alpha val="43137"/>
                    </a:srgbClr>
                  </a:outerShdw>
                </a:effectLst>
              </a:rPr>
              <a:t>and Utility Programs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CF4668DC-857F-487D-BFFA-8C0CA5037977}" type="slidenum">
              <a:rPr lang="fr-BE" smtClean="0"/>
              <a:pPr/>
              <a:t>14</a:t>
            </a:fld>
            <a:endParaRPr lang="fr-BE"/>
          </a:p>
        </p:txBody>
      </p:sp>
      <p:pic>
        <p:nvPicPr>
          <p:cNvPr id="17410" name="Picture 2" descr="Principales commandes SQL/PostgreSQL que vous avez besoin de connaître"/>
          <p:cNvPicPr>
            <a:picLocks noChangeAspect="1" noChangeArrowheads="1"/>
          </p:cNvPicPr>
          <p:nvPr/>
        </p:nvPicPr>
        <p:blipFill>
          <a:blip r:embed="rId2" cstate="print"/>
          <a:srcRect/>
          <a:stretch>
            <a:fillRect/>
          </a:stretch>
        </p:blipFill>
        <p:spPr bwMode="auto">
          <a:xfrm>
            <a:off x="395536" y="1175396"/>
            <a:ext cx="8352928" cy="5421956"/>
          </a:xfrm>
          <a:prstGeom prst="rect">
            <a:avLst/>
          </a:prstGeom>
          <a:noFill/>
        </p:spPr>
      </p:pic>
      <p:sp>
        <p:nvSpPr>
          <p:cNvPr id="8" name="ZoneTexte 7"/>
          <p:cNvSpPr txBox="1"/>
          <p:nvPr/>
        </p:nvSpPr>
        <p:spPr>
          <a:xfrm>
            <a:off x="3059832" y="476672"/>
            <a:ext cx="2880320" cy="1015663"/>
          </a:xfrm>
          <a:prstGeom prst="rect">
            <a:avLst/>
          </a:prstGeom>
          <a:noFill/>
        </p:spPr>
        <p:txBody>
          <a:bodyPr wrap="square" rtlCol="0">
            <a:spAutoFit/>
          </a:bodyPr>
          <a:lstStyle/>
          <a:p>
            <a:pPr algn="ctr"/>
            <a:r>
              <a:rPr lang="en-US" sz="6000" b="1" dirty="0" smtClean="0">
                <a:solidFill>
                  <a:srgbClr val="1A629E"/>
                </a:solidFill>
                <a:latin typeface="Gill Sans Ultra Bold Condensed" pitchFamily="34" charset="0"/>
              </a:rPr>
              <a:t>II</a:t>
            </a:r>
            <a:endParaRPr lang="en-US" b="1" dirty="0">
              <a:solidFill>
                <a:srgbClr val="1A629E"/>
              </a:solidFill>
              <a:latin typeface="Gill Sans Ultra Bold Condensed"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CF4668DC-857F-487D-BFFA-8C0CA5037977}" type="slidenum">
              <a:rPr lang="fr-BE" smtClean="0"/>
              <a:pPr/>
              <a:t>15</a:t>
            </a:fld>
            <a:endParaRPr lang="fr-BE"/>
          </a:p>
        </p:txBody>
      </p:sp>
      <p:pic>
        <p:nvPicPr>
          <p:cNvPr id="17410" name="Picture 2" descr="Principales commandes SQL/PostgreSQL que vous avez besoin de connaître"/>
          <p:cNvPicPr>
            <a:picLocks noChangeAspect="1" noChangeArrowheads="1"/>
          </p:cNvPicPr>
          <p:nvPr/>
        </p:nvPicPr>
        <p:blipFill>
          <a:blip r:embed="rId2" cstate="print"/>
          <a:srcRect/>
          <a:stretch>
            <a:fillRect/>
          </a:stretch>
        </p:blipFill>
        <p:spPr bwMode="auto">
          <a:xfrm>
            <a:off x="2267744" y="692696"/>
            <a:ext cx="4338192" cy="2815957"/>
          </a:xfrm>
          <a:prstGeom prst="rect">
            <a:avLst/>
          </a:prstGeom>
          <a:noFill/>
        </p:spPr>
      </p:pic>
      <p:sp>
        <p:nvSpPr>
          <p:cNvPr id="4" name="ZoneTexte 3"/>
          <p:cNvSpPr txBox="1"/>
          <p:nvPr/>
        </p:nvSpPr>
        <p:spPr>
          <a:xfrm>
            <a:off x="827584" y="3573016"/>
            <a:ext cx="7056784" cy="2123658"/>
          </a:xfrm>
          <a:prstGeom prst="rect">
            <a:avLst/>
          </a:prstGeom>
          <a:solidFill>
            <a:srgbClr val="1A629E"/>
          </a:solidFill>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What is </a:t>
            </a:r>
            <a:r>
              <a:rPr lang="en-US" sz="66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PostgreSQL</a:t>
            </a: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 ?</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CF4668DC-857F-487D-BFFA-8C0CA5037977}" type="slidenum">
              <a:rPr lang="fr-BE" smtClean="0"/>
              <a:pPr/>
              <a:t>16</a:t>
            </a:fld>
            <a:endParaRPr lang="fr-BE"/>
          </a:p>
        </p:txBody>
      </p:sp>
      <p:sp>
        <p:nvSpPr>
          <p:cNvPr id="7" name="ZoneTexte 6"/>
          <p:cNvSpPr txBox="1"/>
          <p:nvPr/>
        </p:nvSpPr>
        <p:spPr>
          <a:xfrm>
            <a:off x="179512" y="692697"/>
            <a:ext cx="8784976" cy="5909310"/>
          </a:xfrm>
          <a:prstGeom prst="rect">
            <a:avLst/>
          </a:prstGeom>
          <a:noFill/>
        </p:spPr>
        <p:txBody>
          <a:bodyPr wrap="square" rtlCol="0">
            <a:spAutoFit/>
          </a:bodyPr>
          <a:lstStyle/>
          <a:p>
            <a:pPr algn="just">
              <a:buFont typeface="Wingdings" pitchFamily="2" charset="2"/>
              <a:buChar char="Ø"/>
            </a:pPr>
            <a:r>
              <a:rPr lang="en-US" sz="2700" dirty="0" smtClean="0">
                <a:latin typeface="+mj-lt"/>
              </a:rPr>
              <a:t>Is </a:t>
            </a:r>
            <a:r>
              <a:rPr lang="en-US" sz="2700" dirty="0" smtClean="0">
                <a:latin typeface="+mj-lt"/>
              </a:rPr>
              <a:t>a free and open-source relational database management system (RDBMS) emphasizing extensibility and SQL </a:t>
            </a:r>
            <a:r>
              <a:rPr lang="en-US" sz="2700" dirty="0" smtClean="0">
                <a:latin typeface="+mj-lt"/>
              </a:rPr>
              <a:t>compliance,</a:t>
            </a:r>
          </a:p>
          <a:p>
            <a:pPr algn="just">
              <a:buFont typeface="Wingdings" pitchFamily="2" charset="2"/>
              <a:buChar char="Ø"/>
            </a:pPr>
            <a:r>
              <a:rPr lang="en-US" sz="2700" dirty="0" smtClean="0">
                <a:latin typeface="+mj-lt"/>
              </a:rPr>
              <a:t> </a:t>
            </a:r>
            <a:r>
              <a:rPr lang="en-US" sz="2700" dirty="0" err="1" smtClean="0">
                <a:latin typeface="+mj-lt"/>
              </a:rPr>
              <a:t>PostgreSQL</a:t>
            </a:r>
            <a:r>
              <a:rPr lang="en-US" sz="2700" dirty="0" smtClean="0">
                <a:latin typeface="+mj-lt"/>
              </a:rPr>
              <a:t> (initially called </a:t>
            </a:r>
            <a:r>
              <a:rPr lang="en-US" sz="2700" dirty="0" err="1" smtClean="0">
                <a:latin typeface="+mj-lt"/>
              </a:rPr>
              <a:t>Postgres</a:t>
            </a:r>
            <a:r>
              <a:rPr lang="en-US" sz="2700" dirty="0" smtClean="0">
                <a:latin typeface="+mj-lt"/>
              </a:rPr>
              <a:t>) was created by a computer science professor Michael </a:t>
            </a:r>
            <a:r>
              <a:rPr lang="en-US" sz="2700" dirty="0" err="1" smtClean="0">
                <a:latin typeface="+mj-lt"/>
              </a:rPr>
              <a:t>Stonebraker</a:t>
            </a:r>
            <a:r>
              <a:rPr lang="en-US" sz="2700" dirty="0" smtClean="0">
                <a:latin typeface="+mj-lt"/>
              </a:rPr>
              <a:t> and his </a:t>
            </a:r>
            <a:r>
              <a:rPr lang="en-US" sz="2700" dirty="0" smtClean="0">
                <a:latin typeface="+mj-lt"/>
              </a:rPr>
              <a:t>team,</a:t>
            </a:r>
          </a:p>
          <a:p>
            <a:pPr algn="just">
              <a:buFont typeface="Wingdings" pitchFamily="2" charset="2"/>
              <a:buChar char="Ø"/>
            </a:pPr>
            <a:r>
              <a:rPr lang="en-US" sz="2700" dirty="0" smtClean="0">
                <a:latin typeface="+mj-lt"/>
              </a:rPr>
              <a:t>It is a highly used and tested solution having started in 1981 as the Ingres project at the University of California.</a:t>
            </a:r>
            <a:endParaRPr lang="en-US" sz="2700" dirty="0" smtClean="0">
              <a:latin typeface="+mj-lt"/>
            </a:endParaRPr>
          </a:p>
          <a:p>
            <a:pPr algn="just">
              <a:buFont typeface="Wingdings" pitchFamily="2" charset="2"/>
              <a:buChar char="Ø"/>
            </a:pPr>
            <a:r>
              <a:rPr lang="en-US" sz="2700" dirty="0" smtClean="0">
                <a:latin typeface="+mj-lt"/>
              </a:rPr>
              <a:t> The project was later named </a:t>
            </a:r>
            <a:r>
              <a:rPr lang="en-US" sz="2700" dirty="0" err="1" smtClean="0">
                <a:latin typeface="+mj-lt"/>
              </a:rPr>
              <a:t>Postgres</a:t>
            </a:r>
            <a:r>
              <a:rPr lang="en-US" sz="2700" dirty="0" smtClean="0">
                <a:latin typeface="+mj-lt"/>
              </a:rPr>
              <a:t> as it became "post Ingres", and then in 1996 the online presence at the website PostgreSQL.org was launched while the project was renamed </a:t>
            </a:r>
            <a:r>
              <a:rPr lang="en-US" sz="2700" dirty="0" err="1" smtClean="0">
                <a:latin typeface="+mj-lt"/>
              </a:rPr>
              <a:t>PostgreSQL</a:t>
            </a:r>
            <a:r>
              <a:rPr lang="en-US" sz="2700" dirty="0" smtClean="0">
                <a:latin typeface="+mj-lt"/>
              </a:rPr>
              <a:t> to reflect its support for SQL.</a:t>
            </a:r>
            <a:endParaRPr lang="en-US" sz="2700" dirty="0" smtClean="0">
              <a:latin typeface="+mj-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CF4668DC-857F-487D-BFFA-8C0CA5037977}" type="slidenum">
              <a:rPr lang="fr-BE" smtClean="0"/>
              <a:pPr/>
              <a:t>17</a:t>
            </a:fld>
            <a:endParaRPr lang="fr-BE"/>
          </a:p>
        </p:txBody>
      </p:sp>
      <p:pic>
        <p:nvPicPr>
          <p:cNvPr id="17410" name="Picture 2" descr="Principales commandes SQL/PostgreSQL que vous avez besoin de connaître"/>
          <p:cNvPicPr>
            <a:picLocks noChangeAspect="1" noChangeArrowheads="1"/>
          </p:cNvPicPr>
          <p:nvPr/>
        </p:nvPicPr>
        <p:blipFill>
          <a:blip r:embed="rId2" cstate="print"/>
          <a:srcRect/>
          <a:stretch>
            <a:fillRect/>
          </a:stretch>
        </p:blipFill>
        <p:spPr bwMode="auto">
          <a:xfrm>
            <a:off x="2267744" y="692696"/>
            <a:ext cx="4338192" cy="2815957"/>
          </a:xfrm>
          <a:prstGeom prst="rect">
            <a:avLst/>
          </a:prstGeom>
          <a:noFill/>
        </p:spPr>
      </p:pic>
      <p:sp>
        <p:nvSpPr>
          <p:cNvPr id="4" name="ZoneTexte 3"/>
          <p:cNvSpPr txBox="1"/>
          <p:nvPr/>
        </p:nvSpPr>
        <p:spPr>
          <a:xfrm>
            <a:off x="827584" y="3573016"/>
            <a:ext cx="7056784" cy="1107996"/>
          </a:xfrm>
          <a:prstGeom prst="rect">
            <a:avLst/>
          </a:prstGeom>
          <a:solidFill>
            <a:srgbClr val="1A629E"/>
          </a:solidFill>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Features</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CF4668DC-857F-487D-BFFA-8C0CA5037977}" type="slidenum">
              <a:rPr lang="fr-BE" smtClean="0"/>
              <a:pPr/>
              <a:t>18</a:t>
            </a:fld>
            <a:endParaRPr lang="fr-BE"/>
          </a:p>
        </p:txBody>
      </p:sp>
      <p:sp>
        <p:nvSpPr>
          <p:cNvPr id="5" name="ZoneTexte 4"/>
          <p:cNvSpPr txBox="1"/>
          <p:nvPr/>
        </p:nvSpPr>
        <p:spPr>
          <a:xfrm>
            <a:off x="395536" y="764704"/>
            <a:ext cx="8136904" cy="5830186"/>
          </a:xfrm>
          <a:prstGeom prst="rect">
            <a:avLst/>
          </a:prstGeom>
          <a:noFill/>
        </p:spPr>
        <p:txBody>
          <a:bodyPr wrap="square" rtlCol="0">
            <a:spAutoFit/>
          </a:bodyPr>
          <a:lstStyle/>
          <a:p>
            <a:pPr>
              <a:lnSpc>
                <a:spcPct val="150000"/>
              </a:lnSpc>
              <a:buFont typeface="Wingdings" pitchFamily="2" charset="2"/>
              <a:buChar char="ü"/>
            </a:pPr>
            <a:r>
              <a:rPr lang="en-US" sz="2800" dirty="0" smtClean="0">
                <a:latin typeface="+mj-lt"/>
              </a:rPr>
              <a:t> Helps </a:t>
            </a:r>
            <a:r>
              <a:rPr lang="en-US" sz="2800" dirty="0" smtClean="0">
                <a:latin typeface="+mj-lt"/>
              </a:rPr>
              <a:t>developers to build </a:t>
            </a:r>
            <a:r>
              <a:rPr lang="en-US" sz="2800" dirty="0" smtClean="0">
                <a:latin typeface="+mj-lt"/>
              </a:rPr>
              <a:t>applications.</a:t>
            </a:r>
          </a:p>
          <a:p>
            <a:pPr>
              <a:lnSpc>
                <a:spcPct val="150000"/>
              </a:lnSpc>
              <a:buFont typeface="Wingdings" pitchFamily="2" charset="2"/>
              <a:buChar char="ü"/>
            </a:pPr>
            <a:r>
              <a:rPr lang="en-US" sz="2800" dirty="0" smtClean="0">
                <a:latin typeface="+mj-lt"/>
              </a:rPr>
              <a:t> </a:t>
            </a:r>
            <a:r>
              <a:rPr lang="en-US" sz="2800" dirty="0" smtClean="0">
                <a:latin typeface="+mj-lt"/>
              </a:rPr>
              <a:t>It </a:t>
            </a:r>
            <a:r>
              <a:rPr lang="en-US" sz="2800" dirty="0" smtClean="0">
                <a:latin typeface="+mj-lt"/>
              </a:rPr>
              <a:t>allows administrators to build fault-tolerant environment by protecting data </a:t>
            </a:r>
            <a:r>
              <a:rPr lang="en-US" sz="2800" dirty="0" smtClean="0">
                <a:latin typeface="+mj-lt"/>
              </a:rPr>
              <a:t>integrity.</a:t>
            </a:r>
          </a:p>
          <a:p>
            <a:pPr>
              <a:lnSpc>
                <a:spcPct val="150000"/>
              </a:lnSpc>
              <a:buFont typeface="Wingdings" pitchFamily="2" charset="2"/>
              <a:buChar char="ü"/>
            </a:pPr>
            <a:r>
              <a:rPr lang="en-US" sz="2800" dirty="0" smtClean="0">
                <a:latin typeface="+mj-lt"/>
              </a:rPr>
              <a:t> </a:t>
            </a:r>
            <a:r>
              <a:rPr lang="en-US" sz="2800" dirty="0" smtClean="0">
                <a:latin typeface="+mj-lt"/>
              </a:rPr>
              <a:t>Compatible </a:t>
            </a:r>
            <a:r>
              <a:rPr lang="en-US" sz="2800" dirty="0" smtClean="0">
                <a:latin typeface="+mj-lt"/>
              </a:rPr>
              <a:t>with various platforms using all major languages and </a:t>
            </a:r>
            <a:r>
              <a:rPr lang="en-US" sz="2800" dirty="0" smtClean="0">
                <a:latin typeface="+mj-lt"/>
              </a:rPr>
              <a:t>middleware.</a:t>
            </a:r>
          </a:p>
          <a:p>
            <a:pPr>
              <a:lnSpc>
                <a:spcPct val="150000"/>
              </a:lnSpc>
              <a:buFont typeface="Wingdings" pitchFamily="2" charset="2"/>
              <a:buChar char="ü"/>
            </a:pPr>
            <a:r>
              <a:rPr lang="en-US" sz="2800" dirty="0" smtClean="0">
                <a:latin typeface="+mj-lt"/>
              </a:rPr>
              <a:t> </a:t>
            </a:r>
            <a:r>
              <a:rPr lang="en-US" sz="2800" dirty="0" smtClean="0">
                <a:latin typeface="+mj-lt"/>
              </a:rPr>
              <a:t>It </a:t>
            </a:r>
            <a:r>
              <a:rPr lang="en-US" sz="2800" dirty="0" smtClean="0">
                <a:latin typeface="+mj-lt"/>
              </a:rPr>
              <a:t>offers a most sophisticated locking </a:t>
            </a:r>
            <a:r>
              <a:rPr lang="en-US" sz="2800" dirty="0" smtClean="0">
                <a:latin typeface="+mj-lt"/>
              </a:rPr>
              <a:t>mechanism.</a:t>
            </a:r>
          </a:p>
          <a:p>
            <a:pPr>
              <a:lnSpc>
                <a:spcPct val="150000"/>
              </a:lnSpc>
              <a:buFont typeface="Wingdings" pitchFamily="2" charset="2"/>
              <a:buChar char="ü"/>
            </a:pPr>
            <a:r>
              <a:rPr lang="en-US" sz="2800" dirty="0" smtClean="0">
                <a:latin typeface="+mj-lt"/>
              </a:rPr>
              <a:t> Support </a:t>
            </a:r>
            <a:r>
              <a:rPr lang="en-US" sz="2800" dirty="0" smtClean="0">
                <a:latin typeface="+mj-lt"/>
              </a:rPr>
              <a:t>for multi-version concurrency </a:t>
            </a:r>
            <a:r>
              <a:rPr lang="en-US" sz="2800" dirty="0" smtClean="0">
                <a:latin typeface="+mj-lt"/>
              </a:rPr>
              <a:t>control.</a:t>
            </a:r>
          </a:p>
          <a:p>
            <a:pPr>
              <a:lnSpc>
                <a:spcPct val="150000"/>
              </a:lnSpc>
              <a:buFont typeface="Wingdings" pitchFamily="2" charset="2"/>
              <a:buChar char="ü"/>
            </a:pPr>
            <a:r>
              <a:rPr lang="en-US" sz="2800" dirty="0" smtClean="0">
                <a:latin typeface="+mj-lt"/>
              </a:rPr>
              <a:t> </a:t>
            </a:r>
            <a:r>
              <a:rPr lang="en-US" sz="2800" dirty="0" smtClean="0">
                <a:latin typeface="+mj-lt"/>
              </a:rPr>
              <a:t>Mature </a:t>
            </a:r>
            <a:r>
              <a:rPr lang="en-US" sz="2800" dirty="0" smtClean="0">
                <a:latin typeface="+mj-lt"/>
              </a:rPr>
              <a:t>Server-Side Programming Functionality.</a:t>
            </a:r>
            <a:endParaRPr lang="en-US" sz="2800" dirty="0">
              <a:latin typeface="+mj-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CF4668DC-857F-487D-BFFA-8C0CA5037977}" type="slidenum">
              <a:rPr lang="fr-BE" smtClean="0"/>
              <a:pPr/>
              <a:t>19</a:t>
            </a:fld>
            <a:endParaRPr lang="fr-BE"/>
          </a:p>
        </p:txBody>
      </p:sp>
      <p:sp>
        <p:nvSpPr>
          <p:cNvPr id="5" name="ZoneTexte 4"/>
          <p:cNvSpPr txBox="1"/>
          <p:nvPr/>
        </p:nvSpPr>
        <p:spPr>
          <a:xfrm>
            <a:off x="216024" y="688042"/>
            <a:ext cx="8748464" cy="5909310"/>
          </a:xfrm>
          <a:prstGeom prst="rect">
            <a:avLst/>
          </a:prstGeom>
          <a:noFill/>
        </p:spPr>
        <p:txBody>
          <a:bodyPr wrap="square" rtlCol="0">
            <a:spAutoFit/>
          </a:bodyPr>
          <a:lstStyle/>
          <a:p>
            <a:pPr>
              <a:lnSpc>
                <a:spcPct val="150000"/>
              </a:lnSpc>
              <a:buFont typeface="Wingdings" pitchFamily="2" charset="2"/>
              <a:buChar char="ü"/>
            </a:pPr>
            <a:r>
              <a:rPr lang="en-US" sz="2800" dirty="0" smtClean="0">
                <a:latin typeface="+mj-lt"/>
              </a:rPr>
              <a:t> Compliant </a:t>
            </a:r>
            <a:r>
              <a:rPr lang="en-US" sz="2800" dirty="0" smtClean="0">
                <a:latin typeface="+mj-lt"/>
              </a:rPr>
              <a:t>with the ANSI SQL </a:t>
            </a:r>
            <a:r>
              <a:rPr lang="en-US" sz="2800" dirty="0" smtClean="0">
                <a:latin typeface="+mj-lt"/>
              </a:rPr>
              <a:t>standard.</a:t>
            </a:r>
          </a:p>
          <a:p>
            <a:pPr>
              <a:lnSpc>
                <a:spcPct val="150000"/>
              </a:lnSpc>
              <a:buFont typeface="Wingdings" pitchFamily="2" charset="2"/>
              <a:buChar char="ü"/>
            </a:pPr>
            <a:r>
              <a:rPr lang="en-US" sz="2800" dirty="0" smtClean="0">
                <a:latin typeface="+mj-lt"/>
              </a:rPr>
              <a:t> </a:t>
            </a:r>
            <a:r>
              <a:rPr lang="en-US" sz="2800" dirty="0" smtClean="0">
                <a:latin typeface="+mj-lt"/>
              </a:rPr>
              <a:t>Full </a:t>
            </a:r>
            <a:r>
              <a:rPr lang="en-US" sz="2800" dirty="0" smtClean="0">
                <a:latin typeface="+mj-lt"/>
              </a:rPr>
              <a:t>support for client-server network </a:t>
            </a:r>
            <a:r>
              <a:rPr lang="en-US" sz="2800" dirty="0" smtClean="0">
                <a:latin typeface="+mj-lt"/>
              </a:rPr>
              <a:t>architecture.</a:t>
            </a:r>
          </a:p>
          <a:p>
            <a:pPr>
              <a:lnSpc>
                <a:spcPct val="150000"/>
              </a:lnSpc>
              <a:buFont typeface="Wingdings" pitchFamily="2" charset="2"/>
              <a:buChar char="ü"/>
            </a:pPr>
            <a:r>
              <a:rPr lang="en-US" sz="2800" dirty="0" smtClean="0">
                <a:latin typeface="+mj-lt"/>
              </a:rPr>
              <a:t> </a:t>
            </a:r>
            <a:r>
              <a:rPr lang="en-US" sz="2800" dirty="0" smtClean="0">
                <a:latin typeface="+mj-lt"/>
              </a:rPr>
              <a:t>Log-based </a:t>
            </a:r>
            <a:r>
              <a:rPr lang="en-US" sz="2800" dirty="0" smtClean="0">
                <a:latin typeface="+mj-lt"/>
              </a:rPr>
              <a:t>and trigger-based replication </a:t>
            </a:r>
            <a:r>
              <a:rPr lang="en-US" sz="2800" dirty="0" smtClean="0">
                <a:latin typeface="+mj-lt"/>
              </a:rPr>
              <a:t>SSL.</a:t>
            </a:r>
          </a:p>
          <a:p>
            <a:pPr>
              <a:lnSpc>
                <a:spcPct val="150000"/>
              </a:lnSpc>
              <a:buFont typeface="Wingdings" pitchFamily="2" charset="2"/>
              <a:buChar char="ü"/>
            </a:pPr>
            <a:r>
              <a:rPr lang="en-US" sz="2800" dirty="0" smtClean="0">
                <a:latin typeface="+mj-lt"/>
              </a:rPr>
              <a:t> </a:t>
            </a:r>
            <a:r>
              <a:rPr lang="en-US" sz="2800" dirty="0" smtClean="0">
                <a:latin typeface="+mj-lt"/>
              </a:rPr>
              <a:t>Standby </a:t>
            </a:r>
            <a:r>
              <a:rPr lang="en-US" sz="2800" dirty="0" smtClean="0">
                <a:latin typeface="+mj-lt"/>
              </a:rPr>
              <a:t>server and high </a:t>
            </a:r>
            <a:r>
              <a:rPr lang="en-US" sz="2800" dirty="0" smtClean="0">
                <a:latin typeface="+mj-lt"/>
              </a:rPr>
              <a:t>availability.</a:t>
            </a:r>
          </a:p>
          <a:p>
            <a:pPr>
              <a:lnSpc>
                <a:spcPct val="150000"/>
              </a:lnSpc>
              <a:buFont typeface="Wingdings" pitchFamily="2" charset="2"/>
              <a:buChar char="ü"/>
            </a:pPr>
            <a:r>
              <a:rPr lang="en-US" sz="2800" dirty="0" smtClean="0">
                <a:latin typeface="+mj-lt"/>
              </a:rPr>
              <a:t> </a:t>
            </a:r>
            <a:r>
              <a:rPr lang="en-US" sz="2800" dirty="0" smtClean="0">
                <a:latin typeface="+mj-lt"/>
              </a:rPr>
              <a:t>Object-oriented </a:t>
            </a:r>
            <a:r>
              <a:rPr lang="en-US" sz="2800" dirty="0" smtClean="0">
                <a:latin typeface="+mj-lt"/>
              </a:rPr>
              <a:t>and ANSI-SQL2008 </a:t>
            </a:r>
            <a:r>
              <a:rPr lang="en-US" sz="2800" dirty="0" smtClean="0">
                <a:latin typeface="+mj-lt"/>
              </a:rPr>
              <a:t>compatible.</a:t>
            </a:r>
          </a:p>
          <a:p>
            <a:pPr>
              <a:lnSpc>
                <a:spcPct val="150000"/>
              </a:lnSpc>
              <a:buFont typeface="Wingdings" pitchFamily="2" charset="2"/>
              <a:buChar char="ü"/>
            </a:pPr>
            <a:r>
              <a:rPr lang="en-US" sz="2800" dirty="0" smtClean="0">
                <a:latin typeface="+mj-lt"/>
              </a:rPr>
              <a:t> </a:t>
            </a:r>
            <a:r>
              <a:rPr lang="en-US" sz="2800" dirty="0" smtClean="0">
                <a:latin typeface="+mj-lt"/>
              </a:rPr>
              <a:t>Support </a:t>
            </a:r>
            <a:r>
              <a:rPr lang="en-US" sz="2800" dirty="0" smtClean="0">
                <a:latin typeface="+mj-lt"/>
              </a:rPr>
              <a:t>for JSON allows linking with other data stores like </a:t>
            </a:r>
            <a:r>
              <a:rPr lang="en-US" sz="2800" dirty="0" err="1" smtClean="0">
                <a:latin typeface="+mj-lt"/>
              </a:rPr>
              <a:t>NoSQL</a:t>
            </a:r>
            <a:r>
              <a:rPr lang="en-US" sz="2800" dirty="0" smtClean="0">
                <a:latin typeface="+mj-lt"/>
              </a:rPr>
              <a:t> which act as a federated hub for polyglot databases.</a:t>
            </a:r>
            <a:endParaRPr lang="en-US" sz="2800" dirty="0">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CF4668DC-857F-487D-BFFA-8C0CA5037977}" type="slidenum">
              <a:rPr lang="fr-BE" smtClean="0"/>
              <a:pPr/>
              <a:t>2</a:t>
            </a:fld>
            <a:endParaRPr lang="fr-BE"/>
          </a:p>
        </p:txBody>
      </p:sp>
      <p:pic>
        <p:nvPicPr>
          <p:cNvPr id="1026" name="Picture 2" descr="MySQL — Wikipédia"/>
          <p:cNvPicPr>
            <a:picLocks noChangeAspect="1" noChangeArrowheads="1"/>
          </p:cNvPicPr>
          <p:nvPr/>
        </p:nvPicPr>
        <p:blipFill>
          <a:blip r:embed="rId2" cstate="print"/>
          <a:srcRect/>
          <a:stretch>
            <a:fillRect/>
          </a:stretch>
        </p:blipFill>
        <p:spPr bwMode="auto">
          <a:xfrm>
            <a:off x="1043608" y="1487267"/>
            <a:ext cx="7056784" cy="3957957"/>
          </a:xfrm>
          <a:prstGeom prst="rect">
            <a:avLst/>
          </a:prstGeom>
          <a:noFill/>
        </p:spPr>
      </p:pic>
      <p:sp>
        <p:nvSpPr>
          <p:cNvPr id="7" name="ZoneTexte 6"/>
          <p:cNvSpPr txBox="1"/>
          <p:nvPr/>
        </p:nvSpPr>
        <p:spPr>
          <a:xfrm>
            <a:off x="3059832" y="764704"/>
            <a:ext cx="2880320" cy="1015663"/>
          </a:xfrm>
          <a:prstGeom prst="rect">
            <a:avLst/>
          </a:prstGeom>
          <a:noFill/>
        </p:spPr>
        <p:txBody>
          <a:bodyPr wrap="square" rtlCol="0">
            <a:spAutoFit/>
          </a:bodyPr>
          <a:lstStyle/>
          <a:p>
            <a:pPr algn="ctr"/>
            <a:r>
              <a:rPr lang="en-US" sz="6000" b="1" dirty="0" smtClean="0">
                <a:solidFill>
                  <a:srgbClr val="E98705"/>
                </a:solidFill>
                <a:latin typeface="Gill Sans Ultra Bold Condensed" pitchFamily="34" charset="0"/>
              </a:rPr>
              <a:t>I</a:t>
            </a:r>
            <a:endParaRPr lang="en-US" b="1" dirty="0">
              <a:solidFill>
                <a:srgbClr val="E98705"/>
              </a:solidFill>
              <a:latin typeface="Gill Sans Ultra Bold Condensed"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CF4668DC-857F-487D-BFFA-8C0CA5037977}" type="slidenum">
              <a:rPr lang="fr-BE" smtClean="0"/>
              <a:pPr/>
              <a:t>20</a:t>
            </a:fld>
            <a:endParaRPr lang="fr-BE"/>
          </a:p>
        </p:txBody>
      </p:sp>
      <p:pic>
        <p:nvPicPr>
          <p:cNvPr id="18434" name="Picture 2" descr="SQL Server Express - Sauvegarde, fonctionnalités, comparaison des éditions"/>
          <p:cNvPicPr>
            <a:picLocks noChangeAspect="1" noChangeArrowheads="1"/>
          </p:cNvPicPr>
          <p:nvPr/>
        </p:nvPicPr>
        <p:blipFill>
          <a:blip r:embed="rId2" cstate="print"/>
          <a:srcRect/>
          <a:stretch>
            <a:fillRect/>
          </a:stretch>
        </p:blipFill>
        <p:spPr bwMode="auto">
          <a:xfrm>
            <a:off x="292024" y="1124744"/>
            <a:ext cx="8456440" cy="4665622"/>
          </a:xfrm>
          <a:prstGeom prst="rect">
            <a:avLst/>
          </a:prstGeom>
          <a:noFill/>
        </p:spPr>
      </p:pic>
      <p:sp>
        <p:nvSpPr>
          <p:cNvPr id="7" name="ZoneTexte 6"/>
          <p:cNvSpPr txBox="1"/>
          <p:nvPr/>
        </p:nvSpPr>
        <p:spPr>
          <a:xfrm>
            <a:off x="3059832" y="764704"/>
            <a:ext cx="2880320" cy="1015663"/>
          </a:xfrm>
          <a:prstGeom prst="rect">
            <a:avLst/>
          </a:prstGeom>
          <a:noFill/>
        </p:spPr>
        <p:txBody>
          <a:bodyPr wrap="square" rtlCol="0">
            <a:spAutoFit/>
          </a:bodyPr>
          <a:lstStyle/>
          <a:p>
            <a:pPr algn="ctr"/>
            <a:r>
              <a:rPr lang="en-US" sz="6000" b="1" dirty="0" smtClean="0">
                <a:solidFill>
                  <a:srgbClr val="93A4AF"/>
                </a:solidFill>
                <a:latin typeface="Gill Sans Ultra Bold Condensed" pitchFamily="34" charset="0"/>
              </a:rPr>
              <a:t>III</a:t>
            </a:r>
            <a:endParaRPr lang="en-US" b="1" dirty="0">
              <a:solidFill>
                <a:srgbClr val="93A4AF"/>
              </a:solidFill>
              <a:latin typeface="Gill Sans Ultra Bold Condensed"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CF4668DC-857F-487D-BFFA-8C0CA5037977}" type="slidenum">
              <a:rPr lang="fr-BE" smtClean="0"/>
              <a:pPr/>
              <a:t>21</a:t>
            </a:fld>
            <a:endParaRPr lang="fr-BE"/>
          </a:p>
        </p:txBody>
      </p:sp>
      <p:pic>
        <p:nvPicPr>
          <p:cNvPr id="18434" name="Picture 2" descr="SQL Server Express - Sauvegarde, fonctionnalités, comparaison des éditions"/>
          <p:cNvPicPr>
            <a:picLocks noChangeAspect="1" noChangeArrowheads="1"/>
          </p:cNvPicPr>
          <p:nvPr/>
        </p:nvPicPr>
        <p:blipFill>
          <a:blip r:embed="rId2" cstate="print"/>
          <a:srcRect/>
          <a:stretch>
            <a:fillRect/>
          </a:stretch>
        </p:blipFill>
        <p:spPr bwMode="auto">
          <a:xfrm>
            <a:off x="1619672" y="1139016"/>
            <a:ext cx="5725473" cy="2217976"/>
          </a:xfrm>
          <a:prstGeom prst="rect">
            <a:avLst/>
          </a:prstGeom>
          <a:noFill/>
        </p:spPr>
      </p:pic>
      <p:sp>
        <p:nvSpPr>
          <p:cNvPr id="4" name="ZoneTexte 3"/>
          <p:cNvSpPr txBox="1"/>
          <p:nvPr/>
        </p:nvSpPr>
        <p:spPr>
          <a:xfrm>
            <a:off x="1043608" y="3573016"/>
            <a:ext cx="7056784" cy="2123658"/>
          </a:xfrm>
          <a:prstGeom prst="rect">
            <a:avLst/>
          </a:prstGeom>
          <a:solidFill>
            <a:srgbClr val="93A4AF"/>
          </a:solidFill>
          <a:ln w="28575">
            <a:solidFill>
              <a:srgbClr val="BD070B"/>
            </a:solid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What is SQL Server ?</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CF4668DC-857F-487D-BFFA-8C0CA5037977}" type="slidenum">
              <a:rPr lang="fr-BE" smtClean="0"/>
              <a:pPr/>
              <a:t>22</a:t>
            </a:fld>
            <a:endParaRPr lang="fr-BE"/>
          </a:p>
        </p:txBody>
      </p:sp>
      <p:sp>
        <p:nvSpPr>
          <p:cNvPr id="5" name="Rectangle 4"/>
          <p:cNvSpPr/>
          <p:nvPr/>
        </p:nvSpPr>
        <p:spPr>
          <a:xfrm>
            <a:off x="0" y="577125"/>
            <a:ext cx="9144000" cy="6740307"/>
          </a:xfrm>
          <a:prstGeom prst="rect">
            <a:avLst/>
          </a:prstGeom>
        </p:spPr>
        <p:txBody>
          <a:bodyPr wrap="square">
            <a:spAutoFit/>
          </a:bodyPr>
          <a:lstStyle/>
          <a:p>
            <a:pPr algn="just">
              <a:lnSpc>
                <a:spcPct val="150000"/>
              </a:lnSpc>
              <a:buFont typeface="Wingdings" pitchFamily="2" charset="2"/>
              <a:buChar char="Ø"/>
            </a:pPr>
            <a:r>
              <a:rPr lang="en-US" sz="2400" dirty="0" smtClean="0">
                <a:latin typeface="+mj-lt"/>
              </a:rPr>
              <a:t> Is </a:t>
            </a:r>
            <a:r>
              <a:rPr lang="en-US" sz="2400" dirty="0" smtClean="0">
                <a:latin typeface="+mj-lt"/>
              </a:rPr>
              <a:t>a relational database management system (RDBMS) developed by </a:t>
            </a:r>
            <a:r>
              <a:rPr lang="en-US" sz="2400" dirty="0" smtClean="0">
                <a:latin typeface="+mj-lt"/>
              </a:rPr>
              <a:t>Microsoft,</a:t>
            </a:r>
          </a:p>
          <a:p>
            <a:pPr algn="just">
              <a:lnSpc>
                <a:spcPct val="150000"/>
              </a:lnSpc>
              <a:buFont typeface="Wingdings" pitchFamily="2" charset="2"/>
              <a:buChar char="Ø"/>
            </a:pPr>
            <a:r>
              <a:rPr lang="en-US" sz="2400" dirty="0" smtClean="0">
                <a:latin typeface="+mj-lt"/>
              </a:rPr>
              <a:t> </a:t>
            </a:r>
            <a:r>
              <a:rPr lang="en-US" sz="2400" dirty="0" smtClean="0">
                <a:latin typeface="+mj-lt"/>
              </a:rPr>
              <a:t>Is </a:t>
            </a:r>
            <a:r>
              <a:rPr lang="en-US" sz="2400" dirty="0" smtClean="0">
                <a:latin typeface="+mj-lt"/>
              </a:rPr>
              <a:t>a Microsoft software product mainly used to store and retrieve data for the same or other </a:t>
            </a:r>
            <a:r>
              <a:rPr lang="en-US" sz="2400" dirty="0" smtClean="0">
                <a:latin typeface="+mj-lt"/>
              </a:rPr>
              <a:t>applications.,</a:t>
            </a:r>
          </a:p>
          <a:p>
            <a:pPr algn="just">
              <a:lnSpc>
                <a:spcPct val="150000"/>
              </a:lnSpc>
              <a:buFont typeface="Wingdings" pitchFamily="2" charset="2"/>
              <a:buChar char="Ø"/>
            </a:pPr>
            <a:r>
              <a:rPr lang="en-US" sz="2400" dirty="0" smtClean="0">
                <a:latin typeface="+mj-lt"/>
              </a:rPr>
              <a:t> </a:t>
            </a:r>
            <a:r>
              <a:rPr lang="en-US" sz="2400" dirty="0" smtClean="0">
                <a:latin typeface="+mj-lt"/>
              </a:rPr>
              <a:t>We </a:t>
            </a:r>
            <a:r>
              <a:rPr lang="en-US" sz="2400" dirty="0" smtClean="0">
                <a:latin typeface="+mj-lt"/>
              </a:rPr>
              <a:t>can run these applications on the same computer or a different </a:t>
            </a:r>
            <a:r>
              <a:rPr lang="en-US" sz="2400" dirty="0" smtClean="0">
                <a:latin typeface="+mj-lt"/>
              </a:rPr>
              <a:t>one,</a:t>
            </a:r>
          </a:p>
          <a:p>
            <a:pPr algn="just">
              <a:lnSpc>
                <a:spcPct val="150000"/>
              </a:lnSpc>
              <a:buFont typeface="Wingdings" pitchFamily="2" charset="2"/>
              <a:buChar char="Ø"/>
            </a:pPr>
            <a:r>
              <a:rPr lang="en-US" sz="2400" dirty="0" smtClean="0">
                <a:latin typeface="+mj-lt"/>
              </a:rPr>
              <a:t> It </a:t>
            </a:r>
            <a:r>
              <a:rPr lang="en-US" sz="2400" dirty="0" smtClean="0">
                <a:latin typeface="+mj-lt"/>
              </a:rPr>
              <a:t>is also called MS SQL Server, which is an ORDBMS, platform-dependent, and can work on GUI and command-based software.</a:t>
            </a:r>
            <a:endParaRPr lang="en-US" sz="2400" dirty="0" smtClean="0">
              <a:latin typeface="+mj-lt"/>
            </a:endParaRPr>
          </a:p>
          <a:p>
            <a:pPr algn="just">
              <a:lnSpc>
                <a:spcPct val="150000"/>
              </a:lnSpc>
              <a:buFont typeface="Wingdings" pitchFamily="2" charset="2"/>
              <a:buChar char="Ø"/>
            </a:pPr>
            <a:r>
              <a:rPr lang="en-US" sz="2400" dirty="0" smtClean="0">
                <a:latin typeface="+mj-lt"/>
              </a:rPr>
              <a:t>  Originally released in 1989 as version 1.0 by Microsoft, in conjunction with Sybase, SQL Server and its early versions were very similar to </a:t>
            </a:r>
            <a:r>
              <a:rPr lang="en-US" sz="2400" dirty="0" smtClean="0">
                <a:latin typeface="+mj-lt"/>
              </a:rPr>
              <a:t>Sybase.</a:t>
            </a:r>
          </a:p>
          <a:p>
            <a:pPr algn="just">
              <a:lnSpc>
                <a:spcPct val="150000"/>
              </a:lnSpc>
            </a:pPr>
            <a:endParaRPr lang="en-US" sz="2400" dirty="0">
              <a:latin typeface="+mj-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CF4668DC-857F-487D-BFFA-8C0CA5037977}" type="slidenum">
              <a:rPr lang="fr-BE" smtClean="0"/>
              <a:pPr/>
              <a:t>23</a:t>
            </a:fld>
            <a:endParaRPr lang="fr-BE"/>
          </a:p>
        </p:txBody>
      </p:sp>
      <p:pic>
        <p:nvPicPr>
          <p:cNvPr id="18434" name="Picture 2" descr="SQL Server Express - Sauvegarde, fonctionnalités, comparaison des éditions"/>
          <p:cNvPicPr>
            <a:picLocks noChangeAspect="1" noChangeArrowheads="1"/>
          </p:cNvPicPr>
          <p:nvPr/>
        </p:nvPicPr>
        <p:blipFill>
          <a:blip r:embed="rId2" cstate="print"/>
          <a:srcRect/>
          <a:stretch>
            <a:fillRect/>
          </a:stretch>
        </p:blipFill>
        <p:spPr bwMode="auto">
          <a:xfrm>
            <a:off x="1654839" y="922992"/>
            <a:ext cx="5725473" cy="2217976"/>
          </a:xfrm>
          <a:prstGeom prst="rect">
            <a:avLst/>
          </a:prstGeom>
          <a:noFill/>
        </p:spPr>
      </p:pic>
      <p:sp>
        <p:nvSpPr>
          <p:cNvPr id="4" name="ZoneTexte 3"/>
          <p:cNvSpPr txBox="1"/>
          <p:nvPr/>
        </p:nvSpPr>
        <p:spPr>
          <a:xfrm>
            <a:off x="1043608" y="3573016"/>
            <a:ext cx="7056784" cy="1107996"/>
          </a:xfrm>
          <a:prstGeom prst="rect">
            <a:avLst/>
          </a:prstGeom>
          <a:solidFill>
            <a:srgbClr val="93A4AF"/>
          </a:solidFill>
          <a:ln w="28575">
            <a:solidFill>
              <a:srgbClr val="BD070B"/>
            </a:solid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Features</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1124744"/>
            <a:ext cx="8229600" cy="2736304"/>
          </a:xfrm>
          <a:ln>
            <a:solidFill>
              <a:schemeClr val="bg1">
                <a:lumMod val="75000"/>
              </a:schemeClr>
            </a:solidFill>
          </a:ln>
        </p:spPr>
        <p:txBody>
          <a:bodyPr>
            <a:noAutofit/>
          </a:bodyPr>
          <a:lstStyle/>
          <a:p>
            <a:r>
              <a:rPr lang="fr-FR" sz="2800" b="1" dirty="0" smtClean="0">
                <a:solidFill>
                  <a:srgbClr val="BD070B"/>
                </a:solidFill>
              </a:rPr>
              <a:t>Break </a:t>
            </a:r>
            <a:r>
              <a:rPr lang="fr-FR" sz="2800" b="1" dirty="0" smtClean="0">
                <a:solidFill>
                  <a:srgbClr val="BD070B"/>
                </a:solidFill>
              </a:rPr>
              <a:t>down data </a:t>
            </a:r>
            <a:r>
              <a:rPr lang="fr-FR" sz="2800" b="1" dirty="0" smtClean="0">
                <a:solidFill>
                  <a:srgbClr val="BD070B"/>
                </a:solidFill>
              </a:rPr>
              <a:t>silos</a:t>
            </a:r>
            <a:r>
              <a:rPr lang="fr-FR" sz="2400" dirty="0" smtClean="0">
                <a:solidFill>
                  <a:schemeClr val="tx1"/>
                </a:solidFill>
              </a:rPr>
              <a:t/>
            </a:r>
            <a:br>
              <a:rPr lang="fr-FR" sz="2400" dirty="0" smtClean="0">
                <a:solidFill>
                  <a:schemeClr val="tx1"/>
                </a:solidFill>
              </a:rPr>
            </a:br>
            <a:r>
              <a:rPr lang="fr-FR" sz="2400" dirty="0" smtClean="0">
                <a:solidFill>
                  <a:schemeClr val="tx1"/>
                </a:solidFill>
              </a:rPr>
              <a:t>Gain insights </a:t>
            </a:r>
            <a:r>
              <a:rPr lang="fr-FR" sz="2400" dirty="0" err="1" smtClean="0">
                <a:solidFill>
                  <a:schemeClr val="tx1"/>
                </a:solidFill>
              </a:rPr>
              <a:t>from</a:t>
            </a:r>
            <a:r>
              <a:rPr lang="fr-FR" sz="2400" dirty="0" smtClean="0">
                <a:solidFill>
                  <a:schemeClr val="tx1"/>
                </a:solidFill>
              </a:rPr>
              <a:t> all </a:t>
            </a:r>
            <a:r>
              <a:rPr lang="fr-FR" sz="2400" dirty="0" err="1" smtClean="0">
                <a:solidFill>
                  <a:schemeClr val="tx1"/>
                </a:solidFill>
              </a:rPr>
              <a:t>your</a:t>
            </a:r>
            <a:r>
              <a:rPr lang="fr-FR" sz="2400" dirty="0" smtClean="0">
                <a:solidFill>
                  <a:schemeClr val="tx1"/>
                </a:solidFill>
              </a:rPr>
              <a:t> data by </a:t>
            </a:r>
            <a:r>
              <a:rPr lang="fr-FR" sz="2400" dirty="0" err="1" smtClean="0">
                <a:solidFill>
                  <a:schemeClr val="tx1"/>
                </a:solidFill>
              </a:rPr>
              <a:t>querying</a:t>
            </a:r>
            <a:r>
              <a:rPr lang="fr-FR" sz="2400" dirty="0" smtClean="0">
                <a:solidFill>
                  <a:schemeClr val="tx1"/>
                </a:solidFill>
              </a:rPr>
              <a:t> </a:t>
            </a:r>
            <a:r>
              <a:rPr lang="fr-FR" sz="2400" dirty="0" err="1" smtClean="0">
                <a:solidFill>
                  <a:schemeClr val="tx1"/>
                </a:solidFill>
              </a:rPr>
              <a:t>across</a:t>
            </a:r>
            <a:r>
              <a:rPr lang="fr-FR" sz="2400" dirty="0" smtClean="0">
                <a:solidFill>
                  <a:schemeClr val="tx1"/>
                </a:solidFill>
              </a:rPr>
              <a:t> </a:t>
            </a:r>
            <a:r>
              <a:rPr lang="fr-FR" sz="2400" dirty="0" err="1" smtClean="0">
                <a:solidFill>
                  <a:schemeClr val="tx1"/>
                </a:solidFill>
              </a:rPr>
              <a:t>your</a:t>
            </a:r>
            <a:r>
              <a:rPr lang="fr-FR" sz="2400" dirty="0" smtClean="0">
                <a:solidFill>
                  <a:schemeClr val="tx1"/>
                </a:solidFill>
              </a:rPr>
              <a:t> </a:t>
            </a:r>
            <a:r>
              <a:rPr lang="fr-FR" sz="2400" dirty="0" err="1" smtClean="0">
                <a:solidFill>
                  <a:schemeClr val="tx1"/>
                </a:solidFill>
              </a:rPr>
              <a:t>entire</a:t>
            </a:r>
            <a:r>
              <a:rPr lang="fr-FR" sz="2400" dirty="0" smtClean="0">
                <a:solidFill>
                  <a:schemeClr val="tx1"/>
                </a:solidFill>
              </a:rPr>
              <a:t> data </a:t>
            </a:r>
            <a:r>
              <a:rPr lang="fr-FR" sz="2400" dirty="0" err="1" smtClean="0">
                <a:solidFill>
                  <a:schemeClr val="tx1"/>
                </a:solidFill>
              </a:rPr>
              <a:t>estate</a:t>
            </a:r>
            <a:r>
              <a:rPr lang="fr-FR" sz="2400" dirty="0" smtClean="0">
                <a:solidFill>
                  <a:schemeClr val="tx1"/>
                </a:solidFill>
              </a:rPr>
              <a:t>—SQL Server, Azure SQL </a:t>
            </a:r>
            <a:r>
              <a:rPr lang="fr-FR" sz="2400" dirty="0" err="1" smtClean="0">
                <a:solidFill>
                  <a:schemeClr val="tx1"/>
                </a:solidFill>
              </a:rPr>
              <a:t>Database</a:t>
            </a:r>
            <a:r>
              <a:rPr lang="fr-FR" sz="2400" dirty="0" smtClean="0">
                <a:solidFill>
                  <a:schemeClr val="tx1"/>
                </a:solidFill>
              </a:rPr>
              <a:t>, Azure SQL Data </a:t>
            </a:r>
            <a:r>
              <a:rPr lang="fr-FR" sz="2400" dirty="0" err="1" smtClean="0">
                <a:solidFill>
                  <a:schemeClr val="tx1"/>
                </a:solidFill>
              </a:rPr>
              <a:t>Warehouse</a:t>
            </a:r>
            <a:r>
              <a:rPr lang="fr-FR" sz="2400" dirty="0" smtClean="0">
                <a:solidFill>
                  <a:schemeClr val="tx1"/>
                </a:solidFill>
              </a:rPr>
              <a:t>, Azure Cosmos DB, MySQL, </a:t>
            </a:r>
            <a:r>
              <a:rPr lang="fr-FR" sz="2400" dirty="0" err="1" smtClean="0">
                <a:solidFill>
                  <a:schemeClr val="tx1"/>
                </a:solidFill>
              </a:rPr>
              <a:t>PostgreSQL</a:t>
            </a:r>
            <a:r>
              <a:rPr lang="fr-FR" sz="2400" dirty="0" smtClean="0">
                <a:solidFill>
                  <a:schemeClr val="tx1"/>
                </a:solidFill>
              </a:rPr>
              <a:t>, </a:t>
            </a:r>
            <a:r>
              <a:rPr lang="fr-FR" sz="2400" dirty="0" err="1" smtClean="0">
                <a:solidFill>
                  <a:schemeClr val="tx1"/>
                </a:solidFill>
              </a:rPr>
              <a:t>MongoDB</a:t>
            </a:r>
            <a:r>
              <a:rPr lang="fr-FR" sz="2400" dirty="0" smtClean="0">
                <a:solidFill>
                  <a:schemeClr val="tx1"/>
                </a:solidFill>
              </a:rPr>
              <a:t>, Oracle, </a:t>
            </a:r>
            <a:r>
              <a:rPr lang="fr-FR" sz="2400" dirty="0" err="1" smtClean="0">
                <a:solidFill>
                  <a:schemeClr val="tx1"/>
                </a:solidFill>
              </a:rPr>
              <a:t>Teradata</a:t>
            </a:r>
            <a:r>
              <a:rPr lang="fr-FR" sz="2400" dirty="0" smtClean="0">
                <a:solidFill>
                  <a:schemeClr val="tx1"/>
                </a:solidFill>
              </a:rPr>
              <a:t>, and </a:t>
            </a:r>
            <a:r>
              <a:rPr lang="fr-FR" sz="2400" dirty="0" err="1" smtClean="0">
                <a:solidFill>
                  <a:schemeClr val="tx1"/>
                </a:solidFill>
              </a:rPr>
              <a:t>others</a:t>
            </a:r>
            <a:r>
              <a:rPr lang="fr-FR" sz="2400" dirty="0" smtClean="0">
                <a:solidFill>
                  <a:schemeClr val="tx1"/>
                </a:solidFill>
              </a:rPr>
              <a:t>—</a:t>
            </a:r>
            <a:r>
              <a:rPr lang="fr-FR" sz="2400" dirty="0" err="1" smtClean="0">
                <a:solidFill>
                  <a:schemeClr val="tx1"/>
                </a:solidFill>
              </a:rPr>
              <a:t>without</a:t>
            </a:r>
            <a:r>
              <a:rPr lang="fr-FR" sz="2400" dirty="0" smtClean="0">
                <a:solidFill>
                  <a:schemeClr val="tx1"/>
                </a:solidFill>
              </a:rPr>
              <a:t> </a:t>
            </a:r>
            <a:r>
              <a:rPr lang="fr-FR" sz="2400" dirty="0" err="1" smtClean="0">
                <a:solidFill>
                  <a:schemeClr val="tx1"/>
                </a:solidFill>
              </a:rPr>
              <a:t>moving</a:t>
            </a:r>
            <a:r>
              <a:rPr lang="fr-FR" sz="2400" dirty="0" smtClean="0">
                <a:solidFill>
                  <a:schemeClr val="tx1"/>
                </a:solidFill>
              </a:rPr>
              <a:t> or </a:t>
            </a:r>
            <a:r>
              <a:rPr lang="fr-FR" sz="2400" dirty="0" err="1" smtClean="0">
                <a:solidFill>
                  <a:schemeClr val="tx1"/>
                </a:solidFill>
              </a:rPr>
              <a:t>replicating</a:t>
            </a:r>
            <a:r>
              <a:rPr lang="fr-FR" sz="2400" dirty="0" smtClean="0">
                <a:solidFill>
                  <a:schemeClr val="tx1"/>
                </a:solidFill>
              </a:rPr>
              <a:t> the data</a:t>
            </a:r>
            <a:r>
              <a:rPr lang="fr-FR" sz="2400" dirty="0" smtClean="0">
                <a:solidFill>
                  <a:schemeClr val="tx1"/>
                </a:solidFill>
              </a:rPr>
              <a:t>.</a:t>
            </a:r>
            <a:endParaRPr lang="en-US" sz="2400" dirty="0">
              <a:solidFill>
                <a:schemeClr val="tx1"/>
              </a:solidFill>
            </a:endParaRPr>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24</a:t>
            </a:fld>
            <a:endParaRPr lang="fr-BE"/>
          </a:p>
        </p:txBody>
      </p:sp>
      <p:sp>
        <p:nvSpPr>
          <p:cNvPr id="4" name="ZoneTexte 3"/>
          <p:cNvSpPr txBox="1"/>
          <p:nvPr/>
        </p:nvSpPr>
        <p:spPr>
          <a:xfrm>
            <a:off x="395536" y="4246637"/>
            <a:ext cx="8208912" cy="1538883"/>
          </a:xfrm>
          <a:prstGeom prst="rect">
            <a:avLst/>
          </a:prstGeom>
          <a:noFill/>
          <a:ln>
            <a:solidFill>
              <a:schemeClr val="bg1">
                <a:lumMod val="75000"/>
              </a:schemeClr>
            </a:solidFill>
          </a:ln>
        </p:spPr>
        <p:txBody>
          <a:bodyPr wrap="square" rtlCol="0">
            <a:spAutoFit/>
          </a:bodyPr>
          <a:lstStyle/>
          <a:p>
            <a:r>
              <a:rPr lang="en-US" sz="2800" b="1" dirty="0" smtClean="0">
                <a:solidFill>
                  <a:srgbClr val="BD070B"/>
                </a:solidFill>
                <a:latin typeface="+mj-lt"/>
              </a:rPr>
              <a:t>Run </a:t>
            </a:r>
            <a:r>
              <a:rPr lang="en-US" sz="2800" b="1" dirty="0" smtClean="0">
                <a:solidFill>
                  <a:srgbClr val="BD070B"/>
                </a:solidFill>
                <a:latin typeface="+mj-lt"/>
              </a:rPr>
              <a:t>SQL Server </a:t>
            </a:r>
            <a:r>
              <a:rPr lang="en-US" sz="2800" b="1" dirty="0" smtClean="0">
                <a:solidFill>
                  <a:srgbClr val="BD070B"/>
                </a:solidFill>
                <a:latin typeface="+mj-lt"/>
              </a:rPr>
              <a:t>anywhere</a:t>
            </a:r>
            <a:endParaRPr lang="en-US" sz="2400" dirty="0" smtClean="0">
              <a:latin typeface="+mj-lt"/>
            </a:endParaRPr>
          </a:p>
          <a:p>
            <a:r>
              <a:rPr lang="en-US" sz="2400" dirty="0" smtClean="0">
                <a:latin typeface="+mj-lt"/>
              </a:rPr>
              <a:t>Use SQL Server with Windows and Linux containers, plus deploy and manage your deployments using </a:t>
            </a:r>
            <a:r>
              <a:rPr lang="en-US" sz="2400" dirty="0" err="1" smtClean="0">
                <a:latin typeface="+mj-lt"/>
              </a:rPr>
              <a:t>Kubernetes</a:t>
            </a:r>
            <a:r>
              <a:rPr lang="en-US" sz="2400" dirty="0" smtClean="0">
                <a:latin typeface="+mj-lt"/>
              </a:rPr>
              <a:t>.</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CF4668DC-857F-487D-BFFA-8C0CA5037977}" type="slidenum">
              <a:rPr lang="fr-BE" smtClean="0"/>
              <a:pPr/>
              <a:t>25</a:t>
            </a:fld>
            <a:endParaRPr lang="fr-BE"/>
          </a:p>
        </p:txBody>
      </p:sp>
      <p:sp>
        <p:nvSpPr>
          <p:cNvPr id="4" name="Titre 1"/>
          <p:cNvSpPr>
            <a:spLocks noGrp="1"/>
          </p:cNvSpPr>
          <p:nvPr>
            <p:ph type="title"/>
          </p:nvPr>
        </p:nvSpPr>
        <p:spPr>
          <a:xfrm>
            <a:off x="251520" y="836712"/>
            <a:ext cx="8640960" cy="5616624"/>
          </a:xfrm>
          <a:ln>
            <a:solidFill>
              <a:schemeClr val="bg1">
                <a:lumMod val="75000"/>
              </a:schemeClr>
            </a:solidFill>
          </a:ln>
        </p:spPr>
        <p:txBody>
          <a:bodyPr>
            <a:noAutofit/>
          </a:bodyPr>
          <a:lstStyle/>
          <a:p>
            <a:r>
              <a:rPr lang="en-US" sz="2800" b="1" dirty="0" smtClean="0">
                <a:solidFill>
                  <a:srgbClr val="BD070B"/>
                </a:solidFill>
              </a:rPr>
              <a:t>#1 in </a:t>
            </a:r>
            <a:r>
              <a:rPr lang="en-US" sz="2800" b="1" dirty="0" smtClean="0">
                <a:solidFill>
                  <a:srgbClr val="BD070B"/>
                </a:solidFill>
              </a:rPr>
              <a:t>performance</a:t>
            </a:r>
            <a:r>
              <a:rPr lang="en-US" sz="2800" dirty="0" smtClean="0"/>
              <a:t/>
            </a:r>
            <a:br>
              <a:rPr lang="en-US" sz="2800" dirty="0" smtClean="0"/>
            </a:br>
            <a:r>
              <a:rPr lang="en-US" sz="2400" dirty="0" smtClean="0"/>
              <a:t>Get record-breaking performance on Windows and Linux. SQL Server consistently leads across the TPC-E OLTP workload, TPC-H data warehousing workload, and real-world application performance benchmarks</a:t>
            </a:r>
            <a:r>
              <a:rPr lang="en-US" sz="2800" dirty="0" smtClean="0"/>
              <a:t>.</a:t>
            </a:r>
            <a:r>
              <a:rPr lang="en-US" sz="2800" dirty="0" smtClean="0"/>
              <a:t/>
            </a:r>
            <a:br>
              <a:rPr lang="en-US" sz="2800" dirty="0" smtClean="0"/>
            </a:br>
            <a:r>
              <a:rPr lang="en-US" sz="2800" dirty="0" smtClean="0"/>
              <a:t> </a:t>
            </a:r>
            <a:br>
              <a:rPr lang="en-US" sz="2800" dirty="0" smtClean="0"/>
            </a:br>
            <a:r>
              <a:rPr lang="en-US" sz="2800" b="1" dirty="0" smtClean="0">
                <a:solidFill>
                  <a:srgbClr val="BD070B"/>
                </a:solidFill>
              </a:rPr>
              <a:t>Intelligent database </a:t>
            </a:r>
            <a:r>
              <a:rPr lang="en-US" sz="2800" b="1" dirty="0" smtClean="0">
                <a:solidFill>
                  <a:srgbClr val="BD070B"/>
                </a:solidFill>
              </a:rPr>
              <a:t>capabilities</a:t>
            </a:r>
            <a:r>
              <a:rPr lang="en-US" sz="2800" dirty="0" smtClean="0"/>
              <a:t/>
            </a:r>
            <a:br>
              <a:rPr lang="en-US" sz="2800" dirty="0" smtClean="0"/>
            </a:br>
            <a:r>
              <a:rPr lang="en-US" sz="2400" dirty="0" smtClean="0"/>
              <a:t>Upgrade and modernize your SQL Server database on-premises, in the cloud, and at the edge. Database compatibility certification eliminates the risk of application incompatibility. Use in-memory database capabilities such as persistent memory support and memory-optimized </a:t>
            </a:r>
            <a:r>
              <a:rPr lang="en-US" sz="2400" dirty="0" err="1" smtClean="0"/>
              <a:t>tempdb</a:t>
            </a:r>
            <a:r>
              <a:rPr lang="en-US" sz="2400" dirty="0" smtClean="0"/>
              <a:t> to improve performance for your mission critical workloads.</a:t>
            </a:r>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8032" y="908720"/>
            <a:ext cx="8604448" cy="5328592"/>
          </a:xfrm>
          <a:ln>
            <a:solidFill>
              <a:schemeClr val="bg1">
                <a:lumMod val="75000"/>
              </a:schemeClr>
            </a:solidFill>
          </a:ln>
        </p:spPr>
        <p:txBody>
          <a:bodyPr>
            <a:noAutofit/>
          </a:bodyPr>
          <a:lstStyle/>
          <a:p>
            <a:pPr algn="ctr"/>
            <a:r>
              <a:rPr lang="en-US" sz="2800" b="1" dirty="0" smtClean="0">
                <a:solidFill>
                  <a:srgbClr val="BD070B"/>
                </a:solidFill>
              </a:rPr>
              <a:t>Fewest vulnerabilities for nine </a:t>
            </a:r>
            <a:r>
              <a:rPr lang="en-US" sz="2800" b="1" dirty="0" smtClean="0">
                <a:solidFill>
                  <a:srgbClr val="BD070B"/>
                </a:solidFill>
              </a:rPr>
              <a:t>years</a:t>
            </a:r>
            <a:r>
              <a:rPr lang="en-US" sz="2400" dirty="0" smtClean="0"/>
              <a:t/>
            </a:r>
            <a:br>
              <a:rPr lang="en-US" sz="2400" dirty="0" smtClean="0"/>
            </a:br>
            <a:r>
              <a:rPr lang="en-US" sz="2000" dirty="0" smtClean="0"/>
              <a:t>Protect data at rest and in motion with a database that has the fewest vulnerabilities of any major platform for nine years running in the National Institute of Standards and Technologies National Vulnerabilities Database</a:t>
            </a:r>
            <a:r>
              <a:rPr lang="en-US" sz="2000" dirty="0" smtClean="0"/>
              <a:t>.</a:t>
            </a:r>
            <a:r>
              <a:rPr lang="en-US" sz="2400" dirty="0" smtClean="0"/>
              <a:t/>
            </a:r>
            <a:br>
              <a:rPr lang="en-US" sz="2400" dirty="0" smtClean="0"/>
            </a:br>
            <a:r>
              <a:rPr lang="en-US" sz="2400" dirty="0" smtClean="0"/>
              <a:t> </a:t>
            </a:r>
            <a:r>
              <a:rPr lang="en-US" sz="2400" dirty="0" smtClean="0">
                <a:solidFill>
                  <a:srgbClr val="BD070B"/>
                </a:solidFill>
              </a:rPr>
              <a:t/>
            </a:r>
            <a:br>
              <a:rPr lang="en-US" sz="2400" dirty="0" smtClean="0">
                <a:solidFill>
                  <a:srgbClr val="BD070B"/>
                </a:solidFill>
              </a:rPr>
            </a:br>
            <a:r>
              <a:rPr lang="en-US" sz="2800" b="1" dirty="0" smtClean="0">
                <a:solidFill>
                  <a:srgbClr val="BD070B"/>
                </a:solidFill>
              </a:rPr>
              <a:t>Built-in security and </a:t>
            </a:r>
            <a:r>
              <a:rPr lang="en-US" sz="2800" b="1" dirty="0" smtClean="0">
                <a:solidFill>
                  <a:srgbClr val="BD070B"/>
                </a:solidFill>
              </a:rPr>
              <a:t>compliance</a:t>
            </a:r>
            <a:r>
              <a:rPr lang="en-US" sz="2400" dirty="0" smtClean="0"/>
              <a:t> </a:t>
            </a:r>
            <a:br>
              <a:rPr lang="en-US" sz="2400" dirty="0" smtClean="0"/>
            </a:br>
            <a:r>
              <a:rPr lang="en-US" sz="2000" dirty="0" smtClean="0"/>
              <a:t>Use built-in features for data classification, data protection, and monitoring and alerts. SQL Server 2019 monitors, identifies, and provides alerts on suspicious activity—even identifying and remediating security gaps and </a:t>
            </a:r>
            <a:r>
              <a:rPr lang="en-US" sz="2000" dirty="0" err="1" smtClean="0"/>
              <a:t>misconfigurations</a:t>
            </a:r>
            <a:r>
              <a:rPr lang="en-US" sz="2000" dirty="0" smtClean="0"/>
              <a:t>.</a:t>
            </a:r>
            <a:r>
              <a:rPr lang="en-US" sz="2400" dirty="0" smtClean="0"/>
              <a:t/>
            </a:r>
            <a:br>
              <a:rPr lang="en-US" sz="2400" dirty="0" smtClean="0"/>
            </a:br>
            <a:r>
              <a:rPr lang="en-US" sz="2400" dirty="0" smtClean="0">
                <a:solidFill>
                  <a:srgbClr val="BD070B"/>
                </a:solidFill>
              </a:rPr>
              <a:t> </a:t>
            </a:r>
            <a:br>
              <a:rPr lang="en-US" sz="2400" dirty="0" smtClean="0">
                <a:solidFill>
                  <a:srgbClr val="BD070B"/>
                </a:solidFill>
              </a:rPr>
            </a:br>
            <a:r>
              <a:rPr lang="en-US" sz="2800" b="1" dirty="0" smtClean="0">
                <a:solidFill>
                  <a:srgbClr val="BD070B"/>
                </a:solidFill>
              </a:rPr>
              <a:t>Always encrypted data </a:t>
            </a:r>
            <a:r>
              <a:rPr lang="en-US" sz="2800" b="1" dirty="0" smtClean="0">
                <a:solidFill>
                  <a:srgbClr val="BD070B"/>
                </a:solidFill>
              </a:rPr>
              <a:t>enclaves</a:t>
            </a:r>
            <a:r>
              <a:rPr lang="en-US" sz="2400" dirty="0" smtClean="0"/>
              <a:t/>
            </a:r>
            <a:br>
              <a:rPr lang="en-US" sz="2400" dirty="0" smtClean="0"/>
            </a:br>
            <a:r>
              <a:rPr lang="en-US" sz="2000" dirty="0" smtClean="0"/>
              <a:t>Encrypt sensitive data and execute rich computations on encrypted data, plus enable customized data access based on role with complex row filtering</a:t>
            </a:r>
            <a:r>
              <a:rPr lang="en-US" sz="2000" dirty="0" smtClean="0"/>
              <a:t>.</a:t>
            </a:r>
            <a:endParaRPr lang="en-US" sz="2400"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26</a:t>
            </a:fld>
            <a:endParaRPr lang="fr-BE"/>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46856" y="1268760"/>
            <a:ext cx="8229600" cy="4392488"/>
          </a:xfrm>
          <a:ln>
            <a:solidFill>
              <a:schemeClr val="bg1">
                <a:lumMod val="75000"/>
              </a:schemeClr>
            </a:solidFill>
          </a:ln>
        </p:spPr>
        <p:txBody>
          <a:bodyPr>
            <a:noAutofit/>
          </a:bodyPr>
          <a:lstStyle/>
          <a:p>
            <a:pPr algn="ctr"/>
            <a:r>
              <a:rPr lang="en-US" sz="2800" b="1" dirty="0" smtClean="0">
                <a:solidFill>
                  <a:srgbClr val="BD070B"/>
                </a:solidFill>
              </a:rPr>
              <a:t>Maximum </a:t>
            </a:r>
            <a:r>
              <a:rPr lang="en-US" sz="2800" b="1" dirty="0" smtClean="0">
                <a:solidFill>
                  <a:srgbClr val="BD070B"/>
                </a:solidFill>
              </a:rPr>
              <a:t>availability</a:t>
            </a:r>
            <a:r>
              <a:rPr lang="en-US" sz="2800" b="1" dirty="0" smtClean="0"/>
              <a:t> </a:t>
            </a:r>
            <a:r>
              <a:rPr lang="en-US" sz="2400" dirty="0" smtClean="0"/>
              <a:t/>
            </a:r>
            <a:br>
              <a:rPr lang="en-US" sz="2400" dirty="0" smtClean="0"/>
            </a:br>
            <a:r>
              <a:rPr lang="en-US" sz="2400" dirty="0" smtClean="0"/>
              <a:t>Gain mission-critical uptime, fast failover, and improved TCO using cloud disaster recovery replicas and always on availability groups.</a:t>
            </a:r>
            <a:br>
              <a:rPr lang="en-US" sz="2400" dirty="0" smtClean="0"/>
            </a:br>
            <a:r>
              <a:rPr lang="en-US" sz="2800" dirty="0" smtClean="0">
                <a:solidFill>
                  <a:srgbClr val="BD070B"/>
                </a:solidFill>
              </a:rPr>
              <a:t> </a:t>
            </a:r>
            <a:br>
              <a:rPr lang="en-US" sz="2800" dirty="0" smtClean="0">
                <a:solidFill>
                  <a:srgbClr val="BD070B"/>
                </a:solidFill>
              </a:rPr>
            </a:br>
            <a:r>
              <a:rPr lang="en-US" sz="2800" b="1" dirty="0" smtClean="0">
                <a:solidFill>
                  <a:srgbClr val="BD070B"/>
                </a:solidFill>
              </a:rPr>
              <a:t>Accelerated database </a:t>
            </a:r>
            <a:r>
              <a:rPr lang="en-US" sz="2800" b="1" dirty="0" smtClean="0">
                <a:solidFill>
                  <a:srgbClr val="BD070B"/>
                </a:solidFill>
              </a:rPr>
              <a:t>recovery</a:t>
            </a:r>
            <a:r>
              <a:rPr lang="en-US" sz="2400" dirty="0" smtClean="0"/>
              <a:t/>
            </a:r>
            <a:br>
              <a:rPr lang="en-US" sz="2400" dirty="0" smtClean="0"/>
            </a:br>
            <a:r>
              <a:rPr lang="en-US" sz="2400" dirty="0" smtClean="0"/>
              <a:t>Greatly improves database availability by enabling fast and consistent database recovery regardless of the number or size of active transactions.</a:t>
            </a:r>
            <a:br>
              <a:rPr lang="en-US" sz="2400" dirty="0" smtClean="0"/>
            </a:br>
            <a:endParaRPr lang="en-US" sz="2400"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27</a:t>
            </a:fld>
            <a:endParaRPr lang="fr-BE"/>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8032" y="836712"/>
            <a:ext cx="8532440" cy="5616624"/>
          </a:xfrm>
          <a:ln>
            <a:solidFill>
              <a:schemeClr val="bg1">
                <a:lumMod val="75000"/>
              </a:schemeClr>
            </a:solidFill>
          </a:ln>
        </p:spPr>
        <p:txBody>
          <a:bodyPr>
            <a:noAutofit/>
          </a:bodyPr>
          <a:lstStyle/>
          <a:p>
            <a:pPr algn="ctr"/>
            <a:r>
              <a:rPr lang="en-US" sz="2800" b="1" dirty="0" smtClean="0">
                <a:solidFill>
                  <a:srgbClr val="BD070B"/>
                </a:solidFill>
              </a:rPr>
              <a:t>Self-service BI on any </a:t>
            </a:r>
            <a:r>
              <a:rPr lang="en-US" sz="2800" b="1" dirty="0" smtClean="0">
                <a:solidFill>
                  <a:srgbClr val="BD070B"/>
                </a:solidFill>
              </a:rPr>
              <a:t>device</a:t>
            </a:r>
            <a:r>
              <a:rPr lang="en-US" sz="2400" dirty="0" smtClean="0"/>
              <a:t/>
            </a:r>
            <a:br>
              <a:rPr lang="en-US" sz="2400" dirty="0" smtClean="0"/>
            </a:br>
            <a:r>
              <a:rPr lang="en-US" sz="2400" dirty="0" smtClean="0"/>
              <a:t>Explore visual </a:t>
            </a:r>
            <a:r>
              <a:rPr lang="en-US" sz="2400" dirty="0" smtClean="0"/>
              <a:t>data and quickly discover patterns to make </a:t>
            </a:r>
            <a:r>
              <a:rPr lang="en-US" sz="2400" dirty="0" smtClean="0"/>
              <a:t>better</a:t>
            </a:r>
            <a:r>
              <a:rPr lang="en-US" sz="2400" dirty="0" smtClean="0"/>
              <a:t>, faster decisions with Power BI Report Server, which is included with your SQL Server Software Assurance license</a:t>
            </a:r>
            <a:r>
              <a:rPr lang="en-US" sz="2400" dirty="0" smtClean="0"/>
              <a:t>.</a:t>
            </a:r>
            <a:br>
              <a:rPr lang="en-US" sz="2400" dirty="0" smtClean="0"/>
            </a:br>
            <a:r>
              <a:rPr lang="en-US" sz="2400" dirty="0" smtClean="0"/>
              <a:t/>
            </a:r>
            <a:br>
              <a:rPr lang="en-US" sz="2400" dirty="0" smtClean="0"/>
            </a:br>
            <a:r>
              <a:rPr lang="en-US" sz="2800" b="1" dirty="0" smtClean="0">
                <a:solidFill>
                  <a:srgbClr val="BD070B"/>
                </a:solidFill>
              </a:rPr>
              <a:t>Connect all your data</a:t>
            </a:r>
            <a:r>
              <a:rPr lang="en-US" sz="2400" dirty="0" smtClean="0"/>
              <a:t/>
            </a:r>
            <a:br>
              <a:rPr lang="en-US" sz="2400" dirty="0" smtClean="0"/>
            </a:br>
            <a:r>
              <a:rPr lang="en-US" sz="2400" dirty="0" smtClean="0"/>
              <a:t> </a:t>
            </a:r>
            <a:r>
              <a:rPr lang="en-US" sz="2400" dirty="0" smtClean="0"/>
              <a:t>Combine </a:t>
            </a:r>
            <a:r>
              <a:rPr lang="en-US" sz="2400" dirty="0" smtClean="0"/>
              <a:t>data from almost any source using the extensive connector library and new transformations in SSAS tabular models</a:t>
            </a:r>
            <a:r>
              <a:rPr lang="en-US" sz="2400" dirty="0" smtClean="0"/>
              <a:t>.</a:t>
            </a:r>
            <a:r>
              <a:rPr lang="en-US" sz="2400" dirty="0" smtClean="0"/>
              <a:t> </a:t>
            </a:r>
            <a:r>
              <a:rPr lang="en-US" sz="2400" dirty="0" smtClean="0"/>
              <a:t/>
            </a:r>
            <a:br>
              <a:rPr lang="en-US" sz="2400" dirty="0" smtClean="0"/>
            </a:br>
            <a:r>
              <a:rPr lang="en-US" sz="2400" dirty="0" smtClean="0"/>
              <a:t/>
            </a:r>
            <a:br>
              <a:rPr lang="en-US" sz="2400" dirty="0" smtClean="0"/>
            </a:br>
            <a:r>
              <a:rPr lang="en-US" sz="2800" b="1" dirty="0" smtClean="0">
                <a:solidFill>
                  <a:srgbClr val="BD070B"/>
                </a:solidFill>
              </a:rPr>
              <a:t>Visual data </a:t>
            </a:r>
            <a:r>
              <a:rPr lang="en-US" sz="2800" b="1" dirty="0" smtClean="0">
                <a:solidFill>
                  <a:srgbClr val="BD070B"/>
                </a:solidFill>
              </a:rPr>
              <a:t>exploration</a:t>
            </a:r>
            <a:r>
              <a:rPr lang="en-US" sz="2400" dirty="0" smtClean="0"/>
              <a:t/>
            </a:r>
            <a:br>
              <a:rPr lang="en-US" sz="2400" dirty="0" smtClean="0"/>
            </a:br>
            <a:r>
              <a:rPr lang="en-US" sz="2400" dirty="0" smtClean="0"/>
              <a:t>Find the answers behind the data with visual data exploration and interactive analysis of data lakes data using SQL Server BI tools</a:t>
            </a:r>
            <a:r>
              <a:rPr lang="en-US" sz="2400" dirty="0" smtClean="0"/>
              <a:t>.</a:t>
            </a:r>
            <a:endParaRPr lang="en-US" sz="2400"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28</a:t>
            </a:fld>
            <a:endParaRPr lang="fr-BE"/>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412776"/>
            <a:ext cx="8229600" cy="4392488"/>
          </a:xfrm>
          <a:ln>
            <a:solidFill>
              <a:schemeClr val="bg1">
                <a:lumMod val="75000"/>
              </a:schemeClr>
            </a:solidFill>
          </a:ln>
        </p:spPr>
        <p:txBody>
          <a:bodyPr>
            <a:normAutofit/>
          </a:bodyPr>
          <a:lstStyle/>
          <a:p>
            <a:pPr algn="ctr"/>
            <a:r>
              <a:rPr lang="en-US" sz="2800" b="1" dirty="0" smtClean="0">
                <a:solidFill>
                  <a:srgbClr val="BD070B"/>
                </a:solidFill>
              </a:rPr>
              <a:t>Highly scalable cloud services</a:t>
            </a:r>
            <a:r>
              <a:rPr lang="en-US" sz="2800" dirty="0" smtClean="0"/>
              <a:t/>
            </a:r>
            <a:br>
              <a:rPr lang="en-US" sz="2800" dirty="0" smtClean="0"/>
            </a:br>
            <a:r>
              <a:rPr lang="en-US" sz="2800" dirty="0" smtClean="0"/>
              <a:t> </a:t>
            </a:r>
            <a:br>
              <a:rPr lang="en-US" sz="2800" dirty="0" smtClean="0"/>
            </a:br>
            <a:r>
              <a:rPr lang="en-US" sz="2800" dirty="0" smtClean="0"/>
              <a:t>Build highly scalable cloud services on Azure, and get a unified SQL platform built on the industry-leading performance of SQL Server—for limitless scalability, intelligent performance, and built-in security. Migrate to Azure without redesigning your apps and improve the performance of your existing applications.</a:t>
            </a:r>
            <a:br>
              <a:rPr lang="en-US" sz="2800" dirty="0" smtClean="0"/>
            </a:br>
            <a:endParaRPr lang="en-US" sz="2800"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29</a:t>
            </a:fld>
            <a:endParaRPr lang="fr-B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CF4668DC-857F-487D-BFFA-8C0CA5037977}" type="slidenum">
              <a:rPr lang="fr-BE" smtClean="0"/>
              <a:pPr/>
              <a:t>3</a:t>
            </a:fld>
            <a:endParaRPr lang="fr-BE"/>
          </a:p>
        </p:txBody>
      </p:sp>
      <p:pic>
        <p:nvPicPr>
          <p:cNvPr id="1026" name="Picture 2" descr="MySQL — Wikipédia"/>
          <p:cNvPicPr>
            <a:picLocks noChangeAspect="1" noChangeArrowheads="1"/>
          </p:cNvPicPr>
          <p:nvPr/>
        </p:nvPicPr>
        <p:blipFill>
          <a:blip r:embed="rId2" cstate="print"/>
          <a:srcRect/>
          <a:stretch>
            <a:fillRect/>
          </a:stretch>
        </p:blipFill>
        <p:spPr bwMode="auto">
          <a:xfrm>
            <a:off x="2627784" y="764704"/>
            <a:ext cx="3888432" cy="2180915"/>
          </a:xfrm>
          <a:prstGeom prst="rect">
            <a:avLst/>
          </a:prstGeom>
          <a:noFill/>
        </p:spPr>
      </p:pic>
      <p:sp>
        <p:nvSpPr>
          <p:cNvPr id="4" name="ZoneTexte 3"/>
          <p:cNvSpPr txBox="1"/>
          <p:nvPr/>
        </p:nvSpPr>
        <p:spPr>
          <a:xfrm>
            <a:off x="971600" y="3501008"/>
            <a:ext cx="7056784" cy="110799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What is </a:t>
            </a:r>
            <a:r>
              <a:rPr lang="en-US" sz="66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MySQL</a:t>
            </a: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 ?</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2204864"/>
            <a:ext cx="8075240" cy="4248472"/>
          </a:xfrm>
        </p:spPr>
        <p:style>
          <a:lnRef idx="3">
            <a:schemeClr val="lt1"/>
          </a:lnRef>
          <a:fillRef idx="1">
            <a:schemeClr val="accent2"/>
          </a:fillRef>
          <a:effectRef idx="1">
            <a:schemeClr val="accent2"/>
          </a:effectRef>
          <a:fontRef idx="minor">
            <a:schemeClr val="lt1"/>
          </a:fontRef>
        </p:style>
        <p:txBody>
          <a:bodyPr>
            <a:noAutofit/>
          </a:bodyPr>
          <a:lstStyle/>
          <a:p>
            <a:pPr algn="ctr"/>
            <a:r>
              <a:rPr lang="fr-FR" sz="5400" dirty="0" smtClean="0">
                <a:solidFill>
                  <a:schemeClr val="bg1"/>
                </a:solidFill>
                <a:latin typeface="Gill Sans Ultra Bold Condensed" pitchFamily="34" charset="0"/>
              </a:rPr>
              <a:t>MySQL </a:t>
            </a:r>
            <a:r>
              <a:rPr lang="fr-FR" sz="5400" dirty="0" smtClean="0">
                <a:solidFill>
                  <a:schemeClr val="bg1"/>
                </a:solidFill>
                <a:latin typeface="Gill Sans Ultra Bold Condensed" pitchFamily="34" charset="0"/>
              </a:rPr>
              <a:t/>
            </a:r>
            <a:br>
              <a:rPr lang="fr-FR" sz="5400" dirty="0" smtClean="0">
                <a:solidFill>
                  <a:schemeClr val="bg1"/>
                </a:solidFill>
                <a:latin typeface="Gill Sans Ultra Bold Condensed" pitchFamily="34" charset="0"/>
              </a:rPr>
            </a:br>
            <a:r>
              <a:rPr lang="fr-FR" sz="5400" dirty="0" smtClean="0">
                <a:solidFill>
                  <a:schemeClr val="bg1">
                    <a:lumMod val="85000"/>
                  </a:schemeClr>
                </a:solidFill>
                <a:latin typeface="Gill Sans Ultra Bold Condensed" pitchFamily="34" charset="0"/>
              </a:rPr>
              <a:t>vs</a:t>
            </a:r>
            <a:r>
              <a:rPr lang="fr-FR" sz="5400" dirty="0" smtClean="0">
                <a:solidFill>
                  <a:schemeClr val="bg1"/>
                </a:solidFill>
                <a:latin typeface="Gill Sans Ultra Bold Condensed" pitchFamily="34" charset="0"/>
              </a:rPr>
              <a:t/>
            </a:r>
            <a:br>
              <a:rPr lang="fr-FR" sz="5400" dirty="0" smtClean="0">
                <a:solidFill>
                  <a:schemeClr val="bg1"/>
                </a:solidFill>
                <a:latin typeface="Gill Sans Ultra Bold Condensed" pitchFamily="34" charset="0"/>
              </a:rPr>
            </a:br>
            <a:r>
              <a:rPr lang="fr-FR" sz="5400" dirty="0" err="1" smtClean="0">
                <a:solidFill>
                  <a:schemeClr val="bg1"/>
                </a:solidFill>
                <a:latin typeface="Gill Sans Ultra Bold Condensed" pitchFamily="34" charset="0"/>
              </a:rPr>
              <a:t>PostgreSQL</a:t>
            </a:r>
            <a:r>
              <a:rPr lang="fr-FR" sz="5400" dirty="0" smtClean="0">
                <a:solidFill>
                  <a:schemeClr val="bg1"/>
                </a:solidFill>
                <a:latin typeface="Gill Sans Ultra Bold Condensed" pitchFamily="34" charset="0"/>
              </a:rPr>
              <a:t/>
            </a:r>
            <a:br>
              <a:rPr lang="fr-FR" sz="5400" dirty="0" smtClean="0">
                <a:solidFill>
                  <a:schemeClr val="bg1"/>
                </a:solidFill>
                <a:latin typeface="Gill Sans Ultra Bold Condensed" pitchFamily="34" charset="0"/>
              </a:rPr>
            </a:br>
            <a:r>
              <a:rPr lang="fr-FR" sz="5400" dirty="0" smtClean="0">
                <a:solidFill>
                  <a:schemeClr val="bg1">
                    <a:lumMod val="85000"/>
                  </a:schemeClr>
                </a:solidFill>
                <a:latin typeface="Gill Sans Ultra Bold Condensed" pitchFamily="34" charset="0"/>
              </a:rPr>
              <a:t>vs</a:t>
            </a:r>
            <a:r>
              <a:rPr lang="fr-FR" sz="5400" dirty="0" smtClean="0">
                <a:solidFill>
                  <a:schemeClr val="bg1"/>
                </a:solidFill>
                <a:latin typeface="Gill Sans Ultra Bold Condensed" pitchFamily="34" charset="0"/>
              </a:rPr>
              <a:t> </a:t>
            </a:r>
            <a:br>
              <a:rPr lang="fr-FR" sz="5400" dirty="0" smtClean="0">
                <a:solidFill>
                  <a:schemeClr val="bg1"/>
                </a:solidFill>
                <a:latin typeface="Gill Sans Ultra Bold Condensed" pitchFamily="34" charset="0"/>
              </a:rPr>
            </a:br>
            <a:r>
              <a:rPr lang="fr-FR" sz="5400" dirty="0" smtClean="0">
                <a:solidFill>
                  <a:schemeClr val="bg1"/>
                </a:solidFill>
                <a:latin typeface="Gill Sans Ultra Bold Condensed" pitchFamily="34" charset="0"/>
              </a:rPr>
              <a:t>SQL server</a:t>
            </a:r>
            <a:endParaRPr lang="en-US" sz="5400" dirty="0">
              <a:solidFill>
                <a:schemeClr val="bg1"/>
              </a:solidFill>
              <a:latin typeface="Gill Sans Ultra Bold Condensed" pitchFamily="34" charset="0"/>
            </a:endParaRPr>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30</a:t>
            </a:fld>
            <a:endParaRPr lang="fr-BE"/>
          </a:p>
        </p:txBody>
      </p:sp>
      <p:sp>
        <p:nvSpPr>
          <p:cNvPr id="4" name="ZoneTexte 3"/>
          <p:cNvSpPr txBox="1"/>
          <p:nvPr/>
        </p:nvSpPr>
        <p:spPr>
          <a:xfrm>
            <a:off x="3059832" y="764704"/>
            <a:ext cx="2880320" cy="1015663"/>
          </a:xfrm>
          <a:prstGeom prst="rect">
            <a:avLst/>
          </a:prstGeom>
          <a:noFill/>
        </p:spPr>
        <p:txBody>
          <a:bodyPr wrap="square" rtlCol="0">
            <a:spAutoFit/>
          </a:bodyPr>
          <a:lstStyle/>
          <a:p>
            <a:pPr algn="ctr"/>
            <a:r>
              <a:rPr lang="en-US" sz="6000" b="1" dirty="0" smtClean="0">
                <a:solidFill>
                  <a:srgbClr val="2E8A81"/>
                </a:solidFill>
                <a:latin typeface="Gill Sans Ultra Bold Condensed" pitchFamily="34" charset="0"/>
              </a:rPr>
              <a:t>IV</a:t>
            </a:r>
            <a:endParaRPr lang="en-US" b="1" dirty="0">
              <a:solidFill>
                <a:srgbClr val="2E8A81"/>
              </a:solidFill>
              <a:latin typeface="Gill Sans Ultra Bold Condensed"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CF4668DC-857F-487D-BFFA-8C0CA5037977}" type="slidenum">
              <a:rPr lang="fr-BE" smtClean="0"/>
              <a:pPr/>
              <a:t>31</a:t>
            </a:fld>
            <a:endParaRPr lang="fr-BE"/>
          </a:p>
        </p:txBody>
      </p:sp>
      <p:pic>
        <p:nvPicPr>
          <p:cNvPr id="19458" name="Picture 2"/>
          <p:cNvPicPr>
            <a:picLocks noChangeAspect="1" noChangeArrowheads="1"/>
          </p:cNvPicPr>
          <p:nvPr/>
        </p:nvPicPr>
        <p:blipFill>
          <a:blip r:embed="rId2" cstate="print"/>
          <a:srcRect/>
          <a:stretch>
            <a:fillRect/>
          </a:stretch>
        </p:blipFill>
        <p:spPr bwMode="auto">
          <a:xfrm>
            <a:off x="35496" y="908720"/>
            <a:ext cx="9001000" cy="5976664"/>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32</a:t>
            </a:fld>
            <a:endParaRPr lang="fr-BE"/>
          </a:p>
        </p:txBody>
      </p:sp>
      <p:pic>
        <p:nvPicPr>
          <p:cNvPr id="20482" name="Picture 2"/>
          <p:cNvPicPr>
            <a:picLocks noChangeAspect="1" noChangeArrowheads="1"/>
          </p:cNvPicPr>
          <p:nvPr/>
        </p:nvPicPr>
        <p:blipFill>
          <a:blip r:embed="rId2" cstate="print"/>
          <a:srcRect/>
          <a:stretch>
            <a:fillRect/>
          </a:stretch>
        </p:blipFill>
        <p:spPr bwMode="auto">
          <a:xfrm>
            <a:off x="72009" y="476672"/>
            <a:ext cx="8964487" cy="6381328"/>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33</a:t>
            </a:fld>
            <a:endParaRPr lang="fr-BE"/>
          </a:p>
        </p:txBody>
      </p:sp>
      <p:pic>
        <p:nvPicPr>
          <p:cNvPr id="21506" name="Picture 2"/>
          <p:cNvPicPr>
            <a:picLocks noChangeAspect="1" noChangeArrowheads="1"/>
          </p:cNvPicPr>
          <p:nvPr/>
        </p:nvPicPr>
        <p:blipFill>
          <a:blip r:embed="rId2" cstate="print"/>
          <a:srcRect/>
          <a:stretch>
            <a:fillRect/>
          </a:stretch>
        </p:blipFill>
        <p:spPr bwMode="auto">
          <a:xfrm>
            <a:off x="72008" y="692696"/>
            <a:ext cx="8964488" cy="6149484"/>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34</a:t>
            </a:fld>
            <a:endParaRPr lang="fr-BE"/>
          </a:p>
        </p:txBody>
      </p:sp>
      <p:pic>
        <p:nvPicPr>
          <p:cNvPr id="22530" name="Picture 2"/>
          <p:cNvPicPr>
            <a:picLocks noChangeAspect="1" noChangeArrowheads="1"/>
          </p:cNvPicPr>
          <p:nvPr/>
        </p:nvPicPr>
        <p:blipFill>
          <a:blip r:embed="rId2" cstate="print"/>
          <a:srcRect/>
          <a:stretch>
            <a:fillRect/>
          </a:stretch>
        </p:blipFill>
        <p:spPr bwMode="auto">
          <a:xfrm>
            <a:off x="0" y="620688"/>
            <a:ext cx="9144000" cy="6264696"/>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35</a:t>
            </a:fld>
            <a:endParaRPr lang="fr-BE"/>
          </a:p>
        </p:txBody>
      </p:sp>
      <p:pic>
        <p:nvPicPr>
          <p:cNvPr id="23554" name="Picture 2"/>
          <p:cNvPicPr>
            <a:picLocks noChangeAspect="1" noChangeArrowheads="1"/>
          </p:cNvPicPr>
          <p:nvPr/>
        </p:nvPicPr>
        <p:blipFill>
          <a:blip r:embed="rId2" cstate="print"/>
          <a:srcRect/>
          <a:stretch>
            <a:fillRect/>
          </a:stretch>
        </p:blipFill>
        <p:spPr bwMode="auto">
          <a:xfrm>
            <a:off x="0" y="661633"/>
            <a:ext cx="9144000" cy="6223751"/>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36</a:t>
            </a:fld>
            <a:endParaRPr lang="fr-BE"/>
          </a:p>
        </p:txBody>
      </p:sp>
      <p:pic>
        <p:nvPicPr>
          <p:cNvPr id="24578" name="Picture 2"/>
          <p:cNvPicPr>
            <a:picLocks noChangeAspect="1" noChangeArrowheads="1"/>
          </p:cNvPicPr>
          <p:nvPr/>
        </p:nvPicPr>
        <p:blipFill>
          <a:blip r:embed="rId2" cstate="print"/>
          <a:srcRect/>
          <a:stretch>
            <a:fillRect/>
          </a:stretch>
        </p:blipFill>
        <p:spPr bwMode="auto">
          <a:xfrm>
            <a:off x="0" y="692696"/>
            <a:ext cx="9144000" cy="6048672"/>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37</a:t>
            </a:fld>
            <a:endParaRPr lang="fr-BE"/>
          </a:p>
        </p:txBody>
      </p:sp>
      <p:sp>
        <p:nvSpPr>
          <p:cNvPr id="3" name="ZoneTexte 2"/>
          <p:cNvSpPr txBox="1"/>
          <p:nvPr/>
        </p:nvSpPr>
        <p:spPr>
          <a:xfrm>
            <a:off x="3059832" y="1549241"/>
            <a:ext cx="2880320" cy="1107996"/>
          </a:xfrm>
          <a:prstGeom prst="rect">
            <a:avLst/>
          </a:prstGeom>
          <a:noFill/>
        </p:spPr>
        <p:txBody>
          <a:bodyPr wrap="square" rtlCol="0">
            <a:spAutoFit/>
          </a:bodyPr>
          <a:lstStyle/>
          <a:p>
            <a:pPr algn="ctr"/>
            <a:r>
              <a:rPr lang="en-US" sz="6600" b="1" dirty="0" smtClean="0">
                <a:solidFill>
                  <a:srgbClr val="2E8A81"/>
                </a:solidFill>
                <a:latin typeface="Gill Sans Ultra Bold Condensed" pitchFamily="34" charset="0"/>
              </a:rPr>
              <a:t>VI</a:t>
            </a:r>
            <a:endParaRPr lang="en-US" sz="2000" b="1" dirty="0">
              <a:solidFill>
                <a:srgbClr val="2E8A81"/>
              </a:solidFill>
              <a:latin typeface="Gill Sans Ultra Bold Condensed" pitchFamily="34" charset="0"/>
            </a:endParaRPr>
          </a:p>
        </p:txBody>
      </p:sp>
      <p:sp>
        <p:nvSpPr>
          <p:cNvPr id="4" name="ZoneTexte 3"/>
          <p:cNvSpPr txBox="1"/>
          <p:nvPr/>
        </p:nvSpPr>
        <p:spPr>
          <a:xfrm>
            <a:off x="1907704" y="3142708"/>
            <a:ext cx="5472608" cy="1107996"/>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6600" b="1" dirty="0" smtClean="0">
                <a:solidFill>
                  <a:schemeClr val="bg1"/>
                </a:solidFill>
                <a:effectLst>
                  <a:outerShdw blurRad="38100" dist="38100" dir="2700000" algn="tl">
                    <a:srgbClr val="000000">
                      <a:alpha val="43137"/>
                    </a:srgbClr>
                  </a:outerShdw>
                </a:effectLst>
              </a:rPr>
              <a:t>Conclusion</a:t>
            </a:r>
            <a:endParaRPr lang="en-US" sz="4000" b="1" dirty="0" smtClean="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38</a:t>
            </a:fld>
            <a:endParaRPr lang="fr-BE"/>
          </a:p>
        </p:txBody>
      </p:sp>
      <p:sp>
        <p:nvSpPr>
          <p:cNvPr id="3" name="Rectangle 2"/>
          <p:cNvSpPr/>
          <p:nvPr/>
        </p:nvSpPr>
        <p:spPr>
          <a:xfrm>
            <a:off x="395536" y="1268760"/>
            <a:ext cx="8208912" cy="4893647"/>
          </a:xfrm>
          <a:prstGeom prst="rect">
            <a:avLst/>
          </a:prstGeom>
        </p:spPr>
        <p:txBody>
          <a:bodyPr wrap="square">
            <a:spAutoFit/>
          </a:bodyPr>
          <a:lstStyle/>
          <a:p>
            <a:pPr algn="just"/>
            <a:r>
              <a:rPr lang="en-US" sz="2400" dirty="0" smtClean="0">
                <a:latin typeface="+mj-lt"/>
              </a:rPr>
              <a:t>The </a:t>
            </a:r>
            <a:r>
              <a:rPr lang="en-US" sz="2400" dirty="0" smtClean="0">
                <a:latin typeface="+mj-lt"/>
              </a:rPr>
              <a:t>choice between the three most popular databases ultimately boils down to the comparison of the functionality, use cases, and ecosystems. Companies that prioritize flexibility, cost-efficiency, and innovation usually choose open-source solutions. They can be integrated with multiple free add-ons, have active user communities, and are continuously updated.</a:t>
            </a:r>
          </a:p>
          <a:p>
            <a:pPr algn="just"/>
            <a:r>
              <a:rPr lang="en-US" sz="2400" dirty="0" smtClean="0">
                <a:latin typeface="+mj-lt"/>
              </a:rPr>
              <a:t>For corporations that prefer traditional commercial solutions, software like SQL Server backed up by a big corporation and compatible with an extensive infrastructure, is a better bet. They have access to constant technical support, personalized assistance, and professional management tools.</a:t>
            </a:r>
            <a:endParaRPr lang="en-US" sz="2400"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251520" y="764704"/>
            <a:ext cx="8568952" cy="5760640"/>
          </a:xfrm>
        </p:spPr>
        <p:txBody>
          <a:bodyPr>
            <a:normAutofit fontScale="85000" lnSpcReduction="10000"/>
          </a:bodyPr>
          <a:lstStyle/>
          <a:p>
            <a:pPr algn="just">
              <a:lnSpc>
                <a:spcPct val="120000"/>
              </a:lnSpc>
              <a:buFont typeface="Wingdings" pitchFamily="2" charset="2"/>
              <a:buChar char="Ø"/>
            </a:pPr>
            <a:r>
              <a:rPr lang="en-US" sz="3200" dirty="0" smtClean="0">
                <a:solidFill>
                  <a:schemeClr val="tx1"/>
                </a:solidFill>
                <a:latin typeface="+mj-lt"/>
              </a:rPr>
              <a:t> Its </a:t>
            </a:r>
            <a:r>
              <a:rPr lang="en-US" sz="3200" dirty="0" smtClean="0">
                <a:solidFill>
                  <a:schemeClr val="tx1"/>
                </a:solidFill>
                <a:latin typeface="+mj-lt"/>
              </a:rPr>
              <a:t>name is a combination of "My", the name of co-founder Michael </a:t>
            </a:r>
            <a:r>
              <a:rPr lang="en-US" sz="3200" dirty="0" err="1" smtClean="0">
                <a:solidFill>
                  <a:schemeClr val="tx1"/>
                </a:solidFill>
                <a:latin typeface="+mj-lt"/>
              </a:rPr>
              <a:t>Widenius's</a:t>
            </a:r>
            <a:r>
              <a:rPr lang="en-US" sz="3200" dirty="0" smtClean="0">
                <a:solidFill>
                  <a:schemeClr val="tx1"/>
                </a:solidFill>
                <a:latin typeface="+mj-lt"/>
              </a:rPr>
              <a:t> daughter</a:t>
            </a:r>
            <a:r>
              <a:rPr lang="en-US" sz="3200" dirty="0" smtClean="0">
                <a:solidFill>
                  <a:schemeClr val="tx1"/>
                </a:solidFill>
                <a:latin typeface="+mj-lt"/>
              </a:rPr>
              <a:t>, </a:t>
            </a:r>
            <a:r>
              <a:rPr lang="en-US" sz="3200" dirty="0" smtClean="0">
                <a:solidFill>
                  <a:schemeClr val="tx1"/>
                </a:solidFill>
                <a:latin typeface="+mj-lt"/>
              </a:rPr>
              <a:t>and "SQL", the abbreviation for Structured Query </a:t>
            </a:r>
            <a:r>
              <a:rPr lang="en-US" sz="3200" dirty="0" smtClean="0">
                <a:solidFill>
                  <a:schemeClr val="tx1"/>
                </a:solidFill>
                <a:latin typeface="+mj-lt"/>
              </a:rPr>
              <a:t>Language,</a:t>
            </a:r>
          </a:p>
          <a:p>
            <a:pPr algn="just">
              <a:lnSpc>
                <a:spcPct val="120000"/>
              </a:lnSpc>
              <a:buFont typeface="Wingdings" pitchFamily="2" charset="2"/>
              <a:buChar char="Ø"/>
            </a:pPr>
            <a:r>
              <a:rPr lang="en-US" sz="3200" dirty="0" smtClean="0">
                <a:solidFill>
                  <a:schemeClr val="tx1"/>
                </a:solidFill>
                <a:latin typeface="+mj-lt"/>
              </a:rPr>
              <a:t> </a:t>
            </a:r>
            <a:r>
              <a:rPr lang="en-US" sz="3200" dirty="0" smtClean="0">
                <a:solidFill>
                  <a:schemeClr val="tx1"/>
                </a:solidFill>
                <a:latin typeface="+mj-lt"/>
              </a:rPr>
              <a:t>Relational </a:t>
            </a:r>
            <a:r>
              <a:rPr lang="en-US" sz="3200" dirty="0" smtClean="0">
                <a:solidFill>
                  <a:schemeClr val="tx1"/>
                </a:solidFill>
                <a:latin typeface="+mj-lt"/>
              </a:rPr>
              <a:t>database management system (RDBMS</a:t>
            </a:r>
            <a:r>
              <a:rPr lang="en-US" sz="3200" dirty="0" smtClean="0">
                <a:solidFill>
                  <a:schemeClr val="tx1"/>
                </a:solidFill>
                <a:latin typeface="+mj-lt"/>
              </a:rPr>
              <a:t>),</a:t>
            </a:r>
          </a:p>
          <a:p>
            <a:pPr algn="just">
              <a:lnSpc>
                <a:spcPct val="120000"/>
              </a:lnSpc>
              <a:buFont typeface="Wingdings" pitchFamily="2" charset="2"/>
              <a:buChar char="Ø"/>
            </a:pPr>
            <a:r>
              <a:rPr lang="en-US" sz="3200" dirty="0" smtClean="0">
                <a:solidFill>
                  <a:schemeClr val="tx1"/>
                </a:solidFill>
                <a:latin typeface="+mj-lt"/>
              </a:rPr>
              <a:t> </a:t>
            </a:r>
            <a:r>
              <a:rPr lang="en-US" sz="3200" dirty="0" smtClean="0">
                <a:solidFill>
                  <a:schemeClr val="tx1"/>
                </a:solidFill>
                <a:latin typeface="+mj-lt"/>
              </a:rPr>
              <a:t>Free </a:t>
            </a:r>
            <a:r>
              <a:rPr lang="en-US" sz="3200" dirty="0" smtClean="0">
                <a:solidFill>
                  <a:schemeClr val="tx1"/>
                </a:solidFill>
                <a:latin typeface="+mj-lt"/>
              </a:rPr>
              <a:t>and open-source software under the terms of the GNU General Public </a:t>
            </a:r>
            <a:r>
              <a:rPr lang="en-US" sz="3200" dirty="0" smtClean="0">
                <a:solidFill>
                  <a:schemeClr val="tx1"/>
                </a:solidFill>
                <a:latin typeface="+mj-lt"/>
              </a:rPr>
              <a:t>License,</a:t>
            </a:r>
          </a:p>
          <a:p>
            <a:pPr algn="just">
              <a:lnSpc>
                <a:spcPct val="120000"/>
              </a:lnSpc>
              <a:buFont typeface="Wingdings" pitchFamily="2" charset="2"/>
              <a:buChar char="Ø"/>
            </a:pPr>
            <a:r>
              <a:rPr lang="en-US" sz="3200" dirty="0" smtClean="0">
                <a:solidFill>
                  <a:schemeClr val="tx1"/>
                </a:solidFill>
                <a:latin typeface="+mj-lt"/>
              </a:rPr>
              <a:t> </a:t>
            </a:r>
            <a:r>
              <a:rPr lang="en-US" sz="3200" dirty="0" smtClean="0">
                <a:solidFill>
                  <a:schemeClr val="tx1"/>
                </a:solidFill>
                <a:latin typeface="+mj-lt"/>
              </a:rPr>
              <a:t>Was </a:t>
            </a:r>
            <a:r>
              <a:rPr lang="en-US" sz="3200" dirty="0" smtClean="0">
                <a:solidFill>
                  <a:schemeClr val="tx1"/>
                </a:solidFill>
                <a:latin typeface="+mj-lt"/>
              </a:rPr>
              <a:t>created by a Swedish company, </a:t>
            </a:r>
            <a:r>
              <a:rPr lang="en-US" sz="3200" dirty="0" err="1" smtClean="0">
                <a:solidFill>
                  <a:schemeClr val="tx1"/>
                </a:solidFill>
                <a:latin typeface="+mj-lt"/>
              </a:rPr>
              <a:t>MySQL</a:t>
            </a:r>
            <a:r>
              <a:rPr lang="en-US" sz="3200" dirty="0" smtClean="0">
                <a:solidFill>
                  <a:schemeClr val="tx1"/>
                </a:solidFill>
                <a:latin typeface="+mj-lt"/>
              </a:rPr>
              <a:t> AB, founded by Swedes David </a:t>
            </a:r>
            <a:r>
              <a:rPr lang="en-US" sz="3200" dirty="0" err="1" smtClean="0">
                <a:solidFill>
                  <a:schemeClr val="tx1"/>
                </a:solidFill>
                <a:latin typeface="+mj-lt"/>
              </a:rPr>
              <a:t>Axmark</a:t>
            </a:r>
            <a:r>
              <a:rPr lang="en-US" sz="3200" dirty="0" smtClean="0">
                <a:solidFill>
                  <a:schemeClr val="tx1"/>
                </a:solidFill>
                <a:latin typeface="+mj-lt"/>
              </a:rPr>
              <a:t>, Allan Larsson and Finland Swede Michael "Monty" </a:t>
            </a:r>
            <a:r>
              <a:rPr lang="en-US" sz="3200" dirty="0" err="1" smtClean="0">
                <a:solidFill>
                  <a:schemeClr val="tx1"/>
                </a:solidFill>
                <a:latin typeface="+mj-lt"/>
              </a:rPr>
              <a:t>Widenius</a:t>
            </a:r>
            <a:r>
              <a:rPr lang="en-US" sz="3200" dirty="0" smtClean="0">
                <a:solidFill>
                  <a:schemeClr val="tx1"/>
                </a:solidFill>
                <a:latin typeface="+mj-lt"/>
              </a:rPr>
              <a:t>,</a:t>
            </a:r>
          </a:p>
          <a:p>
            <a:pPr algn="just">
              <a:lnSpc>
                <a:spcPct val="120000"/>
              </a:lnSpc>
              <a:buFont typeface="Wingdings" pitchFamily="2" charset="2"/>
              <a:buChar char="Ø"/>
            </a:pPr>
            <a:r>
              <a:rPr lang="en-US" sz="3200" dirty="0" smtClean="0">
                <a:solidFill>
                  <a:schemeClr val="tx1"/>
                </a:solidFill>
                <a:latin typeface="+mj-lt"/>
              </a:rPr>
              <a:t> </a:t>
            </a:r>
            <a:r>
              <a:rPr lang="en-US" sz="3200" dirty="0" smtClean="0">
                <a:solidFill>
                  <a:schemeClr val="tx1"/>
                </a:solidFill>
                <a:latin typeface="+mj-lt"/>
              </a:rPr>
              <a:t>The </a:t>
            </a:r>
            <a:r>
              <a:rPr lang="en-US" sz="3200" dirty="0" smtClean="0">
                <a:solidFill>
                  <a:schemeClr val="tx1"/>
                </a:solidFill>
                <a:latin typeface="+mj-lt"/>
              </a:rPr>
              <a:t>first version of </a:t>
            </a:r>
            <a:r>
              <a:rPr lang="en-US" sz="3200" dirty="0" err="1" smtClean="0">
                <a:solidFill>
                  <a:schemeClr val="tx1"/>
                </a:solidFill>
                <a:latin typeface="+mj-lt"/>
              </a:rPr>
              <a:t>MySQL</a:t>
            </a:r>
            <a:r>
              <a:rPr lang="en-US" sz="3200" dirty="0" smtClean="0">
                <a:solidFill>
                  <a:schemeClr val="tx1"/>
                </a:solidFill>
                <a:latin typeface="+mj-lt"/>
              </a:rPr>
              <a:t> appeared on 23 May </a:t>
            </a:r>
            <a:r>
              <a:rPr lang="en-US" sz="3200" dirty="0" smtClean="0">
                <a:solidFill>
                  <a:schemeClr val="tx1"/>
                </a:solidFill>
                <a:latin typeface="+mj-lt"/>
              </a:rPr>
              <a:t>1995,</a:t>
            </a:r>
          </a:p>
          <a:p>
            <a:pPr algn="just">
              <a:lnSpc>
                <a:spcPct val="120000"/>
              </a:lnSpc>
              <a:buFont typeface="Wingdings" pitchFamily="2" charset="2"/>
              <a:buChar char="Ø"/>
            </a:pPr>
            <a:r>
              <a:rPr lang="en-US" sz="3200" dirty="0" smtClean="0">
                <a:solidFill>
                  <a:schemeClr val="tx1"/>
                </a:solidFill>
                <a:latin typeface="+mj-lt"/>
              </a:rPr>
              <a:t>Is </a:t>
            </a:r>
            <a:r>
              <a:rPr lang="en-US" sz="3200" dirty="0" smtClean="0">
                <a:solidFill>
                  <a:schemeClr val="tx1"/>
                </a:solidFill>
                <a:latin typeface="+mj-lt"/>
              </a:rPr>
              <a:t>written in C and C</a:t>
            </a:r>
            <a:r>
              <a:rPr lang="en-US" sz="3200" dirty="0" smtClean="0">
                <a:solidFill>
                  <a:schemeClr val="tx1"/>
                </a:solidFill>
                <a:latin typeface="+mj-lt"/>
              </a:rPr>
              <a:t>++.</a:t>
            </a:r>
          </a:p>
          <a:p>
            <a:pPr>
              <a:buFontTx/>
              <a:buChar char="-"/>
            </a:pPr>
            <a:endParaRPr lang="en-US" dirty="0">
              <a:solidFill>
                <a:schemeClr val="tx1"/>
              </a:solidFill>
              <a:latin typeface="+mj-lt"/>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4</a:t>
            </a:fld>
            <a:endParaRPr lang="fr-BE"/>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CF4668DC-857F-487D-BFFA-8C0CA5037977}" type="slidenum">
              <a:rPr lang="fr-BE" smtClean="0"/>
              <a:pPr/>
              <a:t>5</a:t>
            </a:fld>
            <a:endParaRPr lang="fr-BE"/>
          </a:p>
        </p:txBody>
      </p:sp>
      <p:pic>
        <p:nvPicPr>
          <p:cNvPr id="1026" name="Picture 2" descr="MySQL — Wikipédia"/>
          <p:cNvPicPr>
            <a:picLocks noChangeAspect="1" noChangeArrowheads="1"/>
          </p:cNvPicPr>
          <p:nvPr/>
        </p:nvPicPr>
        <p:blipFill>
          <a:blip r:embed="rId2" cstate="print"/>
          <a:srcRect/>
          <a:stretch>
            <a:fillRect/>
          </a:stretch>
        </p:blipFill>
        <p:spPr bwMode="auto">
          <a:xfrm>
            <a:off x="2627784" y="764704"/>
            <a:ext cx="3888432" cy="2180915"/>
          </a:xfrm>
          <a:prstGeom prst="rect">
            <a:avLst/>
          </a:prstGeom>
          <a:noFill/>
        </p:spPr>
      </p:pic>
      <p:sp>
        <p:nvSpPr>
          <p:cNvPr id="4" name="ZoneTexte 3"/>
          <p:cNvSpPr txBox="1"/>
          <p:nvPr/>
        </p:nvSpPr>
        <p:spPr>
          <a:xfrm>
            <a:off x="971600" y="3501008"/>
            <a:ext cx="7056784" cy="11079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Features</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2492896"/>
            <a:ext cx="8208912" cy="2808312"/>
          </a:xfrm>
        </p:spPr>
        <p:txBody>
          <a:bodyPr>
            <a:normAutofit/>
          </a:bodyPr>
          <a:lstStyle/>
          <a:p>
            <a:pPr algn="just"/>
            <a:r>
              <a:rPr lang="en-US" sz="3200" dirty="0" err="1" smtClean="0">
                <a:solidFill>
                  <a:schemeClr val="tx1"/>
                </a:solidFill>
              </a:rPr>
              <a:t>MySQL</a:t>
            </a:r>
            <a:r>
              <a:rPr lang="en-US" sz="3200" dirty="0" smtClean="0">
                <a:solidFill>
                  <a:schemeClr val="tx1"/>
                </a:solidFill>
              </a:rPr>
              <a:t> stores data efficiently in the memory ensuring that data is consistent, and not redundant. Hence, data access and manipulation using </a:t>
            </a:r>
            <a:r>
              <a:rPr lang="en-US" sz="3200" dirty="0" err="1" smtClean="0">
                <a:solidFill>
                  <a:schemeClr val="tx1"/>
                </a:solidFill>
              </a:rPr>
              <a:t>MySQL</a:t>
            </a:r>
            <a:r>
              <a:rPr lang="en-US" sz="3200" dirty="0" smtClean="0">
                <a:solidFill>
                  <a:schemeClr val="tx1"/>
                </a:solidFill>
              </a:rPr>
              <a:t> is quick.</a:t>
            </a:r>
            <a:endParaRPr lang="en-US" dirty="0">
              <a:solidFill>
                <a:schemeClr val="tx1"/>
              </a:solidFill>
            </a:endParaRPr>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6</a:t>
            </a:fld>
            <a:endParaRPr lang="fr-BE"/>
          </a:p>
        </p:txBody>
      </p:sp>
      <p:sp>
        <p:nvSpPr>
          <p:cNvPr id="4" name="ZoneTexte 3"/>
          <p:cNvSpPr txBox="1"/>
          <p:nvPr/>
        </p:nvSpPr>
        <p:spPr>
          <a:xfrm>
            <a:off x="1691680" y="1486525"/>
            <a:ext cx="5472608" cy="646331"/>
          </a:xfrm>
          <a:prstGeom prst="rect">
            <a:avLst/>
          </a:prstGeom>
          <a:noFill/>
        </p:spPr>
        <p:txBody>
          <a:bodyPr wrap="square" rtlCol="0">
            <a:spAutoFit/>
          </a:bodyPr>
          <a:lstStyle/>
          <a:p>
            <a:pPr algn="ctr"/>
            <a:r>
              <a:rPr lang="en-US" sz="3600" b="1" dirty="0" smtClean="0">
                <a:solidFill>
                  <a:srgbClr val="E98705"/>
                </a:solidFill>
                <a:effectLst>
                  <a:outerShdw blurRad="38100" dist="38100" dir="2700000" algn="tl">
                    <a:srgbClr val="000000">
                      <a:alpha val="43137"/>
                    </a:srgbClr>
                  </a:outerShdw>
                </a:effectLst>
              </a:rPr>
              <a:t>2- Quick and Reliable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1772816"/>
            <a:ext cx="8208912" cy="4464496"/>
          </a:xfrm>
        </p:spPr>
        <p:txBody>
          <a:bodyPr>
            <a:normAutofit fontScale="90000"/>
          </a:bodyPr>
          <a:lstStyle/>
          <a:p>
            <a:pPr algn="just"/>
            <a:r>
              <a:rPr lang="en-US" sz="3600" dirty="0" smtClean="0">
                <a:solidFill>
                  <a:schemeClr val="tx1"/>
                </a:solidFill>
              </a:rPr>
              <a:t/>
            </a:r>
            <a:br>
              <a:rPr lang="en-US" sz="3600" dirty="0" smtClean="0">
                <a:solidFill>
                  <a:schemeClr val="tx1"/>
                </a:solidFill>
              </a:rPr>
            </a:br>
            <a:r>
              <a:rPr lang="en-US" sz="3600" dirty="0" err="1" smtClean="0">
                <a:solidFill>
                  <a:schemeClr val="tx1"/>
                </a:solidFill>
              </a:rPr>
              <a:t>MySQL</a:t>
            </a:r>
            <a:r>
              <a:rPr lang="en-US" sz="3600" dirty="0" smtClean="0">
                <a:solidFill>
                  <a:schemeClr val="tx1"/>
                </a:solidFill>
              </a:rPr>
              <a:t> is open-source, which means this software can be downloaded, used and modified by anyone. It is free-to-use and easy-to-understand. The source code of </a:t>
            </a:r>
            <a:r>
              <a:rPr lang="en-US" sz="3600" dirty="0" err="1" smtClean="0">
                <a:solidFill>
                  <a:schemeClr val="tx1"/>
                </a:solidFill>
              </a:rPr>
              <a:t>MySQL</a:t>
            </a:r>
            <a:r>
              <a:rPr lang="en-US" sz="3600" dirty="0" smtClean="0">
                <a:solidFill>
                  <a:schemeClr val="tx1"/>
                </a:solidFill>
              </a:rPr>
              <a:t> can be studied, and changed based on the requirements.  It uses GPL, i.e. GNU General Public license which defines rules and regulations regarding what can and can’t be done using the application.</a:t>
            </a:r>
            <a:r>
              <a:rPr lang="en-US" dirty="0" smtClean="0">
                <a:solidFill>
                  <a:schemeClr val="tx1"/>
                </a:solidFill>
              </a:rPr>
              <a:t/>
            </a:r>
            <a:br>
              <a:rPr lang="en-US" dirty="0" smtClean="0">
                <a:solidFill>
                  <a:schemeClr val="tx1"/>
                </a:solidFill>
              </a:rPr>
            </a:br>
            <a:endParaRPr lang="en-US" dirty="0">
              <a:solidFill>
                <a:schemeClr val="tx1"/>
              </a:solidFill>
            </a:endParaRPr>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7</a:t>
            </a:fld>
            <a:endParaRPr lang="fr-BE"/>
          </a:p>
        </p:txBody>
      </p:sp>
      <p:sp>
        <p:nvSpPr>
          <p:cNvPr id="4" name="ZoneTexte 3"/>
          <p:cNvSpPr txBox="1"/>
          <p:nvPr/>
        </p:nvSpPr>
        <p:spPr>
          <a:xfrm>
            <a:off x="2267744" y="836712"/>
            <a:ext cx="4248472" cy="646331"/>
          </a:xfrm>
          <a:prstGeom prst="rect">
            <a:avLst/>
          </a:prstGeom>
          <a:noFill/>
        </p:spPr>
        <p:txBody>
          <a:bodyPr wrap="square" rtlCol="0">
            <a:spAutoFit/>
          </a:bodyPr>
          <a:lstStyle/>
          <a:p>
            <a:pPr algn="ctr"/>
            <a:r>
              <a:rPr lang="en-US" sz="3600" b="1" dirty="0" smtClean="0">
                <a:solidFill>
                  <a:srgbClr val="E98705"/>
                </a:solidFill>
                <a:effectLst>
                  <a:outerShdw blurRad="38100" dist="38100" dir="2700000" algn="tl">
                    <a:srgbClr val="000000">
                      <a:alpha val="43137"/>
                    </a:srgbClr>
                  </a:outerShdw>
                </a:effectLst>
              </a:rPr>
              <a:t>1- Open Source</a:t>
            </a:r>
            <a:endParaRPr lang="en-US" sz="3600" b="1" dirty="0">
              <a:solidFill>
                <a:srgbClr val="E98705"/>
              </a:solidFill>
              <a:effectLst>
                <a:outerShdw blurRad="38100" dist="38100" dir="2700000" algn="tl">
                  <a:srgbClr val="000000">
                    <a:alpha val="43137"/>
                  </a:srgbClr>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2420888"/>
            <a:ext cx="8208912" cy="2808312"/>
          </a:xfrm>
        </p:spPr>
        <p:txBody>
          <a:bodyPr>
            <a:normAutofit/>
          </a:bodyPr>
          <a:lstStyle/>
          <a:p>
            <a:pPr algn="just"/>
            <a:r>
              <a:rPr lang="en-US" sz="3200" dirty="0" smtClean="0">
                <a:solidFill>
                  <a:schemeClr val="tx1"/>
                </a:solidFill>
              </a:rPr>
              <a:t>Scalability refers to the ability of systems to work easily with small amounts of data, large amounts of data, clusters of machines, and so on. </a:t>
            </a:r>
            <a:r>
              <a:rPr lang="en-US" sz="3200" dirty="0" err="1" smtClean="0">
                <a:solidFill>
                  <a:schemeClr val="tx1"/>
                </a:solidFill>
              </a:rPr>
              <a:t>MySQL</a:t>
            </a:r>
            <a:r>
              <a:rPr lang="en-US" sz="3200" dirty="0" smtClean="0">
                <a:solidFill>
                  <a:schemeClr val="tx1"/>
                </a:solidFill>
              </a:rPr>
              <a:t> server was developed to work with large databases.</a:t>
            </a:r>
            <a:endParaRPr lang="en-US" dirty="0">
              <a:solidFill>
                <a:schemeClr val="tx1"/>
              </a:solidFill>
            </a:endParaRPr>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8</a:t>
            </a:fld>
            <a:endParaRPr lang="fr-BE"/>
          </a:p>
        </p:txBody>
      </p:sp>
      <p:sp>
        <p:nvSpPr>
          <p:cNvPr id="4" name="ZoneTexte 3"/>
          <p:cNvSpPr txBox="1"/>
          <p:nvPr/>
        </p:nvSpPr>
        <p:spPr>
          <a:xfrm>
            <a:off x="1547664" y="1342509"/>
            <a:ext cx="5472608" cy="646331"/>
          </a:xfrm>
          <a:prstGeom prst="rect">
            <a:avLst/>
          </a:prstGeom>
          <a:noFill/>
        </p:spPr>
        <p:txBody>
          <a:bodyPr wrap="square" rtlCol="0">
            <a:spAutoFit/>
          </a:bodyPr>
          <a:lstStyle/>
          <a:p>
            <a:pPr algn="ctr"/>
            <a:r>
              <a:rPr lang="en-US" sz="3600" b="1" dirty="0" smtClean="0">
                <a:solidFill>
                  <a:srgbClr val="E98705"/>
                </a:solidFill>
                <a:effectLst>
                  <a:outerShdw blurRad="38100" dist="38100" dir="2700000" algn="tl">
                    <a:srgbClr val="000000">
                      <a:alpha val="43137"/>
                    </a:srgbClr>
                  </a:outerShdw>
                </a:effectLst>
              </a:rPr>
              <a:t>3-  </a:t>
            </a:r>
            <a:r>
              <a:rPr lang="en-US" sz="3600" b="1" dirty="0" smtClean="0">
                <a:solidFill>
                  <a:srgbClr val="E98705"/>
                </a:solidFill>
                <a:effectLst>
                  <a:outerShdw blurRad="38100" dist="38100" dir="2700000" algn="tl">
                    <a:srgbClr val="000000">
                      <a:alpha val="43137"/>
                    </a:srgbClr>
                  </a:outerShdw>
                </a:effectLst>
              </a:rPr>
              <a:t>Scalable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2708920"/>
            <a:ext cx="8208912" cy="2808312"/>
          </a:xfrm>
        </p:spPr>
        <p:txBody>
          <a:bodyPr>
            <a:normAutofit fontScale="90000"/>
          </a:bodyPr>
          <a:lstStyle/>
          <a:p>
            <a:pPr algn="just"/>
            <a:r>
              <a:rPr lang="en-US" sz="3200" dirty="0" smtClean="0">
                <a:solidFill>
                  <a:schemeClr val="tx1"/>
                </a:solidFill>
              </a:rPr>
              <a:t>It contains multiple data types such as unsigned integers, signed integers, float (FLOAT), double (DOUBLE), character (CHAR), variable character (VARCHAR), text, blob, date, time, </a:t>
            </a:r>
            <a:r>
              <a:rPr lang="en-US" sz="3200" dirty="0" err="1" smtClean="0">
                <a:solidFill>
                  <a:schemeClr val="tx1"/>
                </a:solidFill>
              </a:rPr>
              <a:t>datetime</a:t>
            </a:r>
            <a:r>
              <a:rPr lang="en-US" sz="3200" dirty="0" smtClean="0">
                <a:solidFill>
                  <a:schemeClr val="tx1"/>
                </a:solidFill>
              </a:rPr>
              <a:t>, timestamp, year, and so on.</a:t>
            </a:r>
            <a:endParaRPr lang="en-US" dirty="0">
              <a:solidFill>
                <a:schemeClr val="tx1"/>
              </a:solidFill>
            </a:endParaRPr>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9</a:t>
            </a:fld>
            <a:endParaRPr lang="fr-BE"/>
          </a:p>
        </p:txBody>
      </p:sp>
      <p:sp>
        <p:nvSpPr>
          <p:cNvPr id="4" name="ZoneTexte 3"/>
          <p:cNvSpPr txBox="1"/>
          <p:nvPr/>
        </p:nvSpPr>
        <p:spPr>
          <a:xfrm>
            <a:off x="1691680" y="1630541"/>
            <a:ext cx="5472608" cy="646331"/>
          </a:xfrm>
          <a:prstGeom prst="rect">
            <a:avLst/>
          </a:prstGeom>
          <a:noFill/>
        </p:spPr>
        <p:txBody>
          <a:bodyPr wrap="square" rtlCol="0">
            <a:spAutoFit/>
          </a:bodyPr>
          <a:lstStyle/>
          <a:p>
            <a:pPr algn="ctr"/>
            <a:r>
              <a:rPr lang="en-US" sz="3600" b="1" dirty="0" smtClean="0">
                <a:solidFill>
                  <a:srgbClr val="E98705"/>
                </a:solidFill>
                <a:effectLst>
                  <a:outerShdw blurRad="38100" dist="38100" dir="2700000" algn="tl">
                    <a:srgbClr val="000000">
                      <a:alpha val="43137"/>
                    </a:srgbClr>
                  </a:outerShdw>
                </a:effectLst>
              </a:rPr>
              <a:t>4- Data Types</a:t>
            </a:r>
            <a:endParaRPr lang="en-US" sz="3600" b="1" dirty="0" smtClean="0">
              <a:solidFill>
                <a:srgbClr val="E98705"/>
              </a:solidFill>
              <a:effectLst>
                <a:outerShdw blurRad="38100" dist="38100" dir="2700000" algn="tl">
                  <a:srgbClr val="000000">
                    <a:alpha val="43137"/>
                  </a:srgbClr>
                </a:outerShdw>
              </a:effectLst>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in">
  <a:themeElements>
    <a:clrScheme name="Urbai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i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i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195</TotalTime>
  <Words>925</Words>
  <Application>Microsoft Office PowerPoint</Application>
  <PresentationFormat>Affichage à l'écran (4:3)</PresentationFormat>
  <Paragraphs>106</Paragraphs>
  <Slides>38</Slides>
  <Notes>0</Notes>
  <HiddenSlides>0</HiddenSlides>
  <MMClips>0</MMClips>
  <ScaleCrop>false</ScaleCrop>
  <HeadingPairs>
    <vt:vector size="4" baseType="variant">
      <vt:variant>
        <vt:lpstr>Thème</vt:lpstr>
      </vt:variant>
      <vt:variant>
        <vt:i4>1</vt:i4>
      </vt:variant>
      <vt:variant>
        <vt:lpstr>Titres des diapositives</vt:lpstr>
      </vt:variant>
      <vt:variant>
        <vt:i4>38</vt:i4>
      </vt:variant>
    </vt:vector>
  </HeadingPairs>
  <TitlesOfParts>
    <vt:vector size="39" baseType="lpstr">
      <vt:lpstr>Urbain</vt:lpstr>
      <vt:lpstr>Presentation of 3 RDBMS  : MySQL, PostgreSQL and SQL SERVER  And a comparison between them </vt:lpstr>
      <vt:lpstr>Diapositive 2</vt:lpstr>
      <vt:lpstr>Diapositive 3</vt:lpstr>
      <vt:lpstr>Diapositive 4</vt:lpstr>
      <vt:lpstr>Diapositive 5</vt:lpstr>
      <vt:lpstr>MySQL stores data efficiently in the memory ensuring that data is consistent, and not redundant. Hence, data access and manipulation using MySQL is quick.</vt:lpstr>
      <vt:lpstr> MySQL is open-source, which means this software can be downloaded, used and modified by anyone. It is free-to-use and easy-to-understand. The source code of MySQL can be studied, and changed based on the requirements.  It uses GPL, i.e. GNU General Public license which defines rules and regulations regarding what can and can’t be done using the application. </vt:lpstr>
      <vt:lpstr>Scalability refers to the ability of systems to work easily with small amounts of data, large amounts of data, clusters of machines, and so on. MySQL server was developed to work with large databases.</vt:lpstr>
      <vt:lpstr>It contains multiple data types such as unsigned integers, signed integers, float (FLOAT), double (DOUBLE), character (CHAR), variable character (VARCHAR), text, blob, date, time, datetime, timestamp, year, and so on.</vt:lpstr>
      <vt:lpstr>It supports different character sets, and this includes latin1 (cp1252 character encoding), German, Ujis, other Unicode character sets and so on.</vt:lpstr>
      <vt:lpstr>It provides a secure interface since it has a password system which is flexible, and ensures that it is verified based on the host before accessing the database. The password is encrypted while connecting to the server.</vt:lpstr>
      <vt:lpstr>It comes with support for large databases, which could contain about 40 to 50 million records, 150,000 to 200,000 tables and up to 5,000,000,000 rows.</vt:lpstr>
      <vt:lpstr>MySQL server also comes with many client and utility programs. This includes Command line programs such as ‘mysqladmin’ and graphical programs such as ‘MySQL Workbench’. MySQL client programs are written in a variety of languages. Client library (code encapsulated in a module) can be written in C or C++ and would be available for clients that have C bindings.</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lpstr>Break down data silos Gain insights from all your data by querying across your entire data estate—SQL Server, Azure SQL Database, Azure SQL Data Warehouse, Azure Cosmos DB, MySQL, PostgreSQL, MongoDB, Oracle, Teradata, and others—without moving or replicating the data.</vt:lpstr>
      <vt:lpstr>#1 in performance Get record-breaking performance on Windows and Linux. SQL Server consistently leads across the TPC-E OLTP workload, TPC-H data warehousing workload, and real-world application performance benchmarks.   Intelligent database capabilities Upgrade and modernize your SQL Server database on-premises, in the cloud, and at the edge. Database compatibility certification eliminates the risk of application incompatibility. Use in-memory database capabilities such as persistent memory support and memory-optimized tempdb to improve performance for your mission critical workloads.</vt:lpstr>
      <vt:lpstr>Fewest vulnerabilities for nine years Protect data at rest and in motion with a database that has the fewest vulnerabilities of any major platform for nine years running in the National Institute of Standards and Technologies National Vulnerabilities Database.   Built-in security and compliance  Use built-in features for data classification, data protection, and monitoring and alerts. SQL Server 2019 monitors, identifies, and provides alerts on suspicious activity—even identifying and remediating security gaps and misconfigurations.   Always encrypted data enclaves Encrypt sensitive data and execute rich computations on encrypted data, plus enable customized data access based on role with complex row filtering.</vt:lpstr>
      <vt:lpstr>Maximum availability  Gain mission-critical uptime, fast failover, and improved TCO using cloud disaster recovery replicas and always on availability groups.   Accelerated database recovery Greatly improves database availability by enabling fast and consistent database recovery regardless of the number or size of active transactions. </vt:lpstr>
      <vt:lpstr>Self-service BI on any device Explore visual data and quickly discover patterns to make better, faster decisions with Power BI Report Server, which is included with your SQL Server Software Assurance license.  Connect all your data  Combine data from almost any source using the extensive connector library and new transformations in SSAS tabular models.   Visual data exploration Find the answers behind the data with visual data exploration and interactive analysis of data lakes data using SQL Server BI tools.</vt:lpstr>
      <vt:lpstr>Highly scalable cloud services   Build highly scalable cloud services on Azure, and get a unified SQL platform built on the industry-leading performance of SQL Server—for limitless scalability, intelligent performance, and built-in security. Migrate to Azure without redesigning your apps and improve the performance of your existing applications. </vt:lpstr>
      <vt:lpstr>MySQL  vs PostgreSQL vs  SQL server</vt:lpstr>
      <vt:lpstr>Diapositive 31</vt:lpstr>
      <vt:lpstr>Diapositive 32</vt:lpstr>
      <vt:lpstr>Diapositive 33</vt:lpstr>
      <vt:lpstr>Diapositive 34</vt:lpstr>
      <vt:lpstr>Diapositive 35</vt:lpstr>
      <vt:lpstr>Diapositive 36</vt:lpstr>
      <vt:lpstr>Diapositive 37</vt:lpstr>
      <vt:lpstr>Diapositive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Asus</dc:creator>
  <cp:lastModifiedBy>Asus</cp:lastModifiedBy>
  <cp:revision>4</cp:revision>
  <dcterms:created xsi:type="dcterms:W3CDTF">2022-03-15T20:07:27Z</dcterms:created>
  <dcterms:modified xsi:type="dcterms:W3CDTF">2022-03-15T23:40:18Z</dcterms:modified>
</cp:coreProperties>
</file>