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o\Documents\WSU%20Classes\ME7060_Reliability\Class%20Project\Wing%20Model\Wing_Data_3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Wing_Data_3d!$B$2</c:f>
              <c:strCache>
                <c:ptCount val="1"/>
                <c:pt idx="0">
                  <c:v>y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xVal>
            <c:numRef>
              <c:f>Wing_Data_3d!$A$3:$A$81</c:f>
              <c:numCache>
                <c:formatCode>General</c:formatCode>
                <c:ptCount val="79"/>
                <c:pt idx="0">
                  <c:v>2.3900000000000001E-2</c:v>
                </c:pt>
                <c:pt idx="1">
                  <c:v>8.7300000000000003E-2</c:v>
                </c:pt>
                <c:pt idx="2">
                  <c:v>0.16839999999999999</c:v>
                </c:pt>
                <c:pt idx="3">
                  <c:v>0.28000000000000003</c:v>
                </c:pt>
                <c:pt idx="4">
                  <c:v>0.39</c:v>
                </c:pt>
                <c:pt idx="5">
                  <c:v>0.54569999999999996</c:v>
                </c:pt>
                <c:pt idx="6">
                  <c:v>0.74519999999999997</c:v>
                </c:pt>
                <c:pt idx="7">
                  <c:v>0.93959999999999999</c:v>
                </c:pt>
                <c:pt idx="8">
                  <c:v>1.1432</c:v>
                </c:pt>
                <c:pt idx="9">
                  <c:v>1.4386000000000001</c:v>
                </c:pt>
                <c:pt idx="10">
                  <c:v>1.7225999999999999</c:v>
                </c:pt>
                <c:pt idx="11">
                  <c:v>2.0141</c:v>
                </c:pt>
                <c:pt idx="12">
                  <c:v>2.3054000000000001</c:v>
                </c:pt>
                <c:pt idx="13">
                  <c:v>2.6253000000000002</c:v>
                </c:pt>
                <c:pt idx="14">
                  <c:v>2.9731000000000001</c:v>
                </c:pt>
                <c:pt idx="15">
                  <c:v>3.3489</c:v>
                </c:pt>
                <c:pt idx="16">
                  <c:v>3.6983000000000001</c:v>
                </c:pt>
                <c:pt idx="17">
                  <c:v>4.0617999999999999</c:v>
                </c:pt>
                <c:pt idx="18">
                  <c:v>4.3616999999999999</c:v>
                </c:pt>
                <c:pt idx="19">
                  <c:v>4.7069000000000001</c:v>
                </c:pt>
                <c:pt idx="20">
                  <c:v>5.0366999999999997</c:v>
                </c:pt>
                <c:pt idx="21">
                  <c:v>5.3003</c:v>
                </c:pt>
                <c:pt idx="22">
                  <c:v>5.5068999999999999</c:v>
                </c:pt>
                <c:pt idx="23">
                  <c:v>5.7295999999999996</c:v>
                </c:pt>
                <c:pt idx="24">
                  <c:v>5.9179000000000004</c:v>
                </c:pt>
                <c:pt idx="25">
                  <c:v>6.0976999999999997</c:v>
                </c:pt>
                <c:pt idx="26">
                  <c:v>6.3247</c:v>
                </c:pt>
                <c:pt idx="27">
                  <c:v>6.2153999999999998</c:v>
                </c:pt>
                <c:pt idx="28">
                  <c:v>6.4667000000000003</c:v>
                </c:pt>
                <c:pt idx="29">
                  <c:v>6.6212999999999997</c:v>
                </c:pt>
                <c:pt idx="30">
                  <c:v>6.8217999999999996</c:v>
                </c:pt>
                <c:pt idx="31">
                  <c:v>6.9583000000000004</c:v>
                </c:pt>
                <c:pt idx="32">
                  <c:v>7.0766</c:v>
                </c:pt>
                <c:pt idx="33">
                  <c:v>7.1555999999999997</c:v>
                </c:pt>
                <c:pt idx="34">
                  <c:v>7.2117000000000004</c:v>
                </c:pt>
                <c:pt idx="35">
                  <c:v>7.234</c:v>
                </c:pt>
                <c:pt idx="36">
                  <c:v>7.2182000000000004</c:v>
                </c:pt>
                <c:pt idx="37">
                  <c:v>7.1893000000000002</c:v>
                </c:pt>
                <c:pt idx="38">
                  <c:v>7.1452</c:v>
                </c:pt>
                <c:pt idx="39">
                  <c:v>7.1002000000000001</c:v>
                </c:pt>
                <c:pt idx="40">
                  <c:v>6.9863999999999997</c:v>
                </c:pt>
                <c:pt idx="41">
                  <c:v>6.8343999999999996</c:v>
                </c:pt>
                <c:pt idx="42">
                  <c:v>6.6413000000000002</c:v>
                </c:pt>
                <c:pt idx="43">
                  <c:v>6.4732000000000003</c:v>
                </c:pt>
                <c:pt idx="44">
                  <c:v>6.2930000000000001</c:v>
                </c:pt>
                <c:pt idx="45">
                  <c:v>6.0998999999999999</c:v>
                </c:pt>
                <c:pt idx="46">
                  <c:v>5.9238</c:v>
                </c:pt>
                <c:pt idx="47">
                  <c:v>5.7816000000000001</c:v>
                </c:pt>
                <c:pt idx="48">
                  <c:v>5.6421000000000001</c:v>
                </c:pt>
                <c:pt idx="49">
                  <c:v>5.4909999999999997</c:v>
                </c:pt>
                <c:pt idx="50">
                  <c:v>5.3190999999999997</c:v>
                </c:pt>
                <c:pt idx="51">
                  <c:v>5.1294000000000004</c:v>
                </c:pt>
                <c:pt idx="52">
                  <c:v>4.9378000000000002</c:v>
                </c:pt>
                <c:pt idx="53">
                  <c:v>4.7377000000000002</c:v>
                </c:pt>
                <c:pt idx="54">
                  <c:v>4.5464000000000002</c:v>
                </c:pt>
                <c:pt idx="55">
                  <c:v>4.3731</c:v>
                </c:pt>
                <c:pt idx="56">
                  <c:v>4.0994000000000002</c:v>
                </c:pt>
                <c:pt idx="57">
                  <c:v>3.8803000000000001</c:v>
                </c:pt>
                <c:pt idx="58">
                  <c:v>3.6413000000000002</c:v>
                </c:pt>
                <c:pt idx="59">
                  <c:v>3.4342999999999999</c:v>
                </c:pt>
                <c:pt idx="60">
                  <c:v>3.2078000000000002</c:v>
                </c:pt>
                <c:pt idx="61">
                  <c:v>2.9904000000000002</c:v>
                </c:pt>
                <c:pt idx="62">
                  <c:v>2.7696000000000001</c:v>
                </c:pt>
                <c:pt idx="63">
                  <c:v>2.5377000000000001</c:v>
                </c:pt>
                <c:pt idx="64">
                  <c:v>2.3094000000000001</c:v>
                </c:pt>
                <c:pt idx="65">
                  <c:v>2.0897999999999999</c:v>
                </c:pt>
                <c:pt idx="66">
                  <c:v>1.8900999999999999</c:v>
                </c:pt>
                <c:pt idx="67">
                  <c:v>1.6989000000000001</c:v>
                </c:pt>
                <c:pt idx="68">
                  <c:v>1.4623999999999999</c:v>
                </c:pt>
                <c:pt idx="69">
                  <c:v>1.2293000000000001</c:v>
                </c:pt>
                <c:pt idx="70">
                  <c:v>1.0302</c:v>
                </c:pt>
                <c:pt idx="71">
                  <c:v>0.81630000000000003</c:v>
                </c:pt>
                <c:pt idx="72">
                  <c:v>0.61729999999999996</c:v>
                </c:pt>
                <c:pt idx="73">
                  <c:v>0.45689999999999997</c:v>
                </c:pt>
                <c:pt idx="74">
                  <c:v>0.28270000000000001</c:v>
                </c:pt>
                <c:pt idx="75">
                  <c:v>0.1673</c:v>
                </c:pt>
                <c:pt idx="76">
                  <c:v>8.0100000000000005E-2</c:v>
                </c:pt>
                <c:pt idx="77">
                  <c:v>2.3400000000000001E-2</c:v>
                </c:pt>
                <c:pt idx="78">
                  <c:v>1.2699999999999999E-2</c:v>
                </c:pt>
              </c:numCache>
            </c:numRef>
          </c:xVal>
          <c:yVal>
            <c:numRef>
              <c:f>Wing_Data_3d!$B$3:$B$81</c:f>
              <c:numCache>
                <c:formatCode>General</c:formatCode>
                <c:ptCount val="79"/>
                <c:pt idx="0">
                  <c:v>7.1800000000000003E-2</c:v>
                </c:pt>
                <c:pt idx="1">
                  <c:v>0.14899999999999999</c:v>
                </c:pt>
                <c:pt idx="2">
                  <c:v>0.20549999999999999</c:v>
                </c:pt>
                <c:pt idx="3">
                  <c:v>0.25269999999999998</c:v>
                </c:pt>
                <c:pt idx="4">
                  <c:v>0.2858</c:v>
                </c:pt>
                <c:pt idx="5">
                  <c:v>0.31630000000000003</c:v>
                </c:pt>
                <c:pt idx="6">
                  <c:v>0.3533</c:v>
                </c:pt>
                <c:pt idx="7">
                  <c:v>0.37069999999999997</c:v>
                </c:pt>
                <c:pt idx="8">
                  <c:v>0.39279999999999998</c:v>
                </c:pt>
                <c:pt idx="9">
                  <c:v>0.41560000000000002</c:v>
                </c:pt>
                <c:pt idx="10">
                  <c:v>0.43690000000000001</c:v>
                </c:pt>
                <c:pt idx="11">
                  <c:v>0.44869999999999999</c:v>
                </c:pt>
                <c:pt idx="12">
                  <c:v>0.46050000000000002</c:v>
                </c:pt>
                <c:pt idx="13">
                  <c:v>0.46889999999999998</c:v>
                </c:pt>
                <c:pt idx="14">
                  <c:v>0.4713</c:v>
                </c:pt>
                <c:pt idx="15">
                  <c:v>0.46750000000000003</c:v>
                </c:pt>
                <c:pt idx="16">
                  <c:v>0.4582</c:v>
                </c:pt>
                <c:pt idx="17">
                  <c:v>0.44719999999999999</c:v>
                </c:pt>
                <c:pt idx="18">
                  <c:v>0.43219999999999997</c:v>
                </c:pt>
                <c:pt idx="19">
                  <c:v>0.41189999999999999</c:v>
                </c:pt>
                <c:pt idx="20">
                  <c:v>0.38190000000000002</c:v>
                </c:pt>
                <c:pt idx="21">
                  <c:v>0.35110000000000002</c:v>
                </c:pt>
                <c:pt idx="22">
                  <c:v>0.32400000000000001</c:v>
                </c:pt>
                <c:pt idx="23">
                  <c:v>0.28649999999999998</c:v>
                </c:pt>
                <c:pt idx="24">
                  <c:v>0.25009999999999999</c:v>
                </c:pt>
                <c:pt idx="25">
                  <c:v>0.2147</c:v>
                </c:pt>
                <c:pt idx="26">
                  <c:v>0.16520000000000001</c:v>
                </c:pt>
                <c:pt idx="27">
                  <c:v>0.1895</c:v>
                </c:pt>
                <c:pt idx="28">
                  <c:v>0.12559999999999999</c:v>
                </c:pt>
                <c:pt idx="29">
                  <c:v>9.6100000000000005E-2</c:v>
                </c:pt>
                <c:pt idx="30">
                  <c:v>6.6900000000000001E-2</c:v>
                </c:pt>
                <c:pt idx="31">
                  <c:v>5.3800000000000001E-2</c:v>
                </c:pt>
                <c:pt idx="32">
                  <c:v>4.5699999999999998E-2</c:v>
                </c:pt>
                <c:pt idx="33">
                  <c:v>3.3500000000000002E-2</c:v>
                </c:pt>
                <c:pt idx="34">
                  <c:v>2.12E-2</c:v>
                </c:pt>
                <c:pt idx="35" formatCode="0.00E+00">
                  <c:v>0</c:v>
                </c:pt>
                <c:pt idx="36">
                  <c:v>-2.2599999999999999E-2</c:v>
                </c:pt>
                <c:pt idx="37">
                  <c:v>-3.6400000000000002E-2</c:v>
                </c:pt>
                <c:pt idx="38">
                  <c:v>-4.5600000000000002E-2</c:v>
                </c:pt>
                <c:pt idx="39">
                  <c:v>-5.04E-2</c:v>
                </c:pt>
                <c:pt idx="40">
                  <c:v>-5.28E-2</c:v>
                </c:pt>
                <c:pt idx="41">
                  <c:v>-6.3700000000000007E-2</c:v>
                </c:pt>
                <c:pt idx="42">
                  <c:v>-6.9800000000000001E-2</c:v>
                </c:pt>
                <c:pt idx="43">
                  <c:v>-7.0199999999999999E-2</c:v>
                </c:pt>
                <c:pt idx="44">
                  <c:v>-6.3500000000000001E-2</c:v>
                </c:pt>
                <c:pt idx="45">
                  <c:v>-6.9500000000000006E-2</c:v>
                </c:pt>
                <c:pt idx="46">
                  <c:v>-7.7700000000000005E-2</c:v>
                </c:pt>
                <c:pt idx="47">
                  <c:v>-8.9800000000000005E-2</c:v>
                </c:pt>
                <c:pt idx="48">
                  <c:v>-0.105</c:v>
                </c:pt>
                <c:pt idx="49">
                  <c:v>-0.11890000000000001</c:v>
                </c:pt>
                <c:pt idx="50">
                  <c:v>-0.14180000000000001</c:v>
                </c:pt>
                <c:pt idx="51">
                  <c:v>-0.16839999999999999</c:v>
                </c:pt>
                <c:pt idx="52">
                  <c:v>-0.18609999999999999</c:v>
                </c:pt>
                <c:pt idx="53">
                  <c:v>-0.2029</c:v>
                </c:pt>
                <c:pt idx="54">
                  <c:v>-0.21779999999999999</c:v>
                </c:pt>
                <c:pt idx="55">
                  <c:v>-0.22620000000000001</c:v>
                </c:pt>
                <c:pt idx="56">
                  <c:v>-0.2344</c:v>
                </c:pt>
                <c:pt idx="57">
                  <c:v>-0.24030000000000001</c:v>
                </c:pt>
                <c:pt idx="58">
                  <c:v>-0.24679999999999999</c:v>
                </c:pt>
                <c:pt idx="59">
                  <c:v>-0.24840000000000001</c:v>
                </c:pt>
                <c:pt idx="60">
                  <c:v>-0.24479999999999999</c:v>
                </c:pt>
                <c:pt idx="61">
                  <c:v>-0.2366</c:v>
                </c:pt>
                <c:pt idx="62">
                  <c:v>-0.23369999999999999</c:v>
                </c:pt>
                <c:pt idx="63">
                  <c:v>-0.22670000000000001</c:v>
                </c:pt>
                <c:pt idx="64">
                  <c:v>-0.21429999999999999</c:v>
                </c:pt>
                <c:pt idx="65">
                  <c:v>-0.2001</c:v>
                </c:pt>
                <c:pt idx="66">
                  <c:v>-0.18820000000000001</c:v>
                </c:pt>
                <c:pt idx="67">
                  <c:v>-0.17730000000000001</c:v>
                </c:pt>
                <c:pt idx="68">
                  <c:v>-0.16109999999999999</c:v>
                </c:pt>
                <c:pt idx="69">
                  <c:v>-0.13950000000000001</c:v>
                </c:pt>
                <c:pt idx="70">
                  <c:v>-0.12189999999999999</c:v>
                </c:pt>
                <c:pt idx="71">
                  <c:v>-0.1084</c:v>
                </c:pt>
                <c:pt idx="72">
                  <c:v>-9.0899999999999995E-2</c:v>
                </c:pt>
                <c:pt idx="73">
                  <c:v>-8.6499999999999994E-2</c:v>
                </c:pt>
                <c:pt idx="74">
                  <c:v>-7.7600000000000002E-2</c:v>
                </c:pt>
                <c:pt idx="75">
                  <c:v>-6.9800000000000001E-2</c:v>
                </c:pt>
                <c:pt idx="76">
                  <c:v>-5.3800000000000001E-2</c:v>
                </c:pt>
                <c:pt idx="77">
                  <c:v>-2.1399999999999999E-2</c:v>
                </c:pt>
                <c:pt idx="78">
                  <c:v>3.5799999999999998E-2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4610528"/>
        <c:axId val="276312384"/>
      </c:scatterChart>
      <c:valAx>
        <c:axId val="274610528"/>
        <c:scaling>
          <c:orientation val="minMax"/>
          <c:max val="7.5"/>
          <c:min val="0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6312384"/>
        <c:crosses val="autoZero"/>
        <c:crossBetween val="midCat"/>
      </c:valAx>
      <c:valAx>
        <c:axId val="276312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46105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900" kern="1200"/>
    <cs:bodyPr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67F3-C259-4893-BB2C-E9E8F4DF2C6B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E3771-491D-45E3-8371-8E4AD4080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34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67F3-C259-4893-BB2C-E9E8F4DF2C6B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E3771-491D-45E3-8371-8E4AD4080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705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67F3-C259-4893-BB2C-E9E8F4DF2C6B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E3771-491D-45E3-8371-8E4AD4080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520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67F3-C259-4893-BB2C-E9E8F4DF2C6B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E3771-491D-45E3-8371-8E4AD4080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00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67F3-C259-4893-BB2C-E9E8F4DF2C6B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E3771-491D-45E3-8371-8E4AD4080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805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67F3-C259-4893-BB2C-E9E8F4DF2C6B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E3771-491D-45E3-8371-8E4AD4080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81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67F3-C259-4893-BB2C-E9E8F4DF2C6B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E3771-491D-45E3-8371-8E4AD4080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42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67F3-C259-4893-BB2C-E9E8F4DF2C6B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E3771-491D-45E3-8371-8E4AD4080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189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67F3-C259-4893-BB2C-E9E8F4DF2C6B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E3771-491D-45E3-8371-8E4AD4080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35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67F3-C259-4893-BB2C-E9E8F4DF2C6B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E3771-491D-45E3-8371-8E4AD4080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939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67F3-C259-4893-BB2C-E9E8F4DF2C6B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E3771-491D-45E3-8371-8E4AD4080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706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467F3-C259-4893-BB2C-E9E8F4DF2C6B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E3771-491D-45E3-8371-8E4AD4080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932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hart" Target="../charts/chart1.xml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JPG"/><Relationship Id="rId7" Type="http://schemas.openxmlformats.org/officeDocument/2006/relationships/image" Target="../media/image14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64993"/>
            <a:ext cx="9144000" cy="16580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Uncertainty Quantification of Cantilever Wing </a:t>
            </a:r>
            <a:r>
              <a:rPr lang="en-US" dirty="0" smtClean="0"/>
              <a:t>Natural Frequencies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15082"/>
            <a:ext cx="9144000" cy="1655762"/>
          </a:xfrm>
        </p:spPr>
        <p:txBody>
          <a:bodyPr/>
          <a:lstStyle/>
          <a:p>
            <a:r>
              <a:rPr lang="en-US" dirty="0" smtClean="0"/>
              <a:t>By Daniel Clark</a:t>
            </a:r>
          </a:p>
          <a:p>
            <a:r>
              <a:rPr lang="en-US" dirty="0" smtClean="0"/>
              <a:t>And</a:t>
            </a:r>
          </a:p>
          <a:p>
            <a:r>
              <a:rPr lang="en-US" dirty="0" err="1" smtClean="0"/>
              <a:t>Admir</a:t>
            </a:r>
            <a:r>
              <a:rPr lang="en-US" dirty="0" smtClean="0"/>
              <a:t> </a:t>
            </a:r>
            <a:r>
              <a:rPr lang="en-US" dirty="0" err="1" smtClean="0"/>
              <a:t>Makas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74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81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8171"/>
            <a:ext cx="12192000" cy="6169829"/>
          </a:xfrm>
          <a:solidFill>
            <a:schemeClr val="accent6">
              <a:lumMod val="40000"/>
              <a:lumOff val="60000"/>
            </a:schemeClr>
          </a:solidFill>
        </p:spPr>
        <p:txBody>
          <a:bodyPr anchor="ctr">
            <a:normAutofit/>
          </a:bodyPr>
          <a:lstStyle/>
          <a:p>
            <a:r>
              <a:rPr lang="en-US" sz="4400" dirty="0" smtClean="0"/>
              <a:t>Introduction</a:t>
            </a:r>
          </a:p>
          <a:p>
            <a:r>
              <a:rPr lang="en-US" sz="4400" dirty="0" smtClean="0"/>
              <a:t>FE Model Set-up</a:t>
            </a:r>
          </a:p>
          <a:p>
            <a:r>
              <a:rPr lang="en-US" sz="4400" dirty="0" smtClean="0"/>
              <a:t>RVs Definitions</a:t>
            </a:r>
          </a:p>
          <a:p>
            <a:r>
              <a:rPr lang="en-US" sz="4400" dirty="0" smtClean="0"/>
              <a:t>Analysis Overview</a:t>
            </a:r>
            <a:endParaRPr lang="en-US" sz="4400" dirty="0" smtClean="0"/>
          </a:p>
          <a:p>
            <a:r>
              <a:rPr lang="en-US" sz="4400" dirty="0" smtClean="0"/>
              <a:t>Results</a:t>
            </a:r>
            <a:endParaRPr lang="en-US" sz="4400" dirty="0" smtClean="0"/>
          </a:p>
          <a:p>
            <a:r>
              <a:rPr lang="en-US" sz="4400" dirty="0" smtClean="0"/>
              <a:t>Questions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05394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0457"/>
          </a:xfrm>
        </p:spPr>
        <p:txBody>
          <a:bodyPr/>
          <a:lstStyle/>
          <a:p>
            <a:r>
              <a:rPr lang="en-US" sz="4000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90457"/>
            <a:ext cx="12192000" cy="6167543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/>
              <a:t>In aerospace applications, components such as wings will have inherent variability due to following parameters:</a:t>
            </a:r>
          </a:p>
          <a:p>
            <a:pPr lvl="1"/>
            <a:r>
              <a:rPr lang="en-US" dirty="0" smtClean="0"/>
              <a:t>Material variability:</a:t>
            </a:r>
          </a:p>
          <a:p>
            <a:pPr lvl="2"/>
            <a:r>
              <a:rPr lang="en-US" dirty="0" smtClean="0"/>
              <a:t>Young’s Modulus</a:t>
            </a:r>
          </a:p>
          <a:p>
            <a:pPr lvl="2"/>
            <a:r>
              <a:rPr lang="en-US" dirty="0" smtClean="0"/>
              <a:t>Density</a:t>
            </a:r>
          </a:p>
          <a:p>
            <a:pPr lvl="2"/>
            <a:r>
              <a:rPr lang="en-US" dirty="0" smtClean="0"/>
              <a:t>Poisson’s Ratio</a:t>
            </a:r>
          </a:p>
          <a:p>
            <a:pPr lvl="1"/>
            <a:r>
              <a:rPr lang="en-US" dirty="0" smtClean="0"/>
              <a:t>Dimensional variability:</a:t>
            </a:r>
          </a:p>
          <a:p>
            <a:pPr lvl="2"/>
            <a:r>
              <a:rPr lang="en-US" dirty="0" smtClean="0"/>
              <a:t>Span/Length</a:t>
            </a:r>
          </a:p>
          <a:p>
            <a:pPr lvl="2"/>
            <a:r>
              <a:rPr lang="en-US" dirty="0" smtClean="0"/>
              <a:t>Chord</a:t>
            </a:r>
          </a:p>
          <a:p>
            <a:pPr lvl="2"/>
            <a:r>
              <a:rPr lang="en-US" dirty="0" smtClean="0"/>
              <a:t>Thickness</a:t>
            </a:r>
            <a:endParaRPr lang="en-US" dirty="0"/>
          </a:p>
          <a:p>
            <a:pPr lvl="1"/>
            <a:r>
              <a:rPr lang="en-US" dirty="0" smtClean="0"/>
              <a:t>Attachment rigidity</a:t>
            </a:r>
          </a:p>
          <a:p>
            <a:pPr lvl="1"/>
            <a:r>
              <a:rPr lang="en-US" dirty="0" smtClean="0"/>
              <a:t>Other (external tanks, munitions, fuel levels, flight conditions, </a:t>
            </a:r>
            <a:r>
              <a:rPr lang="en-US" dirty="0" err="1" smtClean="0"/>
              <a:t>etc</a:t>
            </a:r>
            <a:r>
              <a:rPr lang="en-US" dirty="0" smtClean="0"/>
              <a:t>…)</a:t>
            </a:r>
          </a:p>
          <a:p>
            <a:r>
              <a:rPr lang="en-US" dirty="0" smtClean="0"/>
              <a:t>Variables mentioned above will impact dynamic response of the wing, which can have profound effects on fatigue performance and flutter characteristics of the wing design.</a:t>
            </a:r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948082" y="1908259"/>
            <a:ext cx="2210765" cy="6597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64557" y="3297562"/>
            <a:ext cx="2210765" cy="3325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64557" y="3981509"/>
            <a:ext cx="2210765" cy="3230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0746" y="4370888"/>
            <a:ext cx="2806599" cy="3200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898511" y="2500132"/>
            <a:ext cx="2488557" cy="11574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5 random variables chosen for analysis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8" idx="1"/>
            <a:endCxn id="4" idx="3"/>
          </p:cNvCxnSpPr>
          <p:nvPr/>
        </p:nvCxnSpPr>
        <p:spPr>
          <a:xfrm flipH="1" flipV="1">
            <a:off x="3158847" y="2238138"/>
            <a:ext cx="3739664" cy="8407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1"/>
            <a:endCxn id="5" idx="3"/>
          </p:cNvCxnSpPr>
          <p:nvPr/>
        </p:nvCxnSpPr>
        <p:spPr>
          <a:xfrm flipH="1">
            <a:off x="3175322" y="3078866"/>
            <a:ext cx="3723189" cy="3849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1"/>
            <a:endCxn id="6" idx="3"/>
          </p:cNvCxnSpPr>
          <p:nvPr/>
        </p:nvCxnSpPr>
        <p:spPr>
          <a:xfrm flipH="1">
            <a:off x="3175322" y="3078866"/>
            <a:ext cx="3723189" cy="10641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1"/>
            <a:endCxn id="7" idx="3"/>
          </p:cNvCxnSpPr>
          <p:nvPr/>
        </p:nvCxnSpPr>
        <p:spPr>
          <a:xfrm flipH="1">
            <a:off x="3317345" y="3078866"/>
            <a:ext cx="3581166" cy="14520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473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881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FE Model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8171"/>
            <a:ext cx="12192000" cy="6169829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dirty="0" smtClean="0"/>
              <a:t>antilever </a:t>
            </a:r>
            <a:r>
              <a:rPr lang="en-US" dirty="0" smtClean="0"/>
              <a:t>wing from the vibrations lab was chosen for the uncertainty </a:t>
            </a:r>
            <a:r>
              <a:rPr lang="en-US" dirty="0" smtClean="0"/>
              <a:t>study because experimental data is already available.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8" t="10043" r="9149"/>
          <a:stretch/>
        </p:blipFill>
        <p:spPr>
          <a:xfrm>
            <a:off x="1047913" y="1516281"/>
            <a:ext cx="2465409" cy="16094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913" y="3272467"/>
            <a:ext cx="2945355" cy="16094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913" y="5084066"/>
            <a:ext cx="2945355" cy="16581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ounded Rectangle 7"/>
          <p:cNvSpPr/>
          <p:nvPr/>
        </p:nvSpPr>
        <p:spPr>
          <a:xfrm>
            <a:off x="57875" y="3773085"/>
            <a:ext cx="938744" cy="5586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Shell Model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7876" y="5546917"/>
            <a:ext cx="938744" cy="52195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Beam Model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24715" y="3137284"/>
            <a:ext cx="12134125" cy="57875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4715" y="4934105"/>
            <a:ext cx="12134125" cy="57875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eft-Right Arrow Callout 14"/>
          <p:cNvSpPr/>
          <p:nvPr/>
        </p:nvSpPr>
        <p:spPr>
          <a:xfrm>
            <a:off x="3548047" y="1678326"/>
            <a:ext cx="1822607" cy="1273218"/>
          </a:xfrm>
          <a:prstGeom prst="leftRightArrowCallout">
            <a:avLst>
              <a:gd name="adj1" fmla="val 13107"/>
              <a:gd name="adj2" fmla="val 13851"/>
              <a:gd name="adj3" fmla="val 10712"/>
              <a:gd name="adj4" fmla="val 792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Hand measurements used to obtain model geometry</a:t>
            </a:r>
            <a:endParaRPr 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17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3250116"/>
              </p:ext>
            </p:extLst>
          </p:nvPr>
        </p:nvGraphicFramePr>
        <p:xfrm>
          <a:off x="5416949" y="1516281"/>
          <a:ext cx="2151211" cy="6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6950" y="2210363"/>
            <a:ext cx="2151211" cy="881644"/>
          </a:xfrm>
          <a:prstGeom prst="rect">
            <a:avLst/>
          </a:prstGeom>
        </p:spPr>
      </p:pic>
      <p:sp>
        <p:nvSpPr>
          <p:cNvPr id="19" name="Equal 18"/>
          <p:cNvSpPr/>
          <p:nvPr/>
        </p:nvSpPr>
        <p:spPr>
          <a:xfrm>
            <a:off x="7649180" y="1955023"/>
            <a:ext cx="1192192" cy="695026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55255" y="1600295"/>
            <a:ext cx="2800089" cy="13288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Rectangle 20"/>
          <p:cNvSpPr/>
          <p:nvPr/>
        </p:nvSpPr>
        <p:spPr>
          <a:xfrm>
            <a:off x="428263" y="2210363"/>
            <a:ext cx="597893" cy="236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5400000">
            <a:off x="-77868" y="4745567"/>
            <a:ext cx="1215221" cy="3874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4244051" y="3240435"/>
                <a:ext cx="2307220" cy="163013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u="sng" dirty="0" smtClean="0">
                    <a:solidFill>
                      <a:schemeClr val="tx1"/>
                    </a:solidFill>
                  </a:rPr>
                  <a:t>Model Info:</a:t>
                </a:r>
              </a:p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Nodes = 830</a:t>
                </a:r>
              </a:p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CQUAD = 660</a:t>
                </a:r>
              </a:p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Material = Al</a:t>
                </a:r>
              </a:p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E = 75 </a:t>
                </a:r>
                <a:r>
                  <a:rPr lang="en-US" sz="1600" dirty="0" err="1" smtClean="0">
                    <a:solidFill>
                      <a:schemeClr val="tx1"/>
                    </a:solidFill>
                  </a:rPr>
                  <a:t>GPa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 , </a:t>
                </a:r>
                <a:r>
                  <a:rPr lang="el-GR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υ</a:t>
                </a:r>
                <a:r>
                  <a:rPr lang="en-US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0.33,      </a:t>
                </a:r>
                <a:r>
                  <a:rPr lang="el-GR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ρ</a:t>
                </a:r>
                <a:r>
                  <a:rPr lang="en-US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2700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𝑘𝑔</m:t>
                        </m:r>
                      </m:num>
                      <m:den>
                        <m:sSup>
                          <m:sSup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en-US" sz="16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4051" y="3240435"/>
                <a:ext cx="2307220" cy="1630131"/>
              </a:xfrm>
              <a:prstGeom prst="rect">
                <a:avLst/>
              </a:prstGeom>
              <a:blipFill rotWithShape="0">
                <a:blip r:embed="rId8"/>
                <a:stretch>
                  <a:fillRect t="-1859" r="-5774" b="-2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4244051" y="5084066"/>
                <a:ext cx="2307220" cy="16468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u="sng" dirty="0" smtClean="0">
                    <a:solidFill>
                      <a:schemeClr val="tx1"/>
                    </a:solidFill>
                  </a:rPr>
                  <a:t>Model Info:</a:t>
                </a:r>
              </a:p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Nodes = 33</a:t>
                </a:r>
              </a:p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CBEAM = 30</a:t>
                </a:r>
              </a:p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Material = Al</a:t>
                </a:r>
              </a:p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E = 75 </a:t>
                </a:r>
                <a:r>
                  <a:rPr lang="en-US" sz="1600" dirty="0" err="1" smtClean="0">
                    <a:solidFill>
                      <a:schemeClr val="tx1"/>
                    </a:solidFill>
                  </a:rPr>
                  <a:t>GPa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 , </a:t>
                </a:r>
                <a:r>
                  <a:rPr lang="el-GR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υ</a:t>
                </a:r>
                <a:r>
                  <a:rPr lang="en-US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0.33,      </a:t>
                </a:r>
                <a:r>
                  <a:rPr lang="el-GR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ρ</a:t>
                </a:r>
                <a:r>
                  <a:rPr lang="en-US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2700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𝑘𝑔</m:t>
                        </m:r>
                      </m:num>
                      <m:den>
                        <m:sSup>
                          <m:sSup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en-US" sz="16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4051" y="5084066"/>
                <a:ext cx="2307220" cy="1646860"/>
              </a:xfrm>
              <a:prstGeom prst="rect">
                <a:avLst/>
              </a:prstGeom>
              <a:blipFill rotWithShape="0">
                <a:blip r:embed="rId9"/>
                <a:stretch>
                  <a:fillRect t="-1103" r="-5774" b="-18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ounded Rectangle 25"/>
          <p:cNvSpPr/>
          <p:nvPr/>
        </p:nvSpPr>
        <p:spPr>
          <a:xfrm>
            <a:off x="2569580" y="3333808"/>
            <a:ext cx="1305248" cy="2201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Mass </a:t>
            </a:r>
            <a:r>
              <a:rPr lang="en-US" sz="1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≈</a:t>
            </a:r>
            <a:r>
              <a:rPr lang="en-US" sz="1200" b="1" dirty="0" smtClean="0">
                <a:solidFill>
                  <a:schemeClr val="tx1"/>
                </a:solidFill>
              </a:rPr>
              <a:t> 12.84 kg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2569580" y="5173883"/>
            <a:ext cx="1305248" cy="2223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Mass </a:t>
            </a:r>
            <a:r>
              <a:rPr lang="en-US" sz="1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≈ </a:t>
            </a:r>
            <a:r>
              <a:rPr lang="en-US" sz="1200" b="1" dirty="0" smtClean="0">
                <a:solidFill>
                  <a:schemeClr val="tx1"/>
                </a:solidFill>
              </a:rPr>
              <a:t>12.80 kg</a:t>
            </a:r>
            <a:endParaRPr 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467127"/>
              </p:ext>
            </p:extLst>
          </p:nvPr>
        </p:nvGraphicFramePr>
        <p:xfrm>
          <a:off x="6886376" y="3313000"/>
          <a:ext cx="2771776" cy="1497330"/>
        </p:xfrm>
        <a:graphic>
          <a:graphicData uri="http://schemas.openxmlformats.org/drawingml/2006/table">
            <a:tbl>
              <a:tblPr firstRow="1" firstCol="1">
                <a:tableStyleId>{2A488322-F2BA-4B5B-9748-0D474271808F}</a:tableStyleId>
              </a:tblPr>
              <a:tblGrid>
                <a:gridCol w="609600"/>
                <a:gridCol w="776288"/>
                <a:gridCol w="776288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254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sng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Modes (Hz)</a:t>
                      </a:r>
                      <a:endParaRPr lang="en-US" sz="1200" b="1" i="0" u="sng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254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sng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Modes (Hz)</a:t>
                      </a:r>
                      <a:endParaRPr lang="en-US" sz="1200" b="1" i="0" u="sng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254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sng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Error %</a:t>
                      </a:r>
                      <a:endParaRPr lang="en-US" sz="1200" b="1" i="0" u="sng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25400" cmpd="sng">
                      <a:noFill/>
                    </a:ln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13.5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11.92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11.70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51.7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57.9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11.99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124.7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140.33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12.53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167.38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160.27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4.25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228.25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248.13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8.71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Experiment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Simulation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278675"/>
              </p:ext>
            </p:extLst>
          </p:nvPr>
        </p:nvGraphicFramePr>
        <p:xfrm>
          <a:off x="6886376" y="5150258"/>
          <a:ext cx="2717800" cy="1514475"/>
        </p:xfrm>
        <a:graphic>
          <a:graphicData uri="http://schemas.openxmlformats.org/drawingml/2006/table">
            <a:tbl>
              <a:tblPr firstRow="1" firstCol="1">
                <a:tableStyleId>{93296810-A885-4BE3-A3E7-6D5BEEA58F35}</a:tableStyleId>
              </a:tblPr>
              <a:tblGrid>
                <a:gridCol w="609600"/>
                <a:gridCol w="749300"/>
                <a:gridCol w="749300"/>
                <a:gridCol w="609600"/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sng" strike="noStrike" dirty="0">
                          <a:solidFill>
                            <a:schemeClr val="tx1"/>
                          </a:solidFill>
                          <a:effectLst/>
                        </a:rPr>
                        <a:t>Modes (Hz)</a:t>
                      </a:r>
                      <a:endParaRPr lang="en-US" sz="1200" b="1" i="0" u="sng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sng" strike="noStrike" dirty="0">
                          <a:solidFill>
                            <a:schemeClr val="tx1"/>
                          </a:solidFill>
                          <a:effectLst/>
                        </a:rPr>
                        <a:t>Modes (Hz)</a:t>
                      </a:r>
                      <a:endParaRPr lang="en-US" sz="1200" b="1" i="0" u="sng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sng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Error %</a:t>
                      </a:r>
                      <a:endParaRPr lang="en-US" sz="1200" b="1" i="0" u="sng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13.5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12.24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9.33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51.7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55.53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7.41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124.7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137.37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10.16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167.38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187.1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11.78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228.25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255.3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11.85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Experiment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Simulation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2" name="Rounded Rectangle 31"/>
          <p:cNvSpPr/>
          <p:nvPr/>
        </p:nvSpPr>
        <p:spPr>
          <a:xfrm>
            <a:off x="10151839" y="3771600"/>
            <a:ext cx="1546473" cy="500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RUN TIME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≈ 3.0 sec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0151838" y="5150258"/>
            <a:ext cx="1546473" cy="500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RUN TIME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≈ 1.0 sec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598898" y="5920807"/>
            <a:ext cx="652351" cy="6823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ight Arrow 4"/>
          <p:cNvSpPr/>
          <p:nvPr/>
        </p:nvSpPr>
        <p:spPr>
          <a:xfrm rot="5400000">
            <a:off x="-133415" y="2916187"/>
            <a:ext cx="1326317" cy="3874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1132077" y="4573603"/>
            <a:ext cx="836766" cy="2201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NASTRAN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132077" y="6444228"/>
            <a:ext cx="836766" cy="2201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NASTRAN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1190949" y="1661850"/>
            <a:ext cx="499124" cy="2201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CAD</a:t>
            </a:r>
            <a:endParaRPr 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63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0" y="688171"/>
            <a:ext cx="12192000" cy="6169829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dirty="0" smtClean="0"/>
              <a:t>Model response to six RV’s was investigated.</a:t>
            </a:r>
          </a:p>
          <a:p>
            <a:pPr lvl="1"/>
            <a:r>
              <a:rPr lang="en-US" dirty="0" smtClean="0"/>
              <a:t>Five out of the six RV’s were kept for uncertainty studies.</a:t>
            </a:r>
          </a:p>
          <a:p>
            <a:pPr lvl="1"/>
            <a:r>
              <a:rPr lang="en-US" dirty="0" smtClean="0"/>
              <a:t>Higher modes are more sensitive to RV variation.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"/>
          <a:stretch/>
        </p:blipFill>
        <p:spPr>
          <a:xfrm>
            <a:off x="8487132" y="4394798"/>
            <a:ext cx="2739844" cy="2286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7550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Design Sensitivity With Respect to RV’s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132" y="2030452"/>
            <a:ext cx="2739844" cy="2286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3" b="3467"/>
          <a:stretch/>
        </p:blipFill>
        <p:spPr>
          <a:xfrm>
            <a:off x="4735860" y="2030452"/>
            <a:ext cx="2739844" cy="2286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0"/>
          <a:stretch/>
        </p:blipFill>
        <p:spPr>
          <a:xfrm>
            <a:off x="4735860" y="4394798"/>
            <a:ext cx="2739844" cy="2286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"/>
          <a:stretch/>
        </p:blipFill>
        <p:spPr>
          <a:xfrm>
            <a:off x="984588" y="2030452"/>
            <a:ext cx="2739844" cy="2286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8"/>
          <a:stretch/>
        </p:blipFill>
        <p:spPr>
          <a:xfrm>
            <a:off x="984588" y="4394798"/>
            <a:ext cx="2739844" cy="2286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08348" y="2030452"/>
            <a:ext cx="313760" cy="3281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08348" y="4394798"/>
            <a:ext cx="313760" cy="3281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61944" y="2030452"/>
            <a:ext cx="313760" cy="3281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61944" y="4394798"/>
            <a:ext cx="313760" cy="3281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13216" y="2030452"/>
            <a:ext cx="313760" cy="3281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13216" y="4394798"/>
            <a:ext cx="313760" cy="3201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9917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290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Random Variable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2906"/>
            <a:ext cx="12192000" cy="6175094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/>
              <a:t>Remaining five variables are listed in table below:</a:t>
            </a:r>
          </a:p>
          <a:p>
            <a:pPr lvl="1"/>
            <a:r>
              <a:rPr lang="en-US" dirty="0" smtClean="0"/>
              <a:t>Variable limits were determined by available material data and prior knowledge.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sz="4000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Effects of </a:t>
            </a:r>
            <a:r>
              <a:rPr lang="en-US" b="1" u="sng" dirty="0" smtClean="0"/>
              <a:t>Poisson’s ratio</a:t>
            </a:r>
            <a:r>
              <a:rPr lang="en-US" dirty="0" smtClean="0"/>
              <a:t> were evaluated and found to be insignificant during the sensitivity study phase.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87042723"/>
                  </p:ext>
                </p:extLst>
              </p:nvPr>
            </p:nvGraphicFramePr>
            <p:xfrm>
              <a:off x="798657" y="1562100"/>
              <a:ext cx="10590837" cy="4096766"/>
            </p:xfrm>
            <a:graphic>
              <a:graphicData uri="http://schemas.openxmlformats.org/drawingml/2006/table">
                <a:tbl>
                  <a:tblPr firstRow="1" bandRow="1">
                    <a:tableStyleId>{327F97BB-C833-4FB7-BDE5-3F7075034690}</a:tableStyleId>
                  </a:tblPr>
                  <a:tblGrid>
                    <a:gridCol w="3171463"/>
                    <a:gridCol w="1412111"/>
                    <a:gridCol w="1481560"/>
                    <a:gridCol w="1400537"/>
                    <a:gridCol w="1597306"/>
                    <a:gridCol w="152786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Low</a:t>
                          </a:r>
                          <a:endParaRPr lang="en-US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High</a:t>
                          </a:r>
                          <a:endParaRPr lang="en-US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Mean</a:t>
                          </a:r>
                          <a:endParaRPr lang="en-US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Standard Dev</a:t>
                          </a:r>
                          <a:endParaRPr lang="en-US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Distribution</a:t>
                          </a:r>
                          <a:endParaRPr lang="en-US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b="1" dirty="0" smtClean="0"/>
                            <a:t>Young’s Modulus</a:t>
                          </a:r>
                          <a:endParaRPr lang="en-US" b="1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44.6 </a:t>
                          </a:r>
                          <a:r>
                            <a:rPr lang="en-US" dirty="0" err="1" smtClean="0"/>
                            <a:t>GPa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87.6 </a:t>
                          </a:r>
                          <a:r>
                            <a:rPr lang="en-US" dirty="0" err="1" smtClean="0"/>
                            <a:t>GPa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66.1 </a:t>
                          </a:r>
                          <a:r>
                            <a:rPr lang="en-US" dirty="0" err="1" smtClean="0"/>
                            <a:t>GPa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9.75 </a:t>
                          </a:r>
                          <a:r>
                            <a:rPr lang="en-US" dirty="0" err="1" smtClean="0"/>
                            <a:t>GPa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Log Normal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b="1" dirty="0" smtClean="0"/>
                            <a:t>Density</a:t>
                          </a:r>
                          <a:endParaRPr lang="en-US" b="1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2430 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𝑘𝑔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</m:oMath>
                          </a14:m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2920 </a:t>
                          </a:r>
                          <a:r>
                            <a:rPr lang="en-US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𝑘𝑔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</m:oMath>
                          </a14:m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2675 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𝑘𝑔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</m:oMath>
                          </a14:m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122.5 </a:t>
                          </a:r>
                          <a:r>
                            <a:rPr lang="en-US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𝑘𝑔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</m:oMath>
                          </a14:m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Normal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b="1" dirty="0" smtClean="0"/>
                            <a:t>Length</a:t>
                          </a:r>
                          <a:endParaRPr lang="en-US" b="1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1765.5 mm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1785.5 mm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1775.5 mm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5.0 mm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Normal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b="1" dirty="0" smtClean="0"/>
                            <a:t>Thickness</a:t>
                          </a:r>
                          <a:endParaRPr lang="en-US" b="1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 mm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 mm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 mm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0.9 mm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Normal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1" dirty="0" smtClean="0"/>
                            <a:t>Attachment</a:t>
                          </a:r>
                          <a:r>
                            <a:rPr lang="en-US" sz="1600" b="1" baseline="0" dirty="0" smtClean="0"/>
                            <a:t> Stiffness</a:t>
                          </a:r>
                          <a:endParaRPr lang="en-US" sz="1600" b="1" dirty="0"/>
                        </a:p>
                      </a:txBody>
                      <a:tcPr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 smtClean="0"/>
                        </a:p>
                        <a:p>
                          <a:pPr algn="ctr"/>
                          <a:endParaRPr lang="en-US" dirty="0" smtClean="0"/>
                        </a:p>
                        <a:p>
                          <a:pPr algn="ctr"/>
                          <a:endParaRPr lang="en-US" dirty="0" smtClean="0"/>
                        </a:p>
                        <a:p>
                          <a:pPr algn="ctr"/>
                          <a:r>
                            <a:rPr lang="en-US" dirty="0" smtClean="0"/>
                            <a:t>50000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𝑚𝑚</m:t>
                                  </m:r>
                                </m:den>
                              </m:f>
                            </m:oMath>
                          </a14:m>
                          <a:endParaRPr lang="en-US" dirty="0" smtClean="0"/>
                        </a:p>
                        <a:p>
                          <a:pPr algn="ctr"/>
                          <a:endParaRPr lang="en-US" dirty="0" smtClean="0"/>
                        </a:p>
                        <a:p>
                          <a:pPr algn="ctr"/>
                          <a:endParaRPr lang="en-US" dirty="0" smtClean="0"/>
                        </a:p>
                        <a:p>
                          <a:pPr algn="ctr"/>
                          <a:endParaRPr lang="en-US" dirty="0" smtClean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1738888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𝑚𝑚</m:t>
                                  </m:r>
                                </m:den>
                              </m:f>
                            </m:oMath>
                          </a14:m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894444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𝑚𝑚</m:t>
                                  </m:r>
                                </m:den>
                              </m:f>
                            </m:oMath>
                          </a14:m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211111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𝑚𝑚</m:t>
                                  </m:r>
                                </m:den>
                              </m:f>
                            </m:oMath>
                          </a14:m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Normal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87042723"/>
                  </p:ext>
                </p:extLst>
              </p:nvPr>
            </p:nvGraphicFramePr>
            <p:xfrm>
              <a:off x="798657" y="1562100"/>
              <a:ext cx="10590837" cy="4096766"/>
            </p:xfrm>
            <a:graphic>
              <a:graphicData uri="http://schemas.openxmlformats.org/drawingml/2006/table">
                <a:tbl>
                  <a:tblPr firstRow="1" bandRow="1">
                    <a:tableStyleId>{327F97BB-C833-4FB7-BDE5-3F7075034690}</a:tableStyleId>
                  </a:tblPr>
                  <a:tblGrid>
                    <a:gridCol w="3171463"/>
                    <a:gridCol w="1412111"/>
                    <a:gridCol w="1481560"/>
                    <a:gridCol w="1400537"/>
                    <a:gridCol w="1597306"/>
                    <a:gridCol w="152786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Low</a:t>
                          </a:r>
                          <a:endParaRPr lang="en-US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High</a:t>
                          </a:r>
                          <a:endParaRPr lang="en-US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Mean</a:t>
                          </a:r>
                          <a:endParaRPr lang="en-US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Standard Dev</a:t>
                          </a:r>
                          <a:endParaRPr lang="en-US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Distribution</a:t>
                          </a:r>
                          <a:endParaRPr lang="en-US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b="1" dirty="0" smtClean="0"/>
                            <a:t>Young’s Modulus</a:t>
                          </a:r>
                          <a:endParaRPr lang="en-US" b="1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44.6 </a:t>
                          </a:r>
                          <a:r>
                            <a:rPr lang="en-US" dirty="0" err="1" smtClean="0"/>
                            <a:t>GPa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87.6 </a:t>
                          </a:r>
                          <a:r>
                            <a:rPr lang="en-US" dirty="0" err="1" smtClean="0"/>
                            <a:t>GPa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66.1 </a:t>
                          </a:r>
                          <a:r>
                            <a:rPr lang="en-US" dirty="0" err="1" smtClean="0"/>
                            <a:t>GPa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9.75 </a:t>
                          </a:r>
                          <a:r>
                            <a:rPr lang="en-US" dirty="0" err="1" smtClean="0"/>
                            <a:t>GPa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Log Normal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</a:tr>
                  <a:tr h="486537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b="1" dirty="0" smtClean="0"/>
                            <a:t>Density</a:t>
                          </a:r>
                          <a:endParaRPr lang="en-US" b="1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l="-228448" t="-161250" r="-429741" b="-6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l="-313580" t="-161250" r="-310288" b="-6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l="-436957" t="-161250" r="-227826" b="-6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l="-471374" t="-161250" r="-100000" b="-6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Normal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b="1" dirty="0" smtClean="0"/>
                            <a:t>Length</a:t>
                          </a:r>
                          <a:endParaRPr lang="en-US" b="1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1765.5 mm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1785.5 mm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1775.5 mm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5.0 mm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Normal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b="1" dirty="0" smtClean="0"/>
                            <a:t>Thickness</a:t>
                          </a:r>
                          <a:endParaRPr lang="en-US" b="1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 mm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 mm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 mm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0.9 mm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Normal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</a:tr>
                  <a:tr h="2126869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1" dirty="0" smtClean="0"/>
                            <a:t>Attachment</a:t>
                          </a:r>
                          <a:r>
                            <a:rPr lang="en-US" sz="1600" b="1" baseline="0" dirty="0" smtClean="0"/>
                            <a:t> Stiffness</a:t>
                          </a:r>
                          <a:endParaRPr lang="en-US" sz="1600" b="1" dirty="0"/>
                        </a:p>
                      </a:txBody>
                      <a:tcPr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l="-228448" t="-94842" r="-429741" b="-40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l="-313580" t="-94842" r="-310288" b="-40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l="-436957" t="-94842" r="-227826" b="-40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l="-471374" t="-94842" r="-100000" b="-40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Normal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692" y="5059328"/>
            <a:ext cx="1297880" cy="4776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3924" r="2289" b="4782"/>
          <a:stretch/>
        </p:blipFill>
        <p:spPr>
          <a:xfrm rot="5400000" flipH="1">
            <a:off x="1069636" y="3932437"/>
            <a:ext cx="1078963" cy="528763"/>
          </a:xfrm>
          <a:prstGeom prst="rect">
            <a:avLst/>
          </a:prstGeom>
        </p:spPr>
      </p:pic>
      <p:sp>
        <p:nvSpPr>
          <p:cNvPr id="9" name="Rectangular Callout 8"/>
          <p:cNvSpPr/>
          <p:nvPr/>
        </p:nvSpPr>
        <p:spPr>
          <a:xfrm>
            <a:off x="930877" y="5028051"/>
            <a:ext cx="1360914" cy="540936"/>
          </a:xfrm>
          <a:prstGeom prst="wedgeRectCallout">
            <a:avLst>
              <a:gd name="adj1" fmla="val -16467"/>
              <a:gd name="adj2" fmla="val -93099"/>
            </a:avLst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ine Callout 1 9"/>
          <p:cNvSpPr/>
          <p:nvPr/>
        </p:nvSpPr>
        <p:spPr>
          <a:xfrm>
            <a:off x="2502436" y="3905211"/>
            <a:ext cx="1354238" cy="1104689"/>
          </a:xfrm>
          <a:prstGeom prst="borderCallout1">
            <a:avLst>
              <a:gd name="adj1" fmla="val 78924"/>
              <a:gd name="adj2" fmla="val -2350"/>
              <a:gd name="adj3" fmla="val 120109"/>
              <a:gd name="adj4" fmla="val -54572"/>
            </a:avLst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CBUSH elements used to simulate boundary stiffness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98575" y="4682842"/>
            <a:ext cx="625476" cy="983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13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290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Analysis Details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682906"/>
            <a:ext cx="12192000" cy="6175094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/>
              <a:t>Wing is assumed to operate at 35 Hz frequency.</a:t>
            </a:r>
          </a:p>
          <a:p>
            <a:pPr lvl="1"/>
            <a:r>
              <a:rPr lang="en-US" dirty="0" smtClean="0"/>
              <a:t>Goal of the reliability analysis is to determine the probability of 2</a:t>
            </a:r>
            <a:r>
              <a:rPr lang="en-US" baseline="30000" dirty="0" smtClean="0"/>
              <a:t>nd</a:t>
            </a:r>
            <a:r>
              <a:rPr lang="en-US" dirty="0" smtClean="0"/>
              <a:t> natural frequency becoming less than 35 Hz.</a:t>
            </a:r>
          </a:p>
          <a:p>
            <a:r>
              <a:rPr lang="en-US" dirty="0" smtClean="0"/>
              <a:t>Following analysis was conducted: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579746"/>
              </p:ext>
            </p:extLst>
          </p:nvPr>
        </p:nvGraphicFramePr>
        <p:xfrm>
          <a:off x="1430640" y="2507281"/>
          <a:ext cx="4064000" cy="384556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370227"/>
                <a:gridCol w="1408671"/>
                <a:gridCol w="128510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Analysis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# of Samples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Notes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Monte Carlo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64630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Considered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Truth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LHS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500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5000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8000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10000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20000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30000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Used to build Kriging surrogate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models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7" name="Rectangular Callout 6"/>
          <p:cNvSpPr/>
          <p:nvPr/>
        </p:nvSpPr>
        <p:spPr>
          <a:xfrm>
            <a:off x="3015051" y="3583463"/>
            <a:ext cx="1005016" cy="1351005"/>
          </a:xfrm>
          <a:prstGeom prst="wedgeRectCallout">
            <a:avLst>
              <a:gd name="adj1" fmla="val 91462"/>
              <a:gd name="adj2" fmla="val -20632"/>
            </a:avLst>
          </a:prstGeom>
          <a:noFill/>
          <a:ln w="28575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462838"/>
                  </p:ext>
                </p:extLst>
              </p:nvPr>
            </p:nvGraphicFramePr>
            <p:xfrm>
              <a:off x="7015898" y="3505310"/>
              <a:ext cx="3723501" cy="1849502"/>
            </p:xfrm>
            <a:graphic>
              <a:graphicData uri="http://schemas.openxmlformats.org/drawingml/2006/table">
                <a:tbl>
                  <a:tblPr firstRow="1" bandRow="1">
                    <a:tableStyleId>{18603FDC-E32A-4AB5-989C-0864C3EAD2B8}</a:tableStyleId>
                  </a:tblPr>
                  <a:tblGrid>
                    <a:gridCol w="1241167"/>
                    <a:gridCol w="2482334"/>
                  </a:tblGrid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r>
                            <a:rPr lang="el-GR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σ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𝒌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𝟑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𝒌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Regression models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𝒌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Linear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25370">
                    <a:tc row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𝟑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𝒌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Linear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24039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Pure Quadratic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</a:tr>
                  <a:tr h="12537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Quadratic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462838"/>
                  </p:ext>
                </p:extLst>
              </p:nvPr>
            </p:nvGraphicFramePr>
            <p:xfrm>
              <a:off x="7015898" y="3505310"/>
              <a:ext cx="3723501" cy="1849502"/>
            </p:xfrm>
            <a:graphic>
              <a:graphicData uri="http://schemas.openxmlformats.org/drawingml/2006/table">
                <a:tbl>
                  <a:tblPr firstRow="1" bandRow="1">
                    <a:tableStyleId>{18603FDC-E32A-4AB5-989C-0864C3EAD2B8}</a:tableStyleId>
                  </a:tblPr>
                  <a:tblGrid>
                    <a:gridCol w="1241167"/>
                    <a:gridCol w="2482334"/>
                  </a:tblGrid>
                  <a:tr h="376111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471" t="-11290" r="-1961" b="-41451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7611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4412" t="-111290" r="-205882" b="-31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Linear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65760"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4412" t="-72778" r="-205882" b="-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Linear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Pure Quadratic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Quadratic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9" name="Plus 8"/>
          <p:cNvSpPr/>
          <p:nvPr/>
        </p:nvSpPr>
        <p:spPr>
          <a:xfrm>
            <a:off x="5734225" y="3921214"/>
            <a:ext cx="1042088" cy="101325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0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-12359" y="682906"/>
            <a:ext cx="12192000" cy="6175094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290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2162578"/>
                  </p:ext>
                </p:extLst>
              </p:nvPr>
            </p:nvGraphicFramePr>
            <p:xfrm>
              <a:off x="255369" y="795556"/>
              <a:ext cx="11656544" cy="1908429"/>
            </p:xfrm>
            <a:graphic>
              <a:graphicData uri="http://schemas.openxmlformats.org/drawingml/2006/table">
                <a:tbl>
                  <a:tblPr firstRow="1" bandRow="1">
                    <a:tableStyleId>{E269D01E-BC32-4049-B463-5C60D7B0CCD2}</a:tableStyleId>
                  </a:tblPr>
                  <a:tblGrid>
                    <a:gridCol w="1111592"/>
                    <a:gridCol w="958632"/>
                    <a:gridCol w="958632"/>
                    <a:gridCol w="958632"/>
                    <a:gridCol w="958632"/>
                    <a:gridCol w="958632"/>
                    <a:gridCol w="958632"/>
                    <a:gridCol w="958632"/>
                    <a:gridCol w="958632"/>
                    <a:gridCol w="958632"/>
                    <a:gridCol w="958632"/>
                    <a:gridCol w="958632"/>
                  </a:tblGrid>
                  <a:tr h="370840">
                    <a:tc gridSpan="1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PROBABILITY OF FAILURE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sub>
                              </m:sSub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100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500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1000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2000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5000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8000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10000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20000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30000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64630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Algerian" panose="04020705040A02060702" pitchFamily="82" charset="0"/>
                            </a:rPr>
                            <a:t>MCS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Algerian" panose="04020705040A02060702" pitchFamily="82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1.76 %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Algerian" panose="04020705040A02060702" pitchFamily="82" charset="0"/>
                            </a:rPr>
                            <a:t>LHS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Algerian" panose="04020705040A02060702" pitchFamily="82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10 %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0 %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1.6 %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1.9</a:t>
                          </a:r>
                          <a:r>
                            <a:rPr lang="en-US" b="1" baseline="0" dirty="0" smtClean="0">
                              <a:solidFill>
                                <a:schemeClr val="tx1"/>
                              </a:solidFill>
                            </a:rPr>
                            <a:t> %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1.</a:t>
                          </a:r>
                          <a:r>
                            <a:rPr lang="en-US" b="1" baseline="0" dirty="0" smtClean="0">
                              <a:solidFill>
                                <a:schemeClr val="tx1"/>
                              </a:solidFill>
                            </a:rPr>
                            <a:t>9 %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1.94</a:t>
                          </a:r>
                          <a:r>
                            <a:rPr lang="en-US" b="1" baseline="0" dirty="0" smtClean="0">
                              <a:solidFill>
                                <a:schemeClr val="tx1"/>
                              </a:solidFill>
                            </a:rPr>
                            <a:t> %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1.75 %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1.73 %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1.68</a:t>
                          </a:r>
                          <a:r>
                            <a:rPr lang="en-US" b="1" baseline="0" dirty="0" smtClean="0">
                              <a:solidFill>
                                <a:schemeClr val="tx1"/>
                              </a:solidFill>
                            </a:rPr>
                            <a:t> %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1.78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Algerian" panose="04020705040A02060702" pitchFamily="82" charset="0"/>
                            </a:rPr>
                            <a:t>Kriging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Algerian" panose="04020705040A02060702" pitchFamily="82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1.60 %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1.71 %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1.68 %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1.67 %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1.63 %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TlToB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TlToB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TlToB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TlToB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TlToB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TlToB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2162578"/>
                  </p:ext>
                </p:extLst>
              </p:nvPr>
            </p:nvGraphicFramePr>
            <p:xfrm>
              <a:off x="255369" y="795556"/>
              <a:ext cx="11656544" cy="1908429"/>
            </p:xfrm>
            <a:graphic>
              <a:graphicData uri="http://schemas.openxmlformats.org/drawingml/2006/table">
                <a:tbl>
                  <a:tblPr firstRow="1" bandRow="1">
                    <a:tableStyleId>{E269D01E-BC32-4049-B463-5C60D7B0CCD2}</a:tableStyleId>
                  </a:tblPr>
                  <a:tblGrid>
                    <a:gridCol w="1111592"/>
                    <a:gridCol w="958632"/>
                    <a:gridCol w="958632"/>
                    <a:gridCol w="958632"/>
                    <a:gridCol w="958632"/>
                    <a:gridCol w="958632"/>
                    <a:gridCol w="958632"/>
                    <a:gridCol w="958632"/>
                    <a:gridCol w="958632"/>
                    <a:gridCol w="958632"/>
                    <a:gridCol w="958632"/>
                    <a:gridCol w="958632"/>
                  </a:tblGrid>
                  <a:tr h="425069">
                    <a:tc gridSpan="1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22" t="-10000" r="-679" b="-37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100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500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1000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2000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5000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8000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10000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20000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30000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64630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Algerian" panose="04020705040A02060702" pitchFamily="82" charset="0"/>
                            </a:rPr>
                            <a:t>MCS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Algerian" panose="04020705040A02060702" pitchFamily="82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1.76 %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Algerian" panose="04020705040A02060702" pitchFamily="82" charset="0"/>
                            </a:rPr>
                            <a:t>LHS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Algerian" panose="04020705040A02060702" pitchFamily="82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10 %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0 %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1.6 %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1.9</a:t>
                          </a:r>
                          <a:r>
                            <a:rPr lang="en-US" b="1" baseline="0" dirty="0" smtClean="0">
                              <a:solidFill>
                                <a:schemeClr val="tx1"/>
                              </a:solidFill>
                            </a:rPr>
                            <a:t> %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1.</a:t>
                          </a:r>
                          <a:r>
                            <a:rPr lang="en-US" b="1" baseline="0" dirty="0" smtClean="0">
                              <a:solidFill>
                                <a:schemeClr val="tx1"/>
                              </a:solidFill>
                            </a:rPr>
                            <a:t>9 %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1.94</a:t>
                          </a:r>
                          <a:r>
                            <a:rPr lang="en-US" b="1" baseline="0" dirty="0" smtClean="0">
                              <a:solidFill>
                                <a:schemeClr val="tx1"/>
                              </a:solidFill>
                            </a:rPr>
                            <a:t> %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1.75 %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1.73 %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1.68</a:t>
                          </a:r>
                          <a:r>
                            <a:rPr lang="en-US" b="1" baseline="0" dirty="0" smtClean="0">
                              <a:solidFill>
                                <a:schemeClr val="tx1"/>
                              </a:solidFill>
                            </a:rPr>
                            <a:t> %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1.78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Algerian" panose="04020705040A02060702" pitchFamily="82" charset="0"/>
                            </a:rPr>
                            <a:t>Kriging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Algerian" panose="04020705040A02060702" pitchFamily="82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1.60 %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1.71 %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1.68 %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1.67 %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1.63 %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TlToB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TlToB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TlToB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TlToB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TlToB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TlToB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54615519"/>
                  </p:ext>
                </p:extLst>
              </p:nvPr>
            </p:nvGraphicFramePr>
            <p:xfrm>
              <a:off x="6305249" y="4020912"/>
              <a:ext cx="4686023" cy="1913700"/>
            </p:xfrm>
            <a:graphic>
              <a:graphicData uri="http://schemas.openxmlformats.org/drawingml/2006/table">
                <a:tbl>
                  <a:tblPr firstRow="1" bandRow="1">
                    <a:tableStyleId>{E269D01E-BC32-4049-B463-5C60D7B0CCD2}</a:tableStyleId>
                  </a:tblPr>
                  <a:tblGrid>
                    <a:gridCol w="1111592"/>
                    <a:gridCol w="1622435"/>
                    <a:gridCol w="1951996"/>
                  </a:tblGrid>
                  <a:tr h="37084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PROBABILITY OF FAILURE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FOR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lang="en-US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  <m:sup>
                                  <m:r>
                                    <a:rPr lang="en-US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p>
                              </m:sSup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b="1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0 %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Linear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 rowSpan="3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e>
                                  <m:sup>
                                    <m:r>
                                      <a:rPr lang="en-US" b="1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Algerian" panose="04020705040A02060702" pitchFamily="82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0 %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Linear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  <a:latin typeface="Algerian" panose="04020705040A02060702" pitchFamily="82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0 %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Pure Quadratic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  <a:latin typeface="Algerian" panose="04020705040A02060702" pitchFamily="82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r>
                            <a:rPr lang="en-US" b="0" baseline="0" dirty="0" smtClean="0">
                              <a:solidFill>
                                <a:schemeClr val="tx1"/>
                              </a:solidFill>
                            </a:rPr>
                            <a:t>0 %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Quadratic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54615519"/>
                  </p:ext>
                </p:extLst>
              </p:nvPr>
            </p:nvGraphicFramePr>
            <p:xfrm>
              <a:off x="6305249" y="4020912"/>
              <a:ext cx="4686023" cy="1913700"/>
            </p:xfrm>
            <a:graphic>
              <a:graphicData uri="http://schemas.openxmlformats.org/drawingml/2006/table">
                <a:tbl>
                  <a:tblPr firstRow="1" bandRow="1">
                    <a:tableStyleId>{E269D01E-BC32-4049-B463-5C60D7B0CCD2}</a:tableStyleId>
                  </a:tblPr>
                  <a:tblGrid>
                    <a:gridCol w="1111592"/>
                    <a:gridCol w="1622435"/>
                    <a:gridCol w="1951996"/>
                  </a:tblGrid>
                  <a:tr h="425069"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299" t="-10000" r="-1688" b="-37142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611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5464" t="-124194" r="-327869" b="-3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0 %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Linear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5464" t="-75956" r="-327869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0 %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Linear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  <a:latin typeface="Algerian" panose="04020705040A02060702" pitchFamily="82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0 %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Pure Quadratic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  <a:latin typeface="Algerian" panose="04020705040A02060702" pitchFamily="82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r>
                            <a:rPr lang="en-US" b="0" baseline="0" dirty="0" smtClean="0">
                              <a:solidFill>
                                <a:schemeClr val="tx1"/>
                              </a:solidFill>
                            </a:rPr>
                            <a:t>0 %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Quadratic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369" y="3189854"/>
            <a:ext cx="4293900" cy="3579441"/>
          </a:xfrm>
          <a:prstGeom prst="rect">
            <a:avLst/>
          </a:prstGeom>
        </p:spPr>
      </p:pic>
      <p:sp>
        <p:nvSpPr>
          <p:cNvPr id="9" name="Rectangular Callout 8"/>
          <p:cNvSpPr/>
          <p:nvPr/>
        </p:nvSpPr>
        <p:spPr>
          <a:xfrm>
            <a:off x="193963" y="746474"/>
            <a:ext cx="11785601" cy="2024435"/>
          </a:xfrm>
          <a:prstGeom prst="wedgeRectCallout">
            <a:avLst>
              <a:gd name="adj1" fmla="val -33715"/>
              <a:gd name="adj2" fmla="val 66433"/>
            </a:avLst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065163" y="1634837"/>
            <a:ext cx="757382" cy="2863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4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8345" y="1140979"/>
            <a:ext cx="5017655" cy="190702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 smtClean="0"/>
              <a:t>QUESTIONS ???</a:t>
            </a:r>
            <a:endParaRPr lang="en-US" sz="8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6984" y="2877272"/>
            <a:ext cx="300037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6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1669</TotalTime>
  <Words>545</Words>
  <Application>Microsoft Office PowerPoint</Application>
  <PresentationFormat>Widescreen</PresentationFormat>
  <Paragraphs>235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Algerian</vt:lpstr>
      <vt:lpstr>Arial</vt:lpstr>
      <vt:lpstr>Calibri</vt:lpstr>
      <vt:lpstr>Calibri Light</vt:lpstr>
      <vt:lpstr>Cambria Math</vt:lpstr>
      <vt:lpstr>Times New Roman</vt:lpstr>
      <vt:lpstr>Office Theme</vt:lpstr>
      <vt:lpstr>Uncertainty Quantification of Cantilever Wing Natural Frequencies</vt:lpstr>
      <vt:lpstr>Overview</vt:lpstr>
      <vt:lpstr>Introduction</vt:lpstr>
      <vt:lpstr>FE Model Details</vt:lpstr>
      <vt:lpstr>Design Sensitivity With Respect to RV’s</vt:lpstr>
      <vt:lpstr>Random Variable Definitions</vt:lpstr>
      <vt:lpstr>Analysis Details</vt:lpstr>
      <vt:lpstr>Results</vt:lpstr>
      <vt:lpstr>QUESTIONS ???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Uncertainty Quantification of Cantilever Wing Natural Modes</dc:title>
  <dc:creator>ado</dc:creator>
  <cp:lastModifiedBy>ado</cp:lastModifiedBy>
  <cp:revision>52</cp:revision>
  <dcterms:created xsi:type="dcterms:W3CDTF">2016-04-12T18:03:56Z</dcterms:created>
  <dcterms:modified xsi:type="dcterms:W3CDTF">2016-04-13T21:54:19Z</dcterms:modified>
</cp:coreProperties>
</file>