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n" initials="SF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0111-204C-43DC-BCFD-EF19493C00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685D-EAD5-4DA2-AE7B-F1C18DB8559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975" y="3584575"/>
            <a:ext cx="9229090" cy="934085"/>
          </a:xfrm>
        </p:spPr>
        <p:txBody>
          <a:bodyPr>
            <a:normAutofit/>
          </a:bodyPr>
          <a:lstStyle/>
          <a:p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Recipe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Site Traffic Case Study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245" y="4662605"/>
            <a:ext cx="2684016" cy="597100"/>
          </a:xfrm>
        </p:spPr>
        <p:txBody>
          <a:bodyPr>
            <a:normAutofit/>
          </a:bodyPr>
          <a:lstStyle/>
          <a:p>
            <a:r>
              <a:rPr lang="en-US" sz="2800" dirty="0"/>
              <a:t>Muhammad Atef</a:t>
            </a:r>
            <a:endParaRPr lang="en-US" sz="2800" dirty="0"/>
          </a:p>
        </p:txBody>
      </p:sp>
      <p:pic>
        <p:nvPicPr>
          <p:cNvPr id="5" name="Picture 4" descr="reader-512_1055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040" y="271145"/>
            <a:ext cx="3169285" cy="3169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36512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Development</a:t>
            </a:r>
            <a:endParaRPr lang="en-US" b="1" i="0" dirty="0">
              <a:solidFill>
                <a:srgbClr val="0519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825625"/>
            <a:ext cx="10515600" cy="46977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 classification problem (high / low)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Fitting a comparison 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RidgeClassifier, it can be significantly faster than LogisticRegression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	Score of model = 79%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Fitting a comparison model: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1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RandomForestClassifier, it can be more accurate than DecisionTree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Score of model = 78%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Picture 3" descr="download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6305" y="1825625"/>
            <a:ext cx="4925060" cy="2333625"/>
          </a:xfrm>
          <a:prstGeom prst="rect">
            <a:avLst/>
          </a:prstGeom>
        </p:spPr>
      </p:pic>
      <p:pic>
        <p:nvPicPr>
          <p:cNvPr id="5" name="Picture 4" descr="download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05" y="4464685"/>
            <a:ext cx="4924425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3845"/>
          </a:xfrm>
        </p:spPr>
        <p:txBody>
          <a:bodyPr>
            <a:normAutofit fontScale="9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Linear Model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accurate than the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Random Forest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both accuracy and recall score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	      </a:t>
            </a: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Report for Linear Model</a:t>
            </a: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shot (2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9515" y="3322320"/>
            <a:ext cx="5387340" cy="2522220"/>
          </a:xfrm>
          <a:prstGeom prst="rect">
            <a:avLst/>
          </a:prstGeom>
        </p:spPr>
      </p:pic>
      <p:pic>
        <p:nvPicPr>
          <p:cNvPr id="7" name="Picture 6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4610"/>
            <a:ext cx="4965065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recommendation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490"/>
          </a:xfrm>
        </p:spPr>
        <p:txBody>
          <a:bodyPr>
            <a:normAutofit fontScale="85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business should implement the model since it can identify more than 80% of the high traffic generating recipes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always a good practice to retrain the model with more data to improve its performance, in addition to capturing any changes in the customers behavior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recommend: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Iteratively improving the model over time with: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55" dirty="0">
                <a:latin typeface="Arial" panose="020B0604020202020204" pitchFamily="34" charset="0"/>
                <a:cs typeface="Arial" panose="020B0604020202020204" pitchFamily="34" charset="0"/>
              </a:rPr>
              <a:t>additional features</a:t>
            </a:r>
            <a:endParaRPr lang="en-US" sz="20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55" dirty="0">
                <a:latin typeface="Arial" panose="020B0604020202020204" pitchFamily="34" charset="0"/>
                <a:cs typeface="Arial" panose="020B0604020202020204" pitchFamily="34" charset="0"/>
              </a:rPr>
              <a:t>additional observations</a:t>
            </a:r>
            <a:endParaRPr lang="en-US" sz="20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55" dirty="0">
                <a:latin typeface="Arial" panose="020B0604020202020204" pitchFamily="34" charset="0"/>
                <a:cs typeface="Arial" panose="020B0604020202020204" pitchFamily="34" charset="0"/>
              </a:rPr>
              <a:t>screening more models and preprocessing techniques</a:t>
            </a:r>
            <a:endParaRPr lang="en-US" sz="20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Utilize the current model as it’s shown to meet targets and provide business value, time to put the model into production.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15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+mn-ea"/>
              </a:rPr>
              <a:t>Business Problem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80" y="1805940"/>
            <a:ext cx="11698605" cy="3490595"/>
          </a:xfrm>
        </p:spPr>
        <p:txBody>
          <a:bodyPr>
            <a:noAutofit/>
          </a:bodyPr>
          <a:lstStyle/>
          <a:p>
            <a:r>
              <a:rPr lang="en-US" sz="23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+mn-ea"/>
              </a:rPr>
              <a:t>Currently the Product Manager chooses their favorite from a selection and displays that on the home page. </a:t>
            </a:r>
            <a:endParaRPr lang="en-US" sz="2300" dirty="0">
              <a:latin typeface="Arial" panose="020B0604020202020204" pitchFamily="34" charset="0"/>
              <a:ea typeface="+mn-lt"/>
              <a:cs typeface="Arial" panose="020B0604020202020204" pitchFamily="34" charset="0"/>
              <a:sym typeface="+mn-ea"/>
            </a:endParaRPr>
          </a:p>
          <a:p>
            <a:endParaRPr lang="en-US" sz="2300" dirty="0">
              <a:latin typeface="Arial" panose="020B0604020202020204" pitchFamily="34" charset="0"/>
              <a:ea typeface="+mn-lt"/>
              <a:cs typeface="Arial" panose="020B0604020202020204" pitchFamily="34" charset="0"/>
              <a:sym typeface="+mn-ea"/>
            </a:endParaRPr>
          </a:p>
          <a:p>
            <a:r>
              <a:rPr lang="en-US" sz="23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+mn-ea"/>
              </a:rPr>
              <a:t>They have noticed that traffic to the rest of the website goes up by as much as 40% if they pick a popular recipe. But they don’t know how to decide if a recipe will be popular. </a:t>
            </a:r>
            <a:endParaRPr lang="en-US" sz="2300" dirty="0">
              <a:latin typeface="Arial" panose="020B0604020202020204" pitchFamily="34" charset="0"/>
              <a:ea typeface="+mn-lt"/>
              <a:cs typeface="Arial" panose="020B0604020202020204" pitchFamily="34" charset="0"/>
              <a:sym typeface="+mn-ea"/>
            </a:endParaRPr>
          </a:p>
          <a:p>
            <a:endParaRPr lang="en-US" sz="2300" dirty="0">
              <a:latin typeface="Arial" panose="020B0604020202020204" pitchFamily="34" charset="0"/>
              <a:ea typeface="+mn-lt"/>
              <a:cs typeface="Arial" panose="020B0604020202020204" pitchFamily="34" charset="0"/>
              <a:sym typeface="+mn-ea"/>
            </a:endParaRPr>
          </a:p>
          <a:p>
            <a:r>
              <a:rPr lang="en-US" sz="23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+mn-ea"/>
              </a:rPr>
              <a:t>“More traffic means more subscriptions so this is really important to the company. ”</a:t>
            </a:r>
            <a:endParaRPr lang="en-US" sz="2300" dirty="0">
              <a:latin typeface="Arial" panose="020B0604020202020204" pitchFamily="34" charset="0"/>
              <a:ea typeface="+mn-lt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55" y="365125"/>
            <a:ext cx="10515600" cy="1325563"/>
          </a:xfrm>
        </p:spPr>
        <p:txBody>
          <a:bodyPr>
            <a:normAutofit/>
          </a:bodyPr>
          <a:p>
            <a:r>
              <a:rPr lang="en-US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Business 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10515600" cy="4351338"/>
          </a:xfrm>
        </p:spPr>
        <p:txBody>
          <a:bodyPr/>
          <a:p>
            <a:pPr algn="l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increase website traffic by displaying popular recipes on the homepage.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leads to increase subscriptions which is essential for the business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use data science to predict which recipes will lead to high traffic and correctly predict high traffic recipes 80% of the time.</a:t>
            </a:r>
            <a:endParaRPr lang="en-U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  <a:endParaRPr lang="en-US" b="1" dirty="0">
              <a:solidFill>
                <a:srgbClr val="0519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Checked the data against the given description: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high_traffic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many ‘NULLs’ and ‘High’ that means not high and high: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“nan” to “Low”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2- servings is not Numeric as there are “as a snack” extra part in only 3 rows: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remove the substring 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a snack”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3- There are 52 missing values in columns ['calories', 'carbohydrate', 'sugar', 'protein']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which represents about 5% of the dataset: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replacing them with the mean of data.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0" y="2406015"/>
            <a:ext cx="4919980" cy="27698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number of Breakfast is the highest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dish meals are the least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5934710" cy="4160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544" y="1825624"/>
            <a:ext cx="4534255" cy="3003827"/>
          </a:xfrm>
        </p:spPr>
        <p:txBody>
          <a:bodyPr/>
          <a:lstStyle/>
          <a:p>
            <a:r>
              <a:rPr lang="en-US" dirty="0"/>
              <a:t>The distribution of calories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posted is right-skewed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dirty="0"/>
          </a:p>
          <a:p>
            <a:r>
              <a:rPr lang="en-US" dirty="0"/>
              <a:t>There are outliers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[Data points &gt; 2500cal]</a:t>
            </a:r>
            <a:endParaRPr lang="en-US" dirty="0"/>
          </a:p>
        </p:txBody>
      </p:sp>
      <p:pic>
        <p:nvPicPr>
          <p:cNvPr id="4" name="Picture 3" descr="downloa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68755"/>
            <a:ext cx="5220970" cy="4160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18" y="2461737"/>
            <a:ext cx="4939682" cy="19345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number of 4-servings is the highest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number posted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number of 1-servings is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least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number posted.</a:t>
            </a:r>
            <a:endParaRPr lang="en-US" dirty="0"/>
          </a:p>
        </p:txBody>
      </p:sp>
      <p:pic>
        <p:nvPicPr>
          <p:cNvPr id="4" name="Picture 3" descr="downloa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526669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145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1795" y="2127885"/>
            <a:ext cx="4180840" cy="4547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We can summarize that</a:t>
            </a:r>
            <a:endParaRPr lang="en-US" sz="2000" b="1" dirty="0"/>
          </a:p>
          <a:p>
            <a:r>
              <a:rPr lang="en-US" sz="2000" dirty="0"/>
              <a:t>The more calories the recipe, the more traffic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more carbohydrate the recipe, the more traffic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less sugar the recipe, the more traffic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more protein the recipe, the more traffic</a:t>
            </a:r>
            <a:endParaRPr lang="en-US" sz="2000" dirty="0"/>
          </a:p>
        </p:txBody>
      </p:sp>
      <p:pic>
        <p:nvPicPr>
          <p:cNvPr id="7" name="Picture 6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537335"/>
            <a:ext cx="7678420" cy="5137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55" b="1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this difference a real difference or by chance?</a:t>
            </a:r>
            <a:endParaRPr lang="en-US" sz="3555" b="1" i="0" dirty="0">
              <a:solidFill>
                <a:srgbClr val="0519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646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Subtract mean of high-traffic calories &amp; mean of low-traffic calories = 65.37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Hypothesis: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 Hypothesis (H0): mean for High-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traffic calories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&lt;= mean for Low-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traffic calories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Hypothesis (H1): mean for High-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traffic calories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mean for Low-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traffic calories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T-test: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- p-value = 0.012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threshold=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0.05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so, we conclude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(Mean of Calories for high traffic &gt; Mean of Calories for Low traffic)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 can summarize that the more calories the recipe, the more traffic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3305</Words>
  <Application>WPS Presentation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Studio-Feixen-Sans</vt:lpstr>
      <vt:lpstr>ESRI AMFM Electric</vt:lpstr>
      <vt:lpstr>Söhne</vt:lpstr>
      <vt:lpstr>-apple-system</vt:lpstr>
      <vt:lpstr>Calibri</vt:lpstr>
      <vt:lpstr>Microsoft YaHei</vt:lpstr>
      <vt:lpstr>Arial Unicode MS</vt:lpstr>
      <vt:lpstr>Calibri Light</vt:lpstr>
      <vt:lpstr>Times New Roman</vt:lpstr>
      <vt:lpstr>Agency FB</vt:lpstr>
      <vt:lpstr>Tahoma</vt:lpstr>
      <vt:lpstr>Roboto</vt:lpstr>
      <vt:lpstr>Office Theme</vt:lpstr>
      <vt:lpstr>Recipe Site Traffic Case Study</vt:lpstr>
      <vt:lpstr>Business Goals</vt:lpstr>
      <vt:lpstr>PowerPoint 演示文稿</vt:lpstr>
      <vt:lpstr>Data Validation</vt:lpstr>
      <vt:lpstr>Data Visualization</vt:lpstr>
      <vt:lpstr>Data Visualization</vt:lpstr>
      <vt:lpstr>Data Visualization</vt:lpstr>
      <vt:lpstr>Data Visualization</vt:lpstr>
      <vt:lpstr>Model Fitting</vt:lpstr>
      <vt:lpstr>Model Fitting</vt:lpstr>
      <vt:lpstr>Model Evaluation</vt:lpstr>
      <vt:lpstr>Business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Exam - Recipe Site Traffic</dc:title>
  <dc:creator>Lion</dc:creator>
  <cp:lastModifiedBy>Amr mohamed</cp:lastModifiedBy>
  <cp:revision>17</cp:revision>
  <dcterms:created xsi:type="dcterms:W3CDTF">2023-01-18T10:04:00Z</dcterms:created>
  <dcterms:modified xsi:type="dcterms:W3CDTF">2023-07-26T21:00:31Z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5788CB6E3B0E4FC68B7AE8B03BA13445</vt:lpwstr>
  </property>
  <property fmtid="{D5CDD505-2E9C-101B-9397-08002B2CF9AE}" pid="3" name="KSOProductBuildVer">
    <vt:lpwstr>1033-11.2.0.11537</vt:lpwstr>
  </property>
</Properties>
</file>