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59" r:id="rId4"/>
    <p:sldId id="294" r:id="rId5"/>
    <p:sldId id="266" r:id="rId6"/>
    <p:sldId id="291" r:id="rId7"/>
    <p:sldId id="292" r:id="rId8"/>
    <p:sldId id="290" r:id="rId9"/>
    <p:sldId id="268" r:id="rId10"/>
    <p:sldId id="269" r:id="rId11"/>
    <p:sldId id="270" r:id="rId12"/>
    <p:sldId id="271" r:id="rId13"/>
    <p:sldId id="281" r:id="rId14"/>
    <p:sldId id="274" r:id="rId15"/>
    <p:sldId id="278" r:id="rId16"/>
    <p:sldId id="282" r:id="rId17"/>
    <p:sldId id="283" r:id="rId18"/>
    <p:sldId id="277" r:id="rId19"/>
    <p:sldId id="276" r:id="rId20"/>
    <p:sldId id="279" r:id="rId21"/>
    <p:sldId id="285" r:id="rId22"/>
    <p:sldId id="284" r:id="rId23"/>
    <p:sldId id="280" r:id="rId24"/>
    <p:sldId id="287" r:id="rId25"/>
    <p:sldId id="288" r:id="rId26"/>
    <p:sldId id="289" r:id="rId27"/>
    <p:sldId id="263" r:id="rId28"/>
    <p:sldId id="293" r:id="rId29"/>
    <p:sldId id="25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130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2" autoAdjust="0"/>
    <p:restoredTop sz="94660"/>
  </p:normalViewPr>
  <p:slideViewPr>
    <p:cSldViewPr snapToGrid="0">
      <p:cViewPr>
        <p:scale>
          <a:sx n="66" d="100"/>
          <a:sy n="66" d="100"/>
        </p:scale>
        <p:origin x="152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ucketname.s3.amazonaws.com/key/Amazons3.wsd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aws/definition/Amazon-Web-Services" TargetMode="External"/><Relationship Id="rId7" Type="http://schemas.openxmlformats.org/officeDocument/2006/relationships/hyperlink" Target="https://www.tutorialspoint.com/amazonrds/amazonrds_db_storages.htm" TargetMode="External"/><Relationship Id="rId2" Type="http://schemas.openxmlformats.org/officeDocument/2006/relationships/hyperlink" Target="https://www.tutorialspoint.com/amazon_web_services/amazon_web_services_tutoria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_NNlnH7sAg" TargetMode="External"/><Relationship Id="rId5" Type="http://schemas.openxmlformats.org/officeDocument/2006/relationships/hyperlink" Target="https://www.javatpoint.com/aws-s3-concepts" TargetMode="External"/><Relationship Id="rId4" Type="http://schemas.openxmlformats.org/officeDocument/2006/relationships/hyperlink" Target="https://www.techtarget.com/searchaws/definition/Amazon-EC2-instanc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FCF3-9112-6160-86C5-4E16249C3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034549"/>
            <a:ext cx="8361229" cy="2098226"/>
          </a:xfrm>
        </p:spPr>
        <p:txBody>
          <a:bodyPr/>
          <a:lstStyle/>
          <a:p>
            <a:r>
              <a:rPr lang="en-US" sz="5400" dirty="0"/>
              <a:t>Amazon Web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B6BF3-7B78-D23D-89DE-CE179DF2B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870" y="1856568"/>
            <a:ext cx="3550024" cy="212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5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673"/>
          </a:xfrm>
        </p:spPr>
        <p:txBody>
          <a:bodyPr/>
          <a:lstStyle/>
          <a:p>
            <a:r>
              <a:rPr lang="en-US" dirty="0"/>
              <a:t>Example of AMIs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7B86-8819-730E-007E-0A5A2072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11" y="51673"/>
            <a:ext cx="3173019" cy="202720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F1AAA-96DC-3B14-E1AA-DB59FE8A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999" y="1445491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OS’s, architectures, 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7E8AC4-094C-392F-33E5-1324BAA1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468" y="2302164"/>
            <a:ext cx="6988857" cy="41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1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673"/>
          </a:xfrm>
        </p:spPr>
        <p:txBody>
          <a:bodyPr/>
          <a:lstStyle/>
          <a:p>
            <a:r>
              <a:rPr lang="en-US" dirty="0"/>
              <a:t>Steps for creating an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779C-CFB4-2374-78BD-38BF8B45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4752"/>
            <a:ext cx="9601200" cy="44226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Choose a region to launch your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Choose AMI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Choose Instance type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Configure network settings and 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Add Storage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Select Key Pair &amp; Download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Launch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Connect to your Instance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7B86-8819-730E-007E-0A5A2072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11" y="51673"/>
            <a:ext cx="3173019" cy="202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9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673"/>
          </a:xfrm>
        </p:spPr>
        <p:txBody>
          <a:bodyPr/>
          <a:lstStyle/>
          <a:p>
            <a:r>
              <a:rPr lang="en-US" dirty="0"/>
              <a:t>#1 Choose Region and Launch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7B86-8819-730E-007E-0A5A2072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11" y="51673"/>
            <a:ext cx="3173019" cy="2027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CC193-9F99-BB50-CC22-2E47D98E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472" y="1415437"/>
            <a:ext cx="4696402" cy="2013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984C2D-A1E8-47EC-2F2D-BD89D8BD7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3541751"/>
            <a:ext cx="6858000" cy="315531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1FBDD4-88F6-3B5D-4E12-FF6CC30BFD95}"/>
              </a:ext>
            </a:extLst>
          </p:cNvPr>
          <p:cNvCxnSpPr>
            <a:cxnSpLocks/>
          </p:cNvCxnSpPr>
          <p:nvPr/>
        </p:nvCxnSpPr>
        <p:spPr>
          <a:xfrm>
            <a:off x="1819564" y="2169838"/>
            <a:ext cx="1062182" cy="7134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6B7BB5-6F1B-21EE-81A5-19718429149E}"/>
              </a:ext>
            </a:extLst>
          </p:cNvPr>
          <p:cNvCxnSpPr>
            <a:cxnSpLocks/>
          </p:cNvCxnSpPr>
          <p:nvPr/>
        </p:nvCxnSpPr>
        <p:spPr>
          <a:xfrm>
            <a:off x="1653309" y="5386375"/>
            <a:ext cx="845128" cy="604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ABF8B36-0921-BCA3-4BFD-C43FCCC4B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308" y="2169838"/>
            <a:ext cx="3869786" cy="402844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676769-CAEE-00D7-687B-DC79D15FC662}"/>
              </a:ext>
            </a:extLst>
          </p:cNvPr>
          <p:cNvCxnSpPr>
            <a:cxnSpLocks/>
          </p:cNvCxnSpPr>
          <p:nvPr/>
        </p:nvCxnSpPr>
        <p:spPr>
          <a:xfrm flipH="1">
            <a:off x="7019024" y="2883321"/>
            <a:ext cx="361444" cy="708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FCB141-571C-9C9A-84FB-D01EB8016734}"/>
              </a:ext>
            </a:extLst>
          </p:cNvPr>
          <p:cNvSpPr txBox="1"/>
          <p:nvPr/>
        </p:nvSpPr>
        <p:spPr>
          <a:xfrm>
            <a:off x="914399" y="62140"/>
            <a:ext cx="949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you might be charged $1 for the first time using the credit card you signed up with (when you terminate your instance)</a:t>
            </a:r>
          </a:p>
        </p:txBody>
      </p:sp>
    </p:spTree>
    <p:extLst>
      <p:ext uri="{BB962C8B-B14F-4D97-AF65-F5344CB8AC3E}">
        <p14:creationId xmlns:p14="http://schemas.microsoft.com/office/powerpoint/2010/main" val="322228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3CC0-5161-3855-D08A-B6DCE152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F739E-34BA-DDD3-1B93-2DB43FF25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48" y="1325880"/>
            <a:ext cx="7769272" cy="35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5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673"/>
          </a:xfrm>
        </p:spPr>
        <p:txBody>
          <a:bodyPr/>
          <a:lstStyle/>
          <a:p>
            <a:r>
              <a:rPr lang="en-US" dirty="0"/>
              <a:t>#2 Choose AMI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7B86-8819-730E-007E-0A5A2072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11" y="51673"/>
            <a:ext cx="3173019" cy="20272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19BB31-7F31-D896-28CD-5C1B387E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400" y="1671955"/>
            <a:ext cx="6858000" cy="45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70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673"/>
          </a:xfrm>
        </p:spPr>
        <p:txBody>
          <a:bodyPr/>
          <a:lstStyle/>
          <a:p>
            <a:r>
              <a:rPr lang="en-US" dirty="0"/>
              <a:t>#3 Choose Instance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7B86-8819-730E-007E-0A5A2072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11" y="51673"/>
            <a:ext cx="3173019" cy="2027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04A7C7-DE9E-A2B6-DA75-F6FF5897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494" y="2176600"/>
            <a:ext cx="8079036" cy="26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6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673"/>
          </a:xfrm>
        </p:spPr>
        <p:txBody>
          <a:bodyPr/>
          <a:lstStyle/>
          <a:p>
            <a:r>
              <a:rPr lang="en-US" dirty="0"/>
              <a:t>#3 Choose Instance Type – Contd.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7B86-8819-730E-007E-0A5A2072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11" y="51673"/>
            <a:ext cx="3173019" cy="2027207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1FCAC59-0B05-52DA-4ED3-07CB305AF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4015"/>
            <a:ext cx="9601200" cy="11789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Different combinations of CPU numbers, memory, storage are made for different purposes</a:t>
            </a:r>
          </a:p>
          <a:p>
            <a:pPr marL="0" indent="0">
              <a:buNone/>
            </a:pPr>
            <a:r>
              <a:rPr lang="en-US" dirty="0"/>
              <a:t>Can be general purpose or made for something specific, e.g. for high computing power, will have mor CPU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78B087-35F8-D2F3-EB0C-560C1A8C4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44" y="2713007"/>
            <a:ext cx="7313456" cy="365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8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673"/>
          </a:xfrm>
        </p:spPr>
        <p:txBody>
          <a:bodyPr/>
          <a:lstStyle/>
          <a:p>
            <a:r>
              <a:rPr lang="en-US" dirty="0"/>
              <a:t>#3 Choose Instance Type – Contd.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7B86-8819-730E-007E-0A5A2072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11" y="51673"/>
            <a:ext cx="3173019" cy="2027207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1FCAC59-0B05-52DA-4ED3-07CB305AF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4015"/>
            <a:ext cx="9601200" cy="428798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87D85B-2962-E11E-3691-69397F07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63" y="1923285"/>
            <a:ext cx="8936337" cy="358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28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 Configure Network Settings </a:t>
            </a:r>
            <a:br>
              <a:rPr lang="en-US" dirty="0"/>
            </a:br>
            <a:r>
              <a:rPr lang="en-US" dirty="0"/>
              <a:t>&amp; 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D8006-8D2D-92B9-564B-5D37DE1E4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888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VPC</a:t>
            </a:r>
            <a:r>
              <a:rPr lang="en-US" dirty="0"/>
              <a:t> is created for your instance – </a:t>
            </a:r>
            <a:r>
              <a:rPr lang="en-US" u="sng" dirty="0"/>
              <a:t>Virtual Private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7B86-8819-730E-007E-0A5A2072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11" y="51673"/>
            <a:ext cx="3173019" cy="20272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C04B4D-6FFC-7EC6-F94B-02725AEC9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82" y="2675269"/>
            <a:ext cx="6873836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51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 Configure Storage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BBE0B-3610-CEC1-3A1D-D8AA14FD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6218"/>
            <a:ext cx="9601200" cy="4491182"/>
          </a:xfrm>
        </p:spPr>
        <p:txBody>
          <a:bodyPr/>
          <a:lstStyle/>
          <a:p>
            <a:r>
              <a:rPr lang="en-US" dirty="0"/>
              <a:t>The more storage you will use, the more money it will cost</a:t>
            </a:r>
          </a:p>
          <a:p>
            <a:r>
              <a:rPr lang="en-US" dirty="0"/>
              <a:t>You mainly choose between SSD and Magnetic Storage (like hard disk drive)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7B86-8819-730E-007E-0A5A2072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11" y="51673"/>
            <a:ext cx="3173019" cy="2027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AF2165-5104-E386-BC79-BBD59655E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56" y="2519103"/>
            <a:ext cx="7782755" cy="3274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9548B-4D30-0EB9-A65B-DEB1697E5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139" y="2477539"/>
            <a:ext cx="1775614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6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0A0C-922A-4E4D-7DE8-7008646F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8952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880B-2CC6-134A-C64B-EAC28796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4752"/>
            <a:ext cx="9601200" cy="4422648"/>
          </a:xfrm>
        </p:spPr>
        <p:txBody>
          <a:bodyPr/>
          <a:lstStyle/>
          <a:p>
            <a:r>
              <a:rPr lang="en-US" dirty="0"/>
              <a:t>AWS</a:t>
            </a:r>
          </a:p>
          <a:p>
            <a:pPr lvl="1"/>
            <a:r>
              <a:rPr lang="en-US" dirty="0"/>
              <a:t>About AWS</a:t>
            </a:r>
          </a:p>
          <a:p>
            <a:pPr lvl="1"/>
            <a:r>
              <a:rPr lang="en-US" dirty="0"/>
              <a:t>AWS Infrastructure</a:t>
            </a:r>
          </a:p>
          <a:p>
            <a:r>
              <a:rPr lang="en-US" dirty="0"/>
              <a:t>VPC</a:t>
            </a:r>
          </a:p>
          <a:p>
            <a:r>
              <a:rPr lang="en-US" dirty="0"/>
              <a:t>EC2</a:t>
            </a:r>
          </a:p>
          <a:p>
            <a:pPr lvl="1"/>
            <a:r>
              <a:rPr lang="en-US" dirty="0"/>
              <a:t>Instances</a:t>
            </a:r>
          </a:p>
          <a:p>
            <a:pPr lvl="1"/>
            <a:r>
              <a:rPr lang="en-US" dirty="0"/>
              <a:t>How to create an EC2 instance 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RDS</a:t>
            </a:r>
          </a:p>
          <a:p>
            <a:r>
              <a:rPr lang="en-US" sz="2000" dirty="0"/>
              <a:t>Lab: Hosting a Static Website using AWS S3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92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#6 Create Key Pair and Download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957F0-0356-A1D7-98D3-3A3DD84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4073"/>
            <a:ext cx="3265055" cy="42233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key pair is like a password to be able to connect to your instance, once you create the pair you will download .</a:t>
            </a:r>
            <a:r>
              <a:rPr lang="en-US" dirty="0" err="1"/>
              <a:t>pem</a:t>
            </a:r>
            <a:r>
              <a:rPr lang="en-US" dirty="0"/>
              <a:t> file - Privacy Enhanced Mail Certificate 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7B86-8819-730E-007E-0A5A2072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290" y="79382"/>
            <a:ext cx="3173019" cy="20272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87CE94-57E6-6126-EFB9-A2C82EB7D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866" y="1542473"/>
            <a:ext cx="4119321" cy="527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2875"/>
            <a:ext cx="9601200" cy="866180"/>
          </a:xfrm>
        </p:spPr>
        <p:txBody>
          <a:bodyPr/>
          <a:lstStyle/>
          <a:p>
            <a:r>
              <a:rPr lang="en-US" dirty="0"/>
              <a:t>#7 Launch Instance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7B86-8819-730E-007E-0A5A2072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290" y="79382"/>
            <a:ext cx="3173019" cy="2027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2F4FAA-4205-9C2C-2CB8-DB73F59AF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663" y="1428750"/>
            <a:ext cx="6089073" cy="1866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50657E-07B5-D7D1-C3F7-978192368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53" b="55987"/>
          <a:stretch/>
        </p:blipFill>
        <p:spPr>
          <a:xfrm>
            <a:off x="1314087" y="3867863"/>
            <a:ext cx="9716224" cy="23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1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122381"/>
            <a:ext cx="9601200" cy="8566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Terminate Instance to Avoid billing afterwards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7B86-8819-730E-007E-0A5A2072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11" y="51673"/>
            <a:ext cx="3173019" cy="20272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74479D-608B-954D-2358-37C15B63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78" y="686043"/>
            <a:ext cx="5379322" cy="2027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C2991-A999-1EDB-E98E-EC1854CFA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855" y="3013692"/>
            <a:ext cx="4284858" cy="36048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8734F3-C3F2-5804-6BAC-D3C86C74C5CA}"/>
              </a:ext>
            </a:extLst>
          </p:cNvPr>
          <p:cNvCxnSpPr>
            <a:cxnSpLocks/>
          </p:cNvCxnSpPr>
          <p:nvPr/>
        </p:nvCxnSpPr>
        <p:spPr>
          <a:xfrm>
            <a:off x="3491807" y="4816109"/>
            <a:ext cx="1062182" cy="7134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4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#8 Connect Instance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7B86-8819-730E-007E-0A5A2072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290" y="79382"/>
            <a:ext cx="3173019" cy="2027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00328-2E30-D8AC-3BA9-86AE478D3D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64"/>
          <a:stretch/>
        </p:blipFill>
        <p:spPr>
          <a:xfrm>
            <a:off x="2455578" y="1949571"/>
            <a:ext cx="7280844" cy="45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23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1480"/>
            <a:ext cx="9601200" cy="109728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S3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518F46-0FAA-2B33-CE06-BBC73A447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0480"/>
            <a:ext cx="9601200" cy="4566920"/>
          </a:xfrm>
        </p:spPr>
        <p:txBody>
          <a:bodyPr>
            <a:normAutofit/>
          </a:bodyPr>
          <a:lstStyle/>
          <a:p>
            <a:r>
              <a:rPr lang="en-US" sz="2400" dirty="0"/>
              <a:t>Stands for </a:t>
            </a:r>
            <a:r>
              <a:rPr lang="en-US" sz="2400" b="1" dirty="0">
                <a:solidFill>
                  <a:srgbClr val="FF6600"/>
                </a:solidFill>
              </a:rPr>
              <a:t>Simple Storage Service</a:t>
            </a:r>
          </a:p>
          <a:p>
            <a:r>
              <a:rPr lang="en-US" sz="2400" dirty="0"/>
              <a:t>Type of SaaS provided by AWS</a:t>
            </a:r>
          </a:p>
          <a:p>
            <a:r>
              <a:rPr lang="en-US" sz="2400" dirty="0"/>
              <a:t>Easy to scale, accessible anywhere</a:t>
            </a:r>
          </a:p>
          <a:p>
            <a:r>
              <a:rPr lang="en-US" sz="2000" dirty="0"/>
              <a:t>Object-based storage</a:t>
            </a:r>
            <a:r>
              <a:rPr lang="en-US" sz="2400" dirty="0"/>
              <a:t>, so you can store videos, images, files, etc.</a:t>
            </a:r>
          </a:p>
          <a:p>
            <a:r>
              <a:rPr lang="en-US" sz="2400" dirty="0"/>
              <a:t>Files stored in what is called </a:t>
            </a:r>
            <a:r>
              <a:rPr lang="en-US" sz="2400" b="1" dirty="0">
                <a:solidFill>
                  <a:srgbClr val="FF6600"/>
                </a:solidFill>
              </a:rPr>
              <a:t>Buckets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Entities stored in Buckets are referred to as </a:t>
            </a:r>
            <a:r>
              <a:rPr lang="en-US" sz="2400" b="1" dirty="0">
                <a:solidFill>
                  <a:schemeClr val="tx1"/>
                </a:solidFill>
              </a:rPr>
              <a:t>Objects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Objects stored in a region are not transferred to other regions unless you explicitly make them</a:t>
            </a:r>
          </a:p>
          <a:p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D0CFB2-4D07-9F1E-9A75-86C6F3070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80" y="0"/>
            <a:ext cx="1324479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0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411480"/>
            <a:ext cx="9956800" cy="109728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S3 Concepts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D0CFB2-4D07-9F1E-9A75-86C6F3070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560" y="167640"/>
            <a:ext cx="1324479" cy="158496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41436-7420-7F07-CF69-A08763C3C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239520"/>
            <a:ext cx="5872480" cy="5207000"/>
          </a:xfrm>
        </p:spPr>
        <p:txBody>
          <a:bodyPr/>
          <a:lstStyle/>
          <a:p>
            <a:r>
              <a:rPr lang="en-US" dirty="0"/>
              <a:t>Objects are entities that you actually store in the server, e.g. .html files</a:t>
            </a:r>
          </a:p>
          <a:p>
            <a:r>
              <a:rPr lang="en-US" dirty="0"/>
              <a:t>Each object has a Key</a:t>
            </a:r>
          </a:p>
          <a:p>
            <a:r>
              <a:rPr lang="en-US" dirty="0"/>
              <a:t>A combination of bucket name, the key, etc. are used to create the endpoint link</a:t>
            </a:r>
            <a:br>
              <a:rPr lang="en-US" dirty="0"/>
            </a:br>
            <a:r>
              <a:rPr lang="en-US" dirty="0"/>
              <a:t>e.g. </a:t>
            </a:r>
            <a:br>
              <a:rPr lang="en-US" dirty="0"/>
            </a:br>
            <a:r>
              <a:rPr lang="en-US" sz="1600" b="1" dirty="0">
                <a:solidFill>
                  <a:srgbClr val="77A2B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n-US" sz="16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bucketname</a:t>
            </a:r>
            <a:r>
              <a:rPr lang="en-US" sz="1600" b="1" dirty="0">
                <a:solidFill>
                  <a:srgbClr val="77A2B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.s3.amazonaws.com/</a:t>
            </a:r>
            <a:r>
              <a:rPr lang="en-US" sz="16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</a:t>
            </a:r>
            <a:r>
              <a:rPr lang="en-US" sz="1600" b="1" dirty="0">
                <a:solidFill>
                  <a:srgbClr val="77A2B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/Amazons3.wsdl</a:t>
            </a:r>
            <a:endParaRPr lang="en-US" sz="1600" b="1" dirty="0"/>
          </a:p>
          <a:p>
            <a:r>
              <a:rPr lang="en-US" dirty="0"/>
              <a:t>Region is chosen in such a way that it optimizes the latency, minimize costs or address regulatory requirements</a:t>
            </a:r>
          </a:p>
          <a:p>
            <a:r>
              <a:rPr lang="en-US" dirty="0"/>
              <a:t>Uses the </a:t>
            </a:r>
            <a:r>
              <a:rPr lang="en-US" b="1" dirty="0">
                <a:solidFill>
                  <a:srgbClr val="FF6600"/>
                </a:solidFill>
              </a:rPr>
              <a:t>Eventually Consistent System</a:t>
            </a:r>
            <a:r>
              <a:rPr lang="en-US" b="1" dirty="0"/>
              <a:t> </a:t>
            </a:r>
            <a:r>
              <a:rPr lang="en-US" dirty="0"/>
              <a:t>as its data consistency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DA134-4E59-7E0A-B92F-D6AC90235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62" y="2413000"/>
            <a:ext cx="4658097" cy="271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7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1480"/>
            <a:ext cx="9601200" cy="109728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RDS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44EF4-4E69-A662-FACC-153399994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97280"/>
            <a:ext cx="9601200" cy="4770119"/>
          </a:xfrm>
        </p:spPr>
        <p:txBody>
          <a:bodyPr/>
          <a:lstStyle/>
          <a:p>
            <a:r>
              <a:rPr lang="en-US" dirty="0"/>
              <a:t>Stands for Relational Database Service</a:t>
            </a:r>
          </a:p>
          <a:p>
            <a:r>
              <a:rPr lang="en-US" dirty="0"/>
              <a:t>Manages databases in the AWS cloud</a:t>
            </a:r>
          </a:p>
          <a:p>
            <a:r>
              <a:rPr lang="en-US" dirty="0"/>
              <a:t>Supports PostgreSQL, MySQL, Maria DB, Oracle, SQL Server, and Amazon Aurora</a:t>
            </a:r>
          </a:p>
          <a:p>
            <a:r>
              <a:rPr lang="en-US" dirty="0"/>
              <a:t>RDS instances use Amazon Block Storage (EBS) volumes for storing data and log, these storage types can dynamically increase their size as and when needed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27BE795-7B26-E82E-2602-C47B7986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120" y="120791"/>
            <a:ext cx="3515360" cy="976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62A34E-C2E7-A87D-791C-92B64E6C9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84" r="-2745"/>
          <a:stretch/>
        </p:blipFill>
        <p:spPr>
          <a:xfrm>
            <a:off x="3264061" y="3093008"/>
            <a:ext cx="5011838" cy="36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31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4672"/>
          </a:xfrm>
        </p:spPr>
        <p:txBody>
          <a:bodyPr>
            <a:normAutofit/>
          </a:bodyPr>
          <a:lstStyle/>
          <a:p>
            <a:r>
              <a:rPr lang="en-US" sz="4000" dirty="0"/>
              <a:t>Lab: </a:t>
            </a:r>
            <a:r>
              <a:rPr lang="en-US" sz="4000" u="sng" dirty="0"/>
              <a:t>Host a Static Website using AWS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779C-CFB4-2374-78BD-38BF8B45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08176"/>
            <a:ext cx="10064187" cy="4764024"/>
          </a:xfrm>
        </p:spPr>
        <p:txBody>
          <a:bodyPr/>
          <a:lstStyle/>
          <a:p>
            <a:r>
              <a:rPr lang="en-US" dirty="0"/>
              <a:t>Go to S3 page in AWS</a:t>
            </a:r>
          </a:p>
          <a:p>
            <a:r>
              <a:rPr lang="en-US" dirty="0"/>
              <a:t>Create a bucket</a:t>
            </a:r>
          </a:p>
          <a:p>
            <a:r>
              <a:rPr lang="en-US" dirty="0"/>
              <a:t>Enable static website hosting</a:t>
            </a:r>
          </a:p>
          <a:p>
            <a:r>
              <a:rPr lang="en-US" dirty="0"/>
              <a:t>Place the name of the .html file in the Index Document page </a:t>
            </a:r>
          </a:p>
          <a:p>
            <a:r>
              <a:rPr lang="en-US" dirty="0"/>
              <a:t>Open end-point link – </a:t>
            </a:r>
            <a:r>
              <a:rPr lang="en-US" dirty="0">
                <a:solidFill>
                  <a:srgbClr val="C00000"/>
                </a:solidFill>
              </a:rPr>
              <a:t>you will find it does not open as it is private by default, so edit public access setting of bucket</a:t>
            </a:r>
          </a:p>
          <a:p>
            <a:r>
              <a:rPr lang="en-US" dirty="0">
                <a:solidFill>
                  <a:schemeClr val="tx1"/>
                </a:solidFill>
              </a:rPr>
              <a:t>Edit bucket policy by adding the .</a:t>
            </a:r>
            <a:r>
              <a:rPr lang="en-US" dirty="0" err="1">
                <a:solidFill>
                  <a:schemeClr val="tx1"/>
                </a:solidFill>
              </a:rPr>
              <a:t>json</a:t>
            </a:r>
            <a:r>
              <a:rPr lang="en-US" dirty="0">
                <a:solidFill>
                  <a:schemeClr val="tx1"/>
                </a:solidFill>
              </a:rPr>
              <a:t> text in the next slide</a:t>
            </a:r>
          </a:p>
          <a:p>
            <a:r>
              <a:rPr lang="en-US" dirty="0">
                <a:solidFill>
                  <a:schemeClr val="tx1"/>
                </a:solidFill>
              </a:rPr>
              <a:t>Upload any .html document to the Objects in the S3 bucket</a:t>
            </a:r>
          </a:p>
          <a:p>
            <a:r>
              <a:rPr lang="en-US" dirty="0">
                <a:solidFill>
                  <a:schemeClr val="tx1"/>
                </a:solidFill>
              </a:rPr>
              <a:t>Your static website is up and running!</a:t>
            </a:r>
          </a:p>
        </p:txBody>
      </p:sp>
    </p:spTree>
    <p:extLst>
      <p:ext uri="{BB962C8B-B14F-4D97-AF65-F5344CB8AC3E}">
        <p14:creationId xmlns:p14="http://schemas.microsoft.com/office/powerpoint/2010/main" val="886620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4672"/>
          </a:xfrm>
        </p:spPr>
        <p:txBody>
          <a:bodyPr>
            <a:normAutofit/>
          </a:bodyPr>
          <a:lstStyle/>
          <a:p>
            <a:r>
              <a:rPr lang="en-US" sz="4000" dirty="0"/>
              <a:t>Lab: </a:t>
            </a:r>
            <a:r>
              <a:rPr lang="en-US" sz="4000" u="sng" dirty="0"/>
              <a:t>Host a Static Website using AWS S3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B58FE07-D405-C62E-B30A-DA9451B207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343438"/>
              </p:ext>
            </p:extLst>
          </p:nvPr>
        </p:nvGraphicFramePr>
        <p:xfrm>
          <a:off x="2566063" y="1742030"/>
          <a:ext cx="7059873" cy="4716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0848" imgH="3974330" progId="Word.Document.12">
                  <p:embed/>
                </p:oleObj>
              </mc:Choice>
              <mc:Fallback>
                <p:oleObj name="Document" r:id="rId2" imgW="5940848" imgH="397433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E0607D8-4B3B-4298-23F2-51DB2D58B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6063" y="1742030"/>
                        <a:ext cx="7059873" cy="4716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383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016B5-C196-3549-3564-160E8CA2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772D7-2F70-5742-7AE8-72790713B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3025"/>
            <a:ext cx="9601200" cy="452437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https://www.tutorialspoint.com/amazon_web_services/amazon_web_services_tutorial.pdf</a:t>
            </a:r>
            <a:endParaRPr lang="en-US" dirty="0"/>
          </a:p>
          <a:p>
            <a:r>
              <a:rPr lang="en-US" dirty="0">
                <a:hlinkClick r:id="rId3"/>
              </a:rPr>
              <a:t>https://www.techtarget.com/searchaws/definition/Amazon-Web-Services</a:t>
            </a:r>
            <a:endParaRPr lang="en-US" dirty="0"/>
          </a:p>
          <a:p>
            <a:r>
              <a:rPr lang="en-US" dirty="0">
                <a:hlinkClick r:id="rId4"/>
              </a:rPr>
              <a:t>https://www.techtarget.com/searchaws/definition/Amazon-EC2-instances</a:t>
            </a:r>
            <a:endParaRPr lang="en-US" dirty="0"/>
          </a:p>
          <a:p>
            <a:r>
              <a:rPr lang="en-US" dirty="0">
                <a:hlinkClick r:id="rId5"/>
              </a:rPr>
              <a:t>https://www.javatpoint.com/aws-s3-concepts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https://www.youtube.com/watch?v=7_NNlnH7sAg</a:t>
            </a:r>
            <a:endParaRPr lang="en-US" dirty="0"/>
          </a:p>
          <a:p>
            <a:r>
              <a:rPr lang="en-US" dirty="0">
                <a:hlinkClick r:id="rId7"/>
              </a:rPr>
              <a:t>https://www.tutorialspoint.com/amazonrds/amazonrds_db_storages.htm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2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779C-CFB4-2374-78BD-38BF8B45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6192"/>
            <a:ext cx="6013048" cy="4739832"/>
          </a:xfrm>
        </p:spPr>
        <p:txBody>
          <a:bodyPr/>
          <a:lstStyle/>
          <a:p>
            <a:r>
              <a:rPr lang="en-US" dirty="0"/>
              <a:t>World’s most comprehensive and broadly adopted cloud</a:t>
            </a:r>
          </a:p>
          <a:p>
            <a:r>
              <a:rPr lang="en-US" dirty="0"/>
              <a:t>200+ services provided</a:t>
            </a:r>
          </a:p>
          <a:p>
            <a:r>
              <a:rPr lang="en-US" dirty="0"/>
              <a:t>Billing is “pay-as-you-go” </a:t>
            </a:r>
          </a:p>
          <a:p>
            <a:r>
              <a:rPr lang="en-US" dirty="0"/>
              <a:t>Around 1 GB/s network speed</a:t>
            </a:r>
          </a:p>
          <a:p>
            <a:r>
              <a:rPr lang="en-US" dirty="0"/>
              <a:t>Among the most </a:t>
            </a:r>
            <a:r>
              <a:rPr lang="en-US" dirty="0" err="1"/>
              <a:t>pouplar</a:t>
            </a:r>
            <a:r>
              <a:rPr lang="en-US" dirty="0"/>
              <a:t> services: EC2, S3, Beanstalk, Route 53, RDS, etc.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91E45-1B38-F61C-62F7-EC2FDFFA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663" y="224304"/>
            <a:ext cx="2191473" cy="1311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CC6CD3-982E-9909-E2DF-361A9918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305" y="1893865"/>
            <a:ext cx="4739832" cy="47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5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0392"/>
          </a:xfrm>
        </p:spPr>
        <p:txBody>
          <a:bodyPr/>
          <a:lstStyle/>
          <a:p>
            <a:r>
              <a:rPr lang="en-US" b="1" dirty="0"/>
              <a:t>AWS Network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779C-CFB4-2374-78BD-38BF8B45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6192"/>
            <a:ext cx="9601200" cy="5038228"/>
          </a:xfrm>
        </p:spPr>
        <p:txBody>
          <a:bodyPr>
            <a:normAutofit/>
          </a:bodyPr>
          <a:lstStyle/>
          <a:p>
            <a:r>
              <a:rPr lang="en-US" sz="2400" dirty="0"/>
              <a:t>31 geographic regions around the world</a:t>
            </a:r>
          </a:p>
          <a:p>
            <a:r>
              <a:rPr lang="en-US" sz="2400" dirty="0"/>
              <a:t>Regions are basically clusters of data centers</a:t>
            </a:r>
          </a:p>
          <a:p>
            <a:r>
              <a:rPr lang="en-US" sz="2400" dirty="0"/>
              <a:t>There are Availability Zones within regions, which means each Availability Zone is a  of logical data centers</a:t>
            </a:r>
          </a:p>
          <a:p>
            <a:pPr lvl="1"/>
            <a:r>
              <a:rPr lang="en-US" sz="2400" dirty="0"/>
              <a:t>For instance, in the Middle East we have 2 regions, in Bahrain and UAE</a:t>
            </a:r>
          </a:p>
          <a:p>
            <a:pPr lvl="1"/>
            <a:r>
              <a:rPr lang="en-US" sz="2400" dirty="0"/>
              <a:t>In Bahrain we have 3 Availability Zones</a:t>
            </a:r>
          </a:p>
          <a:p>
            <a:r>
              <a:rPr lang="en-US" sz="2400" dirty="0"/>
              <a:t>“All AZs in an AWS Region are interconnected with high-bandwidth, low-latency networking, over fully redundant, dedicated metro fiber providing high-throughput, low-latency networking between </a:t>
            </a:r>
            <a:r>
              <a:rPr lang="en-US" sz="2400" dirty="0" err="1"/>
              <a:t>Azs</a:t>
            </a:r>
            <a:r>
              <a:rPr lang="en-US" sz="2400" dirty="0"/>
              <a:t>”</a:t>
            </a:r>
          </a:p>
          <a:p>
            <a:r>
              <a:rPr lang="en-US" sz="2400" dirty="0"/>
              <a:t>Not all AWS services are available in all regions </a:t>
            </a:r>
          </a:p>
        </p:txBody>
      </p:sp>
    </p:spTree>
    <p:extLst>
      <p:ext uri="{BB962C8B-B14F-4D97-AF65-F5344CB8AC3E}">
        <p14:creationId xmlns:p14="http://schemas.microsoft.com/office/powerpoint/2010/main" val="395165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6559"/>
            <a:ext cx="9052560" cy="838677"/>
          </a:xfrm>
        </p:spPr>
        <p:txBody>
          <a:bodyPr/>
          <a:lstStyle/>
          <a:p>
            <a:r>
              <a:rPr lang="en-US" b="1" dirty="0">
                <a:solidFill>
                  <a:srgbClr val="281302"/>
                </a:solidFill>
              </a:rPr>
              <a:t>VPC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D83A8-5790-6913-5FB0-BB7C25F7D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288" y="116363"/>
            <a:ext cx="1676842" cy="113887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53EA6B-3F14-ADB6-B205-C6948FECE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48080"/>
            <a:ext cx="9601200" cy="4719320"/>
          </a:xfrm>
        </p:spPr>
        <p:txBody>
          <a:bodyPr/>
          <a:lstStyle/>
          <a:p>
            <a:r>
              <a:rPr lang="en-US" dirty="0"/>
              <a:t>Upon sign up, AWS creates for you a VPC, a </a:t>
            </a:r>
            <a:r>
              <a:rPr lang="en-US" b="1" dirty="0">
                <a:solidFill>
                  <a:srgbClr val="FF6600"/>
                </a:solidFill>
              </a:rPr>
              <a:t>Virtual Private Cloud</a:t>
            </a:r>
          </a:p>
          <a:p>
            <a:r>
              <a:rPr lang="en-US" dirty="0"/>
              <a:t>Allows you to isolate and host your resources from other things on the cloud</a:t>
            </a:r>
          </a:p>
          <a:p>
            <a:r>
              <a:rPr lang="en-US" dirty="0"/>
              <a:t>Within your VPC, you have logically separated subnets </a:t>
            </a:r>
          </a:p>
          <a:p>
            <a:r>
              <a:rPr lang="en-US" dirty="0"/>
              <a:t>You have a gateway at your VPC to allow you to interface with the internet</a:t>
            </a:r>
          </a:p>
        </p:txBody>
      </p:sp>
    </p:spTree>
    <p:extLst>
      <p:ext uri="{BB962C8B-B14F-4D97-AF65-F5344CB8AC3E}">
        <p14:creationId xmlns:p14="http://schemas.microsoft.com/office/powerpoint/2010/main" val="220077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16363"/>
            <a:ext cx="9052560" cy="838677"/>
          </a:xfrm>
        </p:spPr>
        <p:txBody>
          <a:bodyPr/>
          <a:lstStyle/>
          <a:p>
            <a:r>
              <a:rPr lang="en-US" b="1" dirty="0">
                <a:solidFill>
                  <a:srgbClr val="FF6600"/>
                </a:solidFill>
              </a:rPr>
              <a:t>VPC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1F6BB7-8573-361E-22C4-02D635B70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4" t="2646" r="6483" b="9188"/>
          <a:stretch/>
        </p:blipFill>
        <p:spPr>
          <a:xfrm>
            <a:off x="2164080" y="955040"/>
            <a:ext cx="8200912" cy="559816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4D83A8-5790-6913-5FB0-BB7C25F7D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288" y="116363"/>
            <a:ext cx="1676842" cy="11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1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4D83A8-5790-6913-5FB0-BB7C25F7D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78120"/>
            <a:ext cx="1228064" cy="83407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587BE-4A31-0386-545A-4F93EB10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8BD860-ADBE-70FF-6E09-E62992730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0" y="998220"/>
            <a:ext cx="9980188" cy="54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8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6600"/>
                </a:solidFill>
              </a:rPr>
              <a:t>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779C-CFB4-2374-78BD-38BF8B45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4752"/>
            <a:ext cx="9601200" cy="4422648"/>
          </a:xfrm>
        </p:spPr>
        <p:txBody>
          <a:bodyPr/>
          <a:lstStyle/>
          <a:p>
            <a:r>
              <a:rPr lang="en-US" dirty="0"/>
              <a:t>Stands for </a:t>
            </a:r>
            <a:r>
              <a:rPr lang="en-US" b="1" dirty="0">
                <a:solidFill>
                  <a:srgbClr val="FF6600"/>
                </a:solidFill>
              </a:rPr>
              <a:t>Elastic Compute Cloud</a:t>
            </a:r>
          </a:p>
          <a:p>
            <a:r>
              <a:rPr lang="en-US" dirty="0"/>
              <a:t>provides scalable computing capacit</a:t>
            </a:r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so no need to invest in physical hardware servers</a:t>
            </a:r>
          </a:p>
          <a:p>
            <a:r>
              <a:rPr lang="en-US" dirty="0">
                <a:solidFill>
                  <a:schemeClr val="tx1"/>
                </a:solidFill>
              </a:rPr>
              <a:t>Basically used to launch a virtual server using v</a:t>
            </a:r>
            <a:r>
              <a:rPr lang="en-US" dirty="0"/>
              <a:t>irtual computing environments, known as </a:t>
            </a:r>
            <a:r>
              <a:rPr lang="en-US" b="1" i="1" dirty="0">
                <a:solidFill>
                  <a:srgbClr val="FF6600"/>
                </a:solidFill>
              </a:rPr>
              <a:t>instances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7B86-8819-730E-007E-0A5A2072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11" y="51673"/>
            <a:ext cx="3173019" cy="202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0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80-B93B-4907-7A9B-4965684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673"/>
          </a:xfrm>
        </p:spPr>
        <p:txBody>
          <a:bodyPr/>
          <a:lstStyle/>
          <a:p>
            <a:r>
              <a:rPr lang="en-US" dirty="0"/>
              <a:t>What is an </a:t>
            </a:r>
            <a:r>
              <a:rPr lang="en-US" b="1" dirty="0">
                <a:solidFill>
                  <a:srgbClr val="FF6600"/>
                </a:solidFill>
              </a:rPr>
              <a:t>Instance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779C-CFB4-2374-78BD-38BF8B45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4752"/>
            <a:ext cx="9601200" cy="4422648"/>
          </a:xfrm>
        </p:spPr>
        <p:txBody>
          <a:bodyPr/>
          <a:lstStyle/>
          <a:p>
            <a:r>
              <a:rPr lang="en-US" dirty="0"/>
              <a:t>EC2 instance is a </a:t>
            </a:r>
            <a:r>
              <a:rPr lang="en-US" u="sng" dirty="0"/>
              <a:t>virtual server</a:t>
            </a:r>
            <a:r>
              <a:rPr lang="en-US" dirty="0"/>
              <a:t> in Amazon's Elastic Compute Cloud</a:t>
            </a:r>
          </a:p>
          <a:p>
            <a:r>
              <a:rPr lang="en-US" dirty="0"/>
              <a:t>You can use different configurations of CPU, memory, storage and networking resources in these instances</a:t>
            </a:r>
          </a:p>
          <a:p>
            <a:r>
              <a:rPr lang="en-US" b="1" dirty="0">
                <a:solidFill>
                  <a:schemeClr val="tx1"/>
                </a:solidFill>
              </a:rPr>
              <a:t>Created using AMI – Amazon Machine Images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They are units of deployment, </a:t>
            </a:r>
            <a:r>
              <a:rPr lang="en-US" dirty="0"/>
              <a:t>a template containing software configurations, including the operating system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7B86-8819-730E-007E-0A5A2072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11" y="51673"/>
            <a:ext cx="3173019" cy="202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799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{0EF2EF56-C1D6-47A9-B4E9-DC9DC7BF6B61}tf10001105</Template>
  <TotalTime>2677</TotalTime>
  <Words>964</Words>
  <Application>Microsoft Office PowerPoint</Application>
  <PresentationFormat>Widescreen</PresentationFormat>
  <Paragraphs>108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Franklin Gothic Book</vt:lpstr>
      <vt:lpstr>Crop</vt:lpstr>
      <vt:lpstr>Microsoft Word Document</vt:lpstr>
      <vt:lpstr>Amazon Web services</vt:lpstr>
      <vt:lpstr>Agenda</vt:lpstr>
      <vt:lpstr>AWS</vt:lpstr>
      <vt:lpstr>AWS Network Infrastructure</vt:lpstr>
      <vt:lpstr>VPC</vt:lpstr>
      <vt:lpstr>VPC</vt:lpstr>
      <vt:lpstr>PowerPoint Presentation</vt:lpstr>
      <vt:lpstr>EC2</vt:lpstr>
      <vt:lpstr>What is an Instance?</vt:lpstr>
      <vt:lpstr>Example of AMIs </vt:lpstr>
      <vt:lpstr>Steps for creating an Instance</vt:lpstr>
      <vt:lpstr>#1 Choose Region and Launch</vt:lpstr>
      <vt:lpstr>PowerPoint Presentation</vt:lpstr>
      <vt:lpstr>#2 Choose AMI</vt:lpstr>
      <vt:lpstr>#3 Choose Instance Type</vt:lpstr>
      <vt:lpstr>#3 Choose Instance Type – Contd.</vt:lpstr>
      <vt:lpstr>#3 Choose Instance Type – Contd.</vt:lpstr>
      <vt:lpstr>#4 Configure Network Settings  &amp; Security</vt:lpstr>
      <vt:lpstr>#5 Configure Storage</vt:lpstr>
      <vt:lpstr>#6 Create Key Pair and Download</vt:lpstr>
      <vt:lpstr>#7 Launch Instance</vt:lpstr>
      <vt:lpstr>Terminate Instance to Avoid billing afterwards</vt:lpstr>
      <vt:lpstr>#8 Connect Instance</vt:lpstr>
      <vt:lpstr>S3 </vt:lpstr>
      <vt:lpstr>S3 Concepts</vt:lpstr>
      <vt:lpstr>RDS </vt:lpstr>
      <vt:lpstr>Lab: Host a Static Website using AWS S3</vt:lpstr>
      <vt:lpstr>Lab: Host a Static Website using AWS S3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Nadin Hasan</dc:creator>
  <cp:lastModifiedBy>Nadin Hasan</cp:lastModifiedBy>
  <cp:revision>3</cp:revision>
  <dcterms:created xsi:type="dcterms:W3CDTF">2023-04-07T19:25:45Z</dcterms:created>
  <dcterms:modified xsi:type="dcterms:W3CDTF">2023-04-09T16:03:33Z</dcterms:modified>
</cp:coreProperties>
</file>