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320" r:id="rId24"/>
    <p:sldId id="325" r:id="rId25"/>
    <p:sldId id="279" r:id="rId26"/>
    <p:sldId id="280" r:id="rId27"/>
    <p:sldId id="321" r:id="rId28"/>
    <p:sldId id="322" r:id="rId29"/>
    <p:sldId id="281" r:id="rId30"/>
    <p:sldId id="323" r:id="rId31"/>
    <p:sldId id="282" r:id="rId32"/>
    <p:sldId id="283" r:id="rId33"/>
    <p:sldId id="284" r:id="rId34"/>
    <p:sldId id="285" r:id="rId35"/>
    <p:sldId id="286" r:id="rId36"/>
    <p:sldId id="287" r:id="rId37"/>
    <p:sldId id="288" r:id="rId38"/>
    <p:sldId id="289" r:id="rId39"/>
    <p:sldId id="32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48" autoAdjust="0"/>
  </p:normalViewPr>
  <p:slideViewPr>
    <p:cSldViewPr>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39E920-D3D7-41B4-A42D-B1096501FBEE}" type="datetimeFigureOut">
              <a:rPr lang="en-US" smtClean="0"/>
              <a:t>3/9/2022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40BBA6-16EA-491F-AD05-5C74B5E543CD}"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n.wikipedia.org/wiki/Relevance_(information_retrieva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inverted file. It is very much like an index at</a:t>
            </a:r>
            <a:r>
              <a:rPr lang="en-US" baseline="0" dirty="0"/>
              <a:t> </a:t>
            </a:r>
            <a:r>
              <a:rPr lang="en-US" dirty="0"/>
              <a:t>the back of a book. It contains all the words appearing in the web pages crawled,</a:t>
            </a:r>
            <a:r>
              <a:rPr lang="en-US" baseline="0" dirty="0"/>
              <a:t> </a:t>
            </a:r>
            <a:r>
              <a:rPr lang="en-US" dirty="0"/>
              <a:t>listed in alphabetical order (this is called the index file), and for each word it has</a:t>
            </a:r>
            <a:r>
              <a:rPr lang="en-US" baseline="0" dirty="0"/>
              <a:t> </a:t>
            </a:r>
            <a:r>
              <a:rPr lang="en-US" dirty="0"/>
              <a:t>a list of references to the web pages in which the word appear</a:t>
            </a:r>
          </a:p>
          <a:p>
            <a:endParaRPr lang="en-US" dirty="0"/>
          </a:p>
          <a:p>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11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Crawlers need to be polite. By this, we mean that they should spread their visits</a:t>
            </a:r>
            <a:r>
              <a:rPr lang="en-US" baseline="0" dirty="0"/>
              <a:t> </a:t>
            </a:r>
            <a:r>
              <a:rPr lang="en-US" dirty="0"/>
              <a:t>to  a  particular  web  site  over  a  period  of  time,  since  bombarding  a  web  site</a:t>
            </a:r>
            <a:r>
              <a:rPr lang="en-US" baseline="0" dirty="0"/>
              <a:t> </a:t>
            </a:r>
            <a:r>
              <a:rPr lang="en-US" dirty="0"/>
              <a:t>with HTTP requests (the protocol for requesting a web page from a site) within</a:t>
            </a:r>
            <a:r>
              <a:rPr lang="en-US" baseline="0" dirty="0"/>
              <a:t> </a:t>
            </a:r>
            <a:r>
              <a:rPr lang="en-US" dirty="0"/>
              <a:t>short intervals will slow down the web site for human users</a:t>
            </a:r>
          </a:p>
          <a:p>
            <a:endParaRPr lang="en-US" dirty="0"/>
          </a:p>
          <a:p>
            <a:r>
              <a:rPr lang="en-US" dirty="0"/>
              <a:t>- </a:t>
            </a:r>
            <a:r>
              <a:rPr lang="en-US" dirty="0" err="1"/>
              <a:t>sThe</a:t>
            </a:r>
            <a:r>
              <a:rPr lang="en-US" dirty="0"/>
              <a:t> “*” indicates that the exclusion pertains to all crawlers.</a:t>
            </a:r>
            <a:r>
              <a:rPr lang="en-US" baseline="0" dirty="0"/>
              <a:t> </a:t>
            </a:r>
            <a:r>
              <a:rPr lang="en-US" dirty="0"/>
              <a:t>If for some reason a web site only wishes to exclude </a:t>
            </a:r>
            <a:r>
              <a:rPr lang="en-US" dirty="0" err="1"/>
              <a:t>Googlebot</a:t>
            </a:r>
            <a:r>
              <a:rPr lang="en-US" dirty="0"/>
              <a:t> (the name of</a:t>
            </a:r>
            <a:r>
              <a:rPr lang="en-US" baseline="0" dirty="0"/>
              <a:t> </a:t>
            </a:r>
            <a:r>
              <a:rPr lang="en-US" dirty="0"/>
              <a:t>Google’s crawler) or Slurp (the name of Yahoo’s crawler) from these URLs, then</a:t>
            </a:r>
            <a:r>
              <a:rPr lang="en-US" baseline="0" dirty="0"/>
              <a:t> </a:t>
            </a:r>
            <a:r>
              <a:rPr lang="en-US" dirty="0"/>
              <a:t>the “*” is replaced by </a:t>
            </a:r>
            <a:r>
              <a:rPr lang="en-US" dirty="0" err="1"/>
              <a:t>Googlebot</a:t>
            </a:r>
            <a:r>
              <a:rPr lang="en-US" dirty="0"/>
              <a:t> or Slurp.</a:t>
            </a:r>
          </a:p>
        </p:txBody>
      </p:sp>
      <p:sp>
        <p:nvSpPr>
          <p:cNvPr id="4" name="Slide Number Placeholder 3"/>
          <p:cNvSpPr>
            <a:spLocks noGrp="1"/>
          </p:cNvSpPr>
          <p:nvPr>
            <p:ph type="sldNum" sz="quarter" idx="10"/>
          </p:nvPr>
        </p:nvSpPr>
        <p:spPr/>
        <p:txBody>
          <a:bodyPr/>
          <a:lstStyle/>
          <a:p>
            <a:fld id="{8040BBA6-16EA-491F-AD05-5C74B5E543CD}" type="slidenum">
              <a:rPr lang="en-US" smtClean="0"/>
              <a:t>22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This means that the Google image search robot, "</a:t>
            </a:r>
            <a:r>
              <a:rPr lang="en-US" sz="1200" b="0" i="0" kern="1200" dirty="0" err="1">
                <a:solidFill>
                  <a:schemeClr val="tx1"/>
                </a:solidFill>
                <a:latin typeface="+mn-lt"/>
                <a:ea typeface="+mn-ea"/>
                <a:cs typeface="+mn-cs"/>
              </a:rPr>
              <a:t>Googlebot</a:t>
            </a:r>
            <a:r>
              <a:rPr lang="en-US" sz="1200" b="0" i="0" kern="1200" dirty="0">
                <a:solidFill>
                  <a:schemeClr val="tx1"/>
                </a:solidFill>
                <a:latin typeface="+mn-lt"/>
                <a:ea typeface="+mn-ea"/>
                <a:cs typeface="+mn-cs"/>
              </a:rPr>
              <a:t>-Image", should not try to access any file in the root directory "/" and all its subdirectories. This effectively means that it is banned from getting any file from your entire website.</a:t>
            </a:r>
          </a:p>
          <a:p>
            <a:r>
              <a:rPr lang="en-US" sz="1200" b="0" i="0" kern="1200" dirty="0">
                <a:solidFill>
                  <a:schemeClr val="tx1"/>
                </a:solidFill>
                <a:latin typeface="+mn-lt"/>
                <a:ea typeface="+mn-ea"/>
                <a:cs typeface="+mn-cs"/>
              </a:rPr>
              <a:t>Example 2:</a:t>
            </a:r>
          </a:p>
          <a:p>
            <a:r>
              <a:rPr lang="en-US" sz="1200" b="0" i="0" kern="1200" dirty="0">
                <a:solidFill>
                  <a:schemeClr val="tx1"/>
                </a:solidFill>
                <a:latin typeface="+mn-lt"/>
                <a:ea typeface="+mn-ea"/>
                <a:cs typeface="+mn-cs"/>
              </a:rPr>
              <a:t>Multiple lines </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Example3:</a:t>
            </a:r>
          </a:p>
          <a:p>
            <a:r>
              <a:rPr lang="en-US" sz="1200" b="0" i="0" kern="1200" dirty="0">
                <a:solidFill>
                  <a:schemeClr val="tx1"/>
                </a:solidFill>
                <a:latin typeface="+mn-lt"/>
                <a:ea typeface="+mn-ea"/>
                <a:cs typeface="+mn-cs"/>
              </a:rPr>
              <a:t>Remember to add the trailing slash ("/") if you are indicating a directory</a:t>
            </a:r>
          </a:p>
          <a:p>
            <a:r>
              <a:rPr lang="en-US" sz="1200" b="0" i="0" kern="1200" dirty="0">
                <a:solidFill>
                  <a:schemeClr val="tx1"/>
                </a:solidFill>
                <a:latin typeface="+mn-lt"/>
                <a:ea typeface="+mn-ea"/>
                <a:cs typeface="+mn-cs"/>
              </a:rPr>
              <a:t>he robots will be disallowed from accessing </a:t>
            </a:r>
            <a:r>
              <a:rPr lang="en-US" dirty="0"/>
              <a:t>privatedata.html</a:t>
            </a:r>
            <a:r>
              <a:rPr lang="en-US" sz="1200" b="0" i="0" kern="1200" dirty="0">
                <a:solidFill>
                  <a:schemeClr val="tx1"/>
                </a:solidFill>
                <a:latin typeface="+mn-lt"/>
                <a:ea typeface="+mn-ea"/>
                <a:cs typeface="+mn-cs"/>
              </a:rPr>
              <a:t> as well as </a:t>
            </a:r>
            <a:r>
              <a:rPr lang="en-US" dirty="0"/>
              <a:t>privatedataandstuff.html</a:t>
            </a:r>
            <a:r>
              <a:rPr lang="en-US" sz="1200" b="0" i="0" kern="1200" dirty="0">
                <a:solidFill>
                  <a:schemeClr val="tx1"/>
                </a:solidFill>
                <a:latin typeface="+mn-lt"/>
                <a:ea typeface="+mn-ea"/>
                <a:cs typeface="+mn-cs"/>
              </a:rPr>
              <a:t> as well as the directory tree beginning from </a:t>
            </a:r>
            <a:r>
              <a:rPr lang="en-US" dirty="0"/>
              <a:t>/</a:t>
            </a:r>
            <a:r>
              <a:rPr lang="en-US" dirty="0" err="1"/>
              <a:t>privatedata</a:t>
            </a:r>
            <a:r>
              <a:rPr lang="en-US" dirty="0"/>
              <a:t>/</a:t>
            </a:r>
            <a:r>
              <a:rPr lang="en-US" sz="1200" b="0" i="0" kern="1200" dirty="0">
                <a:solidFill>
                  <a:schemeClr val="tx1"/>
                </a:solidFill>
                <a:latin typeface="+mn-lt"/>
                <a:ea typeface="+mn-ea"/>
                <a:cs typeface="+mn-cs"/>
              </a:rPr>
              <a:t>(and so on). In other words, there is an implied wildcard character following whatever you list in the Disallow line.</a:t>
            </a:r>
          </a:p>
          <a:p>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23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The first</a:t>
            </a:r>
            <a:r>
              <a:rPr lang="en-US" sz="1200" b="0" i="0" kern="1200" baseline="0" dirty="0">
                <a:solidFill>
                  <a:schemeClr val="tx1"/>
                </a:solidFill>
                <a:latin typeface="+mn-lt"/>
                <a:ea typeface="+mn-ea"/>
                <a:cs typeface="+mn-cs"/>
              </a:rPr>
              <a:t> file</a:t>
            </a:r>
            <a:r>
              <a:rPr lang="en-US" sz="1200" b="0" i="0" kern="1200" dirty="0">
                <a:solidFill>
                  <a:schemeClr val="tx1"/>
                </a:solidFill>
                <a:latin typeface="+mn-lt"/>
                <a:ea typeface="+mn-ea"/>
                <a:cs typeface="+mn-cs"/>
              </a:rPr>
              <a:t> specifies that no robots should visit any URL starting with "</a:t>
            </a:r>
            <a:r>
              <a:rPr lang="en-US" dirty="0"/>
              <a:t>/</a:t>
            </a:r>
            <a:r>
              <a:rPr lang="en-US" dirty="0" err="1"/>
              <a:t>cyberworld</a:t>
            </a:r>
            <a:r>
              <a:rPr lang="en-US" dirty="0"/>
              <a:t>/map/</a:t>
            </a:r>
            <a:r>
              <a:rPr lang="en-US" sz="1200" b="0" i="0" kern="1200" dirty="0">
                <a:solidFill>
                  <a:schemeClr val="tx1"/>
                </a:solidFill>
                <a:latin typeface="+mn-lt"/>
                <a:ea typeface="+mn-ea"/>
                <a:cs typeface="+mn-cs"/>
              </a:rPr>
              <a:t>" or "</a:t>
            </a:r>
            <a:r>
              <a:rPr lang="en-US" dirty="0"/>
              <a:t>/</a:t>
            </a:r>
            <a:r>
              <a:rPr lang="en-US" dirty="0" err="1"/>
              <a:t>tmp</a:t>
            </a:r>
            <a:r>
              <a:rPr lang="en-US" dirty="0"/>
              <a:t>/</a:t>
            </a:r>
            <a:r>
              <a:rPr lang="en-US" sz="1200" b="0" i="0" kern="1200" dirty="0">
                <a:solidFill>
                  <a:schemeClr val="tx1"/>
                </a:solidFill>
                <a:latin typeface="+mn-lt"/>
                <a:ea typeface="+mn-ea"/>
                <a:cs typeface="+mn-cs"/>
              </a:rPr>
              <a:t>", or </a:t>
            </a:r>
            <a:r>
              <a:rPr lang="en-US" dirty="0"/>
              <a:t>/foo.html</a:t>
            </a:r>
            <a:r>
              <a:rPr lang="en-US" sz="1200" b="0" i="0" kern="1200" dirty="0">
                <a:solidFill>
                  <a:schemeClr val="tx1"/>
                </a:solidFill>
                <a:latin typeface="+mn-lt"/>
                <a:ea typeface="+mn-ea"/>
                <a:cs typeface="+mn-cs"/>
              </a:rPr>
              <a:t>:</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next file specifies that no robots should visit any URL starting with "</a:t>
            </a:r>
            <a:r>
              <a:rPr lang="en-US" dirty="0"/>
              <a:t>/</a:t>
            </a:r>
            <a:r>
              <a:rPr lang="en-US" dirty="0" err="1"/>
              <a:t>cyberworld</a:t>
            </a:r>
            <a:r>
              <a:rPr lang="en-US" dirty="0"/>
              <a:t>/map/</a:t>
            </a:r>
            <a:r>
              <a:rPr lang="en-US" sz="1200" b="0" i="0" kern="1200" dirty="0">
                <a:solidFill>
                  <a:schemeClr val="tx1"/>
                </a:solidFill>
                <a:latin typeface="+mn-lt"/>
                <a:ea typeface="+mn-ea"/>
                <a:cs typeface="+mn-cs"/>
              </a:rPr>
              <a:t>", except the robot called "</a:t>
            </a:r>
            <a:r>
              <a:rPr lang="en-US" dirty="0" err="1"/>
              <a:t>cybermapper</a:t>
            </a:r>
            <a:endParaRPr lang="en-US" dirty="0"/>
          </a:p>
          <a:p>
            <a:endParaRPr lang="en-US" dirty="0"/>
          </a:p>
          <a:p>
            <a:r>
              <a:rPr lang="en-US" dirty="0"/>
              <a:t>The </a:t>
            </a:r>
            <a:r>
              <a:rPr lang="en-US" dirty="0" err="1"/>
              <a:t>thirs</a:t>
            </a:r>
            <a:r>
              <a:rPr lang="en-US" dirty="0"/>
              <a:t> file </a:t>
            </a:r>
            <a:r>
              <a:rPr lang="en-US" sz="1200" b="0" i="0" kern="1200" dirty="0">
                <a:solidFill>
                  <a:schemeClr val="tx1"/>
                </a:solidFill>
                <a:latin typeface="+mn-lt"/>
                <a:ea typeface="+mn-ea"/>
                <a:cs typeface="+mn-cs"/>
              </a:rPr>
              <a:t> indicates that no robots should visit this site further:</a:t>
            </a:r>
            <a:endParaRPr lang="en-US" dirty="0"/>
          </a:p>
        </p:txBody>
      </p:sp>
      <p:sp>
        <p:nvSpPr>
          <p:cNvPr id="4" name="Slide Number Placeholder 3"/>
          <p:cNvSpPr>
            <a:spLocks noGrp="1"/>
          </p:cNvSpPr>
          <p:nvPr>
            <p:ph type="sldNum" sz="quarter" idx="10"/>
          </p:nvPr>
        </p:nvSpPr>
        <p:spPr/>
        <p:txBody>
          <a:bodyPr/>
          <a:lstStyle/>
          <a:p>
            <a:fld id="{D53A96C8-947F-40FA-B821-CFD91A91C9FA}" type="slidenum">
              <a:rPr lang="en-US" smtClean="0"/>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but it does not</a:t>
            </a:r>
            <a:r>
              <a:rPr lang="en-US" baseline="0" dirty="0"/>
              <a:t> </a:t>
            </a:r>
            <a:r>
              <a:rPr lang="en-US" dirty="0"/>
              <a:t>necessarily imply that the results list will contain a higher proportion of relevant</a:t>
            </a:r>
            <a:r>
              <a:rPr lang="en-US" baseline="0" dirty="0"/>
              <a:t> </a:t>
            </a:r>
            <a:r>
              <a:rPr lang="en-US" dirty="0"/>
              <a:t>pages, that is, the precision of the system may in fact decrease.</a:t>
            </a:r>
          </a:p>
          <a:p>
            <a:r>
              <a:rPr lang="en-US" sz="1200" b="0" i="0" kern="1200" dirty="0">
                <a:solidFill>
                  <a:schemeClr val="tx1"/>
                </a:solidFill>
                <a:latin typeface="+mn-lt"/>
                <a:ea typeface="+mn-ea"/>
                <a:cs typeface="+mn-cs"/>
              </a:rPr>
              <a:t>Precision is the fraction of the documents retrieved that are </a:t>
            </a:r>
            <a:r>
              <a:rPr lang="en-US" sz="1200" b="0" i="0" u="none" strike="noStrike" kern="1200" dirty="0">
                <a:solidFill>
                  <a:schemeClr val="tx1"/>
                </a:solidFill>
                <a:latin typeface="+mn-lt"/>
                <a:ea typeface="+mn-ea"/>
                <a:cs typeface="+mn-cs"/>
                <a:hlinkClick r:id="rId3" tooltip="Relevance (information retrieval)"/>
              </a:rPr>
              <a:t>relevant</a:t>
            </a:r>
            <a:r>
              <a:rPr lang="en-US" sz="1200" b="0" i="0" kern="1200" dirty="0">
                <a:solidFill>
                  <a:schemeClr val="tx1"/>
                </a:solidFill>
                <a:latin typeface="+mn-lt"/>
                <a:ea typeface="+mn-ea"/>
                <a:cs typeface="+mn-cs"/>
              </a:rPr>
              <a:t> to the user's information need.</a:t>
            </a:r>
          </a:p>
          <a:p>
            <a:r>
              <a:rPr lang="en-US" sz="1200" b="0" i="0" kern="1200" dirty="0">
                <a:solidFill>
                  <a:schemeClr val="tx1"/>
                </a:solidFill>
                <a:latin typeface="+mn-lt"/>
                <a:ea typeface="+mn-ea"/>
                <a:cs typeface="+mn-cs"/>
              </a:rPr>
              <a:t>Precision is the number of relevant results returned divided by the total number of results returned.</a:t>
            </a:r>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26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 80 dol al relevant </a:t>
            </a:r>
          </a:p>
        </p:txBody>
      </p:sp>
      <p:sp>
        <p:nvSpPr>
          <p:cNvPr id="4" name="Slide Number Placeholder 3"/>
          <p:cNvSpPr>
            <a:spLocks noGrp="1"/>
          </p:cNvSpPr>
          <p:nvPr>
            <p:ph type="sldNum" sz="quarter" idx="5"/>
          </p:nvPr>
        </p:nvSpPr>
        <p:spPr/>
        <p:txBody>
          <a:bodyPr/>
          <a:lstStyle/>
          <a:p>
            <a:fld id="{8040BBA6-16EA-491F-AD05-5C74B5E543CD}" type="slidenum">
              <a:rPr lang="en-US" smtClean="0"/>
              <a:t>28</a:t>
            </a:fld>
            <a:endParaRPr lang="en-US" dirty="0"/>
          </a:p>
        </p:txBody>
      </p:sp>
    </p:spTree>
    <p:extLst>
      <p:ext uri="{BB962C8B-B14F-4D97-AF65-F5344CB8AC3E}">
        <p14:creationId xmlns:p14="http://schemas.microsoft.com/office/powerpoint/2010/main" val="33727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Stemming </a:t>
            </a:r>
            <a:r>
              <a:rPr lang="en-US" b="1" dirty="0"/>
              <a:t>may not improve the relevance</a:t>
            </a:r>
            <a:r>
              <a:rPr lang="en-US" dirty="0"/>
              <a:t> of the first page of results returned by the query engine.</a:t>
            </a:r>
          </a:p>
          <a:p>
            <a:endParaRPr lang="en-US" dirty="0"/>
          </a:p>
          <a:p>
            <a:r>
              <a:rPr lang="en-US" dirty="0"/>
              <a:t>One further issue worth mentioning is that before inserting the word into</a:t>
            </a:r>
            <a:r>
              <a:rPr lang="en-US" baseline="0" dirty="0"/>
              <a:t> </a:t>
            </a:r>
            <a:r>
              <a:rPr lang="en-US" dirty="0"/>
              <a:t>the  index, the  indexer may wish to convert all words to  lower case to reduce</a:t>
            </a:r>
            <a:r>
              <a:rPr lang="en-US" baseline="0" dirty="0"/>
              <a:t> </a:t>
            </a:r>
            <a:r>
              <a:rPr lang="en-US" dirty="0"/>
              <a:t>the size of the word index. On the other hand, in some circumstances we may</a:t>
            </a:r>
            <a:r>
              <a:rPr lang="en-US" baseline="0" dirty="0"/>
              <a:t> </a:t>
            </a:r>
            <a:r>
              <a:rPr lang="en-US" dirty="0"/>
              <a:t>wish to retain the original so as to be able to discriminate, for example, between</a:t>
            </a:r>
            <a:r>
              <a:rPr lang="en-US" baseline="0" dirty="0"/>
              <a:t> </a:t>
            </a:r>
            <a:r>
              <a:rPr lang="en-US" dirty="0"/>
              <a:t>“Explorer” (a shorthand for Microsoft Internet Explorer) and “explorer.” Google</a:t>
            </a:r>
            <a:r>
              <a:rPr lang="en-US" baseline="0" dirty="0"/>
              <a:t> </a:t>
            </a:r>
            <a:r>
              <a:rPr lang="en-US" dirty="0"/>
              <a:t>and Yahoo  do  not  distinguish  between upper  and  lower  case letters;  however,</a:t>
            </a:r>
            <a:r>
              <a:rPr lang="en-US" baseline="0" dirty="0"/>
              <a:t> </a:t>
            </a:r>
            <a:r>
              <a:rPr lang="en-US" dirty="0"/>
              <a:t>AltaVista did, when the keywords were surrounded by double quotes.</a:t>
            </a:r>
          </a:p>
        </p:txBody>
      </p:sp>
      <p:sp>
        <p:nvSpPr>
          <p:cNvPr id="4" name="Slide Number Placeholder 3"/>
          <p:cNvSpPr>
            <a:spLocks noGrp="1"/>
          </p:cNvSpPr>
          <p:nvPr>
            <p:ph type="sldNum" sz="quarter" idx="10"/>
          </p:nvPr>
        </p:nvSpPr>
        <p:spPr/>
        <p:txBody>
          <a:bodyPr/>
          <a:lstStyle/>
          <a:p>
            <a:fld id="{8040BBA6-16EA-491F-AD05-5C74B5E543CD}" type="slidenum">
              <a:rPr lang="en-US" smtClean="0"/>
              <a:t>29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TF is based on the observation that the frequency of occurrence of a term</a:t>
            </a:r>
            <a:r>
              <a:rPr lang="en-US" baseline="0" dirty="0"/>
              <a:t> </a:t>
            </a:r>
            <a:r>
              <a:rPr lang="en-US" dirty="0"/>
              <a:t>in a document is a useful indication of whether this term is meaningful in the</a:t>
            </a:r>
            <a:r>
              <a:rPr lang="en-US" baseline="0" dirty="0"/>
              <a:t> </a:t>
            </a:r>
            <a:r>
              <a:rPr lang="en-US" dirty="0"/>
              <a:t>context of the document. So, web pages about backgammon should have a high</a:t>
            </a:r>
            <a:r>
              <a:rPr lang="en-US" baseline="0" dirty="0"/>
              <a:t> </a:t>
            </a:r>
            <a:r>
              <a:rPr lang="en-US" dirty="0"/>
              <a:t>TF for the keyword “backgammon,” and, moreover, if the page is about computer</a:t>
            </a:r>
            <a:r>
              <a:rPr lang="en-US" baseline="0" dirty="0"/>
              <a:t> </a:t>
            </a:r>
            <a:r>
              <a:rPr lang="en-US" dirty="0"/>
              <a:t>backgammon, the combined TF values for “computer” and “backgammon” should</a:t>
            </a:r>
            <a:r>
              <a:rPr lang="en-US" baseline="0" dirty="0"/>
              <a:t> </a:t>
            </a:r>
            <a:r>
              <a:rPr lang="en-US" dirty="0"/>
              <a:t>be high.</a:t>
            </a:r>
          </a:p>
          <a:p>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31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defRPr/>
            </a:pPr>
            <a:r>
              <a:rPr lang="en-US" dirty="0"/>
              <a:t>for example, if the same word is repeated too often, say over 50% of the time, the document will generally not make sense. These sort of anomalies can be detected by search engines and dealt with, by biasing against pages containing words with an abnormally high TF.</a:t>
            </a:r>
          </a:p>
          <a:p>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32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TF is based on the observation that the frequency of occurrence of a term</a:t>
            </a:r>
            <a:r>
              <a:rPr lang="en-US" baseline="0" dirty="0"/>
              <a:t> </a:t>
            </a:r>
            <a:r>
              <a:rPr lang="en-US" dirty="0"/>
              <a:t>in a document is a useful indication of whether this term is meaningful in the</a:t>
            </a:r>
            <a:r>
              <a:rPr lang="en-US" baseline="0" dirty="0"/>
              <a:t> </a:t>
            </a:r>
            <a:r>
              <a:rPr lang="en-US" dirty="0"/>
              <a:t>context of the document. So, web pages about backgammon should have a high</a:t>
            </a:r>
            <a:r>
              <a:rPr lang="en-US" baseline="0" dirty="0"/>
              <a:t> </a:t>
            </a:r>
            <a:r>
              <a:rPr lang="en-US" dirty="0"/>
              <a:t>TF for the keyword “backgammon,” and, moreover, if the page is about computer</a:t>
            </a:r>
            <a:r>
              <a:rPr lang="en-US" baseline="0" dirty="0"/>
              <a:t> </a:t>
            </a:r>
            <a:r>
              <a:rPr lang="en-US" dirty="0"/>
              <a:t>backgammon, the combined TF values for “computer” and “backgammon” should</a:t>
            </a:r>
            <a:r>
              <a:rPr lang="en-US" baseline="0" dirty="0"/>
              <a:t> </a:t>
            </a:r>
            <a:r>
              <a:rPr lang="en-US" dirty="0"/>
              <a:t>be high.</a:t>
            </a:r>
          </a:p>
          <a:p>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33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IDF is not as easy to spam as TF, since, unlike TF, its computation is based</a:t>
            </a:r>
            <a:r>
              <a:rPr lang="en-US" baseline="0" dirty="0"/>
              <a:t> </a:t>
            </a:r>
            <a:r>
              <a:rPr lang="en-US" dirty="0"/>
              <a:t>upon global knowledge relating to the Web; that is, in how many documents, in</a:t>
            </a:r>
            <a:r>
              <a:rPr lang="en-US" baseline="0" dirty="0"/>
              <a:t> </a:t>
            </a:r>
            <a:r>
              <a:rPr lang="en-US" dirty="0"/>
              <a:t>the Web as a whole, does a word appear. So, spammers that add to their web pages</a:t>
            </a:r>
            <a:r>
              <a:rPr lang="en-US" baseline="0" dirty="0"/>
              <a:t> </a:t>
            </a:r>
            <a:r>
              <a:rPr lang="en-US" dirty="0"/>
              <a:t>words that have high IDF, that is, words which are rare on the web, will obviously</a:t>
            </a:r>
            <a:r>
              <a:rPr lang="en-US" baseline="0" dirty="0"/>
              <a:t> </a:t>
            </a:r>
            <a:r>
              <a:rPr lang="en-US" dirty="0"/>
              <a:t>gain a high ranking for these words. But since, as we have discussed above, these</a:t>
            </a:r>
            <a:r>
              <a:rPr lang="en-US" baseline="0" dirty="0"/>
              <a:t> </a:t>
            </a:r>
            <a:r>
              <a:rPr lang="en-US" dirty="0"/>
              <a:t>rare words do not convey much meaning and web searchers are unlikely to use</a:t>
            </a:r>
            <a:r>
              <a:rPr lang="en-US" baseline="0" dirty="0"/>
              <a:t> </a:t>
            </a:r>
            <a:r>
              <a:rPr lang="en-US" dirty="0"/>
              <a:t>them as query terms unless they actually wish to view the spammed pages, the</a:t>
            </a:r>
            <a:r>
              <a:rPr lang="en-US" baseline="0" dirty="0"/>
              <a:t> </a:t>
            </a:r>
            <a:r>
              <a:rPr lang="en-US" dirty="0"/>
              <a:t>spammers would not have gained much for their effort.</a:t>
            </a:r>
          </a:p>
        </p:txBody>
      </p:sp>
      <p:sp>
        <p:nvSpPr>
          <p:cNvPr id="4" name="Slide Number Placeholder 3"/>
          <p:cNvSpPr>
            <a:spLocks noGrp="1"/>
          </p:cNvSpPr>
          <p:nvPr>
            <p:ph type="sldNum" sz="quarter" idx="10"/>
          </p:nvPr>
        </p:nvSpPr>
        <p:spPr/>
        <p:txBody>
          <a:bodyPr/>
          <a:lstStyle/>
          <a:p>
            <a:fld id="{8040BBA6-16EA-491F-AD05-5C74B5E543CD}" type="slidenum">
              <a:rPr lang="en-US" smtClean="0"/>
              <a:t>34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12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that we rank only web pages that include all the keywords, since this is</a:t>
            </a:r>
            <a:r>
              <a:rPr lang="en-US" baseline="0" dirty="0"/>
              <a:t> </a:t>
            </a:r>
            <a:r>
              <a:rPr lang="en-US" dirty="0"/>
              <a:t>the default interpretation of search engines; this could be relaxed to include web</a:t>
            </a:r>
            <a:r>
              <a:rPr lang="en-US" baseline="0" dirty="0"/>
              <a:t> </a:t>
            </a:r>
            <a:r>
              <a:rPr lang="en-US" dirty="0"/>
              <a:t>pages that have at least one occurrence of any keyword with the query </a:t>
            </a:r>
          </a:p>
          <a:p>
            <a:endParaRPr lang="en-US" dirty="0"/>
          </a:p>
          <a:p>
            <a:r>
              <a:rPr lang="en-US" dirty="0"/>
              <a:t>Let us examine Archie’s query “computer backgammon” in more detail. To</a:t>
            </a:r>
            <a:r>
              <a:rPr lang="en-US" baseline="0" dirty="0"/>
              <a:t> </a:t>
            </a:r>
            <a:r>
              <a:rPr lang="en-US" dirty="0"/>
              <a:t>compute the TF–IDF for a given keyword, say “backgammon,” we compute the</a:t>
            </a:r>
            <a:r>
              <a:rPr lang="en-US" baseline="0" dirty="0"/>
              <a:t> </a:t>
            </a:r>
            <a:r>
              <a:rPr lang="en-US" dirty="0"/>
              <a:t>TF for each web page that has at least one occurrence of “backgammon,” and</a:t>
            </a:r>
            <a:r>
              <a:rPr lang="en-US" baseline="0" dirty="0"/>
              <a:t> </a:t>
            </a:r>
            <a:r>
              <a:rPr lang="en-US" dirty="0"/>
              <a:t>multiply this by its IDF value. The TF value is obtained from the posting list of</a:t>
            </a:r>
            <a:r>
              <a:rPr lang="en-US" baseline="0" dirty="0"/>
              <a:t> </a:t>
            </a:r>
            <a:r>
              <a:rPr lang="en-US" dirty="0"/>
              <a:t>the inverted file entry for “backgammon,” while the IDF value is obtained from</a:t>
            </a:r>
            <a:r>
              <a:rPr lang="en-US" baseline="0" dirty="0"/>
              <a:t> </a:t>
            </a:r>
            <a:r>
              <a:rPr lang="en-US" dirty="0"/>
              <a:t>the inverted file index entry for “backgammon.”</a:t>
            </a:r>
          </a:p>
        </p:txBody>
      </p:sp>
      <p:sp>
        <p:nvSpPr>
          <p:cNvPr id="4" name="Slide Number Placeholder 3"/>
          <p:cNvSpPr>
            <a:spLocks noGrp="1"/>
          </p:cNvSpPr>
          <p:nvPr>
            <p:ph type="sldNum" sz="quarter" idx="10"/>
          </p:nvPr>
        </p:nvSpPr>
        <p:spPr/>
        <p:txBody>
          <a:bodyPr/>
          <a:lstStyle/>
          <a:p>
            <a:fld id="{8040BBA6-16EA-491F-AD05-5C74B5E543CD}" type="slidenum">
              <a:rPr lang="en-US" smtClean="0"/>
              <a:t>35</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 come over</a:t>
            </a:r>
            <a:r>
              <a:rPr lang="en-US" baseline="0" dirty="0"/>
              <a:t> large computation problem we can use Cashed queries :</a:t>
            </a:r>
          </a:p>
          <a:p>
            <a:r>
              <a:rPr lang="en-US" dirty="0"/>
              <a:t>search engines can reduce their computations is by caching</a:t>
            </a:r>
            <a:r>
              <a:rPr lang="en-US" baseline="0" dirty="0"/>
              <a:t> </a:t>
            </a:r>
            <a:r>
              <a:rPr lang="en-US" dirty="0"/>
              <a:t>queries. Caching a query simply means storing </a:t>
            </a:r>
            <a:r>
              <a:rPr lang="en-US" dirty="0" err="1"/>
              <a:t>precomputed</a:t>
            </a:r>
            <a:r>
              <a:rPr lang="en-US" dirty="0"/>
              <a:t> results of the query</a:t>
            </a:r>
            <a:r>
              <a:rPr lang="en-US" baseline="0" dirty="0"/>
              <a:t> </a:t>
            </a:r>
            <a:r>
              <a:rPr lang="en-US" dirty="0"/>
              <a:t>on  the  search  engine’s  servers,  so  that  these  results  can  be  accessed  directly</a:t>
            </a:r>
            <a:r>
              <a:rPr lang="en-US" baseline="0" dirty="0"/>
              <a:t> </a:t>
            </a:r>
            <a:r>
              <a:rPr lang="en-US" dirty="0"/>
              <a:t>without  further  computation  when  the  query  is  issued.</a:t>
            </a:r>
          </a:p>
          <a:p>
            <a:endParaRPr lang="en-US" dirty="0"/>
          </a:p>
          <a:p>
            <a:r>
              <a:rPr lang="en-US" dirty="0"/>
              <a:t>here is also a case to be made for user side caching of queries; that is,</a:t>
            </a:r>
            <a:r>
              <a:rPr lang="en-US" baseline="0" dirty="0"/>
              <a:t> </a:t>
            </a:r>
            <a:r>
              <a:rPr lang="en-US" dirty="0"/>
              <a:t>caching frequent queries made by an individual searcher on their local machine</a:t>
            </a:r>
          </a:p>
        </p:txBody>
      </p:sp>
      <p:sp>
        <p:nvSpPr>
          <p:cNvPr id="4" name="Slide Number Placeholder 3"/>
          <p:cNvSpPr>
            <a:spLocks noGrp="1"/>
          </p:cNvSpPr>
          <p:nvPr>
            <p:ph type="sldNum" sz="quarter" idx="10"/>
          </p:nvPr>
        </p:nvSpPr>
        <p:spPr/>
        <p:txBody>
          <a:bodyPr/>
          <a:lstStyle/>
          <a:p>
            <a:fld id="{8040BBA6-16EA-491F-AD05-5C74B5E543CD}" type="slidenum">
              <a:rPr lang="en-US" smtClean="0"/>
              <a:t>37</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Phrase Matching</a:t>
            </a:r>
            <a:r>
              <a:rPr lang="en-US" baseline="0" dirty="0"/>
              <a:t> : </a:t>
            </a:r>
          </a:p>
          <a:p>
            <a:r>
              <a:rPr lang="en-US" baseline="0" dirty="0"/>
              <a:t>attach  a  higher  weight  to  web  pages  having  the  exact  phrase  “computer backgammon”. In general, the query engine will prefer matches where the distance  between  the  keywords  is  small,  so  the  match  “computer  backgammon”, where  the  distance  between  the  query  terms  is  one,  is  considered  better  than the match “computer plays backgammon”, where the distance between the query terms is two. The query engine can deduce the distance between the keywords from the position of each matched term within the web page, which is stored in the entry for the page in the posting list. The exact weights that a search engine attaches to these factors is a well kept secret.</a:t>
            </a:r>
          </a:p>
          <a:p>
            <a:endParaRPr lang="en-US" baseline="0" dirty="0"/>
          </a:p>
          <a:p>
            <a:r>
              <a:rPr lang="en-US" baseline="0" dirty="0"/>
              <a:t>Synonyms:</a:t>
            </a:r>
          </a:p>
          <a:p>
            <a:r>
              <a:rPr lang="en-US" dirty="0"/>
              <a:t> For a keyword such as</a:t>
            </a:r>
            <a:r>
              <a:rPr lang="en-US" baseline="0" dirty="0"/>
              <a:t> </a:t>
            </a:r>
            <a:r>
              <a:rPr lang="en-US" dirty="0"/>
              <a:t>“facts” a search engine could recognize that it is synonymous with “information”</a:t>
            </a:r>
            <a:r>
              <a:rPr lang="en-US" baseline="0" dirty="0"/>
              <a:t> </a:t>
            </a:r>
            <a:r>
              <a:rPr lang="en-US" dirty="0"/>
              <a:t>and match web pages that contain either keyword. This could be achieved by</a:t>
            </a:r>
            <a:r>
              <a:rPr lang="en-US" baseline="0" dirty="0"/>
              <a:t> </a:t>
            </a:r>
            <a:r>
              <a:rPr lang="en-US" dirty="0"/>
              <a:t>using  a  thesaurus  to  expanding  the  query,  so  that  the  query  “facts”  would  be</a:t>
            </a:r>
            <a:r>
              <a:rPr lang="en-US" baseline="0" dirty="0"/>
              <a:t> </a:t>
            </a:r>
            <a:r>
              <a:rPr lang="en-US" dirty="0"/>
              <a:t>rewritten as “facts OR information.”</a:t>
            </a:r>
          </a:p>
          <a:p>
            <a:r>
              <a:rPr lang="en-US" dirty="0"/>
              <a:t>The main problem with expanding queries as the default behavior is, foremost, the additional number of results generated for the query, increasing recall</a:t>
            </a:r>
            <a:r>
              <a:rPr lang="en-US" baseline="0" dirty="0"/>
              <a:t> </a:t>
            </a:r>
            <a:r>
              <a:rPr lang="en-US" dirty="0"/>
              <a:t>but not necessarily precision. </a:t>
            </a:r>
          </a:p>
          <a:p>
            <a:endParaRPr lang="en-US" dirty="0"/>
          </a:p>
          <a:p>
            <a:r>
              <a:rPr lang="en-US" dirty="0"/>
              <a:t>Link Text :</a:t>
            </a:r>
          </a:p>
          <a:p>
            <a:r>
              <a:rPr lang="en-US" dirty="0"/>
              <a:t>One technique pioneered by Google is to include the </a:t>
            </a:r>
            <a:r>
              <a:rPr lang="en-US" dirty="0" err="1"/>
              <a:t>linktext</a:t>
            </a:r>
            <a:r>
              <a:rPr lang="en-US" dirty="0"/>
              <a:t> (also known as anchor text) with the web page that is referenced by the link.</a:t>
            </a:r>
          </a:p>
          <a:p>
            <a:r>
              <a:rPr lang="en-US" dirty="0"/>
              <a:t>For  example,  on  my  home  page  I  have  a  link  to  the  home  page  of  the</a:t>
            </a:r>
            <a:r>
              <a:rPr lang="en-US" baseline="0" dirty="0"/>
              <a:t> </a:t>
            </a:r>
            <a:r>
              <a:rPr lang="en-US" dirty="0"/>
              <a:t>department, whose link text is “Department of Computer Science and Information</a:t>
            </a:r>
            <a:r>
              <a:rPr lang="en-US" baseline="0" dirty="0"/>
              <a:t> </a:t>
            </a:r>
            <a:r>
              <a:rPr lang="en-US" dirty="0"/>
              <a:t>Systems”. This link text is then associated with the home page of the Department.</a:t>
            </a:r>
          </a:p>
          <a:p>
            <a:r>
              <a:rPr lang="en-US" dirty="0"/>
              <a:t>The link text may be weighted by some measure of the strength of the link,</a:t>
            </a:r>
          </a:p>
        </p:txBody>
      </p:sp>
      <p:sp>
        <p:nvSpPr>
          <p:cNvPr id="4" name="Slide Number Placeholder 3"/>
          <p:cNvSpPr>
            <a:spLocks noGrp="1"/>
          </p:cNvSpPr>
          <p:nvPr>
            <p:ph type="sldNum" sz="quarter" idx="10"/>
          </p:nvPr>
        </p:nvSpPr>
        <p:spPr/>
        <p:txBody>
          <a:bodyPr/>
          <a:lstStyle/>
          <a:p>
            <a:fld id="{8040BBA6-16EA-491F-AD05-5C74B5E543CD}" type="slidenum">
              <a:rPr lang="en-US" smtClean="0"/>
              <a:t>38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link</a:t>
            </a:r>
            <a:r>
              <a:rPr lang="en-US" baseline="0" dirty="0"/>
              <a:t> </a:t>
            </a:r>
            <a:r>
              <a:rPr lang="en-US" dirty="0"/>
              <a:t>database can also be organized as an inverted file in such a way that its index file</a:t>
            </a:r>
            <a:r>
              <a:rPr lang="en-US" baseline="0" dirty="0"/>
              <a:t> </a:t>
            </a:r>
            <a:r>
              <a:rPr lang="en-US" dirty="0"/>
              <a:t>is populated by URLs and the posting list for each URL entry, called the source</a:t>
            </a:r>
            <a:r>
              <a:rPr lang="en-US" baseline="0" dirty="0"/>
              <a:t> </a:t>
            </a:r>
            <a:r>
              <a:rPr lang="en-US" dirty="0"/>
              <a:t>URL, contains all the destination URLs forming links between these source and</a:t>
            </a:r>
            <a:r>
              <a:rPr lang="en-US" baseline="0" dirty="0"/>
              <a:t> </a:t>
            </a:r>
            <a:r>
              <a:rPr lang="en-US" dirty="0"/>
              <a:t>destination URLs.</a:t>
            </a:r>
          </a:p>
          <a:p>
            <a:endParaRPr lang="en-US" dirty="0"/>
          </a:p>
          <a:p>
            <a:r>
              <a:rPr lang="en-US" dirty="0"/>
              <a:t>The link database for the Web can be used to reconstruct the</a:t>
            </a:r>
            <a:r>
              <a:rPr lang="en-US" baseline="0" dirty="0"/>
              <a:t> </a:t>
            </a:r>
            <a:r>
              <a:rPr lang="en-US" dirty="0"/>
              <a:t>structure of the web and to have good coverage, its index file will have to contain</a:t>
            </a:r>
            <a:r>
              <a:rPr lang="en-US" baseline="0" dirty="0"/>
              <a:t> </a:t>
            </a:r>
            <a:r>
              <a:rPr lang="en-US" dirty="0"/>
              <a:t>billions of entries</a:t>
            </a:r>
          </a:p>
        </p:txBody>
      </p:sp>
      <p:sp>
        <p:nvSpPr>
          <p:cNvPr id="4" name="Slide Number Placeholder 3"/>
          <p:cNvSpPr>
            <a:spLocks noGrp="1"/>
          </p:cNvSpPr>
          <p:nvPr>
            <p:ph type="sldNum" sz="quarter" idx="10"/>
          </p:nvPr>
        </p:nvSpPr>
        <p:spPr/>
        <p:txBody>
          <a:bodyPr/>
          <a:lstStyle/>
          <a:p>
            <a:fld id="{8040BBA6-16EA-491F-AD05-5C74B5E543CD}" type="slidenum">
              <a:rPr lang="en-US" smtClean="0"/>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seed set must not only contain at least</a:t>
            </a:r>
            <a:r>
              <a:rPr lang="en-US" baseline="0" dirty="0"/>
              <a:t> </a:t>
            </a:r>
            <a:r>
              <a:rPr lang="en-US" dirty="0"/>
              <a:t>one URL from the largest strongly connected component of the web graph, so as</a:t>
            </a:r>
            <a:r>
              <a:rPr lang="en-US" baseline="0" dirty="0"/>
              <a:t> </a:t>
            </a:r>
            <a:r>
              <a:rPr lang="en-US" dirty="0"/>
              <a:t>to be able to reach as many web pages as possible, but it must also contain URLs</a:t>
            </a:r>
            <a:r>
              <a:rPr lang="en-US" baseline="0" dirty="0"/>
              <a:t> </a:t>
            </a:r>
            <a:r>
              <a:rPr lang="en-US" dirty="0"/>
              <a:t>from other parts of the Web to cover pages not reachable from the core. </a:t>
            </a:r>
          </a:p>
          <a:p>
            <a:endParaRPr lang="en-US" dirty="0"/>
          </a:p>
          <a:p>
            <a:r>
              <a:rPr lang="en-US" dirty="0"/>
              <a:t>The list of URLs used by the crawler is dynamic; once a page is</a:t>
            </a:r>
            <a:r>
              <a:rPr lang="en-US" baseline="0" dirty="0"/>
              <a:t> </a:t>
            </a:r>
            <a:r>
              <a:rPr lang="en-US" dirty="0"/>
              <a:t>visited, it is removed from the list and after the links on a page being processed</a:t>
            </a:r>
            <a:r>
              <a:rPr lang="en-US" baseline="0" dirty="0"/>
              <a:t> </a:t>
            </a:r>
            <a:r>
              <a:rPr lang="en-US" dirty="0"/>
              <a:t>are identified, they are added to the list of remaining URLs to visit</a:t>
            </a:r>
          </a:p>
        </p:txBody>
      </p:sp>
      <p:sp>
        <p:nvSpPr>
          <p:cNvPr id="4" name="Slide Number Placeholder 3"/>
          <p:cNvSpPr>
            <a:spLocks noGrp="1"/>
          </p:cNvSpPr>
          <p:nvPr>
            <p:ph type="sldNum" sz="quarter" idx="10"/>
          </p:nvPr>
        </p:nvSpPr>
        <p:spPr/>
        <p:txBody>
          <a:bodyPr/>
          <a:lstStyle/>
          <a:p>
            <a:fld id="{8040BBA6-16EA-491F-AD05-5C74B5E543CD}" type="slidenum">
              <a:rPr lang="en-US" smtClean="0"/>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when using  link metrics to  evaluate</a:t>
            </a:r>
            <a:r>
              <a:rPr lang="en-US" baseline="0" dirty="0"/>
              <a:t> </a:t>
            </a:r>
            <a:r>
              <a:rPr lang="en-US" dirty="0"/>
              <a:t>the quality of a page, the breadth-first strategy is very competitive, efficient, and</a:t>
            </a:r>
            <a:r>
              <a:rPr lang="en-US" baseline="0" dirty="0"/>
              <a:t> </a:t>
            </a:r>
            <a:r>
              <a:rPr lang="en-US" dirty="0"/>
              <a:t>discovers high-quality pages early in the crawl.</a:t>
            </a:r>
          </a:p>
        </p:txBody>
      </p:sp>
      <p:sp>
        <p:nvSpPr>
          <p:cNvPr id="4" name="Slide Number Placeholder 3"/>
          <p:cNvSpPr>
            <a:spLocks noGrp="1"/>
          </p:cNvSpPr>
          <p:nvPr>
            <p:ph type="sldNum" sz="quarter" idx="10"/>
          </p:nvPr>
        </p:nvSpPr>
        <p:spPr/>
        <p:txBody>
          <a:bodyPr/>
          <a:lstStyle/>
          <a:p>
            <a:fld id="{8040BBA6-16EA-491F-AD05-5C74B5E543CD}" type="slidenum">
              <a:rPr lang="en-US" smtClean="0"/>
              <a:t>19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Dynamic HTML Pages having embedded scripts that can modify not only the look of a web page but</a:t>
            </a:r>
          </a:p>
          <a:p>
            <a:r>
              <a:rPr lang="en-US" dirty="0"/>
              <a:t>also its contents, depending on the events occurring in the browser when the page</a:t>
            </a:r>
          </a:p>
          <a:p>
            <a:r>
              <a:rPr lang="en-US" dirty="0"/>
              <a:t>is being viewed.</a:t>
            </a:r>
          </a:p>
        </p:txBody>
      </p:sp>
      <p:sp>
        <p:nvSpPr>
          <p:cNvPr id="4" name="Slide Number Placeholder 3"/>
          <p:cNvSpPr>
            <a:spLocks noGrp="1"/>
          </p:cNvSpPr>
          <p:nvPr>
            <p:ph type="sldNum" sz="quarter" idx="10"/>
          </p:nvPr>
        </p:nvSpPr>
        <p:spPr/>
        <p:txBody>
          <a:bodyPr/>
          <a:lstStyle/>
          <a:p>
            <a:fld id="{8040BBA6-16EA-491F-AD05-5C74B5E543CD}" type="slidenum">
              <a:rPr lang="en-US" smtClean="0"/>
              <a:t>20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although most web pages do not undergo much change, larger web pages tend</a:t>
            </a:r>
            <a:r>
              <a:rPr lang="en-US" baseline="0" dirty="0"/>
              <a:t> </a:t>
            </a:r>
            <a:r>
              <a:rPr lang="en-US" dirty="0"/>
              <a:t>to change more often and to a larger extent than smaller ones. It was also shown</a:t>
            </a:r>
            <a:r>
              <a:rPr lang="en-US" baseline="0" dirty="0"/>
              <a:t> </a:t>
            </a:r>
            <a:r>
              <a:rPr lang="en-US" dirty="0"/>
              <a:t>that change is more frequent and extensive for pages whose top-level domain is</a:t>
            </a:r>
            <a:r>
              <a:rPr lang="en-US" baseline="0" dirty="0"/>
              <a:t> </a:t>
            </a:r>
            <a:r>
              <a:rPr lang="en-US" dirty="0"/>
              <a:t>.com or </a:t>
            </a:r>
            <a:r>
              <a:rPr lang="en-US" dirty="0" err="1"/>
              <a:t>.net</a:t>
            </a:r>
            <a:r>
              <a:rPr lang="en-US" dirty="0"/>
              <a:t>, than for pages from other domains such as .</a:t>
            </a:r>
            <a:r>
              <a:rPr lang="en-US" dirty="0" err="1"/>
              <a:t>edu</a:t>
            </a:r>
            <a:r>
              <a:rPr lang="en-US" dirty="0"/>
              <a:t> and .</a:t>
            </a:r>
            <a:r>
              <a:rPr lang="en-US" dirty="0" err="1"/>
              <a:t>gov</a:t>
            </a:r>
            <a:r>
              <a:rPr lang="en-US" dirty="0"/>
              <a:t>.</a:t>
            </a:r>
            <a:r>
              <a:rPr lang="en-US" baseline="0" dirty="0"/>
              <a:t> </a:t>
            </a:r>
            <a:r>
              <a:rPr lang="en-US" dirty="0"/>
              <a:t>It also turns out  that past change to  a web page is  a good  indicator  of  future</a:t>
            </a:r>
            <a:r>
              <a:rPr lang="en-US" baseline="0" dirty="0"/>
              <a:t> </a:t>
            </a:r>
            <a:r>
              <a:rPr lang="en-US" dirty="0"/>
              <a:t>change, which is encouraging for prediction purposes.</a:t>
            </a:r>
          </a:p>
        </p:txBody>
      </p:sp>
      <p:sp>
        <p:nvSpPr>
          <p:cNvPr id="4" name="Slide Number Placeholder 3"/>
          <p:cNvSpPr>
            <a:spLocks noGrp="1"/>
          </p:cNvSpPr>
          <p:nvPr>
            <p:ph type="sldNum" sz="quarter" idx="10"/>
          </p:nvPr>
        </p:nvSpPr>
        <p:spPr/>
        <p:txBody>
          <a:bodyPr/>
          <a:lstStyle/>
          <a:p>
            <a:fld id="{8040BBA6-16EA-491F-AD05-5C74B5E543CD}" type="slidenum">
              <a:rPr lang="en-US" smtClean="0"/>
              <a:t>21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3/9/2022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3/9/2022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3/9/2022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webopedia.com/TERM/W/World_Wide_Web.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69280" y="220344"/>
            <a:ext cx="8563680" cy="1446550"/>
          </a:xfrm>
          <a:prstGeom prst="rect">
            <a:avLst/>
          </a:prstGeom>
        </p:spPr>
        <p:txBody>
          <a:bodyPr vert="horz" lIns="91440" tIns="45720" rIns="91440" bIns="45720" rtlCol="0" anchor="ctr">
            <a:sp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0" i="0" u="none" strike="noStrike" kern="1200" cap="none" spc="0" normalizeH="0" baseline="0" noProof="0" dirty="0">
                <a:ln>
                  <a:noFill/>
                </a:ln>
                <a:solidFill>
                  <a:schemeClr val="tx1"/>
                </a:solidFill>
                <a:effectLst/>
                <a:uLnTx/>
                <a:uFillTx/>
                <a:latin typeface="Arial" panose="020B0604020202020204" pitchFamily="34" charset="0"/>
                <a:ea typeface="+mj-ea"/>
                <a:cs typeface="+mj-cs"/>
              </a:rPr>
              <a:t>CMPN306: Advanced Programming Techniques</a:t>
            </a:r>
          </a:p>
        </p:txBody>
      </p:sp>
      <p:sp>
        <p:nvSpPr>
          <p:cNvPr id="5" name="subTitle 1"/>
          <p:cNvSpPr txBox="1"/>
          <p:nvPr/>
        </p:nvSpPr>
        <p:spPr bwMode="auto">
          <a:xfrm>
            <a:off x="269155" y="4088431"/>
            <a:ext cx="8229600" cy="2831465"/>
          </a:xfrm>
          <a:prstGeom prst="rect">
            <a:avLst/>
          </a:prstGeom>
        </p:spPr>
        <p:txBody>
          <a:bodyPr vert="horz" lIns="91440" tIns="45720" rIns="91440" bIns="45720" numCol="1" rtlCol="0" compatLnSpc="1">
            <a:sp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300" b="0" i="0" u="none" strike="noStrike" kern="1200" cap="none" spc="0" normalizeH="0" noProof="0" dirty="0">
                <a:ln>
                  <a:noFill/>
                </a:ln>
                <a:solidFill>
                  <a:srgbClr val="008080"/>
                </a:solidFill>
                <a:effectLst/>
                <a:uLnTx/>
                <a:uFillTx/>
                <a:latin typeface="Arial" panose="020B0604020202020204" pitchFamily="34" charset="0"/>
                <a:ea typeface="+mn-ea"/>
                <a:cs typeface="+mn-cs"/>
              </a:rPr>
              <a:t>Search Engines</a:t>
            </a:r>
            <a:endParaRPr kumimoji="0" lang="en-US" sz="3300" b="0" i="0" u="none" strike="noStrike" kern="1200" cap="none" spc="0" normalizeH="0" baseline="0" noProof="0" dirty="0">
              <a:ln>
                <a:noFill/>
              </a:ln>
              <a:solidFill>
                <a:srgbClr val="008080"/>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300" b="0" i="0" u="none" strike="noStrike" kern="1200" cap="none" spc="0" normalizeH="0" baseline="0" noProof="0" dirty="0">
              <a:ln>
                <a:noFill/>
              </a:ln>
              <a:solidFill>
                <a:srgbClr val="008080"/>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n-ea"/>
                <a:cs typeface="+mn-cs"/>
              </a:rPr>
              <a:t>Computer Engineering Department</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n-ea"/>
                <a:cs typeface="+mn-cs"/>
              </a:rPr>
              <a:t>Cairo University</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n-ea"/>
              <a:cs typeface="+mn-cs"/>
            </a:endParaRPr>
          </a:p>
        </p:txBody>
      </p:sp>
      <p:pic>
        <p:nvPicPr>
          <p:cNvPr id="6" name="Placeholder 3" descr="1000000000000096000000D7AA43697D.png"/>
          <p:cNvPicPr>
            <a:picLocks noGrp="1" noChangeAspect="1"/>
          </p:cNvPicPr>
          <p:nvPr/>
        </p:nvPicPr>
        <p:blipFill>
          <a:blip r:embed="rId2"/>
          <a:srcRect/>
          <a:stretch>
            <a:fillRect/>
          </a:stretch>
        </p:blipFill>
        <p:spPr bwMode="auto">
          <a:xfrm>
            <a:off x="3924000" y="1693617"/>
            <a:ext cx="1296000" cy="1857795"/>
          </a:xfrm>
          <a:prstGeom prst="rect">
            <a:avLst/>
          </a:prstGeom>
          <a:noFill/>
          <a:ln w="0">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Crawler-Based Search Engines Components</a:t>
            </a:r>
          </a:p>
        </p:txBody>
      </p:sp>
      <p:sp>
        <p:nvSpPr>
          <p:cNvPr id="3" name="Content Placeholder 2"/>
          <p:cNvSpPr>
            <a:spLocks noGrp="1"/>
          </p:cNvSpPr>
          <p:nvPr>
            <p:ph idx="1"/>
          </p:nvPr>
        </p:nvSpPr>
        <p:spPr/>
        <p:txBody>
          <a:bodyPr/>
          <a:lstStyle/>
          <a:p>
            <a:r>
              <a:rPr lang="en-US" b="1" dirty="0"/>
              <a:t>Web Crawler </a:t>
            </a:r>
            <a:r>
              <a:rPr lang="en-US" b="1" i="1" dirty="0"/>
              <a:t>(Spider, s/w robot)</a:t>
            </a:r>
          </a:p>
          <a:p>
            <a:pPr lvl="1"/>
            <a:r>
              <a:rPr lang="en-US" dirty="0"/>
              <a:t>A software program that traverses web pages, downloads them for indexing, and follows the hyperlinks that are referenced on the downloaded pages. </a:t>
            </a:r>
          </a:p>
          <a:p>
            <a:r>
              <a:rPr lang="en-US" b="1" dirty="0"/>
              <a:t>Indexer </a:t>
            </a:r>
          </a:p>
          <a:p>
            <a:pPr lvl="1"/>
            <a:r>
              <a:rPr lang="en-US" dirty="0"/>
              <a:t>A program responsible for creating the search index from the web pages it receives from the crawler.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Crawler-Based Search Engines Components</a:t>
            </a:r>
          </a:p>
        </p:txBody>
      </p:sp>
      <p:sp>
        <p:nvSpPr>
          <p:cNvPr id="3" name="Content Placeholder 2"/>
          <p:cNvSpPr>
            <a:spLocks noGrp="1"/>
          </p:cNvSpPr>
          <p:nvPr>
            <p:ph idx="1"/>
          </p:nvPr>
        </p:nvSpPr>
        <p:spPr/>
        <p:txBody>
          <a:bodyPr>
            <a:normAutofit lnSpcReduction="10000"/>
          </a:bodyPr>
          <a:lstStyle/>
          <a:p>
            <a:r>
              <a:rPr lang="en-US" b="1" dirty="0"/>
              <a:t>The Search Index</a:t>
            </a:r>
          </a:p>
          <a:p>
            <a:pPr lvl="1"/>
            <a:r>
              <a:rPr lang="en-US" dirty="0"/>
              <a:t>a data repository containing all the information the search engine needs to match and retrieve web pages.</a:t>
            </a:r>
          </a:p>
          <a:p>
            <a:pPr lvl="1"/>
            <a:r>
              <a:rPr lang="en-US" dirty="0"/>
              <a:t>Used data structure is </a:t>
            </a:r>
            <a:r>
              <a:rPr lang="en-US" b="1" i="1" dirty="0"/>
              <a:t>inverted file</a:t>
            </a:r>
          </a:p>
          <a:p>
            <a:pPr lvl="1"/>
            <a:r>
              <a:rPr lang="en-US" b="1" dirty="0"/>
              <a:t>Inverted file</a:t>
            </a:r>
            <a:r>
              <a:rPr lang="en-US" dirty="0"/>
              <a:t> (</a:t>
            </a:r>
            <a:r>
              <a:rPr lang="en-US" i="1" dirty="0"/>
              <a:t>an index at the back of a book</a:t>
            </a:r>
            <a:r>
              <a:rPr lang="en-US" dirty="0"/>
              <a:t>): contains all the words appearing in the web pages crawled, listed in alphabetical order, and for each word it has a list of references to the web pages in which the word appear</a:t>
            </a:r>
            <a:endParaRPr lang="en-US" b="1" dirty="0"/>
          </a:p>
          <a:p>
            <a:endParaRPr lang="en-US" dirty="0"/>
          </a:p>
          <a:p>
            <a:endParaRPr lang="en-US" dirty="0"/>
          </a:p>
        </p:txBody>
      </p:sp>
      <p:pic>
        <p:nvPicPr>
          <p:cNvPr id="2050" name="Picture 2"/>
          <p:cNvPicPr>
            <a:picLocks noChangeAspect="1" noChangeArrowheads="1"/>
          </p:cNvPicPr>
          <p:nvPr/>
        </p:nvPicPr>
        <p:blipFill>
          <a:blip r:embed="rId3"/>
          <a:srcRect/>
          <a:stretch>
            <a:fillRect/>
          </a:stretch>
        </p:blipFill>
        <p:spPr bwMode="auto">
          <a:xfrm>
            <a:off x="76200" y="5797550"/>
            <a:ext cx="9056352" cy="9842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Crawler-Based Search Engines Components</a:t>
            </a:r>
          </a:p>
        </p:txBody>
      </p:sp>
      <p:sp>
        <p:nvSpPr>
          <p:cNvPr id="3" name="Content Placeholder 2"/>
          <p:cNvSpPr>
            <a:spLocks noGrp="1"/>
          </p:cNvSpPr>
          <p:nvPr>
            <p:ph idx="1"/>
          </p:nvPr>
        </p:nvSpPr>
        <p:spPr/>
        <p:txBody>
          <a:bodyPr>
            <a:normAutofit/>
          </a:bodyPr>
          <a:lstStyle/>
          <a:p>
            <a:r>
              <a:rPr lang="en-US" b="1" dirty="0"/>
              <a:t>The Search Index</a:t>
            </a:r>
          </a:p>
          <a:p>
            <a:pPr lvl="1"/>
            <a:r>
              <a:rPr lang="en-US" dirty="0"/>
              <a:t>more information is stored for each entry in the index such as the</a:t>
            </a:r>
          </a:p>
          <a:p>
            <a:pPr lvl="2"/>
            <a:r>
              <a:rPr lang="en-US" dirty="0"/>
              <a:t>Number of documents that is the number of web pages that contain the keyword.</a:t>
            </a:r>
          </a:p>
          <a:p>
            <a:pPr lvl="2"/>
            <a:r>
              <a:rPr lang="en-US" dirty="0"/>
              <a:t>Number of occurrences of the keyword in the web page</a:t>
            </a:r>
          </a:p>
          <a:p>
            <a:pPr lvl="2"/>
            <a:r>
              <a:rPr lang="en-US" dirty="0"/>
              <a:t>Position of each occurrence within the page. </a:t>
            </a:r>
          </a:p>
          <a:p>
            <a:pPr lvl="2"/>
            <a:r>
              <a:rPr lang="en-US" dirty="0"/>
              <a:t>This type of information is useful for determining </a:t>
            </a:r>
            <a:r>
              <a:rPr lang="en-US" b="1" dirty="0"/>
              <a:t>content relevance.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Crawler-Based Search Engines Components</a:t>
            </a:r>
          </a:p>
        </p:txBody>
      </p:sp>
      <p:sp>
        <p:nvSpPr>
          <p:cNvPr id="3" name="Content Placeholder 2"/>
          <p:cNvSpPr>
            <a:spLocks noGrp="1"/>
          </p:cNvSpPr>
          <p:nvPr>
            <p:ph idx="1"/>
          </p:nvPr>
        </p:nvSpPr>
        <p:spPr/>
        <p:txBody>
          <a:bodyPr>
            <a:normAutofit/>
          </a:bodyPr>
          <a:lstStyle/>
          <a:p>
            <a:r>
              <a:rPr lang="en-US" b="1" dirty="0"/>
              <a:t>The Search Index</a:t>
            </a:r>
          </a:p>
          <a:p>
            <a:pPr lvl="1"/>
            <a:r>
              <a:rPr lang="en-US" dirty="0"/>
              <a:t>Store  information  pertaining  to  hyperlinks  in a separate </a:t>
            </a:r>
            <a:r>
              <a:rPr lang="en-US" b="1" dirty="0"/>
              <a:t>link database</a:t>
            </a:r>
            <a:r>
              <a:rPr lang="en-US" dirty="0"/>
              <a:t>, which allows the search engine to perform hyperlink analysis, which is used as part of </a:t>
            </a:r>
            <a:r>
              <a:rPr lang="en-US" b="1" dirty="0">
                <a:solidFill>
                  <a:srgbClr val="FF0000"/>
                </a:solidFill>
              </a:rPr>
              <a:t>the ranking process</a:t>
            </a:r>
            <a:r>
              <a:rPr lang="en-US" dirty="0">
                <a:solidFill>
                  <a:srgbClr val="FF0000"/>
                </a:solidFill>
              </a:rPr>
              <a:t> </a:t>
            </a:r>
            <a:r>
              <a:rPr lang="en-US" dirty="0"/>
              <a:t>of web pages.</a:t>
            </a:r>
          </a:p>
          <a:p>
            <a:pPr lvl="1">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Crawler-Based Search Engines Components</a:t>
            </a:r>
          </a:p>
        </p:txBody>
      </p:sp>
      <p:sp>
        <p:nvSpPr>
          <p:cNvPr id="3" name="Content Placeholder 2"/>
          <p:cNvSpPr>
            <a:spLocks noGrp="1"/>
          </p:cNvSpPr>
          <p:nvPr>
            <p:ph idx="1"/>
          </p:nvPr>
        </p:nvSpPr>
        <p:spPr/>
        <p:txBody>
          <a:bodyPr>
            <a:normAutofit/>
          </a:bodyPr>
          <a:lstStyle/>
          <a:p>
            <a:r>
              <a:rPr lang="en-US" b="1" dirty="0"/>
              <a:t>The Query Engine</a:t>
            </a:r>
          </a:p>
          <a:p>
            <a:pPr lvl="1"/>
            <a:r>
              <a:rPr lang="en-US" dirty="0"/>
              <a:t>provides the interface between the search index, the user, and  the  Web.</a:t>
            </a:r>
          </a:p>
          <a:p>
            <a:pPr lvl="1"/>
            <a:r>
              <a:rPr lang="en-US" dirty="0"/>
              <a:t>Processes a user query in two steps:</a:t>
            </a:r>
          </a:p>
          <a:p>
            <a:pPr lvl="2"/>
            <a:r>
              <a:rPr lang="en-US" dirty="0"/>
              <a:t>Retrieves from the search index information about potentially relevant web pages that match the keywords in the user query</a:t>
            </a:r>
          </a:p>
          <a:p>
            <a:pPr lvl="2"/>
            <a:r>
              <a:rPr lang="en-US" b="1" dirty="0">
                <a:solidFill>
                  <a:srgbClr val="FF0000"/>
                </a:solidFill>
              </a:rPr>
              <a:t>Ranks the 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Crawler-Based Search Engines Components</a:t>
            </a:r>
          </a:p>
        </p:txBody>
      </p:sp>
      <p:sp>
        <p:nvSpPr>
          <p:cNvPr id="3" name="Content Placeholder 2"/>
          <p:cNvSpPr>
            <a:spLocks noGrp="1"/>
          </p:cNvSpPr>
          <p:nvPr>
            <p:ph idx="1"/>
          </p:nvPr>
        </p:nvSpPr>
        <p:spPr/>
        <p:txBody>
          <a:bodyPr>
            <a:normAutofit/>
          </a:bodyPr>
          <a:lstStyle/>
          <a:p>
            <a:r>
              <a:rPr lang="en-US" b="1" dirty="0"/>
              <a:t>The Search Interface</a:t>
            </a:r>
          </a:p>
          <a:p>
            <a:pPr lvl="1"/>
            <a:r>
              <a:rPr lang="en-US" dirty="0"/>
              <a:t>Displays the results from the query engine on the user’s screen.</a:t>
            </a:r>
          </a:p>
          <a:p>
            <a:pPr lvl="1"/>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 Crawler </a:t>
            </a:r>
          </a:p>
        </p:txBody>
      </p:sp>
      <p:sp>
        <p:nvSpPr>
          <p:cNvPr id="3" name="Content Placeholder 2"/>
          <p:cNvSpPr>
            <a:spLocks noGrp="1"/>
          </p:cNvSpPr>
          <p:nvPr>
            <p:ph idx="1"/>
          </p:nvPr>
        </p:nvSpPr>
        <p:spPr/>
        <p:txBody>
          <a:bodyPr/>
          <a:lstStyle/>
          <a:p>
            <a:r>
              <a:rPr lang="en-US" dirty="0"/>
              <a:t>If the </a:t>
            </a:r>
            <a:r>
              <a:rPr lang="en-US" b="1" dirty="0"/>
              <a:t>Web was static </a:t>
            </a:r>
            <a:r>
              <a:rPr lang="en-US" dirty="0"/>
              <a:t>and none of its content ever changed, a search engine would only have to </a:t>
            </a:r>
            <a:r>
              <a:rPr lang="en-US" b="1" dirty="0"/>
              <a:t>crawl the Web once</a:t>
            </a:r>
            <a:r>
              <a:rPr lang="en-US" dirty="0"/>
              <a:t>.</a:t>
            </a:r>
          </a:p>
          <a:p>
            <a:r>
              <a:rPr lang="en-US" dirty="0"/>
              <a:t>But the Web is continuously evolving with new pages appearing and old ones either changing or disappearing altogether.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Crawler Algorithm </a:t>
            </a:r>
          </a:p>
        </p:txBody>
      </p:sp>
      <p:pic>
        <p:nvPicPr>
          <p:cNvPr id="3074" name="Picture 2"/>
          <p:cNvPicPr>
            <a:picLocks noChangeAspect="1" noChangeArrowheads="1"/>
          </p:cNvPicPr>
          <p:nvPr/>
        </p:nvPicPr>
        <p:blipFill>
          <a:blip r:embed="rId3"/>
          <a:srcRect/>
          <a:stretch>
            <a:fillRect/>
          </a:stretch>
        </p:blipFill>
        <p:spPr bwMode="auto">
          <a:xfrm>
            <a:off x="0" y="1237652"/>
            <a:ext cx="7061200" cy="5391748"/>
          </a:xfrm>
          <a:prstGeom prst="rect">
            <a:avLst/>
          </a:prstGeom>
          <a:noFill/>
          <a:ln w="9525">
            <a:noFill/>
            <a:miter lim="800000"/>
            <a:headEnd/>
            <a:tailEnd/>
          </a:ln>
          <a:effectLst/>
        </p:spPr>
      </p:pic>
      <p:sp>
        <p:nvSpPr>
          <p:cNvPr id="5" name="TextBox 4"/>
          <p:cNvSpPr txBox="1"/>
          <p:nvPr/>
        </p:nvSpPr>
        <p:spPr>
          <a:xfrm>
            <a:off x="1524000" y="1905000"/>
            <a:ext cx="875561" cy="830997"/>
          </a:xfrm>
          <a:prstGeom prst="rect">
            <a:avLst/>
          </a:prstGeom>
          <a:noFill/>
        </p:spPr>
        <p:txBody>
          <a:bodyPr wrap="none" rtlCol="0">
            <a:spAutoFit/>
          </a:bodyPr>
          <a:lstStyle/>
          <a:p>
            <a:r>
              <a:rPr lang="en-US" sz="2400" b="1" dirty="0">
                <a:solidFill>
                  <a:srgbClr val="FF0000"/>
                </a:solidFill>
              </a:rPr>
              <a:t>Seed </a:t>
            </a:r>
          </a:p>
          <a:p>
            <a:pPr algn="ctr"/>
            <a:r>
              <a:rPr lang="en-US" sz="2400" b="1" dirty="0">
                <a:solidFill>
                  <a:srgbClr val="FF0000"/>
                </a:solidFill>
              </a:rPr>
              <a:t>Set</a:t>
            </a:r>
            <a:endParaRPr lang="en-US" b="1" dirty="0">
              <a:solidFill>
                <a:srgbClr val="FF0000"/>
              </a:solidFill>
            </a:endParaRPr>
          </a:p>
        </p:txBody>
      </p:sp>
      <p:sp>
        <p:nvSpPr>
          <p:cNvPr id="6" name="TextBox 5"/>
          <p:cNvSpPr txBox="1"/>
          <p:nvPr/>
        </p:nvSpPr>
        <p:spPr>
          <a:xfrm>
            <a:off x="4343400" y="5629870"/>
            <a:ext cx="4816190" cy="1015663"/>
          </a:xfrm>
          <a:prstGeom prst="rect">
            <a:avLst/>
          </a:prstGeom>
          <a:noFill/>
        </p:spPr>
        <p:txBody>
          <a:bodyPr wrap="none" rtlCol="0">
            <a:spAutoFit/>
          </a:bodyPr>
          <a:lstStyle/>
          <a:p>
            <a:pPr algn="ctr"/>
            <a:r>
              <a:rPr lang="en-US" sz="2000" b="1" dirty="0"/>
              <a:t>The process normally terminates after </a:t>
            </a:r>
          </a:p>
          <a:p>
            <a:pPr algn="ctr"/>
            <a:r>
              <a:rPr lang="en-US" sz="2000" b="1" dirty="0"/>
              <a:t>a certain number of web pages have </a:t>
            </a:r>
          </a:p>
          <a:p>
            <a:pPr algn="ctr"/>
            <a:r>
              <a:rPr lang="en-US" sz="2000" b="1" dirty="0"/>
              <a:t>been indexed or a certain time has elapsed.</a:t>
            </a: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Crawler Issues </a:t>
            </a:r>
          </a:p>
        </p:txBody>
      </p:sp>
      <p:sp>
        <p:nvSpPr>
          <p:cNvPr id="3" name="Content Placeholder 2"/>
          <p:cNvSpPr>
            <a:spLocks noGrp="1"/>
          </p:cNvSpPr>
          <p:nvPr>
            <p:ph idx="1"/>
          </p:nvPr>
        </p:nvSpPr>
        <p:spPr/>
        <p:txBody>
          <a:bodyPr/>
          <a:lstStyle/>
          <a:p>
            <a:r>
              <a:rPr lang="en-US" b="1" dirty="0"/>
              <a:t>Detecting duplicate web pages having different URLs (web page addresses)</a:t>
            </a:r>
          </a:p>
          <a:p>
            <a:pPr lvl="1"/>
            <a:r>
              <a:rPr lang="en-US" b="1" u="sng" dirty="0"/>
              <a:t>Solution: </a:t>
            </a:r>
            <a:r>
              <a:rPr lang="en-US" dirty="0"/>
              <a:t>mapping each URL to a compact string representing the content on the page, and comparing the content string of each new URL to existing ones</a:t>
            </a:r>
          </a:p>
          <a:p>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Crawler Issues </a:t>
            </a:r>
          </a:p>
        </p:txBody>
      </p:sp>
      <p:sp>
        <p:nvSpPr>
          <p:cNvPr id="3" name="Content Placeholder 2"/>
          <p:cNvSpPr>
            <a:spLocks noGrp="1"/>
          </p:cNvSpPr>
          <p:nvPr>
            <p:ph idx="1"/>
          </p:nvPr>
        </p:nvSpPr>
        <p:spPr/>
        <p:txBody>
          <a:bodyPr>
            <a:normAutofit/>
          </a:bodyPr>
          <a:lstStyle/>
          <a:p>
            <a:r>
              <a:rPr lang="en-US" b="1" dirty="0"/>
              <a:t>The problem of which web pages to visit first ?!!</a:t>
            </a:r>
          </a:p>
          <a:p>
            <a:pPr lvl="1"/>
            <a:r>
              <a:rPr lang="en-US" dirty="0"/>
              <a:t>FIFO</a:t>
            </a:r>
          </a:p>
          <a:p>
            <a:pPr lvl="1"/>
            <a:r>
              <a:rPr lang="en-US" dirty="0"/>
              <a:t>Using the link structure of pages, for example URLs having more hyperlinks pointing  to  them  may  be  prioritized,  which  gives  more  importance  to  popular pages.</a:t>
            </a:r>
          </a:p>
          <a:p>
            <a:pPr lvl="1"/>
            <a:r>
              <a:rPr lang="en-US" dirty="0"/>
              <a:t>Using the domain : a URL ending in “.com” may deemed to be more important than other URLs </a:t>
            </a:r>
          </a:p>
          <a:p>
            <a:pPr lvl="1"/>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 </a:t>
            </a:r>
          </a:p>
          <a:p>
            <a:r>
              <a:rPr lang="en-US" dirty="0"/>
              <a:t>Types of Search Engines </a:t>
            </a:r>
          </a:p>
          <a:p>
            <a:r>
              <a:rPr lang="en-US" dirty="0"/>
              <a:t>Crawler-Based Search Engines Components</a:t>
            </a:r>
          </a:p>
          <a:p>
            <a:r>
              <a:rPr lang="en-US" dirty="0"/>
              <a:t>Web Crawler </a:t>
            </a:r>
          </a:p>
          <a:p>
            <a:r>
              <a:rPr lang="en-US" dirty="0"/>
              <a:t>Web Crawler Issues</a:t>
            </a:r>
          </a:p>
          <a:p>
            <a:r>
              <a:rPr lang="en-US" dirty="0"/>
              <a:t>Content Relevance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Crawler Issues </a:t>
            </a:r>
          </a:p>
        </p:txBody>
      </p:sp>
      <p:sp>
        <p:nvSpPr>
          <p:cNvPr id="3" name="Content Placeholder 2"/>
          <p:cNvSpPr>
            <a:spLocks noGrp="1"/>
          </p:cNvSpPr>
          <p:nvPr>
            <p:ph idx="1"/>
          </p:nvPr>
        </p:nvSpPr>
        <p:spPr/>
        <p:txBody>
          <a:bodyPr>
            <a:normAutofit/>
          </a:bodyPr>
          <a:lstStyle/>
          <a:p>
            <a:pPr lvl="1"/>
            <a:endParaRPr lang="en-US" dirty="0"/>
          </a:p>
          <a:p>
            <a:r>
              <a:rPr lang="en-US" b="1" dirty="0"/>
              <a:t>Scheduling Problem : when to start new crawl ???!!!</a:t>
            </a:r>
          </a:p>
          <a:p>
            <a:pPr lvl="1"/>
            <a:r>
              <a:rPr lang="en-US" dirty="0"/>
              <a:t>Native strategy : schedule a new crawl of the Web immediately after the current crawl is finished, and to update the search index after each crawl.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Crawler Issues </a:t>
            </a:r>
          </a:p>
        </p:txBody>
      </p:sp>
      <p:sp>
        <p:nvSpPr>
          <p:cNvPr id="3" name="Content Placeholder 2"/>
          <p:cNvSpPr>
            <a:spLocks noGrp="1"/>
          </p:cNvSpPr>
          <p:nvPr>
            <p:ph idx="1"/>
          </p:nvPr>
        </p:nvSpPr>
        <p:spPr/>
        <p:txBody>
          <a:bodyPr/>
          <a:lstStyle/>
          <a:p>
            <a:r>
              <a:rPr lang="en-US" b="1" dirty="0"/>
              <a:t>How often the crawler should refresh its pages ??!!!</a:t>
            </a:r>
          </a:p>
          <a:p>
            <a:pPr lvl="1"/>
            <a:r>
              <a:rPr lang="en-US" dirty="0"/>
              <a:t>The simplest approach : revisit all pages at the same frequency.</a:t>
            </a:r>
          </a:p>
          <a:p>
            <a:pPr lvl="1"/>
            <a:r>
              <a:rPr lang="en-US" dirty="0"/>
              <a:t>More sophisticated approach: revisit pages that change more often, more frequently (like news sites, ecommerce sites)</a:t>
            </a:r>
          </a:p>
          <a:p>
            <a:endParaRPr lang="en-US" b="1" dirty="0"/>
          </a:p>
          <a:p>
            <a:endParaRPr lang="en-US" b="1" dirty="0"/>
          </a:p>
          <a:p>
            <a:endParaRPr lang="en-US" b="1" dirty="0"/>
          </a:p>
          <a:p>
            <a:endParaRPr lang="en-US" b="1" dirty="0"/>
          </a:p>
          <a:p>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Robot Exclusion Protocol</a:t>
            </a:r>
          </a:p>
        </p:txBody>
      </p:sp>
      <p:sp>
        <p:nvSpPr>
          <p:cNvPr id="3" name="Content Placeholder 2"/>
          <p:cNvSpPr>
            <a:spLocks noGrp="1"/>
          </p:cNvSpPr>
          <p:nvPr>
            <p:ph idx="1"/>
          </p:nvPr>
        </p:nvSpPr>
        <p:spPr/>
        <p:txBody>
          <a:bodyPr/>
          <a:lstStyle/>
          <a:p>
            <a:r>
              <a:rPr lang="en-US" dirty="0"/>
              <a:t> Web sites that wish to  exclude  crawlers  from  indexing  some  of  their  web  pages  can  indicate  this preference through the </a:t>
            </a:r>
            <a:r>
              <a:rPr lang="en-US" b="1" dirty="0"/>
              <a:t>robots exclusion protocol</a:t>
            </a:r>
            <a:r>
              <a:rPr lang="en-US" dirty="0"/>
              <a:t>. This is done by keeping a text file called </a:t>
            </a:r>
            <a:r>
              <a:rPr lang="en-US" b="1" dirty="0"/>
              <a:t>robots.txt </a:t>
            </a:r>
            <a:r>
              <a:rPr lang="en-US" dirty="0"/>
              <a:t>in the root directory of the website </a:t>
            </a:r>
          </a:p>
        </p:txBody>
      </p:sp>
      <p:pic>
        <p:nvPicPr>
          <p:cNvPr id="4098" name="Picture 2"/>
          <p:cNvPicPr>
            <a:picLocks noChangeAspect="1" noChangeArrowheads="1"/>
          </p:cNvPicPr>
          <p:nvPr/>
        </p:nvPicPr>
        <p:blipFill>
          <a:blip r:embed="rId3"/>
          <a:srcRect/>
          <a:stretch>
            <a:fillRect/>
          </a:stretch>
        </p:blipFill>
        <p:spPr bwMode="auto">
          <a:xfrm>
            <a:off x="1572260" y="5130800"/>
            <a:ext cx="3390265" cy="1214755"/>
          </a:xfrm>
          <a:prstGeom prst="rect">
            <a:avLst/>
          </a:prstGeom>
          <a:noFill/>
          <a:ln w="9525">
            <a:noFill/>
            <a:miter lim="800000"/>
            <a:headEnd/>
            <a:tailEnd/>
          </a:ln>
          <a:effectLst/>
        </p:spPr>
      </p:pic>
      <p:sp>
        <p:nvSpPr>
          <p:cNvPr id="5" name="TextBox 4"/>
          <p:cNvSpPr txBox="1"/>
          <p:nvPr/>
        </p:nvSpPr>
        <p:spPr>
          <a:xfrm>
            <a:off x="5715000" y="4660900"/>
            <a:ext cx="4349750" cy="1814830"/>
          </a:xfrm>
          <a:prstGeom prst="rect">
            <a:avLst/>
          </a:prstGeom>
          <a:noFill/>
        </p:spPr>
        <p:txBody>
          <a:bodyPr wrap="square" rtlCol="0">
            <a:spAutoFit/>
          </a:bodyPr>
          <a:lstStyle/>
          <a:p>
            <a:r>
              <a:rPr lang="en-US" sz="2800" dirty="0">
                <a:solidFill>
                  <a:srgbClr val="FF0000"/>
                </a:solidFill>
              </a:rPr>
              <a:t>all crawlers should </a:t>
            </a:r>
          </a:p>
          <a:p>
            <a:r>
              <a:rPr lang="en-US" sz="2800" dirty="0">
                <a:solidFill>
                  <a:srgbClr val="FF0000"/>
                </a:solidFill>
              </a:rPr>
              <a:t>not visit any URLs </a:t>
            </a:r>
          </a:p>
          <a:p>
            <a:r>
              <a:rPr lang="en-US" sz="2800" dirty="0">
                <a:solidFill>
                  <a:srgbClr val="FF0000"/>
                </a:solidFill>
              </a:rPr>
              <a:t>starting with</a:t>
            </a:r>
          </a:p>
          <a:p>
            <a:r>
              <a:rPr lang="en-US" sz="2800" dirty="0">
                <a:solidFill>
                  <a:srgbClr val="FF0000"/>
                </a:solidFill>
              </a:rPr>
              <a:t>“/docs” or “/logs”.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fade">
                                      <p:cBhvr>
                                        <p:cTn id="13" dur="1000"/>
                                        <p:tgtEl>
                                          <p:spTgt spid="409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Samples of Robot.txt</a:t>
            </a:r>
          </a:p>
        </p:txBody>
      </p:sp>
      <p:pic>
        <p:nvPicPr>
          <p:cNvPr id="3074" name="Picture 2"/>
          <p:cNvPicPr>
            <a:picLocks noChangeAspect="1" noChangeArrowheads="1"/>
          </p:cNvPicPr>
          <p:nvPr/>
        </p:nvPicPr>
        <p:blipFill>
          <a:blip r:embed="rId3"/>
          <a:srcRect/>
          <a:stretch>
            <a:fillRect/>
          </a:stretch>
        </p:blipFill>
        <p:spPr bwMode="auto">
          <a:xfrm>
            <a:off x="533400" y="1905000"/>
            <a:ext cx="5252209" cy="904875"/>
          </a:xfrm>
          <a:prstGeom prst="rect">
            <a:avLst/>
          </a:prstGeom>
          <a:noFill/>
          <a:ln w="9525">
            <a:solidFill>
              <a:srgbClr val="FF0000"/>
            </a:solid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533400" y="3079066"/>
            <a:ext cx="4495800" cy="2178734"/>
          </a:xfrm>
          <a:prstGeom prst="rect">
            <a:avLst/>
          </a:prstGeom>
          <a:noFill/>
          <a:ln w="9525">
            <a:solidFill>
              <a:srgbClr val="FF0000"/>
            </a:solid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533400" y="5528771"/>
            <a:ext cx="4114800" cy="719629"/>
          </a:xfrm>
          <a:prstGeom prst="rect">
            <a:avLst/>
          </a:prstGeom>
          <a:noFill/>
          <a:ln w="9525">
            <a:solidFill>
              <a:srgbClr val="FF0000"/>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Robot.txt Examples</a:t>
            </a:r>
            <a:r>
              <a:rPr lang="ar-EG" dirty="0"/>
              <a:t> </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533400" y="1676400"/>
            <a:ext cx="3962400" cy="1828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FF0000"/>
                </a:solidFill>
              </a:rPr>
              <a:t>User-agent: * </a:t>
            </a:r>
          </a:p>
          <a:p>
            <a:r>
              <a:rPr lang="en-US" sz="2400" b="1" dirty="0">
                <a:solidFill>
                  <a:srgbClr val="FF0000"/>
                </a:solidFill>
              </a:rPr>
              <a:t>Disallow: /</a:t>
            </a:r>
            <a:r>
              <a:rPr lang="en-US" sz="2400" b="1" dirty="0" err="1">
                <a:solidFill>
                  <a:srgbClr val="FF0000"/>
                </a:solidFill>
              </a:rPr>
              <a:t>cyberworld</a:t>
            </a:r>
            <a:r>
              <a:rPr lang="en-US" sz="2400" b="1" dirty="0">
                <a:solidFill>
                  <a:srgbClr val="FF0000"/>
                </a:solidFill>
              </a:rPr>
              <a:t>/map/</a:t>
            </a:r>
          </a:p>
          <a:p>
            <a:r>
              <a:rPr lang="en-US" sz="2400" b="1" dirty="0">
                <a:solidFill>
                  <a:srgbClr val="FF0000"/>
                </a:solidFill>
              </a:rPr>
              <a:t> Disallow: /</a:t>
            </a:r>
            <a:r>
              <a:rPr lang="en-US" sz="2400" b="1" dirty="0" err="1">
                <a:solidFill>
                  <a:srgbClr val="FF0000"/>
                </a:solidFill>
              </a:rPr>
              <a:t>tmp</a:t>
            </a:r>
            <a:r>
              <a:rPr lang="en-US" sz="2400" b="1" dirty="0">
                <a:solidFill>
                  <a:srgbClr val="FF0000"/>
                </a:solidFill>
              </a:rPr>
              <a:t>/ </a:t>
            </a:r>
          </a:p>
          <a:p>
            <a:r>
              <a:rPr lang="en-US" sz="2400" b="1" dirty="0">
                <a:solidFill>
                  <a:srgbClr val="FF0000"/>
                </a:solidFill>
              </a:rPr>
              <a:t>Disallow: /foo.html</a:t>
            </a:r>
          </a:p>
        </p:txBody>
      </p:sp>
      <p:sp>
        <p:nvSpPr>
          <p:cNvPr id="5" name="Rectangle 4"/>
          <p:cNvSpPr/>
          <p:nvPr/>
        </p:nvSpPr>
        <p:spPr>
          <a:xfrm>
            <a:off x="533400" y="3810000"/>
            <a:ext cx="4038600" cy="25146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FF0000"/>
                </a:solidFill>
              </a:rPr>
              <a:t>User-agent: * </a:t>
            </a:r>
          </a:p>
          <a:p>
            <a:r>
              <a:rPr lang="en-US" sz="2400" b="1" dirty="0">
                <a:solidFill>
                  <a:srgbClr val="FF0000"/>
                </a:solidFill>
              </a:rPr>
              <a:t>Disallow: /</a:t>
            </a:r>
            <a:r>
              <a:rPr lang="en-US" sz="2400" b="1" dirty="0" err="1">
                <a:solidFill>
                  <a:srgbClr val="FF0000"/>
                </a:solidFill>
              </a:rPr>
              <a:t>cyberworld</a:t>
            </a:r>
            <a:r>
              <a:rPr lang="en-US" sz="2400" b="1" dirty="0">
                <a:solidFill>
                  <a:srgbClr val="FF0000"/>
                </a:solidFill>
              </a:rPr>
              <a:t>/map/ </a:t>
            </a:r>
          </a:p>
          <a:p>
            <a:endParaRPr lang="en-US" sz="2400" b="1" dirty="0">
              <a:solidFill>
                <a:srgbClr val="FF0000"/>
              </a:solidFill>
            </a:endParaRPr>
          </a:p>
          <a:p>
            <a:r>
              <a:rPr lang="en-US" sz="2400" b="1" dirty="0">
                <a:solidFill>
                  <a:srgbClr val="FF0000"/>
                </a:solidFill>
              </a:rPr>
              <a:t>User-agent: </a:t>
            </a:r>
            <a:r>
              <a:rPr lang="en-US" sz="2400" b="1" dirty="0" err="1">
                <a:solidFill>
                  <a:srgbClr val="FF0000"/>
                </a:solidFill>
              </a:rPr>
              <a:t>cybermapper</a:t>
            </a:r>
            <a:r>
              <a:rPr lang="en-US" sz="2400" b="1" dirty="0">
                <a:solidFill>
                  <a:srgbClr val="FF0000"/>
                </a:solidFill>
              </a:rPr>
              <a:t> Disallow:</a:t>
            </a:r>
          </a:p>
        </p:txBody>
      </p:sp>
      <p:sp>
        <p:nvSpPr>
          <p:cNvPr id="6" name="Rectangle 5"/>
          <p:cNvSpPr/>
          <p:nvPr/>
        </p:nvSpPr>
        <p:spPr>
          <a:xfrm>
            <a:off x="5410200" y="2819400"/>
            <a:ext cx="2438400" cy="16764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FF0000"/>
                </a:solidFill>
              </a:rPr>
              <a:t>User-agent: * </a:t>
            </a:r>
          </a:p>
          <a:p>
            <a:r>
              <a:rPr lang="en-US" sz="2400" b="1" dirty="0">
                <a:solidFill>
                  <a:srgbClr val="FF0000"/>
                </a:solidFill>
              </a:rPr>
              <a:t>Disallow:/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Indexer</a:t>
            </a:r>
          </a:p>
        </p:txBody>
      </p:sp>
      <p:sp>
        <p:nvSpPr>
          <p:cNvPr id="3" name="Content Placeholder 2"/>
          <p:cNvSpPr>
            <a:spLocks noGrp="1"/>
          </p:cNvSpPr>
          <p:nvPr>
            <p:ph idx="1"/>
          </p:nvPr>
        </p:nvSpPr>
        <p:spPr/>
        <p:txBody>
          <a:bodyPr>
            <a:normAutofit fontScale="92500" lnSpcReduction="20000"/>
          </a:bodyPr>
          <a:lstStyle/>
          <a:p>
            <a:pPr algn="just"/>
            <a:r>
              <a:rPr lang="en-US" dirty="0"/>
              <a:t>The indexer must </a:t>
            </a:r>
            <a:r>
              <a:rPr lang="en-US" b="1" dirty="0"/>
              <a:t>preprocess</a:t>
            </a:r>
            <a:r>
              <a:rPr lang="en-US" dirty="0"/>
              <a:t> web pages before the information is put in the  inverted  file.  This  involves,  amongst  other  things,  </a:t>
            </a:r>
            <a:r>
              <a:rPr lang="en-US" b="1" dirty="0"/>
              <a:t>splitting</a:t>
            </a:r>
            <a:r>
              <a:rPr lang="en-US" dirty="0"/>
              <a:t>  the  page into words, detecting </a:t>
            </a:r>
            <a:r>
              <a:rPr lang="en-US" b="1" dirty="0"/>
              <a:t>meta-information</a:t>
            </a:r>
            <a:r>
              <a:rPr lang="en-US" dirty="0"/>
              <a:t> such as HTML tags, detecting </a:t>
            </a:r>
            <a:r>
              <a:rPr lang="en-US" b="1" dirty="0"/>
              <a:t>stop words</a:t>
            </a:r>
            <a:r>
              <a:rPr lang="en-US" i="1" dirty="0"/>
              <a:t>(</a:t>
            </a:r>
            <a:r>
              <a:rPr lang="en-US" i="1" dirty="0" err="1"/>
              <a:t>A,An</a:t>
            </a:r>
            <a:r>
              <a:rPr lang="en-US" i="1" dirty="0"/>
              <a:t>,….)</a:t>
            </a:r>
            <a:r>
              <a:rPr lang="en-US" dirty="0"/>
              <a:t> that are often omitted from queries, and </a:t>
            </a:r>
            <a:r>
              <a:rPr lang="en-US" b="1" dirty="0"/>
              <a:t>stemming</a:t>
            </a:r>
            <a:r>
              <a:rPr lang="en-US" dirty="0"/>
              <a:t> of words. </a:t>
            </a:r>
          </a:p>
          <a:p>
            <a:pPr algn="just"/>
            <a:r>
              <a:rPr lang="en-US" b="1" dirty="0"/>
              <a:t>Stemming</a:t>
            </a:r>
            <a:r>
              <a:rPr lang="en-US" dirty="0"/>
              <a:t> is a technique for removing the suffixes of a word to expose its root form known as its stem </a:t>
            </a:r>
            <a:r>
              <a:rPr lang="en-US" i="1" dirty="0"/>
              <a:t>(</a:t>
            </a:r>
            <a:r>
              <a:rPr lang="en-US" b="1" i="1" dirty="0"/>
              <a:t>Computer -&gt; </a:t>
            </a:r>
            <a:r>
              <a:rPr lang="en-US" b="1" i="1" dirty="0" err="1"/>
              <a:t>Comput</a:t>
            </a:r>
            <a:r>
              <a:rPr lang="en-US" b="1" i="1" dirty="0"/>
              <a:t> and its </a:t>
            </a:r>
            <a:r>
              <a:rPr lang="en-US" b="1" i="1" dirty="0" err="1"/>
              <a:t>varients</a:t>
            </a:r>
            <a:r>
              <a:rPr lang="en-US" b="1" i="1" dirty="0"/>
              <a:t> Computations, Computers, Computing,…)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Indexer</a:t>
            </a:r>
          </a:p>
        </p:txBody>
      </p:sp>
      <p:sp>
        <p:nvSpPr>
          <p:cNvPr id="3" name="Content Placeholder 2"/>
          <p:cNvSpPr>
            <a:spLocks noGrp="1"/>
          </p:cNvSpPr>
          <p:nvPr>
            <p:ph idx="1"/>
          </p:nvPr>
        </p:nvSpPr>
        <p:spPr/>
        <p:txBody>
          <a:bodyPr>
            <a:normAutofit fontScale="77500" lnSpcReduction="20000"/>
          </a:bodyPr>
          <a:lstStyle/>
          <a:p>
            <a:r>
              <a:rPr lang="en-US" dirty="0"/>
              <a:t>Stemming </a:t>
            </a:r>
            <a:r>
              <a:rPr lang="en-US" b="1" dirty="0"/>
              <a:t>reduces variations of common words to a single stem</a:t>
            </a:r>
            <a:r>
              <a:rPr lang="en-US" dirty="0"/>
              <a:t> thus </a:t>
            </a:r>
            <a:r>
              <a:rPr lang="en-US" b="1" dirty="0"/>
              <a:t>reducing the size of the vocabulary included in the index</a:t>
            </a:r>
            <a:r>
              <a:rPr lang="en-US" dirty="0"/>
              <a:t>.</a:t>
            </a:r>
          </a:p>
          <a:p>
            <a:r>
              <a:rPr lang="en-US" dirty="0"/>
              <a:t>The effect of stemming is </a:t>
            </a:r>
            <a:r>
              <a:rPr lang="en-US" b="1" dirty="0"/>
              <a:t>an increase in the number of documents retrieved for a given keyword</a:t>
            </a:r>
            <a:r>
              <a:rPr lang="en-US" dirty="0"/>
              <a:t> and the  recall  (</a:t>
            </a:r>
            <a:r>
              <a:rPr lang="en-US" sz="2800" i="1" dirty="0">
                <a:solidFill>
                  <a:srgbClr val="FF0000"/>
                </a:solidFill>
              </a:rPr>
              <a:t>the ratio of the number of relevant records retrieved to the total number of relevant records in the database. It is usually expressed as a percentage. </a:t>
            </a:r>
            <a:r>
              <a:rPr lang="en-US" dirty="0"/>
              <a:t>) of the system is also increased. </a:t>
            </a:r>
          </a:p>
          <a:p>
            <a:r>
              <a:rPr lang="en-US" b="1" dirty="0"/>
              <a:t>Is the PRECISION increased too ??</a:t>
            </a:r>
          </a:p>
          <a:p>
            <a:r>
              <a:rPr lang="en-US" b="1" dirty="0"/>
              <a:t>Precision</a:t>
            </a:r>
            <a:r>
              <a:rPr lang="en-US" dirty="0"/>
              <a:t> is the ratio of the number of relevant records retrieved to the total number of irrelevant and relevant records retrieved. </a:t>
            </a:r>
            <a:endParaRPr lang="en-US"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Recall Vs. Precision </a:t>
            </a:r>
          </a:p>
        </p:txBody>
      </p:sp>
      <p:pic>
        <p:nvPicPr>
          <p:cNvPr id="4098" name="Picture 2"/>
          <p:cNvPicPr>
            <a:picLocks noChangeAspect="1" noChangeArrowheads="1"/>
          </p:cNvPicPr>
          <p:nvPr/>
        </p:nvPicPr>
        <p:blipFill>
          <a:blip r:embed="rId2"/>
          <a:srcRect/>
          <a:stretch>
            <a:fillRect/>
          </a:stretch>
        </p:blipFill>
        <p:spPr bwMode="auto">
          <a:xfrm>
            <a:off x="485775" y="1371600"/>
            <a:ext cx="4086225" cy="506937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572001" y="1371601"/>
            <a:ext cx="3962400" cy="25146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4648200" y="3886200"/>
            <a:ext cx="3886200" cy="2423334"/>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p>
        </p:txBody>
      </p:sp>
      <p:pic>
        <p:nvPicPr>
          <p:cNvPr id="5122" name="Picture 2"/>
          <p:cNvPicPr>
            <a:picLocks noChangeAspect="1" noChangeArrowheads="1"/>
          </p:cNvPicPr>
          <p:nvPr/>
        </p:nvPicPr>
        <p:blipFill>
          <a:blip r:embed="rId3"/>
          <a:srcRect/>
          <a:stretch>
            <a:fillRect/>
          </a:stretch>
        </p:blipFill>
        <p:spPr bwMode="auto">
          <a:xfrm>
            <a:off x="1143000" y="1524000"/>
            <a:ext cx="6728422" cy="24098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1447800" y="3962400"/>
            <a:ext cx="6019800" cy="2032492"/>
          </a:xfrm>
          <a:prstGeom prst="rect">
            <a:avLst/>
          </a:prstGeom>
          <a:noFill/>
          <a:ln w="9525">
            <a:solidFill>
              <a:srgbClr val="FF0000"/>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Indexer</a:t>
            </a:r>
          </a:p>
        </p:txBody>
      </p:sp>
      <p:sp>
        <p:nvSpPr>
          <p:cNvPr id="3" name="Content Placeholder 2"/>
          <p:cNvSpPr>
            <a:spLocks noGrp="1"/>
          </p:cNvSpPr>
          <p:nvPr>
            <p:ph idx="1"/>
          </p:nvPr>
        </p:nvSpPr>
        <p:spPr/>
        <p:txBody>
          <a:bodyPr/>
          <a:lstStyle/>
          <a:p>
            <a:r>
              <a:rPr lang="en-US" dirty="0"/>
              <a:t>Famous search engines like Google, AltaVista didn’t support stemming at all BUT they use </a:t>
            </a:r>
            <a:r>
              <a:rPr lang="en-US" b="1" dirty="0"/>
              <a:t>Partial Stemming</a:t>
            </a:r>
            <a:r>
              <a:rPr lang="en-US" i="1" dirty="0"/>
              <a:t>(</a:t>
            </a:r>
            <a:r>
              <a:rPr lang="en-US" sz="2800" i="1" dirty="0"/>
              <a:t>focus on plurals and the most common suffixes such as ED and ING.</a:t>
            </a:r>
            <a:r>
              <a:rPr lang="en-US" i="1" dirty="0"/>
              <a:t>)</a:t>
            </a:r>
            <a:r>
              <a:rPr 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a:t>
            </a:r>
          </a:p>
        </p:txBody>
      </p:sp>
      <p:sp>
        <p:nvSpPr>
          <p:cNvPr id="3" name="Content Placeholder 2"/>
          <p:cNvSpPr>
            <a:spLocks noGrp="1"/>
          </p:cNvSpPr>
          <p:nvPr>
            <p:ph idx="1"/>
          </p:nvPr>
        </p:nvSpPr>
        <p:spPr/>
        <p:txBody>
          <a:bodyPr/>
          <a:lstStyle/>
          <a:p>
            <a:r>
              <a:rPr lang="en-US" b="1" dirty="0"/>
              <a:t>What is Search Engine?</a:t>
            </a:r>
          </a:p>
          <a:p>
            <a:pPr lvl="1"/>
            <a:r>
              <a:rPr lang="en-US" dirty="0"/>
              <a:t>a program that searches for and identifies items in a database that correspond to keywords or characters specified by the user.</a:t>
            </a:r>
          </a:p>
          <a:p>
            <a:pPr lvl="1"/>
            <a:r>
              <a:rPr lang="en-US" dirty="0"/>
              <a:t> a general class of programs that enable users to search for documents on the </a:t>
            </a:r>
            <a:r>
              <a:rPr lang="en-US" dirty="0">
                <a:hlinkClick r:id="rId2"/>
              </a:rPr>
              <a:t>World Wide Web.</a:t>
            </a:r>
            <a:r>
              <a:rPr lang="en-US" dirty="0"/>
              <a:t> like Google, Bing and Yahoo!.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Indexing Example</a:t>
            </a:r>
          </a:p>
        </p:txBody>
      </p:sp>
      <p:pic>
        <p:nvPicPr>
          <p:cNvPr id="6146" name="Picture 2"/>
          <p:cNvPicPr>
            <a:picLocks noChangeAspect="1" noChangeArrowheads="1"/>
          </p:cNvPicPr>
          <p:nvPr/>
        </p:nvPicPr>
        <p:blipFill>
          <a:blip r:embed="rId2"/>
          <a:srcRect/>
          <a:stretch>
            <a:fillRect/>
          </a:stretch>
        </p:blipFill>
        <p:spPr bwMode="auto">
          <a:xfrm>
            <a:off x="2286000" y="1981200"/>
            <a:ext cx="3962680" cy="13144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609600" y="3886200"/>
            <a:ext cx="2777828" cy="1881187"/>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4267200" y="3886200"/>
            <a:ext cx="4474346" cy="1752600"/>
          </a:xfrm>
          <a:prstGeom prst="rect">
            <a:avLst/>
          </a:prstGeom>
          <a:noFill/>
          <a:ln w="9525">
            <a:noFill/>
            <a:miter lim="800000"/>
            <a:headEnd/>
            <a:tailEnd/>
          </a:ln>
          <a:effectLst/>
        </p:spPr>
      </p:pic>
      <p:sp>
        <p:nvSpPr>
          <p:cNvPr id="7" name="TextBox 6"/>
          <p:cNvSpPr txBox="1"/>
          <p:nvPr/>
        </p:nvSpPr>
        <p:spPr>
          <a:xfrm>
            <a:off x="3146581" y="1595735"/>
            <a:ext cx="2111219" cy="461665"/>
          </a:xfrm>
          <a:prstGeom prst="rect">
            <a:avLst/>
          </a:prstGeom>
          <a:noFill/>
        </p:spPr>
        <p:txBody>
          <a:bodyPr wrap="none" rtlCol="0">
            <a:spAutoFit/>
          </a:bodyPr>
          <a:lstStyle/>
          <a:p>
            <a:r>
              <a:rPr lang="en-US" sz="2400" b="1" dirty="0">
                <a:solidFill>
                  <a:srgbClr val="FF0000"/>
                </a:solidFill>
              </a:rPr>
              <a:t>Given the texts</a:t>
            </a:r>
          </a:p>
        </p:txBody>
      </p:sp>
      <p:sp>
        <p:nvSpPr>
          <p:cNvPr id="8" name="TextBox 7"/>
          <p:cNvSpPr txBox="1"/>
          <p:nvPr/>
        </p:nvSpPr>
        <p:spPr>
          <a:xfrm>
            <a:off x="3200400" y="3424535"/>
            <a:ext cx="1967398" cy="461665"/>
          </a:xfrm>
          <a:prstGeom prst="rect">
            <a:avLst/>
          </a:prstGeom>
          <a:noFill/>
        </p:spPr>
        <p:txBody>
          <a:bodyPr wrap="none" rtlCol="0">
            <a:spAutoFit/>
          </a:bodyPr>
          <a:lstStyle/>
          <a:p>
            <a:r>
              <a:rPr lang="en-US" sz="2400" b="1" dirty="0">
                <a:solidFill>
                  <a:srgbClr val="FF0000"/>
                </a:solidFill>
              </a:rPr>
              <a:t>Inverted Files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Relevance</a:t>
            </a:r>
          </a:p>
        </p:txBody>
      </p:sp>
      <p:sp>
        <p:nvSpPr>
          <p:cNvPr id="3" name="Content Placeholder 2"/>
          <p:cNvSpPr>
            <a:spLocks noGrp="1"/>
          </p:cNvSpPr>
          <p:nvPr>
            <p:ph idx="1"/>
          </p:nvPr>
        </p:nvSpPr>
        <p:spPr/>
        <p:txBody>
          <a:bodyPr>
            <a:normAutofit lnSpcReduction="10000"/>
          </a:bodyPr>
          <a:lstStyle/>
          <a:p>
            <a:r>
              <a:rPr lang="en-US" b="1" dirty="0"/>
              <a:t>How do we measure relevance of a webpage to a query???</a:t>
            </a:r>
          </a:p>
          <a:p>
            <a:pPr lvl="1"/>
            <a:r>
              <a:rPr lang="en-US" b="1" dirty="0"/>
              <a:t>Term Frequency (TF):</a:t>
            </a:r>
            <a:r>
              <a:rPr lang="en-US" dirty="0"/>
              <a:t> counting the number of occurrences of the word in the document</a:t>
            </a:r>
          </a:p>
          <a:p>
            <a:pPr lvl="1"/>
            <a:r>
              <a:rPr lang="en-US" dirty="0"/>
              <a:t>The computation of TF should take into account the length of a document, since  otherwise  longer  documents  will  be  favored  as  they  are  more  likely  to have more occurrences of any keyword.</a:t>
            </a:r>
          </a:p>
          <a:p>
            <a:pPr lvl="1"/>
            <a:r>
              <a:rPr lang="en-US" dirty="0"/>
              <a:t>Simplest way to normalize TF is to </a:t>
            </a:r>
            <a:r>
              <a:rPr lang="en-US" b="1" dirty="0"/>
              <a:t>divide it by the length of the document.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Relevance</a:t>
            </a:r>
          </a:p>
        </p:txBody>
      </p:sp>
      <p:sp>
        <p:nvSpPr>
          <p:cNvPr id="3" name="Content Placeholder 2"/>
          <p:cNvSpPr>
            <a:spLocks noGrp="1"/>
          </p:cNvSpPr>
          <p:nvPr>
            <p:ph idx="1"/>
          </p:nvPr>
        </p:nvSpPr>
        <p:spPr/>
        <p:txBody>
          <a:bodyPr>
            <a:normAutofit fontScale="92500"/>
          </a:bodyPr>
          <a:lstStyle/>
          <a:p>
            <a:r>
              <a:rPr lang="en-US" dirty="0"/>
              <a:t>A very high TF value for a non-stop word is suspicious in any case and can indicate one of two problems. </a:t>
            </a:r>
          </a:p>
          <a:p>
            <a:pPr lvl="1"/>
            <a:r>
              <a:rPr lang="en-US" dirty="0"/>
              <a:t>It could be due to a very short document.</a:t>
            </a:r>
          </a:p>
          <a:p>
            <a:pPr lvl="1"/>
            <a:r>
              <a:rPr lang="en-US" dirty="0"/>
              <a:t>It could be spam.</a:t>
            </a:r>
          </a:p>
          <a:p>
            <a:pPr marL="342900" lvl="1" indent="-342900">
              <a:buFont typeface="Arial" panose="020B0604020202020204" pitchFamily="34" charset="0"/>
              <a:buChar char="•"/>
            </a:pPr>
            <a:r>
              <a:rPr lang="en-US" dirty="0"/>
              <a:t>For example, if the same word is repeated too often, say over 50% of the time, the document will generally not make sense. These sort of anomalies can be detected by search engines and dealt with, by biasing against pages containing words with an </a:t>
            </a:r>
            <a:r>
              <a:rPr lang="en-US" b="1" dirty="0"/>
              <a:t>abnormally high </a:t>
            </a:r>
            <a:r>
              <a:rPr lang="en-US" dirty="0"/>
              <a:t>TF.</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Relevance</a:t>
            </a:r>
          </a:p>
        </p:txBody>
      </p:sp>
      <p:sp>
        <p:nvSpPr>
          <p:cNvPr id="3" name="Content Placeholder 2"/>
          <p:cNvSpPr>
            <a:spLocks noGrp="1"/>
          </p:cNvSpPr>
          <p:nvPr>
            <p:ph idx="1"/>
          </p:nvPr>
        </p:nvSpPr>
        <p:spPr/>
        <p:txBody>
          <a:bodyPr>
            <a:normAutofit fontScale="92500" lnSpcReduction="10000"/>
          </a:bodyPr>
          <a:lstStyle/>
          <a:p>
            <a:r>
              <a:rPr lang="en-US" b="1" dirty="0"/>
              <a:t>How do we measure relevance of a webpage to a query???</a:t>
            </a:r>
          </a:p>
          <a:p>
            <a:pPr lvl="1"/>
            <a:r>
              <a:rPr lang="en-US" b="1" dirty="0"/>
              <a:t>Inverse Document Frequency (IDF): </a:t>
            </a:r>
            <a:r>
              <a:rPr lang="en-US" dirty="0"/>
              <a:t>dividing the total number of documents by the number of documents in which the term appears.</a:t>
            </a:r>
          </a:p>
          <a:p>
            <a:pPr lvl="1"/>
            <a:r>
              <a:rPr lang="en-US" dirty="0"/>
              <a:t>Low-frequency terms having </a:t>
            </a:r>
            <a:r>
              <a:rPr lang="en-US" b="1" dirty="0"/>
              <a:t>higher IDF</a:t>
            </a:r>
            <a:r>
              <a:rPr lang="en-US" dirty="0"/>
              <a:t> are better at narrowing down the set of relevant documents that the user is interested in given the query. </a:t>
            </a:r>
          </a:p>
          <a:p>
            <a:pPr lvl="1">
              <a:buNone/>
            </a:pPr>
            <a:r>
              <a:rPr lang="en-US" sz="3200" b="1" dirty="0">
                <a:solidFill>
                  <a:srgbClr val="FF0000"/>
                </a:solidFill>
              </a:rPr>
              <a:t>IDF = log(total number of documents/number of documents containing the term).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Relevance</a:t>
            </a:r>
          </a:p>
        </p:txBody>
      </p:sp>
      <p:sp>
        <p:nvSpPr>
          <p:cNvPr id="3" name="Content Placeholder 2"/>
          <p:cNvSpPr>
            <a:spLocks noGrp="1"/>
          </p:cNvSpPr>
          <p:nvPr>
            <p:ph idx="1"/>
          </p:nvPr>
        </p:nvSpPr>
        <p:spPr/>
        <p:txBody>
          <a:bodyPr>
            <a:normAutofit fontScale="92500" lnSpcReduction="20000"/>
          </a:bodyPr>
          <a:lstStyle/>
          <a:p>
            <a:r>
              <a:rPr lang="en-US" b="1" dirty="0"/>
              <a:t>IDF is not as easy to spam as TF, WHY?!!!!</a:t>
            </a:r>
          </a:p>
          <a:p>
            <a:pPr lvl="1"/>
            <a:r>
              <a:rPr lang="en-US" dirty="0"/>
              <a:t>Its computation is based upon </a:t>
            </a:r>
            <a:r>
              <a:rPr lang="en-US" b="1" dirty="0"/>
              <a:t>global knowledge </a:t>
            </a:r>
            <a:r>
              <a:rPr lang="en-US" dirty="0"/>
              <a:t>relating to the Web; that is, in how many documents, in the Web as a whole, does a word appear. </a:t>
            </a:r>
          </a:p>
          <a:p>
            <a:pPr lvl="1"/>
            <a:r>
              <a:rPr lang="en-US" dirty="0"/>
              <a:t>Spammers that add to their web pages words that have high IDF, that is, words which are rare on the web, will obviously gain a high ranking for these words. But since, these rare words do not convey much meaning and web searchers are unlikely to use them as query terms unless they actually wish to view the spammed pages, the spammers would not have gained much for their effort.</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Relevance</a:t>
            </a:r>
          </a:p>
        </p:txBody>
      </p:sp>
      <p:sp>
        <p:nvSpPr>
          <p:cNvPr id="3" name="Content Placeholder 2"/>
          <p:cNvSpPr>
            <a:spLocks noGrp="1"/>
          </p:cNvSpPr>
          <p:nvPr>
            <p:ph idx="1"/>
          </p:nvPr>
        </p:nvSpPr>
        <p:spPr/>
        <p:txBody>
          <a:bodyPr>
            <a:normAutofit fontScale="92500" lnSpcReduction="20000"/>
          </a:bodyPr>
          <a:lstStyle/>
          <a:p>
            <a:r>
              <a:rPr lang="en-US" sz="3000" b="1" dirty="0">
                <a:solidFill>
                  <a:srgbClr val="FF0000"/>
                </a:solidFill>
              </a:rPr>
              <a:t>TF–IDF  is  the  baseline  method  for  computing  content  relevance.</a:t>
            </a:r>
          </a:p>
          <a:p>
            <a:r>
              <a:rPr lang="en-US" sz="2500" dirty="0"/>
              <a:t>The </a:t>
            </a:r>
            <a:r>
              <a:rPr lang="en-US" sz="2500" b="1" dirty="0"/>
              <a:t>TF-IDF values </a:t>
            </a:r>
            <a:r>
              <a:rPr lang="en-US" sz="2500" dirty="0"/>
              <a:t>are computed for each keyword in the query and each web page that contains at least one occurrence of that keyword.</a:t>
            </a:r>
          </a:p>
          <a:p>
            <a:r>
              <a:rPr lang="en-US" sz="2500" dirty="0"/>
              <a:t>Once we  have the  </a:t>
            </a:r>
            <a:r>
              <a:rPr lang="en-US" sz="2500" b="1" dirty="0"/>
              <a:t>TF</a:t>
            </a:r>
            <a:r>
              <a:rPr lang="en-US" sz="2500" dirty="0"/>
              <a:t>  and </a:t>
            </a:r>
            <a:r>
              <a:rPr lang="en-US" sz="2500" b="1" dirty="0"/>
              <a:t>IDF</a:t>
            </a:r>
            <a:r>
              <a:rPr lang="en-US" sz="2500" dirty="0"/>
              <a:t> values for  each keyword and every webpage in which it appears, we compute the </a:t>
            </a:r>
            <a:r>
              <a:rPr lang="en-US" sz="2500" b="1" dirty="0"/>
              <a:t>TF–IDF value </a:t>
            </a:r>
            <a:r>
              <a:rPr lang="en-US" sz="2500" dirty="0"/>
              <a:t>for a keyword in a web page by </a:t>
            </a:r>
            <a:r>
              <a:rPr lang="en-US" sz="2500" b="1" dirty="0"/>
              <a:t>multiplying the TF value for the keyword in the page by its IDF value.</a:t>
            </a:r>
          </a:p>
          <a:p>
            <a:r>
              <a:rPr lang="en-US" sz="2500" dirty="0"/>
              <a:t>Sum up the TF–IDF values of all the keywords in the query for each web page in which all the keywords appear at least once to obtain the final TF–IDF values </a:t>
            </a:r>
            <a:r>
              <a:rPr lang="en-US" sz="2500" b="1" dirty="0"/>
              <a:t>which the query engine then uses to rank the web pages.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 y="304800"/>
            <a:ext cx="9144000" cy="60960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180455" y="1166813"/>
            <a:ext cx="8353945" cy="1728787"/>
          </a:xfrm>
          <a:prstGeom prst="rect">
            <a:avLst/>
          </a:prstGeom>
          <a:noFill/>
          <a:ln w="9525">
            <a:noFill/>
            <a:miter lim="800000"/>
            <a:headEnd/>
            <a:tailEnd/>
          </a:ln>
          <a:effectLst/>
        </p:spPr>
      </p:pic>
      <p:sp>
        <p:nvSpPr>
          <p:cNvPr id="5" name="TextBox 4"/>
          <p:cNvSpPr txBox="1"/>
          <p:nvPr/>
        </p:nvSpPr>
        <p:spPr>
          <a:xfrm>
            <a:off x="2571224" y="3886200"/>
            <a:ext cx="4210576" cy="1815882"/>
          </a:xfrm>
          <a:prstGeom prst="rect">
            <a:avLst/>
          </a:prstGeom>
          <a:noFill/>
        </p:spPr>
        <p:txBody>
          <a:bodyPr wrap="none" rtlCol="0">
            <a:spAutoFit/>
          </a:bodyPr>
          <a:lstStyle/>
          <a:p>
            <a:pPr algn="ctr"/>
            <a:r>
              <a:rPr lang="en-US" sz="2800" b="1" dirty="0">
                <a:solidFill>
                  <a:srgbClr val="FF0000"/>
                </a:solidFill>
              </a:rPr>
              <a:t>Page 1 TF-IDF = 0.3788</a:t>
            </a:r>
          </a:p>
          <a:p>
            <a:pPr algn="ctr"/>
            <a:r>
              <a:rPr lang="en-US" sz="2800" b="1" dirty="0">
                <a:solidFill>
                  <a:srgbClr val="FF0000"/>
                </a:solidFill>
              </a:rPr>
              <a:t>Page 2 TF-IDF = 0.6473</a:t>
            </a:r>
          </a:p>
          <a:p>
            <a:pPr algn="ctr"/>
            <a:endParaRPr lang="en-US" sz="2800" b="1" dirty="0">
              <a:solidFill>
                <a:srgbClr val="FF0000"/>
              </a:solidFill>
            </a:endParaRPr>
          </a:p>
          <a:p>
            <a:pPr algn="ctr"/>
            <a:r>
              <a:rPr lang="en-US" sz="2800" b="1" dirty="0">
                <a:solidFill>
                  <a:srgbClr val="FF0000"/>
                </a:solidFill>
              </a:rPr>
              <a:t>Page 2 Rank &gt; Page 1 Rank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Relevance</a:t>
            </a:r>
          </a:p>
        </p:txBody>
      </p:sp>
      <p:sp>
        <p:nvSpPr>
          <p:cNvPr id="3" name="Content Placeholder 2"/>
          <p:cNvSpPr>
            <a:spLocks noGrp="1"/>
          </p:cNvSpPr>
          <p:nvPr>
            <p:ph idx="1"/>
          </p:nvPr>
        </p:nvSpPr>
        <p:spPr/>
        <p:txBody>
          <a:bodyPr/>
          <a:lstStyle/>
          <a:p>
            <a:r>
              <a:rPr lang="en-US" dirty="0"/>
              <a:t>Search  engines  augment  TF–IDF  with  further  analyses  to  improve  relevance scoring:</a:t>
            </a:r>
          </a:p>
          <a:p>
            <a:pPr lvl="1"/>
            <a:r>
              <a:rPr lang="en-US" dirty="0"/>
              <a:t>Phrase Matching </a:t>
            </a:r>
          </a:p>
          <a:p>
            <a:pPr lvl="1"/>
            <a:r>
              <a:rPr lang="en-US" dirty="0"/>
              <a:t>Synonyms</a:t>
            </a:r>
          </a:p>
          <a:p>
            <a:pPr lvl="1"/>
            <a:r>
              <a:rPr lang="en-US" dirty="0"/>
              <a:t>Link Text</a:t>
            </a:r>
          </a:p>
          <a:p>
            <a:pPr lvl="1"/>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a:t>
            </a:r>
            <a:endParaRPr lang="en-US" dirty="0"/>
          </a:p>
        </p:txBody>
      </p:sp>
      <p:sp>
        <p:nvSpPr>
          <p:cNvPr id="3" name="Content Placeholder 2"/>
          <p:cNvSpPr>
            <a:spLocks noGrp="1"/>
          </p:cNvSpPr>
          <p:nvPr>
            <p:ph idx="1"/>
          </p:nvPr>
        </p:nvSpPr>
        <p:spPr/>
        <p:txBody>
          <a:bodyPr/>
          <a:lstStyle/>
          <a:p>
            <a:r>
              <a:rPr lang="en-US" dirty="0"/>
              <a:t>Introduction </a:t>
            </a:r>
          </a:p>
          <a:p>
            <a:r>
              <a:rPr lang="en-US" dirty="0"/>
              <a:t>Types of Search Engines </a:t>
            </a:r>
          </a:p>
          <a:p>
            <a:r>
              <a:rPr lang="en-US" dirty="0"/>
              <a:t>Crawler-Based Search Engines Components</a:t>
            </a:r>
          </a:p>
          <a:p>
            <a:r>
              <a:rPr lang="en-US" dirty="0"/>
              <a:t>Web Crawler </a:t>
            </a:r>
          </a:p>
          <a:p>
            <a:r>
              <a:rPr lang="en-US" dirty="0"/>
              <a:t>Web Crawler Issues</a:t>
            </a:r>
          </a:p>
          <a:p>
            <a:r>
              <a:rPr lang="en-US" dirty="0"/>
              <a:t>Content Relevance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Search Engines</a:t>
            </a:r>
          </a:p>
        </p:txBody>
      </p:sp>
      <p:sp>
        <p:nvSpPr>
          <p:cNvPr id="3" name="Content Placeholder 2"/>
          <p:cNvSpPr>
            <a:spLocks noGrp="1"/>
          </p:cNvSpPr>
          <p:nvPr>
            <p:ph idx="1"/>
          </p:nvPr>
        </p:nvSpPr>
        <p:spPr/>
        <p:txBody>
          <a:bodyPr/>
          <a:lstStyle/>
          <a:p>
            <a:r>
              <a:rPr lang="en-US" dirty="0"/>
              <a:t>Crawler Based Search Engines</a:t>
            </a:r>
          </a:p>
          <a:p>
            <a:r>
              <a:rPr lang="en-US" dirty="0"/>
              <a:t>Human Powered Directories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Crawler Based Search Engines</a:t>
            </a:r>
          </a:p>
        </p:txBody>
      </p:sp>
      <p:sp>
        <p:nvSpPr>
          <p:cNvPr id="3" name="Content Placeholder 2"/>
          <p:cNvSpPr>
            <a:spLocks noGrp="1"/>
          </p:cNvSpPr>
          <p:nvPr>
            <p:ph idx="1"/>
          </p:nvPr>
        </p:nvSpPr>
        <p:spPr/>
        <p:txBody>
          <a:bodyPr/>
          <a:lstStyle/>
          <a:p>
            <a:r>
              <a:rPr lang="en-US" dirty="0"/>
              <a:t>Create their listings </a:t>
            </a:r>
            <a:r>
              <a:rPr lang="en-US" b="1" dirty="0"/>
              <a:t>automatically </a:t>
            </a:r>
            <a:r>
              <a:rPr lang="en-US" dirty="0"/>
              <a:t>using a s/w program to “</a:t>
            </a:r>
            <a:r>
              <a:rPr lang="en-US" b="1" i="1" dirty="0"/>
              <a:t>crawl</a:t>
            </a:r>
            <a:r>
              <a:rPr lang="en-US" dirty="0"/>
              <a:t>” or “</a:t>
            </a:r>
            <a:r>
              <a:rPr lang="en-US" b="1" i="1" dirty="0"/>
              <a:t>spider</a:t>
            </a:r>
            <a:r>
              <a:rPr lang="en-US" dirty="0"/>
              <a:t>” the web, then index what it finds to build the search engine base. </a:t>
            </a:r>
          </a:p>
          <a:p>
            <a:r>
              <a:rPr lang="en-US" dirty="0"/>
              <a:t>Web page changes can be </a:t>
            </a:r>
            <a:r>
              <a:rPr lang="en-US" b="1" dirty="0"/>
              <a:t>dynamically caught </a:t>
            </a:r>
            <a:r>
              <a:rPr lang="en-US" dirty="0"/>
              <a:t>by crawler-based search engines and will affect how these web pages get listed in the search results.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Crawler Based Search Engines</a:t>
            </a:r>
          </a:p>
        </p:txBody>
      </p:sp>
      <p:sp>
        <p:nvSpPr>
          <p:cNvPr id="3" name="Content Placeholder 2"/>
          <p:cNvSpPr>
            <a:spLocks noGrp="1"/>
          </p:cNvSpPr>
          <p:nvPr>
            <p:ph idx="1"/>
          </p:nvPr>
        </p:nvSpPr>
        <p:spPr/>
        <p:txBody>
          <a:bodyPr/>
          <a:lstStyle/>
          <a:p>
            <a:r>
              <a:rPr lang="en-US" dirty="0"/>
              <a:t>Crawler-based search engines are efficient when </a:t>
            </a:r>
            <a:r>
              <a:rPr lang="en-US" b="1" dirty="0"/>
              <a:t>Searching for a specific search topic </a:t>
            </a:r>
            <a:r>
              <a:rPr lang="en-US" dirty="0"/>
              <a:t>BUT in case of </a:t>
            </a:r>
            <a:r>
              <a:rPr lang="en-US" b="1" dirty="0"/>
              <a:t>Simple search requests </a:t>
            </a:r>
            <a:r>
              <a:rPr lang="en-US" dirty="0"/>
              <a:t>may return hundreds of thousands of irrelevant responses.  </a:t>
            </a:r>
          </a:p>
          <a:p>
            <a:r>
              <a:rPr lang="en-US" b="1" dirty="0"/>
              <a:t>Examples</a:t>
            </a:r>
            <a:r>
              <a:rPr lang="en-US" dirty="0"/>
              <a:t>: Google , AltaVista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Human Powered Directories</a:t>
            </a:r>
          </a:p>
        </p:txBody>
      </p:sp>
      <p:sp>
        <p:nvSpPr>
          <p:cNvPr id="3" name="Content Placeholder 2"/>
          <p:cNvSpPr>
            <a:spLocks noGrp="1"/>
          </p:cNvSpPr>
          <p:nvPr>
            <p:ph idx="1"/>
          </p:nvPr>
        </p:nvSpPr>
        <p:spPr/>
        <p:txBody>
          <a:bodyPr/>
          <a:lstStyle/>
          <a:p>
            <a:r>
              <a:rPr lang="en-US" dirty="0"/>
              <a:t>Depend on </a:t>
            </a:r>
            <a:r>
              <a:rPr lang="en-US" b="1" dirty="0"/>
              <a:t>Human editors </a:t>
            </a:r>
            <a:r>
              <a:rPr lang="en-US" dirty="0"/>
              <a:t>to build their listings.</a:t>
            </a:r>
          </a:p>
          <a:p>
            <a:pPr lvl="1"/>
            <a:r>
              <a:rPr lang="en-US" dirty="0"/>
              <a:t> </a:t>
            </a:r>
            <a:r>
              <a:rPr lang="en-US" b="1" dirty="0"/>
              <a:t>Webmasters</a:t>
            </a:r>
            <a:r>
              <a:rPr lang="en-US" dirty="0"/>
              <a:t> submit a short description to the directory for their websites, or </a:t>
            </a:r>
            <a:r>
              <a:rPr lang="en-US" b="1" dirty="0"/>
              <a:t>editors</a:t>
            </a:r>
            <a:r>
              <a:rPr lang="en-US" dirty="0"/>
              <a:t> write one for the sites they review, and these manually edited descriptions will form the search base.</a:t>
            </a:r>
          </a:p>
          <a:p>
            <a:r>
              <a:rPr lang="en-US" dirty="0"/>
              <a:t>Changes made to individual web pages will have </a:t>
            </a:r>
            <a:r>
              <a:rPr lang="en-US" b="1" dirty="0"/>
              <a:t>no effect </a:t>
            </a:r>
            <a:r>
              <a:rPr lang="en-US" dirty="0"/>
              <a:t>on how these pages get listed in the search results.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Human Powered Directories</a:t>
            </a:r>
          </a:p>
        </p:txBody>
      </p:sp>
      <p:sp>
        <p:nvSpPr>
          <p:cNvPr id="3" name="Content Placeholder 2"/>
          <p:cNvSpPr>
            <a:spLocks noGrp="1"/>
          </p:cNvSpPr>
          <p:nvPr>
            <p:ph idx="1"/>
          </p:nvPr>
        </p:nvSpPr>
        <p:spPr/>
        <p:txBody>
          <a:bodyPr>
            <a:normAutofit/>
          </a:bodyPr>
          <a:lstStyle/>
          <a:p>
            <a:r>
              <a:rPr lang="en-US" dirty="0"/>
              <a:t>Human-powered directories are good when searching for </a:t>
            </a:r>
            <a:r>
              <a:rPr lang="en-US" b="1" dirty="0"/>
              <a:t>a general topic</a:t>
            </a:r>
            <a:r>
              <a:rPr lang="en-US" dirty="0"/>
              <a:t> BUT it is not an efficient way to find information when searching for </a:t>
            </a:r>
            <a:r>
              <a:rPr lang="en-US" b="1" dirty="0"/>
              <a:t>a specific search topic</a:t>
            </a:r>
            <a:r>
              <a:rPr lang="en-US" dirty="0"/>
              <a:t>.</a:t>
            </a:r>
          </a:p>
          <a:p>
            <a:r>
              <a:rPr lang="en-US" b="1" dirty="0"/>
              <a:t>Examples</a:t>
            </a:r>
            <a:r>
              <a:rPr lang="en-US" dirty="0"/>
              <a:t>: Yahoo Directory,  MSN search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Crawler-Based Search Engines Components</a:t>
            </a:r>
          </a:p>
        </p:txBody>
      </p:sp>
      <p:pic>
        <p:nvPicPr>
          <p:cNvPr id="1026" name="Picture 2"/>
          <p:cNvPicPr>
            <a:picLocks noChangeAspect="1" noChangeArrowheads="1"/>
          </p:cNvPicPr>
          <p:nvPr/>
        </p:nvPicPr>
        <p:blipFill>
          <a:blip r:embed="rId2"/>
          <a:srcRect b="3077"/>
          <a:stretch>
            <a:fillRect/>
          </a:stretch>
        </p:blipFill>
        <p:spPr bwMode="auto">
          <a:xfrm>
            <a:off x="1143000" y="1600201"/>
            <a:ext cx="7010400" cy="480059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2271</TotalTime>
  <Words>3584</Words>
  <Application>Microsoft Office PowerPoint</Application>
  <PresentationFormat>On-screen Show (4:3)</PresentationFormat>
  <Paragraphs>242</Paragraphs>
  <Slides>39</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Calibri</vt:lpstr>
      <vt:lpstr>Office Theme</vt:lpstr>
      <vt:lpstr>PowerPoint Presentation</vt:lpstr>
      <vt:lpstr>Agenda</vt:lpstr>
      <vt:lpstr>Introduction </vt:lpstr>
      <vt:lpstr>Types of Search Engines</vt:lpstr>
      <vt:lpstr>Crawler Based Search Engines</vt:lpstr>
      <vt:lpstr>Crawler Based Search Engines</vt:lpstr>
      <vt:lpstr>Human Powered Directories</vt:lpstr>
      <vt:lpstr>Human Powered Directories</vt:lpstr>
      <vt:lpstr>Crawler-Based Search Engines Components</vt:lpstr>
      <vt:lpstr>Crawler-Based Search Engines Components</vt:lpstr>
      <vt:lpstr>Crawler-Based Search Engines Components</vt:lpstr>
      <vt:lpstr>Crawler-Based Search Engines Components</vt:lpstr>
      <vt:lpstr>Crawler-Based Search Engines Components</vt:lpstr>
      <vt:lpstr>Crawler-Based Search Engines Components</vt:lpstr>
      <vt:lpstr>Crawler-Based Search Engines Components</vt:lpstr>
      <vt:lpstr>Web Crawler </vt:lpstr>
      <vt:lpstr>Basic Crawler Algorithm </vt:lpstr>
      <vt:lpstr>Crawler Issues </vt:lpstr>
      <vt:lpstr>Crawler Issues </vt:lpstr>
      <vt:lpstr>Crawler Issues </vt:lpstr>
      <vt:lpstr>Crawler Issues </vt:lpstr>
      <vt:lpstr>The Robot Exclusion Protocol</vt:lpstr>
      <vt:lpstr>Samples of Robot.txt</vt:lpstr>
      <vt:lpstr>Robot.txt Examples </vt:lpstr>
      <vt:lpstr>Indexer</vt:lpstr>
      <vt:lpstr>Indexer</vt:lpstr>
      <vt:lpstr>Recall Vs. Precision </vt:lpstr>
      <vt:lpstr>Example</vt:lpstr>
      <vt:lpstr>Indexer</vt:lpstr>
      <vt:lpstr>Indexing Example</vt:lpstr>
      <vt:lpstr>Content Relevance</vt:lpstr>
      <vt:lpstr>Content Relevance</vt:lpstr>
      <vt:lpstr>Content Relevance</vt:lpstr>
      <vt:lpstr>Content Relevance</vt:lpstr>
      <vt:lpstr>Content Relevance</vt:lpstr>
      <vt:lpstr>PowerPoint Presentation</vt:lpstr>
      <vt:lpstr>PowerPoint Presentation</vt:lpstr>
      <vt:lpstr>Content Relevance</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Tamer</dc:creator>
  <cp:lastModifiedBy>Peter Atef Fathi Zaki</cp:lastModifiedBy>
  <cp:revision>287</cp:revision>
  <dcterms:created xsi:type="dcterms:W3CDTF">2020-04-07T04:36:53Z</dcterms:created>
  <dcterms:modified xsi:type="dcterms:W3CDTF">2022-03-09T19:00:43Z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1033-11.1.0.9126</vt:lpwstr>
  </property>
</Properties>
</file>