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lfa Slab One" panose="020B0604020202020204" charset="0"/>
      <p:regular r:id="rId35"/>
    </p:embeddedFont>
    <p:embeddedFont>
      <p:font typeface="Proxima Nov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26" autoAdjust="0"/>
  </p:normalViewPr>
  <p:slideViewPr>
    <p:cSldViewPr snapToGrid="0">
      <p:cViewPr varScale="1">
        <p:scale>
          <a:sx n="96" d="100"/>
          <a:sy n="96" d="100"/>
        </p:scale>
        <p:origin x="1066"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oracle.com/javase/tutorial/essential/concurrency/procthread.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oracle.com/javase/8/docs/api/java/lang/Object.html#notifyAl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bm.com/developerworks/library/j-jtp0523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Presentation is based on oracle threading tutorial here </a:t>
            </a:r>
            <a:r>
              <a:rPr lang="en" sz="1100" b="0" i="0" u="sng" strike="noStrike" cap="none">
                <a:solidFill>
                  <a:schemeClr val="hlink"/>
                </a:solidFill>
                <a:latin typeface="Arial"/>
                <a:ea typeface="Arial"/>
                <a:cs typeface="Arial"/>
                <a:sym typeface="Arial"/>
                <a:hlinkClick r:id="rId3"/>
              </a:rPr>
              <a:t>https://docs.oracle.com/javase/tutorial/essential/concurrency/procthread.html</a:t>
            </a:r>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350a891a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3350a891af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50a891a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3350a891af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350a891a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350a891af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The priorities forces thread 2 (with higher priority) to run first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50a891a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350a891af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The priorities forces thread 2 (with higher priority) to run first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50a891a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350a891af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350a891a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350a891af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50a891af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3350a891af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This relationship is simply a guarantee that memory writes by one specific statement are visible to another specific statement.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Every object has an intrinsic lock associated with it. By convention, a thread that needs exclusive and consistent access to an object's fields has to </a:t>
            </a:r>
            <a:r>
              <a:rPr lang="en" sz="950" b="0" i="1" u="none" strike="noStrike" cap="none">
                <a:solidFill>
                  <a:schemeClr val="dk1"/>
                </a:solidFill>
                <a:latin typeface="Arial"/>
                <a:ea typeface="Arial"/>
                <a:cs typeface="Arial"/>
                <a:sym typeface="Arial"/>
              </a:rPr>
              <a:t>acquire</a:t>
            </a:r>
            <a:r>
              <a:rPr lang="en" sz="950" b="0" i="0" u="none" strike="noStrike" cap="none">
                <a:solidFill>
                  <a:schemeClr val="dk1"/>
                </a:solidFill>
                <a:latin typeface="Arial"/>
                <a:ea typeface="Arial"/>
                <a:cs typeface="Arial"/>
                <a:sym typeface="Arial"/>
              </a:rPr>
              <a:t> the object's intrinsic lock before accessing them, and then </a:t>
            </a:r>
            <a:r>
              <a:rPr lang="en" sz="950" b="0" i="1" u="none" strike="noStrike" cap="none">
                <a:solidFill>
                  <a:schemeClr val="dk1"/>
                </a:solidFill>
                <a:latin typeface="Arial"/>
                <a:ea typeface="Arial"/>
                <a:cs typeface="Arial"/>
                <a:sym typeface="Arial"/>
              </a:rPr>
              <a:t>release</a:t>
            </a:r>
            <a:r>
              <a:rPr lang="en" sz="950" b="0" i="0" u="none" strike="noStrike" cap="none">
                <a:solidFill>
                  <a:schemeClr val="dk1"/>
                </a:solidFill>
                <a:latin typeface="Arial"/>
                <a:ea typeface="Arial"/>
                <a:cs typeface="Arial"/>
                <a:sym typeface="Arial"/>
              </a:rPr>
              <a:t> the intrinsic lock when it's done with them. A thread is said to </a:t>
            </a:r>
            <a:r>
              <a:rPr lang="en" sz="950" b="0" i="1" u="none" strike="noStrike" cap="none">
                <a:solidFill>
                  <a:schemeClr val="dk1"/>
                </a:solidFill>
                <a:latin typeface="Arial"/>
                <a:ea typeface="Arial"/>
                <a:cs typeface="Arial"/>
                <a:sym typeface="Arial"/>
              </a:rPr>
              <a:t>own</a:t>
            </a:r>
            <a:r>
              <a:rPr lang="en" sz="950" b="0" i="0" u="none" strike="noStrike" cap="none">
                <a:solidFill>
                  <a:schemeClr val="dk1"/>
                </a:solidFill>
                <a:latin typeface="Arial"/>
                <a:ea typeface="Arial"/>
                <a:cs typeface="Arial"/>
                <a:sym typeface="Arial"/>
              </a:rPr>
              <a:t> the intrinsic lock between the time it has acquired the lock and released the lock. As long as a thread owns an intrinsic lock, no other thread can acquire the same lock. The other thread will block when it attempts to acquire the lock.</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When a thread releases an intrinsic lock, a happens-before relationship is established between that action and any subsequent acquisition of the same lock.</a:t>
            </a:r>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When a thread invokes a synchronized method, it automatically acquires the intrinsic lock for that method's object and releases it when the method returns. The lock release occurs even if the return was caused by an uncaught exception.</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You might wonder what happens when a static synchronized method is invoked, since a static method is associated with a class, not an object. In this case, the thread acquires the intrinsic lock for the </a:t>
            </a:r>
            <a:r>
              <a:rPr lang="en" sz="950" b="0" i="0" u="none" strike="noStrike" cap="none">
                <a:solidFill>
                  <a:schemeClr val="dk1"/>
                </a:solidFill>
                <a:latin typeface="Courier New"/>
                <a:ea typeface="Courier New"/>
                <a:cs typeface="Courier New"/>
                <a:sym typeface="Courier New"/>
              </a:rPr>
              <a:t>Class</a:t>
            </a:r>
            <a:r>
              <a:rPr lang="en" sz="950" b="0" i="0" u="none" strike="noStrike" cap="none">
                <a:solidFill>
                  <a:schemeClr val="dk1"/>
                </a:solidFill>
                <a:latin typeface="Arial"/>
                <a:ea typeface="Arial"/>
                <a:cs typeface="Arial"/>
                <a:sym typeface="Arial"/>
              </a:rPr>
              <a:t> object associated with the class. Thus access to class's static fields is controlled by a lock that's distinct from the lock for any instance of the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dirty="0">
                <a:solidFill>
                  <a:schemeClr val="dk1"/>
                </a:solidFill>
                <a:latin typeface="Arial"/>
                <a:ea typeface="Arial"/>
                <a:cs typeface="Arial"/>
                <a:sym typeface="Arial"/>
              </a:rPr>
              <a:t>We need concurrency to speed up the computations on the machine, which means less waiting time</a:t>
            </a:r>
            <a:endParaRPr dirty="0"/>
          </a:p>
          <a:p>
            <a:pPr marL="457200" marR="0" lvl="0" indent="-298450" algn="l" rtl="0">
              <a:lnSpc>
                <a:spcPct val="115000"/>
              </a:lnSpc>
              <a:spcBef>
                <a:spcPts val="0"/>
              </a:spcBef>
              <a:spcAft>
                <a:spcPts val="0"/>
              </a:spcAft>
              <a:buNone/>
            </a:pPr>
            <a:r>
              <a:rPr lang="en" sz="1100" b="0" i="0" u="none" strike="noStrike" cap="none" dirty="0">
                <a:solidFill>
                  <a:schemeClr val="dk2"/>
                </a:solidFill>
                <a:latin typeface="Arial"/>
                <a:ea typeface="Arial"/>
                <a:cs typeface="Arial"/>
                <a:sym typeface="Arial"/>
              </a:rPr>
              <a:t>Multiprogramming: The ability of running multiple processes on the OS, by loading all of them in the memory while there’s enough space. If one CPU is used, then each process takes a turn to run and this turn is confined by a timing constraint (from a software pov)</a:t>
            </a:r>
            <a:endParaRPr dirty="0"/>
          </a:p>
          <a:p>
            <a:pPr marL="457200" marR="0" lvl="0" indent="-298450" algn="l" rtl="0">
              <a:lnSpc>
                <a:spcPct val="115000"/>
              </a:lnSpc>
              <a:spcBef>
                <a:spcPts val="1600"/>
              </a:spcBef>
              <a:spcAft>
                <a:spcPts val="0"/>
              </a:spcAft>
              <a:buNone/>
            </a:pPr>
            <a:r>
              <a:rPr lang="en" sz="1100" b="0" i="0" u="none" strike="noStrike" cap="none" dirty="0">
                <a:solidFill>
                  <a:schemeClr val="dk2"/>
                </a:solidFill>
                <a:latin typeface="Arial"/>
                <a:ea typeface="Arial"/>
                <a:cs typeface="Arial"/>
                <a:sym typeface="Arial"/>
              </a:rPr>
              <a:t>Multiprocessing: The ability of running multiple programs on the OS on multiple CPUs by assigning each process on a CPU  </a:t>
            </a:r>
            <a:endParaRPr dirty="0"/>
          </a:p>
          <a:p>
            <a:pPr marL="457200" marR="0" lvl="0" indent="-298450" algn="l" rtl="0">
              <a:lnSpc>
                <a:spcPct val="115000"/>
              </a:lnSpc>
              <a:spcBef>
                <a:spcPts val="1600"/>
              </a:spcBef>
              <a:spcAft>
                <a:spcPts val="0"/>
              </a:spcAft>
              <a:buNone/>
            </a:pPr>
            <a:r>
              <a:rPr lang="en" sz="1100" b="0" i="0" u="none" strike="noStrike" cap="none" dirty="0">
                <a:solidFill>
                  <a:schemeClr val="dk2"/>
                </a:solidFill>
                <a:latin typeface="Arial"/>
                <a:ea typeface="Arial"/>
                <a:cs typeface="Arial"/>
                <a:sym typeface="Arial"/>
              </a:rPr>
              <a:t>Multithreading: The ability to divide the process execution into threads (multiple code segments) that run concurrently and share the same resources (e.g. memory)</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350a891a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350a891af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350a891a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350a891af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350a891a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350a891af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Final, can be read through non- synchronized methods as no one will change its value</a:t>
            </a:r>
            <a:endParaRPr/>
          </a:p>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350a891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350a891af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350a891af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350a891af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350a891a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350a891af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350a891af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350a891af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350a891a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350a891af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endParaRPr sz="95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200"/>
              <a:buFont typeface="Arial"/>
              <a:buNone/>
            </a:pPr>
            <a:r>
              <a:rPr lang="en" sz="1200" b="1" i="0" u="none" strike="noStrike" cap="none">
                <a:solidFill>
                  <a:schemeClr val="dk1"/>
                </a:solidFill>
                <a:latin typeface="Arial"/>
                <a:ea typeface="Arial"/>
                <a:cs typeface="Arial"/>
                <a:sym typeface="Arial"/>
              </a:rPr>
              <a:t>Processes</a:t>
            </a:r>
            <a:endParaRPr/>
          </a:p>
          <a:p>
            <a:pPr marL="0" marR="0" lvl="0" indent="0" algn="l" rtl="0">
              <a:lnSpc>
                <a:spcPct val="100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A process has a self-contained execution environment. A process generally has a complete, private set of basic run-time resources; in particular, each process has its own memory space. Processes are often seen as synonymous with programs or applications. </a:t>
            </a:r>
            <a:endParaRPr/>
          </a:p>
          <a:p>
            <a:pPr marL="0" marR="0" lvl="0" indent="0" algn="l" rtl="0">
              <a:lnSpc>
                <a:spcPct val="100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Most implementations of the Java virtual machine run as a single proces. A Java application can create additional processes using a ProcessBuilder object.</a:t>
            </a:r>
            <a:endParaRPr/>
          </a:p>
          <a:p>
            <a:pPr marL="0" marR="0" lvl="0" indent="0" algn="l" rtl="0">
              <a:lnSpc>
                <a:spcPct val="100000"/>
              </a:lnSpc>
              <a:spcBef>
                <a:spcPts val="1600"/>
              </a:spcBef>
              <a:spcAft>
                <a:spcPts val="0"/>
              </a:spcAft>
              <a:buClr>
                <a:schemeClr val="dk1"/>
              </a:buClr>
              <a:buSzPts val="1200"/>
              <a:buFont typeface="Arial"/>
              <a:buNone/>
            </a:pPr>
            <a:r>
              <a:rPr lang="en" sz="1200" b="1" i="0" u="none" strike="noStrike" cap="none">
                <a:solidFill>
                  <a:schemeClr val="dk1"/>
                </a:solidFill>
                <a:latin typeface="Arial"/>
                <a:ea typeface="Arial"/>
                <a:cs typeface="Arial"/>
                <a:sym typeface="Arial"/>
              </a:rPr>
              <a:t>Threads</a:t>
            </a:r>
            <a:endParaRPr/>
          </a:p>
          <a:p>
            <a:pPr marL="0" marR="0" lvl="0" indent="0" algn="l" rtl="0">
              <a:lnSpc>
                <a:spcPct val="115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Both processes and threads provide an execution environment, but creating a new thread requires fewer resources than creating a new process.</a:t>
            </a:r>
            <a:endParaRPr/>
          </a:p>
          <a:p>
            <a:pPr marL="0" marR="0" lvl="0" indent="0" algn="l" rtl="0">
              <a:lnSpc>
                <a:spcPct val="115000"/>
              </a:lnSpc>
              <a:spcBef>
                <a:spcPts val="160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Multithreaded execution is an essential feature of the Java platform. Every application has at least one thread — or several, if you count "system" threads that do things like memory management and signal handling. But from the application programmer's point of view, you start with just one thread, called the </a:t>
            </a:r>
            <a:r>
              <a:rPr lang="en" sz="1200" b="0" i="1" u="none" strike="noStrike" cap="none">
                <a:solidFill>
                  <a:schemeClr val="dk1"/>
                </a:solidFill>
                <a:latin typeface="Arial"/>
                <a:ea typeface="Arial"/>
                <a:cs typeface="Arial"/>
                <a:sym typeface="Arial"/>
              </a:rPr>
              <a:t>main thread</a:t>
            </a:r>
            <a:r>
              <a:rPr lang="en" sz="1200" b="0" i="0" u="none" strike="noStrike" cap="none">
                <a:solidFill>
                  <a:schemeClr val="dk1"/>
                </a:solidFill>
                <a:latin typeface="Arial"/>
                <a:ea typeface="Arial"/>
                <a:cs typeface="Arial"/>
                <a:sym typeface="Arial"/>
              </a:rPr>
              <a:t>. This thread has the ability to create additional threads,</a:t>
            </a:r>
            <a:endParaRPr/>
          </a:p>
          <a:p>
            <a:pPr marL="0" marR="0" lvl="0" indent="0" algn="l" rtl="0">
              <a:lnSpc>
                <a:spcPct val="115000"/>
              </a:lnSpc>
              <a:spcBef>
                <a:spcPts val="16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Synchronized may slow down the thread execution, so if it’s about synchronizing the operation on supported atomic types, then use atomic to speedup the execution. Otherwise use synchronized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0000"/>
              </a:buClr>
              <a:buSzPts val="1100"/>
              <a:buFont typeface="Arial"/>
              <a:buNone/>
            </a:pPr>
            <a:r>
              <a:rPr lang="en" b="1">
                <a:solidFill>
                  <a:srgbClr val="000000"/>
                </a:solidFill>
              </a:rPr>
              <a:t>Note:</a:t>
            </a:r>
            <a:r>
              <a:rPr lang="en">
                <a:solidFill>
                  <a:srgbClr val="000000"/>
                </a:solidFill>
              </a:rPr>
              <a:t> Always invoke wait inside a loop that tests for the condition being waited for. Don't assume that the interrupt was for the particular condition you were waiting for, or that the condition is still true.</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rgbClr val="000000"/>
              </a:buClr>
              <a:buSzPts val="1100"/>
              <a:buFont typeface="Arial"/>
              <a:buNone/>
            </a:pPr>
            <a:r>
              <a:rPr lang="en">
                <a:solidFill>
                  <a:srgbClr val="000000"/>
                </a:solidFill>
              </a:rPr>
              <a:t>Like many methods that suspend execution, wait can throw InterruptedException. </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rgbClr val="000000"/>
              </a:buClr>
              <a:buSzPts val="1100"/>
              <a:buFont typeface="Arial"/>
              <a:buNone/>
            </a:pPr>
            <a:r>
              <a:rPr lang="en">
                <a:solidFill>
                  <a:srgbClr val="000000"/>
                </a:solidFill>
              </a:rPr>
              <a:t>Why is this  synchronized? Suppose d is the object we're using to invoke wait. When a thread invokes d.wait, it must own the intrinsic lock for d — otherwise an error is thrown. Invoking wait inside a synchronized method is a simple way to acquire the intrinsic lock.</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rgbClr val="000000"/>
              </a:buClr>
              <a:buSzPts val="1100"/>
              <a:buFont typeface="Arial"/>
              <a:buNone/>
            </a:pPr>
            <a:r>
              <a:rPr lang="en">
                <a:solidFill>
                  <a:srgbClr val="000000"/>
                </a:solidFill>
              </a:rPr>
              <a:t>When wait is invoked, the thread releases the lock and suspends execution. At some future time, another thread will acquire the same lock and invoke</a:t>
            </a:r>
            <a:r>
              <a:rPr lang="en">
                <a:solidFill>
                  <a:srgbClr val="000000"/>
                </a:solidFill>
                <a:uFill>
                  <a:noFill/>
                </a:uFill>
                <a:hlinkClick r:id="rId3"/>
              </a:rPr>
              <a:t> </a:t>
            </a:r>
            <a:r>
              <a:rPr lang="en" u="sng">
                <a:solidFill>
                  <a:schemeClr val="hlink"/>
                </a:solidFill>
                <a:hlinkClick r:id="rId3"/>
              </a:rPr>
              <a:t>Object.notifyAll</a:t>
            </a:r>
            <a:r>
              <a:rPr lang="en">
                <a:solidFill>
                  <a:srgbClr val="000000"/>
                </a:solidFill>
              </a:rPr>
              <a:t>, informing all threads waiting on that lock that something important has happened</a:t>
            </a:r>
            <a:endParaRPr>
              <a:solidFill>
                <a:srgbClr val="000000"/>
              </a:solidFill>
            </a:endParaRPr>
          </a:p>
          <a:p>
            <a:pPr marL="0" marR="0" lvl="0" indent="0" algn="l" rtl="0">
              <a:spcBef>
                <a:spcPts val="0"/>
              </a:spcBef>
              <a:spcAft>
                <a:spcPts val="0"/>
              </a:spcAft>
              <a:buClr>
                <a:srgbClr val="000000"/>
              </a:buClr>
              <a:buSzPts val="1100"/>
              <a:buFont typeface="Arial"/>
              <a:buNone/>
            </a:pPr>
            <a:endParaRPr>
              <a:solidFill>
                <a:srgbClr val="000000"/>
              </a:solidFill>
            </a:endParaRPr>
          </a:p>
          <a:p>
            <a:pPr marL="0" marR="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350a891a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350a891a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Courier New"/>
              <a:buNone/>
            </a:pPr>
            <a:r>
              <a:rPr lang="en" sz="950" b="0" i="0" u="none" strike="noStrike" cap="none">
                <a:solidFill>
                  <a:schemeClr val="dk1"/>
                </a:solidFill>
                <a:latin typeface="Courier New"/>
                <a:ea typeface="Courier New"/>
                <a:cs typeface="Courier New"/>
                <a:sym typeface="Courier New"/>
              </a:rPr>
              <a:t>Thread.sleep</a:t>
            </a:r>
            <a:r>
              <a:rPr lang="en" sz="950" b="0" i="0" u="none" strike="noStrike" cap="none">
                <a:solidFill>
                  <a:schemeClr val="dk1"/>
                </a:solidFill>
                <a:latin typeface="Arial"/>
                <a:ea typeface="Arial"/>
                <a:cs typeface="Arial"/>
                <a:sym typeface="Arial"/>
              </a:rPr>
              <a:t> causes the current thread to suspend execution for a specified period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350a891a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3350a891a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Courier New"/>
              <a:buNone/>
            </a:pPr>
            <a:r>
              <a:rPr lang="en" sz="950" b="0" i="0" u="none" strike="noStrike" cap="none">
                <a:solidFill>
                  <a:schemeClr val="dk1"/>
                </a:solidFill>
                <a:latin typeface="Courier New"/>
                <a:ea typeface="Courier New"/>
                <a:cs typeface="Courier New"/>
                <a:sym typeface="Courier New"/>
              </a:rPr>
              <a:t>Thread.sleep</a:t>
            </a:r>
            <a:r>
              <a:rPr lang="en" sz="950" b="0" i="0" u="none" strike="noStrike" cap="none">
                <a:solidFill>
                  <a:schemeClr val="dk1"/>
                </a:solidFill>
                <a:latin typeface="Arial"/>
                <a:ea typeface="Arial"/>
                <a:cs typeface="Arial"/>
                <a:sym typeface="Arial"/>
              </a:rPr>
              <a:t> causes the current thread to suspend execution for a specified period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50a891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350a891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Courier New"/>
              <a:buNone/>
            </a:pPr>
            <a:r>
              <a:rPr lang="en" sz="950" b="0" i="0" u="none" strike="noStrike" cap="none">
                <a:solidFill>
                  <a:schemeClr val="dk1"/>
                </a:solidFill>
                <a:latin typeface="Courier New"/>
                <a:ea typeface="Courier New"/>
                <a:cs typeface="Courier New"/>
                <a:sym typeface="Courier New"/>
              </a:rPr>
              <a:t>Thread.sleep</a:t>
            </a:r>
            <a:r>
              <a:rPr lang="en" sz="950" b="0" i="0" u="none" strike="noStrike" cap="none">
                <a:solidFill>
                  <a:schemeClr val="dk1"/>
                </a:solidFill>
                <a:latin typeface="Arial"/>
                <a:ea typeface="Arial"/>
                <a:cs typeface="Arial"/>
                <a:sym typeface="Arial"/>
              </a:rPr>
              <a:t> causes the current thread to suspend execution for a specified period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50a891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350a891a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spcBef>
                <a:spcPts val="0"/>
              </a:spcBef>
              <a:spcAft>
                <a:spcPts val="0"/>
              </a:spcAft>
              <a:buSzPts val="1400"/>
              <a:buAutoNum type="alphaLcPeriod"/>
            </a:pPr>
            <a:r>
              <a:rPr lang="en" sz="950" dirty="0">
                <a:latin typeface="Courier New"/>
                <a:ea typeface="Courier New"/>
                <a:cs typeface="Courier New"/>
                <a:sym typeface="Courier New"/>
              </a:rPr>
              <a:t>The printing is different, yeah sure it can replicate</a:t>
            </a:r>
            <a:endParaRPr sz="950" dirty="0">
              <a:latin typeface="Courier New"/>
              <a:ea typeface="Courier New"/>
              <a:cs typeface="Courier New"/>
              <a:sym typeface="Courier New"/>
            </a:endParaRPr>
          </a:p>
          <a:p>
            <a:pPr marL="457200" marR="0" lvl="0" indent="-288925" algn="l" rtl="0">
              <a:spcBef>
                <a:spcPts val="0"/>
              </a:spcBef>
              <a:spcAft>
                <a:spcPts val="0"/>
              </a:spcAft>
              <a:buSzPts val="950"/>
              <a:buFont typeface="Courier New"/>
              <a:buAutoNum type="alphaLcPeriod"/>
            </a:pPr>
            <a:r>
              <a:rPr lang="en" sz="950" dirty="0">
                <a:latin typeface="Courier New"/>
                <a:ea typeface="Courier New"/>
                <a:cs typeface="Courier New"/>
                <a:sym typeface="Courier New"/>
              </a:rPr>
              <a:t>Run is just a called function so it will not run in parallel.</a:t>
            </a:r>
            <a:endParaRPr sz="950" dirty="0">
              <a:latin typeface="Courier New"/>
              <a:ea typeface="Courier New"/>
              <a:cs typeface="Courier New"/>
              <a:sym typeface="Courier New"/>
            </a:endParaRPr>
          </a:p>
          <a:p>
            <a:pPr marL="457200" marR="0" lvl="0" indent="-288925" algn="l" rtl="0">
              <a:spcBef>
                <a:spcPts val="0"/>
              </a:spcBef>
              <a:spcAft>
                <a:spcPts val="0"/>
              </a:spcAft>
              <a:buSzPts val="950"/>
              <a:buFont typeface="Courier New"/>
              <a:buAutoNum type="alphaLcPeriod"/>
            </a:pPr>
            <a:r>
              <a:rPr lang="en-US" sz="1100" b="0" i="0" u="none" strike="noStrike" cap="none">
                <a:solidFill>
                  <a:schemeClr val="dk1"/>
                </a:solidFill>
                <a:effectLst/>
                <a:latin typeface="Arial"/>
                <a:ea typeface="Arial"/>
                <a:cs typeface="Arial"/>
                <a:sym typeface="Arial"/>
              </a:rPr>
              <a:t>As long as the main-method thread or any other user thread remains alive, your application will continue to execute.</a:t>
            </a:r>
            <a:endParaRPr sz="950" dirty="0">
              <a:latin typeface="Courier New"/>
              <a:ea typeface="Courier New"/>
              <a:cs typeface="Courier New"/>
              <a:sym typeface="Courier Ne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50a891a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350a891af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950"/>
              <a:buFont typeface="Arial"/>
              <a:buNone/>
            </a:pPr>
            <a:r>
              <a:rPr lang="en" sz="950" b="0" i="0" u="none" strike="noStrike" cap="none">
                <a:solidFill>
                  <a:schemeClr val="dk1"/>
                </a:solidFill>
                <a:latin typeface="Arial"/>
                <a:ea typeface="Arial"/>
                <a:cs typeface="Arial"/>
                <a:sym typeface="Arial"/>
              </a:rPr>
              <a:t>An </a:t>
            </a:r>
            <a:r>
              <a:rPr lang="en" sz="950" b="0" i="1" u="none" strike="noStrike" cap="none">
                <a:solidFill>
                  <a:schemeClr val="dk1"/>
                </a:solidFill>
                <a:latin typeface="Arial"/>
                <a:ea typeface="Arial"/>
                <a:cs typeface="Arial"/>
                <a:sym typeface="Arial"/>
              </a:rPr>
              <a:t>interrupt</a:t>
            </a:r>
            <a:r>
              <a:rPr lang="en" sz="950" b="0" i="0" u="none" strike="noStrike" cap="none">
                <a:solidFill>
                  <a:schemeClr val="dk1"/>
                </a:solidFill>
                <a:latin typeface="Arial"/>
                <a:ea typeface="Arial"/>
                <a:cs typeface="Arial"/>
                <a:sym typeface="Arial"/>
              </a:rPr>
              <a:t> is an “indication” to a thread that it should stop what it is doing and do something else. It's up to the programmer to decide exactly how a thread responds to an interrupt, but it is very common for the thread to terminate.</a:t>
            </a:r>
            <a:endParaRPr/>
          </a:p>
          <a:p>
            <a:pPr marL="0" marR="0" lvl="0" indent="0" algn="l" rtl="0">
              <a:spcBef>
                <a:spcPts val="0"/>
              </a:spcBef>
              <a:spcAft>
                <a:spcPts val="0"/>
              </a:spcAft>
              <a:buClr>
                <a:srgbClr val="222222"/>
              </a:buClr>
              <a:buSzPts val="1100"/>
              <a:buFont typeface="Arial"/>
              <a:buNone/>
            </a:pPr>
            <a:r>
              <a:rPr lang="en" sz="1100" b="0" i="0" u="none" strike="noStrike" cap="none">
                <a:solidFill>
                  <a:srgbClr val="222222"/>
                </a:solidFill>
                <a:highlight>
                  <a:srgbClr val="FFFFFF"/>
                </a:highlight>
                <a:latin typeface="Arial"/>
                <a:ea typeface="Arial"/>
                <a:cs typeface="Arial"/>
                <a:sym typeface="Arial"/>
              </a:rPr>
              <a:t>Interruption is a cooperative mechanism. When one thread interrupts another, the interrupted thread does not necessarily stop what it is doing immediately. Instead, interruption is a way of politely asking another thread to stop what it is doing if it wants to, at its convenience.  </a:t>
            </a:r>
            <a:r>
              <a:rPr lang="en" sz="1100" b="0" i="0" u="sng" strike="noStrike" cap="none">
                <a:solidFill>
                  <a:schemeClr val="hlink"/>
                </a:solidFill>
                <a:highlight>
                  <a:srgbClr val="FFFFFF"/>
                </a:highlight>
                <a:latin typeface="Arial"/>
                <a:ea typeface="Arial"/>
                <a:cs typeface="Arial"/>
                <a:sym typeface="Arial"/>
                <a:hlinkClick r:id="rId3"/>
              </a:rPr>
              <a:t>http://www.ibm.com/developerworks/library/j-jtp05236/</a:t>
            </a:r>
            <a:r>
              <a:rPr lang="en" sz="1100" b="0" i="0" u="none" strike="noStrike" cap="none">
                <a:solidFill>
                  <a:srgbClr val="222222"/>
                </a:solidFill>
                <a:highlight>
                  <a:srgbClr val="FFFFFF"/>
                </a:highlight>
                <a:latin typeface="Arial"/>
                <a:ea typeface="Arial"/>
                <a:cs typeface="Arial"/>
                <a:sym typeface="Arial"/>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2"/>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3"/>
              </a:buClr>
              <a:buSzPts val="5400"/>
              <a:buFont typeface="Alfa Slab One"/>
              <a:buNone/>
              <a:defRPr sz="5400" b="0" i="0" u="none" strike="noStrike" cap="none">
                <a:solidFill>
                  <a:schemeClr val="accent3"/>
                </a:solidFill>
                <a:latin typeface="Alfa Slab One"/>
                <a:ea typeface="Alfa Slab One"/>
                <a:cs typeface="Alfa Slab One"/>
                <a:sym typeface="Alfa Slab One"/>
              </a:defRPr>
            </a:lvl1pPr>
            <a:lvl2pPr lvl="1"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2pPr>
            <a:lvl3pPr lvl="2"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3pPr>
            <a:lvl4pPr lvl="3"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4pPr>
            <a:lvl5pPr lvl="4"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5pPr>
            <a:lvl6pPr lvl="5"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6pPr>
            <a:lvl7pPr lvl="6"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7pPr>
            <a:lvl8pPr lvl="7"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8pPr>
            <a:lvl9pPr lvl="8" algn="ctr">
              <a:spcBef>
                <a:spcPts val="0"/>
              </a:spcBef>
              <a:spcAft>
                <a:spcPts val="0"/>
              </a:spcAft>
              <a:buClr>
                <a:schemeClr val="accent3"/>
              </a:buClr>
              <a:buSzPts val="5400"/>
              <a:buFont typeface="Alfa Slab One"/>
              <a:buNone/>
              <a:defRPr sz="5400">
                <a:solidFill>
                  <a:schemeClr val="accent3"/>
                </a:solidFill>
                <a:latin typeface="Alfa Slab One"/>
                <a:ea typeface="Alfa Slab One"/>
                <a:cs typeface="Alfa Slab One"/>
                <a:sym typeface="Alfa Slab One"/>
              </a:defRPr>
            </a:lvl9pPr>
          </a:lstStyle>
          <a:p>
            <a:endParaRPr/>
          </a:p>
        </p:txBody>
      </p:sp>
      <p:sp>
        <p:nvSpPr>
          <p:cNvPr id="12" name="Google Shape;12;p2"/>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1pPr>
            <a:lvl2pPr marR="0" lvl="1"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2pPr>
            <a:lvl3pPr marR="0" lvl="2"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3pPr>
            <a:lvl4pPr marR="0" lvl="3"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4pPr>
            <a:lvl5pPr marR="0" lvl="4"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5pPr>
            <a:lvl6pPr marR="0" lvl="5"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6pPr>
            <a:lvl7pPr marR="0" lvl="6"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7pPr>
            <a:lvl8pPr marR="0" lvl="7"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8pPr>
            <a:lvl9pPr marR="0" lvl="8"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9pPr>
          </a:lstStyle>
          <a:p>
            <a:endParaRPr/>
          </a:p>
        </p:txBody>
      </p:sp>
      <p:sp>
        <p:nvSpPr>
          <p:cNvPr id="13" name="Google Shape;13;p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311700" y="1167925"/>
            <a:ext cx="8520600" cy="1980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1000"/>
              <a:buFont typeface="Alfa Slab One"/>
              <a:buNone/>
              <a:defRPr sz="11000" b="0" i="0" u="none" strike="noStrike" cap="none">
                <a:solidFill>
                  <a:schemeClr val="dk1"/>
                </a:solidFill>
                <a:latin typeface="Alfa Slab One"/>
                <a:ea typeface="Alfa Slab One"/>
                <a:cs typeface="Alfa Slab One"/>
                <a:sym typeface="Alfa Slab One"/>
              </a:defRPr>
            </a:lvl1pPr>
            <a:lvl2pPr lvl="1"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2pPr>
            <a:lvl3pPr lvl="2"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3pPr>
            <a:lvl4pPr lvl="3"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4pPr>
            <a:lvl5pPr lvl="4"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5pPr>
            <a:lvl6pPr lvl="5"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6pPr>
            <a:lvl7pPr lvl="6"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7pPr>
            <a:lvl8pPr lvl="7"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8pPr>
            <a:lvl9pPr lvl="8" algn="ctr">
              <a:spcBef>
                <a:spcPts val="0"/>
              </a:spcBef>
              <a:spcAft>
                <a:spcPts val="0"/>
              </a:spcAft>
              <a:buClr>
                <a:schemeClr val="dk1"/>
              </a:buClr>
              <a:buSzPts val="11000"/>
              <a:buFont typeface="Alfa Slab One"/>
              <a:buNone/>
              <a:defRPr sz="11000">
                <a:solidFill>
                  <a:schemeClr val="dk1"/>
                </a:solidFill>
                <a:latin typeface="Alfa Slab One"/>
                <a:ea typeface="Alfa Slab One"/>
                <a:cs typeface="Alfa Slab One"/>
                <a:sym typeface="Alfa Slab One"/>
              </a:defRPr>
            </a:lvl9pPr>
          </a:lstStyle>
          <a:p>
            <a:endParaRPr/>
          </a:p>
        </p:txBody>
      </p:sp>
      <p:sp>
        <p:nvSpPr>
          <p:cNvPr id="48" name="Google Shape;48;p11"/>
          <p:cNvSpPr txBox="1">
            <a:spLocks noGrp="1"/>
          </p:cNvSpPr>
          <p:nvPr>
            <p:ph type="body" idx="1"/>
          </p:nvPr>
        </p:nvSpPr>
        <p:spPr>
          <a:xfrm>
            <a:off x="311700" y="3224250"/>
            <a:ext cx="8520600" cy="1071600"/>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15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L="914400" marR="0" lvl="1"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ctr"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ctr"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49" name="Google Shape;49;p1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17" name="Google Shape;17;p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480550"/>
            <a:ext cx="8114400" cy="2445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6800"/>
              <a:buFont typeface="Alfa Slab One"/>
              <a:buNone/>
              <a:defRPr sz="6800" b="0" i="0" u="none" strike="noStrike" cap="none">
                <a:solidFill>
                  <a:schemeClr val="lt1"/>
                </a:solidFill>
                <a:latin typeface="Alfa Slab One"/>
                <a:ea typeface="Alfa Slab One"/>
                <a:cs typeface="Alfa Slab One"/>
                <a:sym typeface="Alfa Slab One"/>
              </a:defRPr>
            </a:lvl1pPr>
            <a:lvl2pPr lvl="1">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2pPr>
            <a:lvl3pPr lvl="2">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3pPr>
            <a:lvl4pPr lvl="3">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4pPr>
            <a:lvl5pPr lvl="4">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5pPr>
            <a:lvl6pPr lvl="5">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6pPr>
            <a:lvl7pPr lvl="6">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7pPr>
            <a:lvl8pPr lvl="7">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8pPr>
            <a:lvl9pPr lvl="8">
              <a:spcBef>
                <a:spcPts val="0"/>
              </a:spcBef>
              <a:spcAft>
                <a:spcPts val="0"/>
              </a:spcAft>
              <a:buClr>
                <a:schemeClr val="lt1"/>
              </a:buClr>
              <a:buSzPts val="6800"/>
              <a:buFont typeface="Alfa Slab One"/>
              <a:buNone/>
              <a:defRPr sz="6800">
                <a:solidFill>
                  <a:schemeClr val="lt1"/>
                </a:solidFill>
                <a:latin typeface="Alfa Slab One"/>
                <a:ea typeface="Alfa Slab One"/>
                <a:cs typeface="Alfa Slab One"/>
                <a:sym typeface="Alfa Slab One"/>
              </a:defRPr>
            </a:lvl9pPr>
          </a:lstStyle>
          <a:p>
            <a:endParaRPr/>
          </a:p>
        </p:txBody>
      </p:sp>
      <p:sp>
        <p:nvSpPr>
          <p:cNvPr id="20" name="Google Shape;20;p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9pPr>
          </a:lstStyle>
          <a:p>
            <a:endParaRPr/>
          </a:p>
        </p:txBody>
      </p:sp>
      <p:sp>
        <p:nvSpPr>
          <p:cNvPr id="25" name="Google Shape;25;p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28" name="Google Shape;28;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3"/>
              </a:buClr>
              <a:buSzPts val="2400"/>
              <a:buFont typeface="Alfa Slab One"/>
              <a:buNone/>
              <a:defRPr sz="24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2400"/>
              <a:buFont typeface="Alfa Slab One"/>
              <a:buNone/>
              <a:defRPr sz="2400">
                <a:solidFill>
                  <a:schemeClr val="accent3"/>
                </a:solidFill>
                <a:latin typeface="Alfa Slab One"/>
                <a:ea typeface="Alfa Slab One"/>
                <a:cs typeface="Alfa Slab One"/>
                <a:sym typeface="Alfa Slab One"/>
              </a:defRPr>
            </a:lvl9pPr>
          </a:lstStyle>
          <a:p>
            <a:endParaRPr/>
          </a:p>
        </p:txBody>
      </p:sp>
      <p:sp>
        <p:nvSpPr>
          <p:cNvPr id="31" name="Google Shape;31;p7"/>
          <p:cNvSpPr txBox="1">
            <a:spLocks noGrp="1"/>
          </p:cNvSpPr>
          <p:nvPr>
            <p:ph type="body" idx="1"/>
          </p:nvPr>
        </p:nvSpPr>
        <p:spPr>
          <a:xfrm>
            <a:off x="311700" y="1490875"/>
            <a:ext cx="2808000" cy="3078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200"/>
              <a:buFont typeface="Proxima Nova"/>
              <a:buNone/>
              <a:defRPr sz="1200" b="0" i="0" u="none" strike="noStrike" cap="none">
                <a:solidFill>
                  <a:schemeClr val="dk2"/>
                </a:solidFill>
                <a:latin typeface="Proxima Nova"/>
                <a:ea typeface="Proxima Nova"/>
                <a:cs typeface="Proxima Nova"/>
                <a:sym typeface="Proxima Nova"/>
              </a:defRPr>
            </a:lvl9pPr>
          </a:lstStyle>
          <a:p>
            <a:endParaRPr/>
          </a:p>
        </p:txBody>
      </p:sp>
      <p:sp>
        <p:nvSpPr>
          <p:cNvPr id="32" name="Google Shape;32;p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4800"/>
              <a:buFont typeface="Alfa Slab One"/>
              <a:buNone/>
              <a:defRPr sz="4800" b="0" i="0" u="none" strike="noStrike" cap="none">
                <a:solidFill>
                  <a:schemeClr val="lt1"/>
                </a:solidFill>
                <a:latin typeface="Alfa Slab One"/>
                <a:ea typeface="Alfa Slab One"/>
                <a:cs typeface="Alfa Slab One"/>
                <a:sym typeface="Alfa Slab One"/>
              </a:defRPr>
            </a:lvl1pPr>
            <a:lvl2pPr lvl="1">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2pPr>
            <a:lvl3pPr lvl="2">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3pPr>
            <a:lvl4pPr lvl="3">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4pPr>
            <a:lvl5pPr lvl="4">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5pPr>
            <a:lvl6pPr lvl="5">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6pPr>
            <a:lvl7pPr lvl="6">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7pPr>
            <a:lvl8pPr lvl="7">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8pPr>
            <a:lvl9pPr lvl="8">
              <a:spcBef>
                <a:spcPts val="0"/>
              </a:spcBef>
              <a:spcAft>
                <a:spcPts val="0"/>
              </a:spcAft>
              <a:buClr>
                <a:schemeClr val="lt1"/>
              </a:buClr>
              <a:buSzPts val="4800"/>
              <a:buFont typeface="Alfa Slab One"/>
              <a:buNone/>
              <a:defRPr sz="4800">
                <a:solidFill>
                  <a:schemeClr val="lt1"/>
                </a:solidFill>
                <a:latin typeface="Alfa Slab One"/>
                <a:ea typeface="Alfa Slab One"/>
                <a:cs typeface="Alfa Slab One"/>
                <a:sym typeface="Alfa Slab One"/>
              </a:defRPr>
            </a:lvl9pPr>
          </a:lstStyle>
          <a:p>
            <a:endParaRPr/>
          </a:p>
        </p:txBody>
      </p:sp>
      <p:sp>
        <p:nvSpPr>
          <p:cNvPr id="35" name="Google Shape;35;p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3"/>
              </a:buClr>
              <a:buSzPts val="3800"/>
              <a:buFont typeface="Alfa Slab One"/>
              <a:buNone/>
              <a:defRPr sz="3800" b="0" i="0" u="none" strike="noStrike" cap="none">
                <a:solidFill>
                  <a:schemeClr val="accent3"/>
                </a:solidFill>
                <a:latin typeface="Alfa Slab One"/>
                <a:ea typeface="Alfa Slab One"/>
                <a:cs typeface="Alfa Slab One"/>
                <a:sym typeface="Alfa Slab One"/>
              </a:defRPr>
            </a:lvl1pPr>
            <a:lvl2pPr lvl="1"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2pPr>
            <a:lvl3pPr lvl="2"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3pPr>
            <a:lvl4pPr lvl="3"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4pPr>
            <a:lvl5pPr lvl="4"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5pPr>
            <a:lvl6pPr lvl="5"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6pPr>
            <a:lvl7pPr lvl="6"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7pPr>
            <a:lvl8pPr lvl="7"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8pPr>
            <a:lvl9pPr lvl="8" algn="ctr">
              <a:spcBef>
                <a:spcPts val="0"/>
              </a:spcBef>
              <a:spcAft>
                <a:spcPts val="0"/>
              </a:spcAft>
              <a:buClr>
                <a:schemeClr val="accent3"/>
              </a:buClr>
              <a:buSzPts val="3800"/>
              <a:buFont typeface="Alfa Slab One"/>
              <a:buNone/>
              <a:defRPr sz="3800">
                <a:solidFill>
                  <a:schemeClr val="accent3"/>
                </a:solidFill>
                <a:latin typeface="Alfa Slab One"/>
                <a:ea typeface="Alfa Slab One"/>
                <a:cs typeface="Alfa Slab One"/>
                <a:sym typeface="Alfa Slab One"/>
              </a:defRPr>
            </a:lvl9pPr>
          </a:lstStyle>
          <a:p>
            <a:endParaRPr/>
          </a:p>
        </p:txBody>
      </p:sp>
      <p:sp>
        <p:nvSpPr>
          <p:cNvPr id="40" name="Google Shape;40;p9"/>
          <p:cNvSpPr txBox="1">
            <a:spLocks noGrp="1"/>
          </p:cNvSpPr>
          <p:nvPr>
            <p:ph type="subTitle" idx="1"/>
          </p:nvPr>
        </p:nvSpPr>
        <p:spPr>
          <a:xfrm>
            <a:off x="265500" y="2981125"/>
            <a:ext cx="4045200" cy="1345499"/>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R="0" lvl="1"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2pPr>
            <a:lvl3pPr marR="0" lvl="2"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3pPr>
            <a:lvl4pPr marR="0" lvl="3"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4pPr>
            <a:lvl5pPr marR="0" lvl="4"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5pPr>
            <a:lvl6pPr marR="0" lvl="5"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6pPr>
            <a:lvl7pPr marR="0" lvl="6"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7pPr>
            <a:lvl8pPr marR="0" lvl="7"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8pPr>
            <a:lvl9pPr marR="0" lvl="8" algn="ctr" rtl="0">
              <a:lnSpc>
                <a:spcPct val="100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9pPr>
          </a:lstStyle>
          <a:p>
            <a:endParaRPr/>
          </a:p>
        </p:txBody>
      </p:sp>
      <p:sp>
        <p:nvSpPr>
          <p:cNvPr id="41" name="Google Shape;41;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15000"/>
              </a:lnSpc>
              <a:spcBef>
                <a:spcPts val="0"/>
              </a:spcBef>
              <a:spcAft>
                <a:spcPts val="0"/>
              </a:spcAft>
              <a:buClr>
                <a:schemeClr val="lt1"/>
              </a:buClr>
              <a:buSzPts val="1800"/>
              <a:buFont typeface="Proxima Nova"/>
              <a:buNone/>
              <a:defRPr sz="1800" b="0" i="0" u="none" strike="noStrike" cap="none">
                <a:solidFill>
                  <a:schemeClr val="lt1"/>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9pPr>
          </a:lstStyle>
          <a:p>
            <a:endParaRPr/>
          </a:p>
        </p:txBody>
      </p:sp>
      <p:sp>
        <p:nvSpPr>
          <p:cNvPr id="42" name="Google Shape;42;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accent3"/>
              </a:buClr>
              <a:buSzPts val="1800"/>
              <a:buFont typeface="Alfa Slab One"/>
              <a:buNone/>
              <a:defRPr sz="1800" b="0" i="0" u="none" strike="noStrike" cap="none">
                <a:solidFill>
                  <a:schemeClr val="accent3"/>
                </a:solidFill>
                <a:latin typeface="Alfa Slab One"/>
                <a:ea typeface="Alfa Slab One"/>
                <a:cs typeface="Alfa Slab One"/>
                <a:sym typeface="Alfa Slab One"/>
              </a:defRPr>
            </a:lvl1pPr>
            <a:lvl2pPr marL="914400" marR="0" lvl="1" indent="-228600" algn="l" rtl="0">
              <a:lnSpc>
                <a:spcPct val="115000"/>
              </a:lnSpc>
              <a:spcBef>
                <a:spcPts val="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45" name="Google Shape;45;p1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chemeClr val="dk2"/>
              </a:buClr>
              <a:buSzPts val="1800"/>
              <a:buFont typeface="Proxima Nova"/>
              <a:buNone/>
              <a:defRPr sz="1800" b="0" i="0" u="none" strike="noStrike" cap="none">
                <a:solidFill>
                  <a:schemeClr val="dk2"/>
                </a:solidFill>
                <a:latin typeface="Proxima Nova"/>
                <a:ea typeface="Proxima Nova"/>
                <a:cs typeface="Proxima Nova"/>
                <a:sym typeface="Proxima Nova"/>
              </a:defRPr>
            </a:lvl1pPr>
            <a:lvl2pPr marL="914400" marR="0" lvl="1"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2pPr>
            <a:lvl3pPr marL="1371600" marR="0" lvl="2"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3pPr>
            <a:lvl4pPr marL="1828800" marR="0" lvl="3"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4pPr>
            <a:lvl5pPr marL="2286000" marR="0" lvl="4"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5pPr>
            <a:lvl6pPr marL="2743200" marR="0" lvl="5"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6pPr>
            <a:lvl7pPr marL="3200400" marR="0" lvl="6"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7pPr>
            <a:lvl8pPr marL="3657600" marR="0" lvl="7" indent="-228600" algn="l" rtl="0">
              <a:lnSpc>
                <a:spcPct val="115000"/>
              </a:lnSpc>
              <a:spcBef>
                <a:spcPts val="1600"/>
              </a:spcBef>
              <a:spcAft>
                <a:spcPts val="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8pPr>
            <a:lvl9pPr marL="4114800" marR="0" lvl="8" indent="-228600" algn="l" rtl="0">
              <a:lnSpc>
                <a:spcPct val="115000"/>
              </a:lnSpc>
              <a:spcBef>
                <a:spcPts val="1600"/>
              </a:spcBef>
              <a:spcAft>
                <a:spcPts val="1600"/>
              </a:spcAft>
              <a:buClr>
                <a:schemeClr val="dk2"/>
              </a:buClr>
              <a:buSzPts val="1400"/>
              <a:buFont typeface="Proxima Nova"/>
              <a:buNone/>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chemeClr val="dk2"/>
              </a:buClr>
              <a:buSzPts val="1000"/>
              <a:buFont typeface="Proxima Nova"/>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3"/>
              </a:buClr>
              <a:buSzPts val="5400"/>
              <a:buFont typeface="Alfa Slab One"/>
              <a:buNone/>
            </a:pPr>
            <a:r>
              <a:rPr lang="en" sz="5400" b="0" i="0" u="none" strike="noStrike" cap="none">
                <a:solidFill>
                  <a:schemeClr val="accent3"/>
                </a:solidFill>
                <a:latin typeface="Alfa Slab One"/>
                <a:ea typeface="Alfa Slab One"/>
                <a:cs typeface="Alfa Slab One"/>
                <a:sym typeface="Alfa Slab One"/>
              </a:rPr>
              <a:t>Threading in Java </a:t>
            </a:r>
            <a:endParaRPr/>
          </a:p>
        </p:txBody>
      </p:sp>
      <p:sp>
        <p:nvSpPr>
          <p:cNvPr id="57" name="Google Shape;57;p13"/>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400"/>
              <a:buFont typeface="Proxima Nova"/>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14" name="Google Shape;114;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15" name="Google Shape;115;p22"/>
          <p:cNvPicPr preferRelativeResize="0"/>
          <p:nvPr/>
        </p:nvPicPr>
        <p:blipFill>
          <a:blip r:embed="rId3">
            <a:alphaModFix/>
          </a:blip>
          <a:stretch>
            <a:fillRect/>
          </a:stretch>
        </p:blipFill>
        <p:spPr>
          <a:xfrm>
            <a:off x="23813" y="280988"/>
            <a:ext cx="9096375" cy="4581525"/>
          </a:xfrm>
          <a:prstGeom prst="rect">
            <a:avLst/>
          </a:prstGeom>
          <a:noFill/>
          <a:ln>
            <a:noFill/>
          </a:ln>
        </p:spPr>
      </p:pic>
      <p:cxnSp>
        <p:nvCxnSpPr>
          <p:cNvPr id="116" name="Google Shape;116;p22"/>
          <p:cNvCxnSpPr/>
          <p:nvPr/>
        </p:nvCxnSpPr>
        <p:spPr>
          <a:xfrm rot="10800000">
            <a:off x="2180925" y="4279375"/>
            <a:ext cx="1014900" cy="0"/>
          </a:xfrm>
          <a:prstGeom prst="straightConnector1">
            <a:avLst/>
          </a:prstGeom>
          <a:noFill/>
          <a:ln w="9525" cap="flat" cmpd="sng">
            <a:solidFill>
              <a:srgbClr val="0000FF"/>
            </a:solidFill>
            <a:prstDash val="solid"/>
            <a:round/>
            <a:headEnd type="none" w="med" len="med"/>
            <a:tailEnd type="triangle" w="med" len="med"/>
          </a:ln>
        </p:spPr>
      </p:cxnSp>
      <p:sp>
        <p:nvSpPr>
          <p:cNvPr id="117" name="Google Shape;117;p22"/>
          <p:cNvSpPr txBox="1"/>
          <p:nvPr/>
        </p:nvSpPr>
        <p:spPr>
          <a:xfrm>
            <a:off x="3230125" y="4151725"/>
            <a:ext cx="3682800" cy="255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 Send interrupt to the thread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23" name="Google Shape;12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24" name="Google Shape;124;p23"/>
          <p:cNvPicPr preferRelativeResize="0"/>
          <p:nvPr/>
        </p:nvPicPr>
        <p:blipFill>
          <a:blip r:embed="rId3">
            <a:alphaModFix/>
          </a:blip>
          <a:stretch>
            <a:fillRect/>
          </a:stretch>
        </p:blipFill>
        <p:spPr>
          <a:xfrm>
            <a:off x="23813" y="280988"/>
            <a:ext cx="9096375" cy="4581525"/>
          </a:xfrm>
          <a:prstGeom prst="rect">
            <a:avLst/>
          </a:prstGeom>
          <a:noFill/>
          <a:ln>
            <a:noFill/>
          </a:ln>
        </p:spPr>
      </p:pic>
      <p:cxnSp>
        <p:nvCxnSpPr>
          <p:cNvPr id="125" name="Google Shape;125;p23"/>
          <p:cNvCxnSpPr/>
          <p:nvPr/>
        </p:nvCxnSpPr>
        <p:spPr>
          <a:xfrm flipH="1">
            <a:off x="3998225" y="1508750"/>
            <a:ext cx="925800" cy="301800"/>
          </a:xfrm>
          <a:prstGeom prst="straightConnector1">
            <a:avLst/>
          </a:prstGeom>
          <a:noFill/>
          <a:ln w="9525" cap="flat" cmpd="sng">
            <a:solidFill>
              <a:srgbClr val="0000FF"/>
            </a:solidFill>
            <a:prstDash val="solid"/>
            <a:round/>
            <a:headEnd type="none" w="med" len="med"/>
            <a:tailEnd type="triangle" w="med" len="med"/>
          </a:ln>
        </p:spPr>
      </p:cxnSp>
      <p:sp>
        <p:nvSpPr>
          <p:cNvPr id="126" name="Google Shape;126;p23"/>
          <p:cNvSpPr txBox="1"/>
          <p:nvPr/>
        </p:nvSpPr>
        <p:spPr>
          <a:xfrm>
            <a:off x="4924025" y="1261875"/>
            <a:ext cx="3682800" cy="388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 Check if the thread received interrupt or not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32" name="Google Shape;132;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33" name="Google Shape;133;p24"/>
          <p:cNvPicPr preferRelativeResize="0"/>
          <p:nvPr/>
        </p:nvPicPr>
        <p:blipFill>
          <a:blip r:embed="rId3">
            <a:alphaModFix/>
          </a:blip>
          <a:stretch>
            <a:fillRect/>
          </a:stretch>
        </p:blipFill>
        <p:spPr>
          <a:xfrm>
            <a:off x="23813" y="280988"/>
            <a:ext cx="9096375" cy="4581525"/>
          </a:xfrm>
          <a:prstGeom prst="rect">
            <a:avLst/>
          </a:prstGeom>
          <a:noFill/>
          <a:ln>
            <a:noFill/>
          </a:ln>
        </p:spPr>
      </p:pic>
      <p:cxnSp>
        <p:nvCxnSpPr>
          <p:cNvPr id="134" name="Google Shape;134;p24"/>
          <p:cNvCxnSpPr>
            <a:stCxn id="135" idx="1"/>
          </p:cNvCxnSpPr>
          <p:nvPr/>
        </p:nvCxnSpPr>
        <p:spPr>
          <a:xfrm flipH="1">
            <a:off x="2413925" y="3589575"/>
            <a:ext cx="986100" cy="161700"/>
          </a:xfrm>
          <a:prstGeom prst="straightConnector1">
            <a:avLst/>
          </a:prstGeom>
          <a:noFill/>
          <a:ln w="9525" cap="flat" cmpd="sng">
            <a:solidFill>
              <a:srgbClr val="0000FF"/>
            </a:solidFill>
            <a:prstDash val="solid"/>
            <a:round/>
            <a:headEnd type="none" w="med" len="med"/>
            <a:tailEnd type="triangle" w="med" len="med"/>
          </a:ln>
        </p:spPr>
      </p:cxnSp>
      <p:sp>
        <p:nvSpPr>
          <p:cNvPr id="135" name="Google Shape;135;p24"/>
          <p:cNvSpPr txBox="1"/>
          <p:nvPr/>
        </p:nvSpPr>
        <p:spPr>
          <a:xfrm>
            <a:off x="3400025" y="3395475"/>
            <a:ext cx="5549700" cy="388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 sleeping thread throws InterruptedException when interrupted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(Join)</a:t>
            </a:r>
            <a:endParaRPr/>
          </a:p>
        </p:txBody>
      </p:sp>
      <p:sp>
        <p:nvSpPr>
          <p:cNvPr id="141" name="Google Shape;141;p25"/>
          <p:cNvSpPr txBox="1">
            <a:spLocks noGrp="1"/>
          </p:cNvSpPr>
          <p:nvPr>
            <p:ph type="body" idx="1"/>
          </p:nvPr>
        </p:nvSpPr>
        <p:spPr>
          <a:xfrm>
            <a:off x="311700" y="1152474"/>
            <a:ext cx="8520600" cy="3991025"/>
          </a:xfrm>
          <a:prstGeom prst="rect">
            <a:avLst/>
          </a:prstGeom>
          <a:noFill/>
          <a:ln>
            <a:noFill/>
          </a:ln>
        </p:spPr>
        <p:txBody>
          <a:bodyPr spcFirstLastPara="1" wrap="square" lIns="91425" tIns="91425" rIns="91425" bIns="91425" anchor="t" anchorCtr="0">
            <a:noAutofit/>
          </a:bodyPr>
          <a:lstStyle/>
          <a:p>
            <a:pPr marL="514350" marR="0" lvl="0" indent="-285750" algn="just"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In example_1.java, both main thread and new thread were printing together, can we postpone the execution of the main until all threads finish? </a:t>
            </a:r>
            <a:endParaRPr/>
          </a:p>
          <a:p>
            <a:pPr marL="514350" marR="0" lvl="0" indent="-285750" algn="just"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join method allows one thread to wait for the completion of another.</a:t>
            </a:r>
            <a:endParaRPr sz="1800" b="0" i="0" u="none" strike="noStrike" cap="none">
              <a:solidFill>
                <a:schemeClr val="dk2"/>
              </a:solidFill>
              <a:latin typeface="Proxima Nova"/>
              <a:ea typeface="Proxima Nova"/>
              <a:cs typeface="Proxima Nova"/>
              <a:sym typeface="Proxima Nova"/>
            </a:endParaRPr>
          </a:p>
          <a:p>
            <a:pPr marL="457200" marR="0" lvl="0" indent="-228600" algn="just" rtl="0">
              <a:lnSpc>
                <a:spcPct val="115000"/>
              </a:lnSpc>
              <a:spcBef>
                <a:spcPts val="600"/>
              </a:spcBef>
              <a:spcAft>
                <a:spcPts val="0"/>
              </a:spcAft>
              <a:buClr>
                <a:schemeClr val="dk2"/>
              </a:buClr>
              <a:buSzPts val="1800"/>
              <a:buFont typeface="Proxima Nova"/>
              <a:buNone/>
            </a:pPr>
            <a:r>
              <a:rPr lang="en" sz="1800" b="0" i="0" u="none" strike="noStrike" cap="none">
                <a:solidFill>
                  <a:srgbClr val="FF0000"/>
                </a:solidFill>
                <a:latin typeface="Proxima Nova"/>
                <a:ea typeface="Proxima Nova"/>
                <a:cs typeface="Proxima Nova"/>
                <a:sym typeface="Proxima Nova"/>
              </a:rPr>
              <a:t>Exercise: example_4.java</a:t>
            </a:r>
            <a:endParaRPr/>
          </a:p>
          <a:p>
            <a:pPr marL="971550" marR="0" lvl="1" indent="-285750" algn="just" rtl="0">
              <a:lnSpc>
                <a:spcPct val="100000"/>
              </a:lnSpc>
              <a:spcBef>
                <a:spcPts val="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Create 2 threads, set a name for each, and set a sleeping period for each based on the thread id</a:t>
            </a:r>
            <a:endParaRPr sz="1400" b="0" i="0" u="none" strike="noStrike" cap="none">
              <a:solidFill>
                <a:schemeClr val="dk2"/>
              </a:solidFill>
              <a:latin typeface="Proxima Nova"/>
              <a:ea typeface="Proxima Nova"/>
              <a:cs typeface="Proxima Nova"/>
              <a:sym typeface="Proxima Nova"/>
            </a:endParaRPr>
          </a:p>
          <a:p>
            <a:pPr marL="971550" marR="0" lvl="1" indent="-285750" algn="just" rtl="0">
              <a:lnSpc>
                <a:spcPct val="50000"/>
              </a:lnSpc>
              <a:spcBef>
                <a:spcPts val="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Start threads</a:t>
            </a:r>
            <a:endParaRPr/>
          </a:p>
          <a:p>
            <a:pPr marL="971550" marR="0" lvl="1" indent="-285750" algn="just" rtl="0">
              <a:lnSpc>
                <a:spcPct val="100000"/>
              </a:lnSpc>
              <a:spcBef>
                <a:spcPts val="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Wait for them to join the main thread</a:t>
            </a:r>
            <a:endParaRPr/>
          </a:p>
          <a:p>
            <a:pPr marL="265113" marR="0" lvl="0" indent="0" algn="just" rtl="0">
              <a:lnSpc>
                <a:spcPct val="115000"/>
              </a:lnSpc>
              <a:spcBef>
                <a:spcPts val="600"/>
              </a:spcBef>
              <a:spcAft>
                <a:spcPts val="0"/>
              </a:spcAft>
              <a:buClr>
                <a:schemeClr val="dk2"/>
              </a:buClr>
              <a:buSzPts val="1700"/>
              <a:buFont typeface="Proxima Nova"/>
              <a:buNone/>
            </a:pPr>
            <a:r>
              <a:rPr lang="en" sz="1700" b="0" i="0" u="none" strike="noStrike" cap="none">
                <a:solidFill>
                  <a:schemeClr val="dk2"/>
                </a:solidFill>
                <a:latin typeface="Proxima Nova"/>
                <a:ea typeface="Proxima Nova"/>
                <a:cs typeface="Proxima Nova"/>
                <a:sym typeface="Proxima Nova"/>
              </a:rPr>
              <a:t>Check example_5.java, it sets the priority of a thread to either normal(5) or max(10), and changes the core of the run() method to do different things based on the threads priority. Anything interesting?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1365662" y="0"/>
            <a:ext cx="64126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52" name="Google Shape;152;p27"/>
          <p:cNvSpPr txBox="1">
            <a:spLocks noGrp="1"/>
          </p:cNvSpPr>
          <p:nvPr>
            <p:ph type="body" idx="1"/>
          </p:nvPr>
        </p:nvSpPr>
        <p:spPr>
          <a:xfrm>
            <a:off x="311700" y="1152474"/>
            <a:ext cx="8520600" cy="3785285"/>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(run example_6.java)?</a:t>
            </a:r>
            <a:endParaRPr sz="1800" b="0" i="0" u="none" strike="noStrike" cap="none">
              <a:solidFill>
                <a:schemeClr val="dk2"/>
              </a:solidFill>
              <a:latin typeface="Proxima Nova"/>
              <a:ea typeface="Proxima Nova"/>
              <a:cs typeface="Proxima Nova"/>
              <a:sym typeface="Proxima Nova"/>
            </a:endParaRPr>
          </a:p>
          <a:p>
            <a:pPr marL="0" marR="0" lvl="0" indent="0" algn="l" rtl="0">
              <a:lnSpc>
                <a:spcPct val="115000"/>
              </a:lnSpc>
              <a:spcBef>
                <a:spcPts val="1600"/>
              </a:spcBef>
              <a:spcAft>
                <a:spcPts val="0"/>
              </a:spcAft>
              <a:buClr>
                <a:schemeClr val="dk2"/>
              </a:buClr>
              <a:buSzPts val="1800"/>
              <a:buFont typeface="Proxima Nova"/>
              <a:buNone/>
            </a:pPr>
            <a:endParaRPr sz="1800" b="0" i="0" u="none" strike="noStrike" cap="none">
              <a:solidFill>
                <a:schemeClr val="dk2"/>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58" name="Google Shape;158;p28"/>
          <p:cNvSpPr txBox="1">
            <a:spLocks noGrp="1"/>
          </p:cNvSpPr>
          <p:nvPr>
            <p:ph type="body" idx="1"/>
          </p:nvPr>
        </p:nvSpPr>
        <p:spPr>
          <a:xfrm>
            <a:off x="311700" y="1152474"/>
            <a:ext cx="8520600" cy="3785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(example_6.java)?</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“happens before” relationship</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Pros:</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Maintaining memory consistency</a:t>
            </a:r>
            <a:endParaRPr/>
          </a:p>
          <a:p>
            <a:pPr marL="0" marR="0" lvl="0" indent="0" algn="l" rtl="0">
              <a:lnSpc>
                <a:spcPct val="50000"/>
              </a:lnSpc>
              <a:spcBef>
                <a:spcPts val="1600"/>
              </a:spcBef>
              <a:spcAft>
                <a:spcPts val="0"/>
              </a:spcAft>
              <a:buNone/>
            </a:pPr>
            <a:endParaRPr sz="1800" b="0" i="0" u="none" strike="noStrike" cap="none">
              <a:solidFill>
                <a:schemeClr val="dk2"/>
              </a:solidFill>
              <a:latin typeface="Proxima Nova"/>
              <a:ea typeface="Proxima Nova"/>
              <a:cs typeface="Proxima Nova"/>
              <a:sym typeface="Proxima Nova"/>
            </a:endParaRPr>
          </a:p>
        </p:txBody>
      </p:sp>
      <p:pic>
        <p:nvPicPr>
          <p:cNvPr id="159" name="Google Shape;159;p28"/>
          <p:cNvPicPr preferRelativeResize="0"/>
          <p:nvPr/>
        </p:nvPicPr>
        <p:blipFill>
          <a:blip r:embed="rId3">
            <a:alphaModFix/>
          </a:blip>
          <a:stretch>
            <a:fillRect/>
          </a:stretch>
        </p:blipFill>
        <p:spPr>
          <a:xfrm>
            <a:off x="0" y="72572"/>
            <a:ext cx="8834188"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65" name="Google Shape;165;p29"/>
          <p:cNvSpPr txBox="1">
            <a:spLocks noGrp="1"/>
          </p:cNvSpPr>
          <p:nvPr>
            <p:ph type="body" idx="1"/>
          </p:nvPr>
        </p:nvSpPr>
        <p:spPr>
          <a:xfrm>
            <a:off x="311700" y="1152474"/>
            <a:ext cx="8520600" cy="3785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(example_6.java)?</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“happens before” relationship</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Pros:</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Maintaining memory consistency</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Cons:</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Thread contention</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Synchronization using:</a:t>
            </a:r>
            <a:endParaRPr/>
          </a:p>
          <a:p>
            <a:pPr marL="971550" marR="0" lvl="1" indent="-285750" algn="l" rtl="0">
              <a:lnSpc>
                <a:spcPct val="50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Locks</a:t>
            </a:r>
            <a:endParaRPr sz="1400" b="0" i="0" u="none" strike="noStrike" cap="none">
              <a:solidFill>
                <a:schemeClr val="dk2"/>
              </a:solidFill>
              <a:latin typeface="Proxima Nova"/>
              <a:ea typeface="Proxima Nova"/>
              <a:cs typeface="Proxima Nova"/>
              <a:sym typeface="Proxima Nova"/>
            </a:endParaRPr>
          </a:p>
          <a:p>
            <a:pPr marL="1252537" marR="0" lvl="1" indent="-265112" algn="l" rtl="0">
              <a:lnSpc>
                <a:spcPct val="50000"/>
              </a:lnSpc>
              <a:spcBef>
                <a:spcPts val="16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	Intrinsic</a:t>
            </a:r>
            <a:endParaRPr sz="1800" b="0" i="0" u="none" strike="noStrike" cap="none">
              <a:solidFill>
                <a:schemeClr val="dk2"/>
              </a:solidFill>
              <a:latin typeface="Proxima Nova"/>
              <a:ea typeface="Proxima Nova"/>
              <a:cs typeface="Proxima Nova"/>
              <a:sym typeface="Proxima Nova"/>
            </a:endParaRPr>
          </a:p>
        </p:txBody>
      </p:sp>
      <p:pic>
        <p:nvPicPr>
          <p:cNvPr id="166" name="Google Shape;166;p29"/>
          <p:cNvPicPr preferRelativeResize="0"/>
          <p:nvPr/>
        </p:nvPicPr>
        <p:blipFill>
          <a:blip r:embed="rId3">
            <a:alphaModFix/>
          </a:blip>
          <a:stretch>
            <a:fillRect/>
          </a:stretch>
        </p:blipFill>
        <p:spPr>
          <a:xfrm>
            <a:off x="154907" y="0"/>
            <a:ext cx="8834188" cy="5143500"/>
          </a:xfrm>
          <a:prstGeom prst="rect">
            <a:avLst/>
          </a:prstGeom>
          <a:noFill/>
          <a:ln>
            <a:noFill/>
          </a:ln>
        </p:spPr>
      </p:pic>
      <p:cxnSp>
        <p:nvCxnSpPr>
          <p:cNvPr id="167" name="Google Shape;167;p29"/>
          <p:cNvCxnSpPr/>
          <p:nvPr/>
        </p:nvCxnSpPr>
        <p:spPr>
          <a:xfrm rot="10800000">
            <a:off x="5603050" y="898300"/>
            <a:ext cx="480000" cy="507600"/>
          </a:xfrm>
          <a:prstGeom prst="straightConnector1">
            <a:avLst/>
          </a:prstGeom>
          <a:noFill/>
          <a:ln w="9525" cap="flat" cmpd="sng">
            <a:solidFill>
              <a:srgbClr val="0000FF"/>
            </a:solidFill>
            <a:prstDash val="solid"/>
            <a:round/>
            <a:headEnd type="none" w="med" len="med"/>
            <a:tailEnd type="triangle" w="med" len="med"/>
          </a:ln>
        </p:spPr>
      </p:cxnSp>
      <p:cxnSp>
        <p:nvCxnSpPr>
          <p:cNvPr id="168" name="Google Shape;168;p29"/>
          <p:cNvCxnSpPr/>
          <p:nvPr/>
        </p:nvCxnSpPr>
        <p:spPr>
          <a:xfrm rot="10800000">
            <a:off x="5705825" y="733900"/>
            <a:ext cx="397800" cy="672000"/>
          </a:xfrm>
          <a:prstGeom prst="straightConnector1">
            <a:avLst/>
          </a:prstGeom>
          <a:noFill/>
          <a:ln w="9525" cap="flat" cmpd="sng">
            <a:solidFill>
              <a:srgbClr val="0000FF"/>
            </a:solidFill>
            <a:prstDash val="solid"/>
            <a:round/>
            <a:headEnd type="none" w="med" len="med"/>
            <a:tailEnd type="triangle" w="med" len="med"/>
          </a:ln>
        </p:spPr>
      </p:cxnSp>
      <p:sp>
        <p:nvSpPr>
          <p:cNvPr id="169" name="Google Shape;169;p29"/>
          <p:cNvSpPr txBox="1"/>
          <p:nvPr/>
        </p:nvSpPr>
        <p:spPr>
          <a:xfrm>
            <a:off x="6158475" y="1241300"/>
            <a:ext cx="2633400" cy="7269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Same Object, remember objects are sent by reference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Synchronization</a:t>
            </a:r>
            <a:endParaRPr/>
          </a:p>
        </p:txBody>
      </p:sp>
      <p:sp>
        <p:nvSpPr>
          <p:cNvPr id="175" name="Google Shape;175;p30"/>
          <p:cNvSpPr txBox="1">
            <a:spLocks noGrp="1"/>
          </p:cNvSpPr>
          <p:nvPr>
            <p:ph type="body" idx="1"/>
          </p:nvPr>
        </p:nvSpPr>
        <p:spPr>
          <a:xfrm>
            <a:off x="311700" y="1152474"/>
            <a:ext cx="8520600" cy="3785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5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Why we need synchronization (example_6.java)?</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The “happens before” relationship</a:t>
            </a:r>
            <a:endParaRPr/>
          </a:p>
          <a:p>
            <a:pPr marL="971550" marR="0" lvl="1" indent="-285750" algn="l" rtl="0">
              <a:lnSpc>
                <a:spcPct val="100000"/>
              </a:lnSpc>
              <a:spcBef>
                <a:spcPts val="1000"/>
              </a:spcBef>
              <a:spcAft>
                <a:spcPts val="0"/>
              </a:spcAft>
              <a:buClr>
                <a:schemeClr val="dk2"/>
              </a:buClr>
              <a:buSzPts val="1400"/>
              <a:buFont typeface="Arial"/>
              <a:buChar char="➢"/>
            </a:pPr>
            <a:r>
              <a:rPr lang="en" b="0" i="0" u="none" strike="noStrike" cap="none">
                <a:solidFill>
                  <a:schemeClr val="dk2"/>
                </a:solidFill>
                <a:latin typeface="Proxima Nova"/>
                <a:ea typeface="Proxima Nova"/>
                <a:cs typeface="Proxima Nova"/>
                <a:sym typeface="Proxima Nova"/>
              </a:rPr>
              <a:t>Pros:</a:t>
            </a:r>
            <a:r>
              <a:rPr lang="en"/>
              <a:t>      </a:t>
            </a:r>
            <a:r>
              <a:rPr lang="en" b="0" i="0" u="none" strike="noStrike" cap="none">
                <a:solidFill>
                  <a:schemeClr val="dk2"/>
                </a:solidFill>
                <a:latin typeface="Proxima Nova"/>
                <a:ea typeface="Proxima Nova"/>
                <a:cs typeface="Proxima Nova"/>
                <a:sym typeface="Proxima Nova"/>
              </a:rPr>
              <a:t>Maintaining memory consistency</a:t>
            </a:r>
            <a:endParaRPr/>
          </a:p>
          <a:p>
            <a:pPr marL="971550" marR="0" lvl="1" indent="-285750" algn="l" rtl="0">
              <a:lnSpc>
                <a:spcPct val="100000"/>
              </a:lnSpc>
              <a:spcBef>
                <a:spcPts val="1000"/>
              </a:spcBef>
              <a:spcAft>
                <a:spcPts val="0"/>
              </a:spcAft>
              <a:buClr>
                <a:schemeClr val="dk2"/>
              </a:buClr>
              <a:buSzPts val="1400"/>
              <a:buFont typeface="Arial"/>
              <a:buChar char="➢"/>
            </a:pPr>
            <a:r>
              <a:rPr lang="en" b="0" i="0" u="none" strike="noStrike" cap="none">
                <a:solidFill>
                  <a:schemeClr val="dk2"/>
                </a:solidFill>
                <a:latin typeface="Proxima Nova"/>
                <a:ea typeface="Proxima Nova"/>
                <a:cs typeface="Proxima Nova"/>
                <a:sym typeface="Proxima Nova"/>
              </a:rPr>
              <a:t>Cons:</a:t>
            </a:r>
            <a:r>
              <a:rPr lang="en"/>
              <a:t>     </a:t>
            </a:r>
            <a:r>
              <a:rPr lang="en" b="0" i="0" u="none" strike="noStrike" cap="none">
                <a:solidFill>
                  <a:schemeClr val="dk2"/>
                </a:solidFill>
                <a:latin typeface="Proxima Nova"/>
                <a:ea typeface="Proxima Nova"/>
                <a:cs typeface="Proxima Nova"/>
                <a:sym typeface="Proxima Nova"/>
              </a:rPr>
              <a:t>Thread contention</a:t>
            </a:r>
            <a:endParaRPr/>
          </a:p>
          <a:p>
            <a:pPr marL="514350" marR="0" lvl="0" indent="-285750" algn="l" rtl="0">
              <a:lnSpc>
                <a:spcPct val="50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Synchronization using:</a:t>
            </a:r>
            <a:endParaRPr/>
          </a:p>
          <a:p>
            <a:pPr marL="971550" marR="0" lvl="1" indent="-285750" algn="l" rtl="0">
              <a:lnSpc>
                <a:spcPct val="50000"/>
              </a:lnSpc>
              <a:spcBef>
                <a:spcPts val="10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Locks</a:t>
            </a:r>
            <a:endParaRPr sz="1400" b="0" i="0" u="none" strike="noStrike" cap="none">
              <a:solidFill>
                <a:schemeClr val="dk2"/>
              </a:solidFill>
              <a:latin typeface="Proxima Nova"/>
              <a:ea typeface="Proxima Nova"/>
              <a:cs typeface="Proxima Nova"/>
              <a:sym typeface="Proxima Nova"/>
            </a:endParaRPr>
          </a:p>
          <a:p>
            <a:pPr marL="1252537" marR="0" lvl="1" indent="-265112" algn="l" rtl="0">
              <a:lnSpc>
                <a:spcPct val="50000"/>
              </a:lnSpc>
              <a:spcBef>
                <a:spcPts val="10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Intrinsic</a:t>
            </a:r>
            <a:endParaRPr/>
          </a:p>
          <a:p>
            <a:pPr marL="1252537" marR="0" lvl="1" indent="-265112" algn="l" rtl="0">
              <a:lnSpc>
                <a:spcPct val="50000"/>
              </a:lnSpc>
              <a:spcBef>
                <a:spcPts val="1000"/>
              </a:spcBef>
              <a:spcAft>
                <a:spcPts val="0"/>
              </a:spcAft>
              <a:buClr>
                <a:schemeClr val="dk2"/>
              </a:buClr>
              <a:buSzPts val="1400"/>
              <a:buFont typeface="Arial"/>
              <a:buChar char="•"/>
            </a:pPr>
            <a:r>
              <a:rPr lang="en" sz="1400" b="0" i="0" u="none" strike="noStrike" cap="none">
                <a:solidFill>
                  <a:schemeClr val="dk2"/>
                </a:solidFill>
                <a:latin typeface="Proxima Nova"/>
                <a:ea typeface="Proxima Nova"/>
                <a:cs typeface="Proxima Nova"/>
                <a:sym typeface="Proxima Nova"/>
              </a:rPr>
              <a:t>Extrinsic 	</a:t>
            </a:r>
            <a:endParaRPr sz="1400" b="0" i="0" u="none" strike="noStrike" cap="none">
              <a:solidFill>
                <a:schemeClr val="dk2"/>
              </a:solidFill>
              <a:latin typeface="Proxima Nova"/>
              <a:ea typeface="Proxima Nova"/>
              <a:cs typeface="Proxima Nova"/>
              <a:sym typeface="Proxima Nova"/>
            </a:endParaRPr>
          </a:p>
          <a:p>
            <a:pPr marL="1028700" marR="0" lvl="1" indent="-342900" algn="l" rtl="0">
              <a:lnSpc>
                <a:spcPct val="50000"/>
              </a:lnSpc>
              <a:spcBef>
                <a:spcPts val="10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Atomic operations</a:t>
            </a:r>
            <a:endParaRPr/>
          </a:p>
          <a:p>
            <a:pPr marL="457200" marR="0" lvl="0" indent="-228600" algn="l" rtl="0">
              <a:lnSpc>
                <a:spcPct val="50000"/>
              </a:lnSpc>
              <a:spcBef>
                <a:spcPts val="1600"/>
              </a:spcBef>
              <a:spcAft>
                <a:spcPts val="0"/>
              </a:spcAft>
              <a:buClr>
                <a:schemeClr val="dk2"/>
              </a:buClr>
              <a:buSzPts val="1800"/>
              <a:buFont typeface="Proxima Nova"/>
              <a:buNone/>
            </a:pPr>
            <a:r>
              <a:rPr lang="en" sz="1800" b="0" i="0" u="none" strike="noStrike" cap="none">
                <a:solidFill>
                  <a:schemeClr val="dk2"/>
                </a:solidFill>
                <a:latin typeface="Proxima Nova"/>
                <a:ea typeface="Proxima Nova"/>
                <a:cs typeface="Proxima Nova"/>
                <a:sym typeface="Proxima Nova"/>
              </a:rPr>
              <a:t>Add synchronized to example_6.java (Is that what we want? )</a:t>
            </a:r>
            <a:endParaRPr/>
          </a:p>
          <a:p>
            <a:pPr marL="0" marR="0" lvl="0" indent="0" algn="l" rtl="0">
              <a:lnSpc>
                <a:spcPct val="115000"/>
              </a:lnSpc>
              <a:spcBef>
                <a:spcPts val="1600"/>
              </a:spcBef>
              <a:spcAft>
                <a:spcPts val="0"/>
              </a:spcAft>
              <a:buClr>
                <a:schemeClr val="dk2"/>
              </a:buClr>
              <a:buSzPts val="1800"/>
              <a:buFont typeface="Proxima Nova"/>
              <a:buNone/>
            </a:pPr>
            <a:endParaRPr sz="1800" b="0" i="0" u="none" strike="noStrike" cap="none">
              <a:solidFill>
                <a:schemeClr val="dk2"/>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Intrinsic Locks</a:t>
            </a:r>
            <a:endParaRPr/>
          </a:p>
        </p:txBody>
      </p:sp>
      <p:sp>
        <p:nvSpPr>
          <p:cNvPr id="181" name="Google Shape;181;p31"/>
          <p:cNvSpPr txBox="1">
            <a:spLocks noGrp="1"/>
          </p:cNvSpPr>
          <p:nvPr>
            <p:ph type="body" idx="1"/>
          </p:nvPr>
        </p:nvSpPr>
        <p:spPr>
          <a:xfrm>
            <a:off x="311700" y="1152474"/>
            <a:ext cx="8520600" cy="3673967"/>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Implements the monitor construct to enforce mutual exclusion (mutex+condition)</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An object has an associated intrinsic lock</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 thread needs to acquire the lock before accessing this object’s fields, and releases it when done (happens before relation is established)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All other threads accessing this object block when the lock is not available (held by another thread)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Lock is released on return from the synchronized block, even if it was caused by an exception</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What about static synchronized methods?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Introduction</a:t>
            </a:r>
            <a:endParaRPr/>
          </a:p>
        </p:txBody>
      </p:sp>
      <p:sp>
        <p:nvSpPr>
          <p:cNvPr id="63" name="Google Shape;6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Motivation for concurrency</a:t>
            </a:r>
            <a:endParaRPr dirty="0"/>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Package: java.util.concurrent</a:t>
            </a:r>
            <a:endParaRPr dirty="0"/>
          </a:p>
          <a:p>
            <a:pPr marL="514350" marR="0" lvl="0" indent="-285750" algn="l" rtl="0">
              <a:lnSpc>
                <a:spcPct val="100000"/>
              </a:lnSpc>
              <a:spcBef>
                <a:spcPts val="1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The Multis</a:t>
            </a:r>
            <a:endParaRPr dirty="0"/>
          </a:p>
          <a:p>
            <a:pPr marL="971550" marR="0" lvl="1" indent="-285750" algn="l" rtl="0">
              <a:lnSpc>
                <a:spcPct val="115000"/>
              </a:lnSpc>
              <a:spcBef>
                <a:spcPts val="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Multiprogramming</a:t>
            </a:r>
            <a:endParaRPr dirty="0"/>
          </a:p>
          <a:p>
            <a:pPr marL="971550"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Multiprocessing</a:t>
            </a:r>
            <a:endParaRPr dirty="0"/>
          </a:p>
          <a:p>
            <a:pPr marL="971550"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Multithreading</a:t>
            </a:r>
            <a:endParaRPr dirty="0"/>
          </a:p>
          <a:p>
            <a:pPr marL="0" marR="0" lvl="0" indent="0" algn="l" rtl="0">
              <a:lnSpc>
                <a:spcPct val="115000"/>
              </a:lnSpc>
              <a:spcBef>
                <a:spcPts val="1600"/>
              </a:spcBef>
              <a:spcAft>
                <a:spcPts val="0"/>
              </a:spcAft>
              <a:buClr>
                <a:schemeClr val="dk2"/>
              </a:buClr>
              <a:buSzPts val="1800"/>
              <a:buFont typeface="Proxima Nova"/>
              <a:buNone/>
            </a:pPr>
            <a:endParaRPr sz="1800" b="0" i="0" u="none" strike="noStrike" cap="none" dirty="0">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sp>
        <p:nvSpPr>
          <p:cNvPr id="187" name="Google Shape;187;p32"/>
          <p:cNvSpPr txBox="1">
            <a:spLocks noGrp="1"/>
          </p:cNvSpPr>
          <p:nvPr>
            <p:ph type="body" idx="1"/>
          </p:nvPr>
        </p:nvSpPr>
        <p:spPr>
          <a:xfrm>
            <a:off x="311700" y="1152475"/>
            <a:ext cx="8520600" cy="3594454"/>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Synchronized Methods:</a:t>
            </a:r>
            <a:endParaRPr/>
          </a:p>
          <a:p>
            <a:pPr marL="541338" marR="0" lvl="1" indent="0" algn="l" rtl="0">
              <a:lnSpc>
                <a:spcPct val="115000"/>
              </a:lnSpc>
              <a:spcBef>
                <a:spcPts val="1600"/>
              </a:spcBef>
              <a:spcAft>
                <a:spcPts val="0"/>
              </a:spcAft>
              <a:buClr>
                <a:schemeClr val="dk2"/>
              </a:buClr>
              <a:buSzPts val="1400"/>
              <a:buFont typeface="Proxima Nova"/>
              <a:buNone/>
            </a:pPr>
            <a:r>
              <a:rPr lang="en" sz="1400" b="0" i="0" u="none" strike="noStrike" cap="none">
                <a:solidFill>
                  <a:schemeClr val="dk2"/>
                </a:solidFill>
                <a:latin typeface="Proxima Nova"/>
                <a:ea typeface="Proxima Nova"/>
                <a:cs typeface="Proxima Nova"/>
                <a:sym typeface="Proxima Nova"/>
              </a:rPr>
              <a:t>Adding the keyword synchronized to a method synchronizes access to the object containing this method:</a:t>
            </a:r>
            <a:endParaRPr/>
          </a:p>
          <a:p>
            <a:pPr marL="827088"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Prevents threads from interleaving execution on this portion.</a:t>
            </a:r>
            <a:endParaRPr/>
          </a:p>
          <a:p>
            <a:pPr marL="827088"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Establishes a happens before relation with any subsequent invocation of the same method.</a:t>
            </a:r>
            <a:endParaRPr/>
          </a:p>
          <a:p>
            <a:pPr marL="827088"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Constructors cannot be synchronized (syntax error)</a:t>
            </a:r>
            <a:endParaRPr/>
          </a:p>
          <a:p>
            <a:pPr marL="541338" marR="0" lvl="0" indent="0" algn="l" rtl="0">
              <a:lnSpc>
                <a:spcPct val="115000"/>
              </a:lnSpc>
              <a:spcBef>
                <a:spcPts val="1600"/>
              </a:spcBef>
              <a:spcAft>
                <a:spcPts val="0"/>
              </a:spcAft>
              <a:buClr>
                <a:schemeClr val="dk2"/>
              </a:buClr>
              <a:buSzPts val="1400"/>
              <a:buFont typeface="Proxima Nova"/>
              <a:buNone/>
            </a:pPr>
            <a:r>
              <a:rPr lang="en" sz="1400" b="0" i="0" u="none" strike="noStrike" cap="none">
                <a:solidFill>
                  <a:schemeClr val="dk2"/>
                </a:solidFill>
                <a:latin typeface="Proxima Nova"/>
                <a:ea typeface="Proxima Nova"/>
                <a:cs typeface="Proxima Nova"/>
                <a:sym typeface="Proxima Nova"/>
              </a:rPr>
              <a:t>If an object is shared between threads, all reads/writes to this object should be synchronized (What about final? )</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accent4"/>
                </a:solidFill>
                <a:latin typeface="Proxima Nova"/>
                <a:ea typeface="Proxima Nova"/>
                <a:cs typeface="Proxima Nova"/>
                <a:sym typeface="Proxima Nova"/>
              </a:rPr>
              <a:t>Example_7.java, synchronizing 2 methods.</a:t>
            </a:r>
            <a:endParaRPr sz="1800" b="0" i="0" u="none" strike="noStrike" cap="none">
              <a:solidFill>
                <a:schemeClr val="accent4"/>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193" name="Google Shape;193;p33"/>
          <p:cNvPicPr preferRelativeResize="0"/>
          <p:nvPr/>
        </p:nvPicPr>
        <p:blipFill>
          <a:blip r:embed="rId3">
            <a:alphaModFix/>
          </a:blip>
          <a:stretch>
            <a:fillRect/>
          </a:stretch>
        </p:blipFill>
        <p:spPr>
          <a:xfrm>
            <a:off x="152400" y="1170125"/>
            <a:ext cx="8582025" cy="199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199" name="Google Shape;199;p34"/>
          <p:cNvPicPr preferRelativeResize="0"/>
          <p:nvPr/>
        </p:nvPicPr>
        <p:blipFill>
          <a:blip r:embed="rId3">
            <a:alphaModFix/>
          </a:blip>
          <a:stretch>
            <a:fillRect/>
          </a:stretch>
        </p:blipFill>
        <p:spPr>
          <a:xfrm>
            <a:off x="311700" y="110150"/>
            <a:ext cx="7380926" cy="4923200"/>
          </a:xfrm>
          <a:prstGeom prst="rect">
            <a:avLst/>
          </a:prstGeom>
          <a:noFill/>
          <a:ln>
            <a:noFill/>
          </a:ln>
        </p:spPr>
      </p:pic>
      <p:sp>
        <p:nvSpPr>
          <p:cNvPr id="200" name="Google Shape;200;p34"/>
          <p:cNvSpPr txBox="1"/>
          <p:nvPr/>
        </p:nvSpPr>
        <p:spPr>
          <a:xfrm>
            <a:off x="3985825" y="2009425"/>
            <a:ext cx="60780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3"/>
                </a:solidFill>
                <a:latin typeface="Alfa Slab One"/>
                <a:ea typeface="Alfa Slab One"/>
                <a:cs typeface="Alfa Slab One"/>
                <a:sym typeface="Alfa Slab One"/>
              </a:rPr>
              <a:t>Synchronized Function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06" name="Google Shape;206;p35"/>
          <p:cNvPicPr preferRelativeResize="0"/>
          <p:nvPr/>
        </p:nvPicPr>
        <p:blipFill>
          <a:blip r:embed="rId3">
            <a:alphaModFix/>
          </a:blip>
          <a:stretch>
            <a:fillRect/>
          </a:stretch>
        </p:blipFill>
        <p:spPr>
          <a:xfrm>
            <a:off x="311700" y="110150"/>
            <a:ext cx="7380926" cy="4923200"/>
          </a:xfrm>
          <a:prstGeom prst="rect">
            <a:avLst/>
          </a:prstGeom>
          <a:noFill/>
          <a:ln>
            <a:noFill/>
          </a:ln>
        </p:spPr>
      </p:pic>
      <p:pic>
        <p:nvPicPr>
          <p:cNvPr id="207" name="Google Shape;207;p35"/>
          <p:cNvPicPr preferRelativeResize="0"/>
          <p:nvPr/>
        </p:nvPicPr>
        <p:blipFill>
          <a:blip r:embed="rId4">
            <a:alphaModFix/>
          </a:blip>
          <a:stretch>
            <a:fillRect/>
          </a:stretch>
        </p:blipFill>
        <p:spPr>
          <a:xfrm>
            <a:off x="0" y="2268550"/>
            <a:ext cx="9144001" cy="3099050"/>
          </a:xfrm>
          <a:prstGeom prst="rect">
            <a:avLst/>
          </a:prstGeom>
          <a:noFill/>
          <a:ln>
            <a:noFill/>
          </a:ln>
        </p:spPr>
      </p:pic>
      <p:sp>
        <p:nvSpPr>
          <p:cNvPr id="208" name="Google Shape;208;p35"/>
          <p:cNvSpPr txBox="1"/>
          <p:nvPr/>
        </p:nvSpPr>
        <p:spPr>
          <a:xfrm>
            <a:off x="3853525" y="2646175"/>
            <a:ext cx="60780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3"/>
              </a:buClr>
              <a:buSzPts val="3000"/>
              <a:buFont typeface="Alfa Slab One"/>
              <a:buNone/>
            </a:pPr>
            <a:r>
              <a:rPr lang="en" sz="3000">
                <a:solidFill>
                  <a:schemeClr val="accent3"/>
                </a:solidFill>
                <a:latin typeface="Alfa Slab One"/>
                <a:ea typeface="Alfa Slab One"/>
                <a:cs typeface="Alfa Slab One"/>
                <a:sym typeface="Alfa Slab One"/>
              </a:rPr>
              <a:t>Synchronized Statement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sp>
        <p:nvSpPr>
          <p:cNvPr id="214" name="Google Shape;214;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Synchronization may lead to a </a:t>
            </a:r>
            <a:r>
              <a:rPr lang="en" sz="1800" b="1" i="0" u="none" strike="noStrike" cap="none" dirty="0">
                <a:solidFill>
                  <a:schemeClr val="dk2"/>
                </a:solidFill>
                <a:latin typeface="Proxima Nova"/>
                <a:ea typeface="Proxima Nova"/>
                <a:cs typeface="Proxima Nova"/>
                <a:sym typeface="Proxima Nova"/>
              </a:rPr>
              <a:t>deadlock</a:t>
            </a:r>
            <a:r>
              <a:rPr lang="en" sz="1800" b="0" i="0" u="none" strike="noStrike" cap="none" dirty="0">
                <a:solidFill>
                  <a:schemeClr val="dk2"/>
                </a:solidFill>
                <a:latin typeface="Proxima Nova"/>
                <a:ea typeface="Proxima Nova"/>
                <a:cs typeface="Proxima Nova"/>
                <a:sym typeface="Proxima Nova"/>
              </a:rPr>
              <a:t> :</a:t>
            </a:r>
            <a:r>
              <a:rPr lang="en" sz="1400" dirty="0"/>
              <a:t> </a:t>
            </a:r>
            <a:r>
              <a:rPr lang="en" sz="1400" b="0" i="0" u="none" strike="noStrike" cap="none" dirty="0">
                <a:solidFill>
                  <a:schemeClr val="accent4"/>
                </a:solidFill>
                <a:latin typeface="Proxima Nova"/>
                <a:ea typeface="Proxima Nova"/>
                <a:cs typeface="Proxima Nova"/>
                <a:sym typeface="Proxima Nova"/>
              </a:rPr>
              <a:t>  Example_9.java</a:t>
            </a:r>
          </a:p>
          <a:p>
            <a:pPr marL="228600" marR="0" lvl="0" indent="0" algn="l" rtl="0">
              <a:lnSpc>
                <a:spcPct val="115000"/>
              </a:lnSpc>
              <a:spcBef>
                <a:spcPts val="1600"/>
              </a:spcBef>
              <a:spcAft>
                <a:spcPts val="0"/>
              </a:spcAft>
              <a:buClr>
                <a:schemeClr val="dk2"/>
              </a:buClr>
              <a:buSzPts val="1800"/>
            </a:pPr>
            <a:r>
              <a:rPr lang="en-US" sz="1400" b="0" i="1" dirty="0">
                <a:solidFill>
                  <a:srgbClr val="000000"/>
                </a:solidFill>
                <a:effectLst/>
                <a:latin typeface="Arial" panose="020B0604020202020204" pitchFamily="34" charset="0"/>
              </a:rPr>
              <a:t>Deadlock</a:t>
            </a:r>
            <a:r>
              <a:rPr lang="en-US" sz="1400" b="0" i="0" dirty="0">
                <a:solidFill>
                  <a:srgbClr val="000000"/>
                </a:solidFill>
                <a:effectLst/>
                <a:latin typeface="Arial" panose="020B0604020202020204" pitchFamily="34" charset="0"/>
              </a:rPr>
              <a:t> describes a situation where two or more threads are blocked forever, waiting for each other.</a:t>
            </a:r>
            <a:endParaRPr lang="en-US" sz="1400" dirty="0">
              <a:solidFill>
                <a:schemeClr val="accent4"/>
              </a:solidFill>
              <a:effectLst/>
            </a:endParaRPr>
          </a:p>
          <a:p>
            <a:pPr marL="228600" marR="0" lvl="0" indent="0" algn="l" rtl="0">
              <a:lnSpc>
                <a:spcPct val="115000"/>
              </a:lnSpc>
              <a:spcBef>
                <a:spcPts val="1600"/>
              </a:spcBef>
              <a:spcAft>
                <a:spcPts val="0"/>
              </a:spcAft>
              <a:buClr>
                <a:schemeClr val="dk2"/>
              </a:buClr>
              <a:buSzPts val="1800"/>
            </a:pPr>
            <a:r>
              <a:rPr lang="en-US" sz="1400" dirty="0">
                <a:solidFill>
                  <a:schemeClr val="tx2">
                    <a:lumMod val="10000"/>
                  </a:schemeClr>
                </a:solidFill>
              </a:rPr>
              <a:t>When a thread waits for a lock, but it’s used by another thread which also needs the lock of first thread so they are waiting for each other for ever</a:t>
            </a:r>
            <a:endParaRPr lang="en" sz="1400" dirty="0">
              <a:solidFill>
                <a:schemeClr val="tx2">
                  <a:lumMod val="10000"/>
                </a:schemeClr>
              </a:solidFill>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20" name="Google Shape;220;p37"/>
          <p:cNvPicPr preferRelativeResize="0"/>
          <p:nvPr/>
        </p:nvPicPr>
        <p:blipFill>
          <a:blip r:embed="rId3">
            <a:alphaModFix/>
          </a:blip>
          <a:stretch>
            <a:fillRect/>
          </a:stretch>
        </p:blipFill>
        <p:spPr>
          <a:xfrm>
            <a:off x="52900" y="146487"/>
            <a:ext cx="9091100" cy="485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26" name="Google Shape;226;p38"/>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27" name="Google Shape;227;p38"/>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28" name="Google Shape;228;p38"/>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229" name="Google Shape;229;p38"/>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A.bow(G)</a:t>
            </a:r>
            <a:endParaRPr/>
          </a:p>
        </p:txBody>
      </p:sp>
      <p:sp>
        <p:nvSpPr>
          <p:cNvPr id="230" name="Google Shape;230;p38"/>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A.bowback()</a:t>
            </a:r>
            <a:endParaRPr/>
          </a:p>
        </p:txBody>
      </p:sp>
      <p:sp>
        <p:nvSpPr>
          <p:cNvPr id="231" name="Google Shape;231;p38"/>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G.bowback()</a:t>
            </a:r>
            <a:endParaRPr/>
          </a:p>
        </p:txBody>
      </p:sp>
      <p:sp>
        <p:nvSpPr>
          <p:cNvPr id="232" name="Google Shape;232;p38"/>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G.bow(A)</a:t>
            </a:r>
            <a:endParaRPr/>
          </a:p>
        </p:txBody>
      </p:sp>
      <p:cxnSp>
        <p:nvCxnSpPr>
          <p:cNvPr id="233" name="Google Shape;233;p38"/>
          <p:cNvCxnSpPr>
            <a:stCxn id="229" idx="0"/>
            <a:endCxn id="227" idx="4"/>
          </p:cNvCxnSpPr>
          <p:nvPr/>
        </p:nvCxnSpPr>
        <p:spPr>
          <a:xfrm rot="10800000" flipH="1">
            <a:off x="6059625" y="1165575"/>
            <a:ext cx="7200" cy="316200"/>
          </a:xfrm>
          <a:prstGeom prst="straightConnector1">
            <a:avLst/>
          </a:prstGeom>
          <a:noFill/>
          <a:ln w="9525" cap="flat" cmpd="sng">
            <a:solidFill>
              <a:schemeClr val="dk2"/>
            </a:solidFill>
            <a:prstDash val="solid"/>
            <a:round/>
            <a:headEnd type="triangle" w="med" len="med"/>
            <a:tailEnd type="none" w="med" len="med"/>
          </a:ln>
        </p:spPr>
      </p:cxnSp>
      <p:cxnSp>
        <p:nvCxnSpPr>
          <p:cNvPr id="234" name="Google Shape;234;p38"/>
          <p:cNvCxnSpPr>
            <a:endCxn id="228" idx="4"/>
          </p:cNvCxnSpPr>
          <p:nvPr/>
        </p:nvCxnSpPr>
        <p:spPr>
          <a:xfrm rot="10800000">
            <a:off x="7896050" y="1211675"/>
            <a:ext cx="14700" cy="268500"/>
          </a:xfrm>
          <a:prstGeom prst="straightConnector1">
            <a:avLst/>
          </a:prstGeom>
          <a:noFill/>
          <a:ln w="9525" cap="flat" cmpd="sng">
            <a:solidFill>
              <a:schemeClr val="dk2"/>
            </a:solidFill>
            <a:prstDash val="solid"/>
            <a:round/>
            <a:headEnd type="triangle" w="med" len="med"/>
            <a:tailEnd type="none" w="med" len="med"/>
          </a:ln>
        </p:spPr>
      </p:cxnSp>
      <p:sp>
        <p:nvSpPr>
          <p:cNvPr id="235" name="Google Shape;235;p38"/>
          <p:cNvSpPr txBox="1"/>
          <p:nvPr/>
        </p:nvSpPr>
        <p:spPr>
          <a:xfrm>
            <a:off x="5176500" y="1068125"/>
            <a:ext cx="744300" cy="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locked</a:t>
            </a:r>
            <a:endParaRPr/>
          </a:p>
        </p:txBody>
      </p:sp>
      <p:sp>
        <p:nvSpPr>
          <p:cNvPr id="236" name="Google Shape;236;p38"/>
          <p:cNvSpPr txBox="1"/>
          <p:nvPr/>
        </p:nvSpPr>
        <p:spPr>
          <a:xfrm>
            <a:off x="7963325" y="1124625"/>
            <a:ext cx="4763100" cy="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locked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42" name="Google Shape;242;p39"/>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43" name="Google Shape;243;p39"/>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44" name="Google Shape;244;p39"/>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245" name="Google Shape;245;p39"/>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A.bow(G)</a:t>
            </a:r>
            <a:endParaRPr/>
          </a:p>
        </p:txBody>
      </p:sp>
      <p:sp>
        <p:nvSpPr>
          <p:cNvPr id="246" name="Google Shape;246;p39"/>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A.bowback()</a:t>
            </a:r>
            <a:endParaRPr/>
          </a:p>
        </p:txBody>
      </p:sp>
      <p:sp>
        <p:nvSpPr>
          <p:cNvPr id="247" name="Google Shape;247;p39"/>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G.bowback()</a:t>
            </a:r>
            <a:endParaRPr/>
          </a:p>
        </p:txBody>
      </p:sp>
      <p:sp>
        <p:nvSpPr>
          <p:cNvPr id="248" name="Google Shape;248;p39"/>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G.bow(A)</a:t>
            </a:r>
            <a:endParaRPr/>
          </a:p>
        </p:txBody>
      </p:sp>
      <p:cxnSp>
        <p:nvCxnSpPr>
          <p:cNvPr id="249" name="Google Shape;249;p39"/>
          <p:cNvCxnSpPr>
            <a:stCxn id="245" idx="0"/>
            <a:endCxn id="243" idx="4"/>
          </p:cNvCxnSpPr>
          <p:nvPr/>
        </p:nvCxnSpPr>
        <p:spPr>
          <a:xfrm rot="10800000" flipH="1">
            <a:off x="6059625" y="1165575"/>
            <a:ext cx="7200" cy="316200"/>
          </a:xfrm>
          <a:prstGeom prst="straightConnector1">
            <a:avLst/>
          </a:prstGeom>
          <a:noFill/>
          <a:ln w="9525" cap="flat" cmpd="sng">
            <a:solidFill>
              <a:schemeClr val="dk2"/>
            </a:solidFill>
            <a:prstDash val="solid"/>
            <a:round/>
            <a:headEnd type="triangle" w="med" len="med"/>
            <a:tailEnd type="none" w="med" len="med"/>
          </a:ln>
        </p:spPr>
      </p:cxnSp>
      <p:cxnSp>
        <p:nvCxnSpPr>
          <p:cNvPr id="250" name="Google Shape;250;p39"/>
          <p:cNvCxnSpPr>
            <a:endCxn id="244" idx="4"/>
          </p:cNvCxnSpPr>
          <p:nvPr/>
        </p:nvCxnSpPr>
        <p:spPr>
          <a:xfrm rot="10800000">
            <a:off x="7896050" y="1211675"/>
            <a:ext cx="14700" cy="268500"/>
          </a:xfrm>
          <a:prstGeom prst="straightConnector1">
            <a:avLst/>
          </a:prstGeom>
          <a:noFill/>
          <a:ln w="9525" cap="flat" cmpd="sng">
            <a:solidFill>
              <a:schemeClr val="dk2"/>
            </a:solidFill>
            <a:prstDash val="solid"/>
            <a:round/>
            <a:headEnd type="triangle" w="med" len="med"/>
            <a:tailEnd type="none" w="med" len="med"/>
          </a:ln>
        </p:spPr>
      </p:cxnSp>
      <p:sp>
        <p:nvSpPr>
          <p:cNvPr id="251" name="Google Shape;251;p39"/>
          <p:cNvSpPr txBox="1"/>
          <p:nvPr/>
        </p:nvSpPr>
        <p:spPr>
          <a:xfrm>
            <a:off x="5222700" y="1068125"/>
            <a:ext cx="744300" cy="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locked</a:t>
            </a:r>
            <a:endParaRPr/>
          </a:p>
        </p:txBody>
      </p:sp>
      <p:sp>
        <p:nvSpPr>
          <p:cNvPr id="252" name="Google Shape;252;p39"/>
          <p:cNvSpPr txBox="1"/>
          <p:nvPr/>
        </p:nvSpPr>
        <p:spPr>
          <a:xfrm>
            <a:off x="7963325" y="1124625"/>
            <a:ext cx="4763100" cy="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locked</a:t>
            </a:r>
            <a:endParaRPr/>
          </a:p>
        </p:txBody>
      </p:sp>
      <p:cxnSp>
        <p:nvCxnSpPr>
          <p:cNvPr id="253" name="Google Shape;253;p39"/>
          <p:cNvCxnSpPr>
            <a:stCxn id="245" idx="2"/>
            <a:endCxn id="247" idx="0"/>
          </p:cNvCxnSpPr>
          <p:nvPr/>
        </p:nvCxnSpPr>
        <p:spPr>
          <a:xfrm>
            <a:off x="6059625" y="1845675"/>
            <a:ext cx="1905300" cy="2700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39"/>
          <p:cNvCxnSpPr>
            <a:stCxn id="248" idx="2"/>
            <a:endCxn id="246" idx="0"/>
          </p:cNvCxnSpPr>
          <p:nvPr/>
        </p:nvCxnSpPr>
        <p:spPr>
          <a:xfrm flipH="1">
            <a:off x="6102950" y="1845675"/>
            <a:ext cx="1862100" cy="270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60" name="Google Shape;260;p40"/>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61" name="Google Shape;261;p40"/>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62" name="Google Shape;262;p40"/>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263" name="Google Shape;263;p40"/>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A.bow(G)</a:t>
            </a:r>
            <a:endParaRPr/>
          </a:p>
        </p:txBody>
      </p:sp>
      <p:sp>
        <p:nvSpPr>
          <p:cNvPr id="264" name="Google Shape;264;p40"/>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A.bowback()</a:t>
            </a:r>
            <a:endParaRPr/>
          </a:p>
        </p:txBody>
      </p:sp>
      <p:sp>
        <p:nvSpPr>
          <p:cNvPr id="265" name="Google Shape;265;p40"/>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G.bowback()</a:t>
            </a:r>
            <a:endParaRPr/>
          </a:p>
        </p:txBody>
      </p:sp>
      <p:sp>
        <p:nvSpPr>
          <p:cNvPr id="266" name="Google Shape;266;p40"/>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G.bow(A)</a:t>
            </a:r>
            <a:endParaRPr/>
          </a:p>
        </p:txBody>
      </p:sp>
      <p:cxnSp>
        <p:nvCxnSpPr>
          <p:cNvPr id="267" name="Google Shape;267;p40"/>
          <p:cNvCxnSpPr>
            <a:stCxn id="263" idx="0"/>
            <a:endCxn id="261" idx="4"/>
          </p:cNvCxnSpPr>
          <p:nvPr/>
        </p:nvCxnSpPr>
        <p:spPr>
          <a:xfrm rot="10800000" flipH="1">
            <a:off x="6059625" y="1165575"/>
            <a:ext cx="7200" cy="316200"/>
          </a:xfrm>
          <a:prstGeom prst="straightConnector1">
            <a:avLst/>
          </a:prstGeom>
          <a:noFill/>
          <a:ln w="9525" cap="flat" cmpd="sng">
            <a:solidFill>
              <a:schemeClr val="dk2"/>
            </a:solidFill>
            <a:prstDash val="solid"/>
            <a:round/>
            <a:headEnd type="triangle" w="med" len="med"/>
            <a:tailEnd type="none" w="med" len="med"/>
          </a:ln>
        </p:spPr>
      </p:cxnSp>
      <p:cxnSp>
        <p:nvCxnSpPr>
          <p:cNvPr id="268" name="Google Shape;268;p40"/>
          <p:cNvCxnSpPr>
            <a:endCxn id="262" idx="4"/>
          </p:cNvCxnSpPr>
          <p:nvPr/>
        </p:nvCxnSpPr>
        <p:spPr>
          <a:xfrm rot="10800000">
            <a:off x="7896050" y="1211675"/>
            <a:ext cx="14700" cy="268500"/>
          </a:xfrm>
          <a:prstGeom prst="straightConnector1">
            <a:avLst/>
          </a:prstGeom>
          <a:noFill/>
          <a:ln w="9525" cap="flat" cmpd="sng">
            <a:solidFill>
              <a:schemeClr val="dk2"/>
            </a:solidFill>
            <a:prstDash val="solid"/>
            <a:round/>
            <a:headEnd type="triangle" w="med" len="med"/>
            <a:tailEnd type="none" w="med" len="med"/>
          </a:ln>
        </p:spPr>
      </p:cxnSp>
      <p:cxnSp>
        <p:nvCxnSpPr>
          <p:cNvPr id="269" name="Google Shape;269;p40"/>
          <p:cNvCxnSpPr>
            <a:stCxn id="263" idx="2"/>
            <a:endCxn id="265" idx="0"/>
          </p:cNvCxnSpPr>
          <p:nvPr/>
        </p:nvCxnSpPr>
        <p:spPr>
          <a:xfrm>
            <a:off x="6059625" y="1845675"/>
            <a:ext cx="1905300" cy="27000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p40"/>
          <p:cNvCxnSpPr>
            <a:stCxn id="266" idx="2"/>
            <a:endCxn id="264" idx="0"/>
          </p:cNvCxnSpPr>
          <p:nvPr/>
        </p:nvCxnSpPr>
        <p:spPr>
          <a:xfrm flipH="1">
            <a:off x="6102950" y="1845675"/>
            <a:ext cx="1862100" cy="270000"/>
          </a:xfrm>
          <a:prstGeom prst="straightConnector1">
            <a:avLst/>
          </a:prstGeom>
          <a:noFill/>
          <a:ln w="9525" cap="flat" cmpd="sng">
            <a:solidFill>
              <a:schemeClr val="dk2"/>
            </a:solidFill>
            <a:prstDash val="solid"/>
            <a:round/>
            <a:headEnd type="none" w="med" len="med"/>
            <a:tailEnd type="triangle" w="med" len="med"/>
          </a:ln>
        </p:spPr>
      </p:cxnSp>
      <p:cxnSp>
        <p:nvCxnSpPr>
          <p:cNvPr id="271" name="Google Shape;271;p40"/>
          <p:cNvCxnSpPr>
            <a:stCxn id="264" idx="2"/>
            <a:endCxn id="261" idx="2"/>
          </p:cNvCxnSpPr>
          <p:nvPr/>
        </p:nvCxnSpPr>
        <p:spPr>
          <a:xfrm rot="5400000" flipH="1">
            <a:off x="5150600" y="1527475"/>
            <a:ext cx="1496100" cy="408300"/>
          </a:xfrm>
          <a:prstGeom prst="curvedConnector4">
            <a:avLst>
              <a:gd name="adj1" fmla="val -15916"/>
              <a:gd name="adj2" fmla="val 240614"/>
            </a:avLst>
          </a:prstGeom>
          <a:noFill/>
          <a:ln w="9525" cap="flat" cmpd="sng">
            <a:solidFill>
              <a:schemeClr val="dk2"/>
            </a:solidFill>
            <a:prstDash val="solid"/>
            <a:round/>
            <a:headEnd type="none" w="med" len="med"/>
            <a:tailEnd type="triangle" w="med" len="med"/>
          </a:ln>
        </p:spPr>
      </p:cxnSp>
      <p:cxnSp>
        <p:nvCxnSpPr>
          <p:cNvPr id="272" name="Google Shape;272;p40"/>
          <p:cNvCxnSpPr>
            <a:stCxn id="265" idx="2"/>
            <a:endCxn id="262" idx="6"/>
          </p:cNvCxnSpPr>
          <p:nvPr/>
        </p:nvCxnSpPr>
        <p:spPr>
          <a:xfrm rot="-5400000">
            <a:off x="7390125" y="1628275"/>
            <a:ext cx="1426200" cy="276600"/>
          </a:xfrm>
          <a:prstGeom prst="curvedConnector4">
            <a:avLst>
              <a:gd name="adj1" fmla="val -16696"/>
              <a:gd name="adj2" fmla="val 343194"/>
            </a:avLst>
          </a:prstGeom>
          <a:noFill/>
          <a:ln w="9525" cap="flat" cmpd="sng">
            <a:solidFill>
              <a:schemeClr val="dk2"/>
            </a:solidFill>
            <a:prstDash val="solid"/>
            <a:round/>
            <a:headEnd type="none" w="med" len="med"/>
            <a:tailEnd type="triangle" w="med" len="med"/>
          </a:ln>
        </p:spPr>
      </p:cxnSp>
      <p:sp>
        <p:nvSpPr>
          <p:cNvPr id="273" name="Google Shape;273;p40"/>
          <p:cNvSpPr txBox="1"/>
          <p:nvPr/>
        </p:nvSpPr>
        <p:spPr>
          <a:xfrm>
            <a:off x="5358500" y="2696650"/>
            <a:ext cx="11247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Want to acquire lock</a:t>
            </a:r>
            <a:endParaRPr/>
          </a:p>
        </p:txBody>
      </p:sp>
      <p:sp>
        <p:nvSpPr>
          <p:cNvPr id="274" name="Google Shape;274;p40"/>
          <p:cNvSpPr txBox="1"/>
          <p:nvPr/>
        </p:nvSpPr>
        <p:spPr>
          <a:xfrm>
            <a:off x="7513825" y="2771725"/>
            <a:ext cx="11247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Want to acquire lock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Synchronized keyword</a:t>
            </a:r>
            <a:endParaRPr/>
          </a:p>
        </p:txBody>
      </p:sp>
      <p:pic>
        <p:nvPicPr>
          <p:cNvPr id="280" name="Google Shape;280;p41"/>
          <p:cNvPicPr preferRelativeResize="0"/>
          <p:nvPr/>
        </p:nvPicPr>
        <p:blipFill>
          <a:blip r:embed="rId3">
            <a:alphaModFix/>
          </a:blip>
          <a:stretch>
            <a:fillRect/>
          </a:stretch>
        </p:blipFill>
        <p:spPr>
          <a:xfrm>
            <a:off x="52900" y="146487"/>
            <a:ext cx="9091100" cy="4850525"/>
          </a:xfrm>
          <a:prstGeom prst="rect">
            <a:avLst/>
          </a:prstGeom>
          <a:noFill/>
          <a:ln>
            <a:noFill/>
          </a:ln>
        </p:spPr>
      </p:pic>
      <p:sp>
        <p:nvSpPr>
          <p:cNvPr id="281" name="Google Shape;281;p41"/>
          <p:cNvSpPr/>
          <p:nvPr/>
        </p:nvSpPr>
        <p:spPr>
          <a:xfrm>
            <a:off x="5694600" y="801575"/>
            <a:ext cx="744300" cy="3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82" name="Google Shape;282;p41"/>
          <p:cNvSpPr/>
          <p:nvPr/>
        </p:nvSpPr>
        <p:spPr>
          <a:xfrm>
            <a:off x="7550450" y="895475"/>
            <a:ext cx="691200" cy="31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283" name="Google Shape;283;p41"/>
          <p:cNvSpPr/>
          <p:nvPr/>
        </p:nvSpPr>
        <p:spPr>
          <a:xfrm>
            <a:off x="5315325" y="1481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A.bow(G)</a:t>
            </a:r>
            <a:endParaRPr/>
          </a:p>
        </p:txBody>
      </p:sp>
      <p:sp>
        <p:nvSpPr>
          <p:cNvPr id="284" name="Google Shape;284;p41"/>
          <p:cNvSpPr/>
          <p:nvPr/>
        </p:nvSpPr>
        <p:spPr>
          <a:xfrm>
            <a:off x="5358500" y="2115775"/>
            <a:ext cx="14886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A.bowback()</a:t>
            </a:r>
            <a:endParaRPr/>
          </a:p>
        </p:txBody>
      </p:sp>
      <p:sp>
        <p:nvSpPr>
          <p:cNvPr id="285" name="Google Shape;285;p41"/>
          <p:cNvSpPr/>
          <p:nvPr/>
        </p:nvSpPr>
        <p:spPr>
          <a:xfrm>
            <a:off x="7253775" y="2115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G.bowback()</a:t>
            </a:r>
            <a:endParaRPr/>
          </a:p>
        </p:txBody>
      </p:sp>
      <p:sp>
        <p:nvSpPr>
          <p:cNvPr id="286" name="Google Shape;286;p41"/>
          <p:cNvSpPr/>
          <p:nvPr/>
        </p:nvSpPr>
        <p:spPr>
          <a:xfrm>
            <a:off x="7253900" y="1481775"/>
            <a:ext cx="1422300" cy="36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G.bow(A)</a:t>
            </a:r>
            <a:endParaRPr/>
          </a:p>
        </p:txBody>
      </p:sp>
      <p:cxnSp>
        <p:nvCxnSpPr>
          <p:cNvPr id="287" name="Google Shape;287;p41"/>
          <p:cNvCxnSpPr>
            <a:stCxn id="283" idx="0"/>
            <a:endCxn id="281" idx="4"/>
          </p:cNvCxnSpPr>
          <p:nvPr/>
        </p:nvCxnSpPr>
        <p:spPr>
          <a:xfrm rot="10800000" flipH="1">
            <a:off x="6059625" y="1165575"/>
            <a:ext cx="7200" cy="316200"/>
          </a:xfrm>
          <a:prstGeom prst="straightConnector1">
            <a:avLst/>
          </a:prstGeom>
          <a:noFill/>
          <a:ln w="9525" cap="flat" cmpd="sng">
            <a:solidFill>
              <a:srgbClr val="FF0000"/>
            </a:solidFill>
            <a:prstDash val="solid"/>
            <a:round/>
            <a:headEnd type="triangle" w="med" len="med"/>
            <a:tailEnd type="none" w="med" len="med"/>
          </a:ln>
        </p:spPr>
      </p:cxnSp>
      <p:cxnSp>
        <p:nvCxnSpPr>
          <p:cNvPr id="288" name="Google Shape;288;p41"/>
          <p:cNvCxnSpPr>
            <a:endCxn id="282" idx="4"/>
          </p:cNvCxnSpPr>
          <p:nvPr/>
        </p:nvCxnSpPr>
        <p:spPr>
          <a:xfrm rot="10800000">
            <a:off x="7896050" y="1211675"/>
            <a:ext cx="14700" cy="268500"/>
          </a:xfrm>
          <a:prstGeom prst="straightConnector1">
            <a:avLst/>
          </a:prstGeom>
          <a:noFill/>
          <a:ln w="9525" cap="flat" cmpd="sng">
            <a:solidFill>
              <a:srgbClr val="FF0000"/>
            </a:solidFill>
            <a:prstDash val="solid"/>
            <a:round/>
            <a:headEnd type="triangle" w="med" len="med"/>
            <a:tailEnd type="none" w="med" len="med"/>
          </a:ln>
        </p:spPr>
      </p:cxnSp>
      <p:cxnSp>
        <p:nvCxnSpPr>
          <p:cNvPr id="289" name="Google Shape;289;p41"/>
          <p:cNvCxnSpPr>
            <a:stCxn id="283" idx="2"/>
            <a:endCxn id="285" idx="0"/>
          </p:cNvCxnSpPr>
          <p:nvPr/>
        </p:nvCxnSpPr>
        <p:spPr>
          <a:xfrm>
            <a:off x="6059625" y="1845675"/>
            <a:ext cx="1905300" cy="270000"/>
          </a:xfrm>
          <a:prstGeom prst="straightConnector1">
            <a:avLst/>
          </a:prstGeom>
          <a:noFill/>
          <a:ln w="9525" cap="flat" cmpd="sng">
            <a:solidFill>
              <a:srgbClr val="FF0000"/>
            </a:solidFill>
            <a:prstDash val="solid"/>
            <a:round/>
            <a:headEnd type="none" w="med" len="med"/>
            <a:tailEnd type="triangle" w="med" len="med"/>
          </a:ln>
        </p:spPr>
      </p:cxnSp>
      <p:cxnSp>
        <p:nvCxnSpPr>
          <p:cNvPr id="290" name="Google Shape;290;p41"/>
          <p:cNvCxnSpPr>
            <a:stCxn id="286" idx="2"/>
            <a:endCxn id="284" idx="0"/>
          </p:cNvCxnSpPr>
          <p:nvPr/>
        </p:nvCxnSpPr>
        <p:spPr>
          <a:xfrm flipH="1">
            <a:off x="6102950" y="1845675"/>
            <a:ext cx="1862100" cy="270000"/>
          </a:xfrm>
          <a:prstGeom prst="straightConnector1">
            <a:avLst/>
          </a:prstGeom>
          <a:noFill/>
          <a:ln w="9525" cap="flat" cmpd="sng">
            <a:solidFill>
              <a:srgbClr val="FF0000"/>
            </a:solidFill>
            <a:prstDash val="solid"/>
            <a:round/>
            <a:headEnd type="none" w="med" len="med"/>
            <a:tailEnd type="triangle" w="med" len="med"/>
          </a:ln>
        </p:spPr>
      </p:cxnSp>
      <p:cxnSp>
        <p:nvCxnSpPr>
          <p:cNvPr id="291" name="Google Shape;291;p41"/>
          <p:cNvCxnSpPr>
            <a:stCxn id="284" idx="2"/>
            <a:endCxn id="281" idx="2"/>
          </p:cNvCxnSpPr>
          <p:nvPr/>
        </p:nvCxnSpPr>
        <p:spPr>
          <a:xfrm rot="5400000" flipH="1">
            <a:off x="5150600" y="1527475"/>
            <a:ext cx="1496100" cy="408300"/>
          </a:xfrm>
          <a:prstGeom prst="curvedConnector4">
            <a:avLst>
              <a:gd name="adj1" fmla="val -15916"/>
              <a:gd name="adj2" fmla="val 240614"/>
            </a:avLst>
          </a:prstGeom>
          <a:noFill/>
          <a:ln w="9525" cap="flat" cmpd="sng">
            <a:solidFill>
              <a:srgbClr val="FF0000"/>
            </a:solidFill>
            <a:prstDash val="solid"/>
            <a:round/>
            <a:headEnd type="none" w="med" len="med"/>
            <a:tailEnd type="triangle" w="med" len="med"/>
          </a:ln>
        </p:spPr>
      </p:cxnSp>
      <p:cxnSp>
        <p:nvCxnSpPr>
          <p:cNvPr id="292" name="Google Shape;292;p41"/>
          <p:cNvCxnSpPr>
            <a:stCxn id="285" idx="2"/>
            <a:endCxn id="282" idx="6"/>
          </p:cNvCxnSpPr>
          <p:nvPr/>
        </p:nvCxnSpPr>
        <p:spPr>
          <a:xfrm rot="-5400000">
            <a:off x="7390125" y="1628275"/>
            <a:ext cx="1426200" cy="276600"/>
          </a:xfrm>
          <a:prstGeom prst="curvedConnector4">
            <a:avLst>
              <a:gd name="adj1" fmla="val -16696"/>
              <a:gd name="adj2" fmla="val 343194"/>
            </a:avLst>
          </a:prstGeom>
          <a:noFill/>
          <a:ln w="9525" cap="flat" cmpd="sng">
            <a:solidFill>
              <a:srgbClr val="FF0000"/>
            </a:solidFill>
            <a:prstDash val="solid"/>
            <a:round/>
            <a:headEnd type="none" w="med" len="med"/>
            <a:tailEnd type="triangle" w="med" len="med"/>
          </a:ln>
        </p:spPr>
      </p:cxnSp>
      <p:sp>
        <p:nvSpPr>
          <p:cNvPr id="293" name="Google Shape;293;p41"/>
          <p:cNvSpPr txBox="1"/>
          <p:nvPr/>
        </p:nvSpPr>
        <p:spPr>
          <a:xfrm>
            <a:off x="6292925" y="2771725"/>
            <a:ext cx="14886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Deadlock</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Processes and Threads</a:t>
            </a:r>
            <a:endParaRPr/>
          </a:p>
        </p:txBody>
      </p:sp>
      <p:sp>
        <p:nvSpPr>
          <p:cNvPr id="69" name="Google Shape;69;p15"/>
          <p:cNvSpPr txBox="1">
            <a:spLocks noGrp="1"/>
          </p:cNvSpPr>
          <p:nvPr>
            <p:ph type="body" idx="1"/>
          </p:nvPr>
        </p:nvSpPr>
        <p:spPr>
          <a:xfrm>
            <a:off x="311700" y="1152474"/>
            <a:ext cx="8520600" cy="3922445"/>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Process (program)</a:t>
            </a:r>
            <a:endParaRPr dirty="0"/>
          </a:p>
          <a:p>
            <a:pPr marL="971550" marR="0" lvl="1" indent="-285750" algn="l" rtl="0">
              <a:lnSpc>
                <a:spcPct val="100000"/>
              </a:lnSpc>
              <a:spcBef>
                <a:spcPts val="1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Private resources</a:t>
            </a:r>
            <a:endParaRPr dirty="0"/>
          </a:p>
          <a:p>
            <a:pPr marL="971550" lvl="1" indent="-285750">
              <a:lnSpc>
                <a:spcPct val="100000"/>
              </a:lnSpc>
              <a:spcBef>
                <a:spcPts val="600"/>
              </a:spcBef>
              <a:buFont typeface="Noto Sans Symbols"/>
              <a:buChar char="➢"/>
            </a:pPr>
            <a:r>
              <a:rPr lang="en" sz="1400" b="0" i="0" u="none" strike="noStrike" cap="none" dirty="0">
                <a:solidFill>
                  <a:schemeClr val="dk2"/>
                </a:solidFill>
                <a:latin typeface="Proxima Nova"/>
                <a:ea typeface="Proxima Nova"/>
                <a:cs typeface="Proxima Nova"/>
                <a:sym typeface="Proxima Nova"/>
              </a:rPr>
              <a:t>To communicate between processes, InterProcess </a:t>
            </a:r>
            <a:r>
              <a:rPr lang="en" dirty="0"/>
              <a:t>Communication (IPC</a:t>
            </a:r>
            <a:r>
              <a:rPr lang="en" sz="1400" b="0" i="0" u="none" strike="noStrike" cap="none" dirty="0">
                <a:solidFill>
                  <a:schemeClr val="dk2"/>
                </a:solidFill>
                <a:latin typeface="Proxima Nova"/>
                <a:ea typeface="Proxima Nova"/>
                <a:cs typeface="Proxima Nova"/>
                <a:sym typeface="Proxima Nova"/>
              </a:rPr>
              <a:t>) is used</a:t>
            </a:r>
            <a:r>
              <a:rPr lang="en" sz="1400" b="0" i="0" u="none" strike="noStrike" cap="none" baseline="30000" dirty="0">
                <a:solidFill>
                  <a:schemeClr val="dk2"/>
                </a:solidFill>
                <a:latin typeface="Proxima Nova"/>
                <a:ea typeface="Proxima Nova"/>
                <a:cs typeface="Proxima Nova"/>
                <a:sym typeface="Proxima Nova"/>
              </a:rPr>
              <a:t>(*)</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JVM running a java application is a single process</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Has at least 1 thread (main thread)</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A feature of the OS</a:t>
            </a:r>
            <a:endParaRPr dirty="0"/>
          </a:p>
          <a:p>
            <a:pPr marL="514350" marR="0" lvl="0" indent="-285750" algn="l" rtl="0">
              <a:lnSpc>
                <a:spcPct val="115000"/>
              </a:lnSpc>
              <a:spcBef>
                <a:spcPts val="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Thread (lightweight process)</a:t>
            </a:r>
            <a:endParaRPr dirty="0"/>
          </a:p>
          <a:p>
            <a:pPr marL="971550" marR="0" lvl="1" indent="-285750" algn="l" rtl="0">
              <a:lnSpc>
                <a:spcPct val="100000"/>
              </a:lnSpc>
              <a:spcBef>
                <a:spcPts val="1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Shared resources (memory and open files)</a:t>
            </a:r>
            <a:endParaRPr sz="1400" b="0" i="0" u="none" strike="noStrike" cap="none" dirty="0">
              <a:solidFill>
                <a:schemeClr val="dk2"/>
              </a:solidFill>
              <a:latin typeface="Proxima Nova"/>
              <a:ea typeface="Proxima Nova"/>
              <a:cs typeface="Proxima Nova"/>
              <a:sym typeface="Proxima Nova"/>
            </a:endParaRPr>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A feature of the Java platform</a:t>
            </a:r>
            <a:endParaRPr dirty="0"/>
          </a:p>
          <a:p>
            <a:pPr marL="685800" marR="0" lvl="1" indent="0" algn="l" rtl="0">
              <a:lnSpc>
                <a:spcPct val="100000"/>
              </a:lnSpc>
              <a:spcBef>
                <a:spcPts val="600"/>
              </a:spcBef>
              <a:spcAft>
                <a:spcPts val="0"/>
              </a:spcAft>
              <a:buClr>
                <a:schemeClr val="dk2"/>
              </a:buClr>
              <a:buSzPts val="1400"/>
              <a:buFont typeface="Proxima Nova"/>
              <a:buNone/>
            </a:pPr>
            <a:endParaRPr sz="1400" b="0" i="0" u="none" strike="noStrike" cap="none" dirty="0">
              <a:solidFill>
                <a:schemeClr val="dk2"/>
              </a:solidFill>
              <a:latin typeface="Proxima Nova"/>
              <a:ea typeface="Proxima Nova"/>
              <a:cs typeface="Proxima Nova"/>
              <a:sym typeface="Proxima Nova"/>
            </a:endParaRPr>
          </a:p>
          <a:p>
            <a:pPr marL="269875" marR="0" lvl="1" indent="0" algn="l" rtl="0">
              <a:lnSpc>
                <a:spcPct val="100000"/>
              </a:lnSpc>
              <a:spcBef>
                <a:spcPts val="600"/>
              </a:spcBef>
              <a:spcAft>
                <a:spcPts val="0"/>
              </a:spcAft>
              <a:buClr>
                <a:schemeClr val="dk2"/>
              </a:buClr>
              <a:buSzPts val="1600"/>
              <a:buFont typeface="Proxima Nova"/>
              <a:buNone/>
            </a:pPr>
            <a:r>
              <a:rPr lang="en" sz="1600" b="0" i="0" u="none" strike="noStrike" cap="none" baseline="30000" dirty="0">
                <a:solidFill>
                  <a:schemeClr val="dk2"/>
                </a:solidFill>
                <a:latin typeface="Proxima Nova"/>
                <a:ea typeface="Proxima Nova"/>
                <a:cs typeface="Proxima Nova"/>
                <a:sym typeface="Proxima Nova"/>
              </a:rPr>
              <a:t>(*) </a:t>
            </a:r>
            <a:r>
              <a:rPr lang="en" sz="1600" b="0" i="0" u="none" strike="noStrike" cap="none" dirty="0">
                <a:solidFill>
                  <a:schemeClr val="dk2"/>
                </a:solidFill>
                <a:latin typeface="Proxima Nova"/>
                <a:ea typeface="Proxima Nova"/>
                <a:cs typeface="Proxima Nova"/>
                <a:sym typeface="Proxima Nova"/>
              </a:rPr>
              <a:t>Will learn about this in an OS course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Atomic Operations</a:t>
            </a:r>
            <a:endParaRPr/>
          </a:p>
        </p:txBody>
      </p:sp>
      <p:sp>
        <p:nvSpPr>
          <p:cNvPr id="299" name="Google Shape;299;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All or none, why would that be needed?</a:t>
            </a:r>
            <a:endParaRPr sz="1800" b="0" i="0" u="none" strike="noStrike" cap="none" dirty="0">
              <a:solidFill>
                <a:schemeClr val="dk2"/>
              </a:solidFill>
              <a:latin typeface="Proxima Nova"/>
              <a:ea typeface="Proxima Nova"/>
              <a:cs typeface="Proxima Nova"/>
              <a:sym typeface="Proxima Nova"/>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Compare atomic to synchronized operations:</a:t>
            </a:r>
            <a:endParaRPr dirty="0"/>
          </a:p>
          <a:p>
            <a:pPr marL="971550" marR="0" lvl="1" indent="-285750" algn="l" rtl="0">
              <a:lnSpc>
                <a:spcPct val="115000"/>
              </a:lnSpc>
              <a:spcBef>
                <a:spcPts val="1600"/>
              </a:spcBef>
              <a:spcAft>
                <a:spcPts val="0"/>
              </a:spcAft>
              <a:buClr>
                <a:schemeClr val="dk2"/>
              </a:buClr>
              <a:buSzPts val="1400"/>
              <a:buFont typeface="Noto Sans Symbols"/>
              <a:buChar char="➢"/>
            </a:pPr>
            <a:r>
              <a:rPr lang="en" sz="1400" b="0" i="0" u="none" strike="noStrike" cap="none">
                <a:solidFill>
                  <a:schemeClr val="dk2"/>
                </a:solidFill>
                <a:latin typeface="Proxima Nova"/>
                <a:ea typeface="Proxima Nova"/>
                <a:cs typeface="Proxima Nova"/>
                <a:sym typeface="Proxima Nova"/>
              </a:rPr>
              <a:t> </a:t>
            </a:r>
            <a:r>
              <a:rPr lang="en" sz="1400" b="0" i="0" u="none" strike="noStrike" cap="none">
                <a:solidFill>
                  <a:schemeClr val="accent4"/>
                </a:solidFill>
                <a:latin typeface="Proxima Nova"/>
                <a:ea typeface="Proxima Nova"/>
                <a:cs typeface="Proxima Nova"/>
                <a:sym typeface="Proxima Nova"/>
              </a:rPr>
              <a:t>example_10.java</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Guarded Blocks</a:t>
            </a:r>
            <a:endParaRPr/>
          </a:p>
        </p:txBody>
      </p:sp>
      <p:sp>
        <p:nvSpPr>
          <p:cNvPr id="305" name="Google Shape;305;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Some threads may depend on others conditionally</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make a thread wait for a condition to be true use wait() </a:t>
            </a:r>
            <a:endParaRPr sz="1800" b="0" i="0" u="none" strike="noStrike" cap="none">
              <a:solidFill>
                <a:schemeClr val="dk2"/>
              </a:solidFill>
              <a:latin typeface="Proxima Nova"/>
              <a:ea typeface="Proxima Nova"/>
              <a:cs typeface="Proxima Nova"/>
              <a:sym typeface="Proxima Nova"/>
            </a:endParaRPr>
          </a:p>
          <a:p>
            <a:pPr marL="914400" marR="0" lvl="0" indent="-342900" algn="l" rtl="0">
              <a:lnSpc>
                <a:spcPct val="115000"/>
              </a:lnSpc>
              <a:spcBef>
                <a:spcPts val="0"/>
              </a:spcBef>
              <a:spcAft>
                <a:spcPts val="0"/>
              </a:spcAft>
              <a:buSzPts val="1800"/>
              <a:buChar char="➔"/>
            </a:pPr>
            <a:r>
              <a:rPr lang="en"/>
              <a:t>wait() only used with synchronized statement/functions</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let the other threads know that notifyAll()</a:t>
            </a:r>
            <a:endParaRPr/>
          </a:p>
          <a:p>
            <a:pPr marL="514350" marR="0" lvl="0" indent="-285750" algn="l" rtl="0">
              <a:lnSpc>
                <a:spcPct val="115000"/>
              </a:lnSpc>
              <a:spcBef>
                <a:spcPts val="1600"/>
              </a:spcBef>
              <a:spcAft>
                <a:spcPts val="0"/>
              </a:spcAft>
              <a:buClr>
                <a:schemeClr val="dk2"/>
              </a:buClr>
              <a:buSzPts val="1800"/>
              <a:buFont typeface="Arial"/>
              <a:buChar char="•"/>
            </a:pPr>
            <a:r>
              <a:rPr lang="en" sz="1800" b="0" i="0" u="none" strike="noStrike" cap="none">
                <a:solidFill>
                  <a:srgbClr val="FF0000"/>
                </a:solidFill>
                <a:latin typeface="Proxima Nova"/>
                <a:ea typeface="Proxima Nova"/>
                <a:cs typeface="Proxima Nova"/>
                <a:sym typeface="Proxima Nova"/>
              </a:rPr>
              <a:t>Example_11.java</a:t>
            </a:r>
            <a:endParaRPr sz="1800" b="0" i="0" u="none" strike="noStrike" cap="none">
              <a:solidFill>
                <a:srgbClr val="FF0000"/>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311" name="Google Shape;31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Thread is implemented by Extending Thread Class or implementing Runnable Interface</a:t>
            </a:r>
            <a:endParaRPr/>
          </a:p>
          <a:p>
            <a:pPr marL="457200" lvl="0" indent="-342900" algn="l" rtl="0">
              <a:spcBef>
                <a:spcPts val="0"/>
              </a:spcBef>
              <a:spcAft>
                <a:spcPts val="0"/>
              </a:spcAft>
              <a:buSzPts val="1800"/>
              <a:buChar char="●"/>
            </a:pPr>
            <a:r>
              <a:rPr lang="en"/>
              <a:t>run() vs start()</a:t>
            </a:r>
            <a:endParaRPr/>
          </a:p>
          <a:p>
            <a:pPr marL="457200" lvl="0" indent="-342900" algn="l" rtl="0">
              <a:spcBef>
                <a:spcPts val="0"/>
              </a:spcBef>
              <a:spcAft>
                <a:spcPts val="0"/>
              </a:spcAft>
              <a:buSzPts val="1800"/>
              <a:buChar char="●"/>
            </a:pPr>
            <a:r>
              <a:rPr lang="en"/>
              <a:t>sleep() / interrupt()</a:t>
            </a:r>
            <a:endParaRPr/>
          </a:p>
          <a:p>
            <a:pPr marL="457200" lvl="0" indent="-342900" algn="l" rtl="0">
              <a:spcBef>
                <a:spcPts val="0"/>
              </a:spcBef>
              <a:spcAft>
                <a:spcPts val="0"/>
              </a:spcAft>
              <a:buSzPts val="1800"/>
              <a:buChar char="●"/>
            </a:pPr>
            <a:r>
              <a:rPr lang="en"/>
              <a:t>wait() / notify()</a:t>
            </a:r>
            <a:endParaRPr/>
          </a:p>
          <a:p>
            <a:pPr marL="457200" lvl="0" indent="-342900" algn="l" rtl="0">
              <a:spcBef>
                <a:spcPts val="0"/>
              </a:spcBef>
              <a:spcAft>
                <a:spcPts val="0"/>
              </a:spcAft>
              <a:buSzPts val="1800"/>
              <a:buChar char="●"/>
            </a:pPr>
            <a:r>
              <a:rPr lang="en"/>
              <a:t>join()</a:t>
            </a:r>
            <a:endParaRPr/>
          </a:p>
          <a:p>
            <a:pPr marL="457200" lvl="0" indent="-342900" algn="l" rtl="0">
              <a:spcBef>
                <a:spcPts val="0"/>
              </a:spcBef>
              <a:spcAft>
                <a:spcPts val="0"/>
              </a:spcAft>
              <a:buSzPts val="1800"/>
              <a:buChar char="●"/>
            </a:pPr>
            <a:r>
              <a:rPr lang="en"/>
              <a:t>Synchronized Function vs Synchronized Object</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Each thread is an object of class </a:t>
            </a:r>
            <a:r>
              <a:rPr lang="en" sz="1800" b="1" i="0" u="none" strike="noStrike" cap="none" dirty="0">
                <a:solidFill>
                  <a:schemeClr val="dk2"/>
                </a:solidFill>
                <a:sym typeface="Proxima Nova"/>
              </a:rPr>
              <a:t>Thread</a:t>
            </a:r>
            <a:endParaRPr b="1" dirty="0"/>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To create a thread, you need:</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A thread object (or one </a:t>
            </a:r>
            <a:r>
              <a:rPr lang="en" dirty="0"/>
              <a:t>of its subclasses)</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Implement the core of the thread (implement/override the run() method)</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Call start() on the thread object which invokes the run</a:t>
            </a:r>
            <a:endParaRPr dirty="0"/>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dirty="0">
                <a:solidFill>
                  <a:schemeClr val="dk2"/>
                </a:solidFill>
                <a:latin typeface="Proxima Nova"/>
                <a:ea typeface="Proxima Nova"/>
                <a:cs typeface="Proxima Nova"/>
                <a:sym typeface="Proxima Nova"/>
              </a:rPr>
              <a:t>Define and start thread:</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Implement the Runnable interface, and provide a runnable object </a:t>
            </a:r>
            <a:r>
              <a:rPr lang="en" sz="1400" b="0" i="0" u="none" strike="noStrike" cap="none" dirty="0">
                <a:solidFill>
                  <a:schemeClr val="accent4"/>
                </a:solidFill>
                <a:latin typeface="Proxima Nova"/>
                <a:ea typeface="Proxima Nova"/>
                <a:cs typeface="Proxima Nova"/>
                <a:sym typeface="Proxima Nova"/>
              </a:rPr>
              <a:t>(example_1.java)</a:t>
            </a:r>
            <a:endParaRPr dirty="0"/>
          </a:p>
          <a:p>
            <a:pPr marL="971550" marR="0" lvl="1" indent="-285750" algn="l" rtl="0">
              <a:lnSpc>
                <a:spcPct val="100000"/>
              </a:lnSpc>
              <a:spcBef>
                <a:spcPts val="600"/>
              </a:spcBef>
              <a:spcAft>
                <a:spcPts val="0"/>
              </a:spcAft>
              <a:buClr>
                <a:schemeClr val="dk2"/>
              </a:buClr>
              <a:buSzPts val="1400"/>
              <a:buFont typeface="Noto Sans Symbols"/>
              <a:buChar char="➢"/>
            </a:pPr>
            <a:r>
              <a:rPr lang="en" sz="1400" b="0" i="0" u="none" strike="noStrike" cap="none" dirty="0">
                <a:solidFill>
                  <a:schemeClr val="dk2"/>
                </a:solidFill>
                <a:latin typeface="Proxima Nova"/>
                <a:ea typeface="Proxima Nova"/>
                <a:cs typeface="Proxima Nova"/>
                <a:sym typeface="Proxima Nova"/>
              </a:rPr>
              <a:t>Extend a Thread class </a:t>
            </a:r>
            <a:r>
              <a:rPr lang="en" sz="1400" b="0" i="0" u="none" strike="noStrike" cap="none" dirty="0">
                <a:solidFill>
                  <a:schemeClr val="accent4"/>
                </a:solidFill>
                <a:latin typeface="Proxima Nova"/>
                <a:ea typeface="Proxima Nova"/>
                <a:cs typeface="Proxima Nova"/>
                <a:sym typeface="Proxima Nova"/>
              </a:rPr>
              <a:t>(example_2.java)</a:t>
            </a:r>
            <a:endParaRPr dirty="0"/>
          </a:p>
          <a:p>
            <a:pPr marL="457200" marR="0" lvl="0" indent="0" algn="l" rtl="0">
              <a:lnSpc>
                <a:spcPct val="100000"/>
              </a:lnSpc>
              <a:spcBef>
                <a:spcPts val="6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81" name="Google Shape;8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lvl="0" indent="-285750" algn="l" rtl="0">
              <a:lnSpc>
                <a:spcPct val="100000"/>
              </a:lnSpc>
              <a:spcBef>
                <a:spcPts val="600"/>
              </a:spcBef>
              <a:spcAft>
                <a:spcPts val="0"/>
              </a:spcAft>
              <a:buClr>
                <a:schemeClr val="dk2"/>
              </a:buClr>
              <a:buSzPts val="1800"/>
              <a:buFont typeface="Arial"/>
              <a:buChar char="•"/>
            </a:pPr>
            <a:r>
              <a:rPr lang="en"/>
              <a:t>Implement the Runnable interface, and provide a runnable object</a:t>
            </a:r>
            <a:endParaRPr/>
          </a:p>
          <a:p>
            <a:pPr marL="0" marR="0" lvl="0" indent="0" algn="l" rtl="0">
              <a:lnSpc>
                <a:spcPct val="100000"/>
              </a:lnSpc>
              <a:spcBef>
                <a:spcPts val="600"/>
              </a:spcBef>
              <a:spcAft>
                <a:spcPts val="0"/>
              </a:spcAft>
              <a:buNone/>
            </a:pPr>
            <a:endParaRPr/>
          </a:p>
        </p:txBody>
      </p:sp>
      <p:pic>
        <p:nvPicPr>
          <p:cNvPr id="82" name="Google Shape;82;p17"/>
          <p:cNvPicPr preferRelativeResize="0"/>
          <p:nvPr/>
        </p:nvPicPr>
        <p:blipFill>
          <a:blip r:embed="rId3">
            <a:alphaModFix/>
          </a:blip>
          <a:stretch>
            <a:fillRect/>
          </a:stretch>
        </p:blipFill>
        <p:spPr>
          <a:xfrm>
            <a:off x="1390650" y="1652588"/>
            <a:ext cx="697230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88" name="Google Shape;8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a:t>Implementation by Extending Thread class</a:t>
            </a:r>
            <a:endParaRPr/>
          </a:p>
          <a:p>
            <a:pPr marL="0" marR="0" lvl="0" indent="0" algn="l" rtl="0">
              <a:lnSpc>
                <a:spcPct val="100000"/>
              </a:lnSpc>
              <a:spcBef>
                <a:spcPts val="0"/>
              </a:spcBef>
              <a:spcAft>
                <a:spcPts val="0"/>
              </a:spcAft>
              <a:buNone/>
            </a:pPr>
            <a:endParaRPr/>
          </a:p>
        </p:txBody>
      </p:sp>
      <p:pic>
        <p:nvPicPr>
          <p:cNvPr id="89" name="Google Shape;89;p18"/>
          <p:cNvPicPr preferRelativeResize="0"/>
          <p:nvPr/>
        </p:nvPicPr>
        <p:blipFill>
          <a:blip r:embed="rId3">
            <a:alphaModFix/>
          </a:blip>
          <a:stretch>
            <a:fillRect/>
          </a:stretch>
        </p:blipFill>
        <p:spPr>
          <a:xfrm>
            <a:off x="913463" y="1663738"/>
            <a:ext cx="5876925" cy="29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(Creation)</a:t>
            </a:r>
            <a:endParaRPr/>
          </a:p>
        </p:txBody>
      </p:sp>
      <p:sp>
        <p:nvSpPr>
          <p:cNvPr id="95" name="Google Shape;9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Clr>
                <a:srgbClr val="000000"/>
              </a:buClr>
              <a:buSzPts val="1100"/>
              <a:buFont typeface="Arial"/>
              <a:buNone/>
            </a:pPr>
            <a:r>
              <a:rPr lang="en">
                <a:solidFill>
                  <a:schemeClr val="accent4"/>
                </a:solidFill>
              </a:rPr>
              <a:t>Think: </a:t>
            </a:r>
            <a:endParaRPr/>
          </a:p>
          <a:p>
            <a:pPr marL="914400" lvl="1" indent="-228600" algn="l" rtl="0">
              <a:lnSpc>
                <a:spcPct val="100000"/>
              </a:lnSpc>
              <a:spcBef>
                <a:spcPts val="600"/>
              </a:spcBef>
              <a:spcAft>
                <a:spcPts val="0"/>
              </a:spcAft>
              <a:buClr>
                <a:schemeClr val="dk2"/>
              </a:buClr>
              <a:buSzPts val="1400"/>
              <a:buFont typeface="Proxima Nova"/>
              <a:buAutoNum type="alphaLcPeriod"/>
            </a:pPr>
            <a:r>
              <a:rPr lang="en"/>
              <a:t>Replicate the behavior of example_1 on example_2, does your program run in parallel? </a:t>
            </a:r>
            <a:endParaRPr/>
          </a:p>
          <a:p>
            <a:pPr marL="914400" lvl="1" indent="-228600" algn="l" rtl="0">
              <a:lnSpc>
                <a:spcPct val="100000"/>
              </a:lnSpc>
              <a:spcBef>
                <a:spcPts val="600"/>
              </a:spcBef>
              <a:spcAft>
                <a:spcPts val="0"/>
              </a:spcAft>
              <a:buClr>
                <a:schemeClr val="dk2"/>
              </a:buClr>
              <a:buSzPts val="1400"/>
              <a:buFont typeface="Proxima Nova"/>
              <a:buAutoNum type="alphaLcPeriod"/>
            </a:pPr>
            <a:r>
              <a:rPr lang="en"/>
              <a:t>Use run instead of start, what happens? Why? </a:t>
            </a:r>
            <a:endParaRPr/>
          </a:p>
          <a:p>
            <a:pPr marL="914400" lvl="1" indent="-228600" algn="l" rtl="0">
              <a:lnSpc>
                <a:spcPct val="100000"/>
              </a:lnSpc>
              <a:spcBef>
                <a:spcPts val="600"/>
              </a:spcBef>
              <a:spcAft>
                <a:spcPts val="0"/>
              </a:spcAft>
              <a:buClr>
                <a:schemeClr val="dk2"/>
              </a:buClr>
              <a:buSzPts val="1400"/>
              <a:buFont typeface="Proxima Nova"/>
              <a:buAutoNum type="alphaLcPeriod"/>
            </a:pPr>
            <a:r>
              <a:rPr lang="en"/>
              <a:t>What will happen when the main thread terminates?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01" name="Google Shape;101;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514350" marR="0" lvl="0" indent="-285750" algn="l" rtl="0">
              <a:lnSpc>
                <a:spcPct val="100000"/>
              </a:lnSpc>
              <a:spcBef>
                <a:spcPts val="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What’s an thread interrupt?</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interrupt a thread call interrupt on the object</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check if the current thread is interrupted use: Thread.currentThread().isInterrupted()</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To handle the interrupt, let the receiving method throw a InterruptedException</a:t>
            </a:r>
            <a:endParaRPr sz="1800" b="0" i="0" u="none" strike="noStrike" cap="none">
              <a:solidFill>
                <a:schemeClr val="dk2"/>
              </a:solidFill>
              <a:latin typeface="Proxima Nova"/>
              <a:ea typeface="Proxima Nova"/>
              <a:cs typeface="Proxima Nova"/>
              <a:sym typeface="Proxima Nova"/>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dk2"/>
                </a:solidFill>
                <a:latin typeface="Proxima Nova"/>
                <a:ea typeface="Proxima Nova"/>
                <a:cs typeface="Proxima Nova"/>
                <a:sym typeface="Proxima Nova"/>
              </a:rPr>
              <a:t>Catch the exception and do the required handling </a:t>
            </a:r>
            <a:endParaRPr/>
          </a:p>
          <a:p>
            <a:pPr marL="514350" marR="0" lvl="0" indent="-285750" algn="l" rtl="0">
              <a:lnSpc>
                <a:spcPct val="100000"/>
              </a:lnSpc>
              <a:spcBef>
                <a:spcPts val="600"/>
              </a:spcBef>
              <a:spcAft>
                <a:spcPts val="0"/>
              </a:spcAft>
              <a:buClr>
                <a:schemeClr val="dk2"/>
              </a:buClr>
              <a:buSzPts val="1800"/>
              <a:buFont typeface="Arial"/>
              <a:buChar char="•"/>
            </a:pPr>
            <a:r>
              <a:rPr lang="en" sz="1800" b="0" i="0" u="none" strike="noStrike" cap="none">
                <a:solidFill>
                  <a:schemeClr val="accent4"/>
                </a:solidFill>
                <a:latin typeface="Proxima Nova"/>
                <a:ea typeface="Proxima Nova"/>
                <a:cs typeface="Proxima Nova"/>
                <a:sym typeface="Proxima Nova"/>
              </a:rPr>
              <a:t>Exercise: example_3.java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3000"/>
              <a:buFont typeface="Alfa Slab One"/>
              <a:buNone/>
            </a:pPr>
            <a:r>
              <a:rPr lang="en" sz="3000" b="0" i="0" u="none" strike="noStrike" cap="none">
                <a:solidFill>
                  <a:schemeClr val="accent3"/>
                </a:solidFill>
                <a:latin typeface="Alfa Slab One"/>
                <a:ea typeface="Alfa Slab One"/>
                <a:cs typeface="Alfa Slab One"/>
                <a:sym typeface="Alfa Slab One"/>
              </a:rPr>
              <a:t>Thread Objects (Interrupts)</a:t>
            </a:r>
            <a:endParaRPr/>
          </a:p>
        </p:txBody>
      </p:sp>
      <p:sp>
        <p:nvSpPr>
          <p:cNvPr id="107" name="Google Shape;10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p>
        </p:txBody>
      </p:sp>
      <p:pic>
        <p:nvPicPr>
          <p:cNvPr id="108" name="Google Shape;108;p21"/>
          <p:cNvPicPr preferRelativeResize="0"/>
          <p:nvPr/>
        </p:nvPicPr>
        <p:blipFill>
          <a:blip r:embed="rId3">
            <a:alphaModFix/>
          </a:blip>
          <a:stretch>
            <a:fillRect/>
          </a:stretch>
        </p:blipFill>
        <p:spPr>
          <a:xfrm>
            <a:off x="23813" y="280988"/>
            <a:ext cx="9096375" cy="4581525"/>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2653</Words>
  <Application>Microsoft Office PowerPoint</Application>
  <PresentationFormat>On-screen Show (16:9)</PresentationFormat>
  <Paragraphs>218</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Alfa Slab One</vt:lpstr>
      <vt:lpstr>Arial</vt:lpstr>
      <vt:lpstr>Proxima Nova</vt:lpstr>
      <vt:lpstr>Noto Sans Symbols</vt:lpstr>
      <vt:lpstr>Courier New</vt:lpstr>
      <vt:lpstr>gameday</vt:lpstr>
      <vt:lpstr>Threading in Java </vt:lpstr>
      <vt:lpstr>Introduction</vt:lpstr>
      <vt:lpstr>Processes and Threads</vt:lpstr>
      <vt:lpstr>Thread objects (Creation)</vt:lpstr>
      <vt:lpstr>Thread objects (Creation)</vt:lpstr>
      <vt:lpstr>Thread objects (Creation)</vt:lpstr>
      <vt:lpstr>Thread objects (Creation)</vt:lpstr>
      <vt:lpstr>Thread Objects (Interrupts)</vt:lpstr>
      <vt:lpstr>Thread Objects (Interrupts)</vt:lpstr>
      <vt:lpstr>Thread Objects (Interrupts)</vt:lpstr>
      <vt:lpstr>Thread Objects (Interrupts)</vt:lpstr>
      <vt:lpstr>Thread Objects (Interrupts)</vt:lpstr>
      <vt:lpstr>Thread Objects (Join)</vt:lpstr>
      <vt:lpstr>PowerPoint Presentation</vt:lpstr>
      <vt:lpstr>Synchronization</vt:lpstr>
      <vt:lpstr>Synchronization</vt:lpstr>
      <vt:lpstr>Synchronization</vt:lpstr>
      <vt:lpstr>Synchronization</vt:lpstr>
      <vt:lpstr>Intrinsic Locks</vt:lpstr>
      <vt:lpstr>Synchronized keyword</vt:lpstr>
      <vt:lpstr>Synchronized keyword</vt:lpstr>
      <vt:lpstr>Synchronized keyword</vt:lpstr>
      <vt:lpstr>Synchronized keyword</vt:lpstr>
      <vt:lpstr>Synchronized keyword</vt:lpstr>
      <vt:lpstr>Synchronized keyword</vt:lpstr>
      <vt:lpstr>Synchronized keyword</vt:lpstr>
      <vt:lpstr>Synchronized keyword</vt:lpstr>
      <vt:lpstr>Synchronized keyword</vt:lpstr>
      <vt:lpstr>Synchronized keyword</vt:lpstr>
      <vt:lpstr>Atomic Operations</vt:lpstr>
      <vt:lpstr>Guarded Blocks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in Java </dc:title>
  <cp:lastModifiedBy>Peter Atef Fathi Zaki</cp:lastModifiedBy>
  <cp:revision>5</cp:revision>
  <dcterms:modified xsi:type="dcterms:W3CDTF">2022-03-19T15:48:18Z</dcterms:modified>
</cp:coreProperties>
</file>