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4"/>
  </p:notesMasterIdLst>
  <p:sldIdLst>
    <p:sldId id="256" r:id="rId3"/>
    <p:sldId id="257" r:id="rId4"/>
    <p:sldId id="258" r:id="rId5"/>
    <p:sldId id="270" r:id="rId6"/>
    <p:sldId id="271" r:id="rId7"/>
    <p:sldId id="259" r:id="rId8"/>
    <p:sldId id="260" r:id="rId9"/>
    <p:sldId id="261" r:id="rId10"/>
    <p:sldId id="290" r:id="rId11"/>
    <p:sldId id="272" r:id="rId12"/>
    <p:sldId id="291" r:id="rId13"/>
    <p:sldId id="262" r:id="rId14"/>
    <p:sldId id="273" r:id="rId15"/>
    <p:sldId id="263" r:id="rId16"/>
    <p:sldId id="264" r:id="rId17"/>
    <p:sldId id="275" r:id="rId18"/>
    <p:sldId id="277" r:id="rId19"/>
    <p:sldId id="278" r:id="rId20"/>
    <p:sldId id="265" r:id="rId21"/>
    <p:sldId id="266" r:id="rId22"/>
    <p:sldId id="28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æµè²æ ·å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88516" autoAdjust="0"/>
  </p:normalViewPr>
  <p:slideViewPr>
    <p:cSldViewPr snapToGrid="0">
      <p:cViewPr varScale="1">
        <p:scale>
          <a:sx n="74" d="100"/>
          <a:sy n="74" d="100"/>
        </p:scale>
        <p:origin x="15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solidFill>
                  <a:srgbClr val="000000"/>
                </a:solidFill>
                <a:uFill>
                  <a:solidFill>
                    <a:srgbClr val="FFFFFF"/>
                  </a:solidFill>
                </a:uFill>
                <a:latin typeface="Arial" panose="020B0604020202020204"/>
              </a:rPr>
              <a:t>Click to edit the notes format</a:t>
            </a:r>
          </a:p>
        </p:txBody>
      </p:sp>
      <p:sp>
        <p:nvSpPr>
          <p:cNvPr id="73" name="PlaceHolder 2"/>
          <p:cNvSpPr>
            <a:spLocks noGrp="1"/>
          </p:cNvSpPr>
          <p:nvPr>
            <p:ph type="hdr"/>
          </p:nvPr>
        </p:nvSpPr>
        <p:spPr>
          <a:xfrm>
            <a:off x="0" y="0"/>
            <a:ext cx="3280680" cy="534240"/>
          </a:xfrm>
          <a:prstGeom prst="rect">
            <a:avLst/>
          </a:prstGeom>
        </p:spPr>
        <p:txBody>
          <a:bodyPr lIns="0" tIns="0" rIns="0" bIns="0"/>
          <a:lstStyle/>
          <a:p>
            <a:r>
              <a:rPr lang="en-US" sz="1400" b="0" strike="noStrike" spc="-1">
                <a:solidFill>
                  <a:srgbClr val="000000"/>
                </a:solidFill>
                <a:uFill>
                  <a:solidFill>
                    <a:srgbClr val="FFFFFF"/>
                  </a:solidFill>
                </a:uFill>
                <a:latin typeface="Times New Roman" panose="02020603050405020304"/>
              </a:rPr>
              <a:t>&lt;header&gt;</a:t>
            </a:r>
          </a:p>
        </p:txBody>
      </p:sp>
      <p:sp>
        <p:nvSpPr>
          <p:cNvPr id="74" name="PlaceHolder 3"/>
          <p:cNvSpPr>
            <a:spLocks noGrp="1"/>
          </p:cNvSpPr>
          <p:nvPr>
            <p:ph type="dt"/>
          </p:nvPr>
        </p:nvSpPr>
        <p:spPr>
          <a:xfrm>
            <a:off x="4278960" y="0"/>
            <a:ext cx="3280680" cy="53424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panose="02020603050405020304"/>
              </a:rPr>
              <a:t>&lt;date/time&gt;</a:t>
            </a:r>
          </a:p>
        </p:txBody>
      </p:sp>
      <p:sp>
        <p:nvSpPr>
          <p:cNvPr id="75" name="PlaceHolder 4"/>
          <p:cNvSpPr>
            <a:spLocks noGrp="1"/>
          </p:cNvSpPr>
          <p:nvPr>
            <p:ph type="ftr"/>
          </p:nvPr>
        </p:nvSpPr>
        <p:spPr>
          <a:xfrm>
            <a:off x="0" y="10157400"/>
            <a:ext cx="3280680" cy="53424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panose="02020603050405020304"/>
              </a:rPr>
              <a:t>&lt;footer&gt;</a:t>
            </a:r>
          </a:p>
        </p:txBody>
      </p:sp>
      <p:sp>
        <p:nvSpPr>
          <p:cNvPr id="76" name="PlaceHolder 5"/>
          <p:cNvSpPr>
            <a:spLocks noGrp="1"/>
          </p:cNvSpPr>
          <p:nvPr>
            <p:ph type="sldNum"/>
          </p:nvPr>
        </p:nvSpPr>
        <p:spPr>
          <a:xfrm>
            <a:off x="4278960" y="10157400"/>
            <a:ext cx="3280680" cy="534240"/>
          </a:xfrm>
          <a:prstGeom prst="rect">
            <a:avLst/>
          </a:prstGeom>
        </p:spPr>
        <p:txBody>
          <a:bodyPr lIns="0" tIns="0" rIns="0" bIns="0" anchor="b"/>
          <a:lstStyle/>
          <a:p>
            <a:pPr algn="r"/>
            <a:fld id="{0C37B7BD-9AF0-4B7E-8007-20B7265E9186}" type="slidenum">
              <a:rPr lang="en-US" sz="1400" b="0" strike="noStrike" spc="-1">
                <a:solidFill>
                  <a:srgbClr val="000000"/>
                </a:solidFill>
                <a:uFill>
                  <a:solidFill>
                    <a:srgbClr val="FFFFFF"/>
                  </a:solidFill>
                </a:uFill>
                <a:latin typeface="Times New Roman" panose="02020603050405020304"/>
              </a:rPr>
              <a:t>‹#›</a:t>
            </a:fld>
            <a:endParaRPr lang="en-US" sz="1400" b="0" strike="noStrike" spc="-1">
              <a:solidFill>
                <a:srgbClr val="000000"/>
              </a:solidFill>
              <a:uFill>
                <a:solidFill>
                  <a:srgbClr val="FFFFFF"/>
                </a:solidFill>
              </a:uFill>
              <a:latin typeface="Times New Roman" panose="02020603050405020304"/>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body"/>
          </p:nvPr>
        </p:nvSpPr>
        <p:spPr>
          <a:xfrm>
            <a:off x="685800" y="4343400"/>
            <a:ext cx="5485680" cy="4114080"/>
          </a:xfrm>
          <a:prstGeom prst="rect">
            <a:avLst/>
          </a:prstGeom>
        </p:spPr>
        <p:txBody>
          <a:bodyPr lIns="0" tIns="0" rIns="0" bIns="0"/>
          <a:lstStyle/>
          <a:p>
            <a:pPr marL="215900" indent="-215900">
              <a:lnSpc>
                <a:spcPct val="100000"/>
              </a:lnSpc>
            </a:pPr>
            <a:r>
              <a:rPr lang="en-US" sz="1200" b="0" strike="noStrike" spc="-1">
                <a:solidFill>
                  <a:srgbClr val="000000"/>
                </a:solidFill>
                <a:uFill>
                  <a:solidFill>
                    <a:srgbClr val="FFFFFF"/>
                  </a:solidFill>
                </a:uFill>
                <a:latin typeface="Calibri"/>
                <a:ea typeface="Calibri"/>
              </a:rPr>
              <a:t>References:</a:t>
            </a:r>
            <a:endParaRPr lang="en-US" sz="2000" b="0" strike="noStrike" spc="-1">
              <a:solidFill>
                <a:srgbClr val="000000"/>
              </a:solidFill>
              <a:uFill>
                <a:solidFill>
                  <a:srgbClr val="FFFFFF"/>
                </a:solidFill>
              </a:uFill>
              <a:latin typeface="Arial" panose="020B0604020202020204"/>
            </a:endParaRPr>
          </a:p>
          <a:p>
            <a:pPr marL="215900" indent="-215900">
              <a:lnSpc>
                <a:spcPct val="100000"/>
              </a:lnSpc>
            </a:pPr>
            <a:r>
              <a:rPr lang="en-US" sz="1200" b="0" strike="noStrike" spc="-1">
                <a:solidFill>
                  <a:srgbClr val="000000"/>
                </a:solidFill>
                <a:uFill>
                  <a:solidFill>
                    <a:srgbClr val="FFFFFF"/>
                  </a:solidFill>
                </a:uFill>
                <a:latin typeface="Calibri"/>
                <a:ea typeface="Calibri"/>
              </a:rPr>
              <a:t>http://www.javatpoint.com/java-networking</a:t>
            </a:r>
            <a:endParaRPr lang="en-US" sz="2000" b="0" strike="noStrike" spc="-1">
              <a:solidFill>
                <a:srgbClr val="000000"/>
              </a:solidFill>
              <a:uFill>
                <a:solidFill>
                  <a:srgbClr val="FFFFFF"/>
                </a:solidFill>
              </a:uFill>
              <a:latin typeface="Arial" panose="020B0604020202020204"/>
            </a:endParaRPr>
          </a:p>
          <a:p>
            <a:pPr marL="215900" indent="-215900">
              <a:lnSpc>
                <a:spcPct val="100000"/>
              </a:lnSpc>
            </a:pPr>
            <a:r>
              <a:rPr lang="en-US" sz="1200" b="0" strike="noStrike" spc="-1">
                <a:solidFill>
                  <a:srgbClr val="000000"/>
                </a:solidFill>
                <a:uFill>
                  <a:solidFill>
                    <a:srgbClr val="FFFFFF"/>
                  </a:solidFill>
                </a:uFill>
                <a:latin typeface="Calibri"/>
                <a:ea typeface="Calibri"/>
              </a:rPr>
              <a:t>http://cs.lmu.edu/~ray/notes/javanetexamples/</a:t>
            </a:r>
            <a:endParaRPr lang="en-US" sz="2000" b="0" strike="noStrike" spc="-1">
              <a:solidFill>
                <a:srgbClr val="000000"/>
              </a:solidFill>
              <a:uFill>
                <a:solidFill>
                  <a:srgbClr val="FFFFFF"/>
                </a:solidFill>
              </a:uFill>
              <a:latin typeface="Arial" panose="020B0604020202020204"/>
            </a:endParaRPr>
          </a:p>
        </p:txBody>
      </p:sp>
      <p:sp>
        <p:nvSpPr>
          <p:cNvPr id="108" name="CustomShape 2"/>
          <p:cNvSpPr/>
          <p:nvPr/>
        </p:nvSpPr>
        <p:spPr>
          <a:xfrm>
            <a:off x="144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rtl="1">
              <a:lnSpc>
                <a:spcPct val="100000"/>
              </a:lnSpc>
            </a:pPr>
            <a:fld id="{7ACEDC10-6798-485B-A116-456884C37AF7}" type="slidenum">
              <a:rPr lang="en-US" sz="1200" b="0" strike="noStrike" spc="-1">
                <a:solidFill>
                  <a:srgbClr val="000000"/>
                </a:solidFill>
                <a:uFill>
                  <a:solidFill>
                    <a:srgbClr val="FFFFFF"/>
                  </a:solidFill>
                </a:uFill>
                <a:latin typeface="Calibri"/>
                <a:ea typeface="Calibri"/>
              </a:rPr>
              <a:t>1</a:t>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TCP is </a:t>
            </a:r>
            <a:r>
              <a:rPr lang="en-US" sz="1200" b="0" strike="noStrike" spc="-1" dirty="0">
                <a:solidFill>
                  <a:srgbClr val="000000"/>
                </a:solidFill>
                <a:uFill>
                  <a:solidFill>
                    <a:srgbClr val="FFFFFF"/>
                  </a:solidFill>
                </a:uFill>
                <a:latin typeface="Arial" panose="020B0604020202020204"/>
                <a:ea typeface="Arial" panose="020B0604020202020204"/>
              </a:rPr>
              <a:t>Connection-oriented </a:t>
            </a:r>
          </a:p>
        </p:txBody>
      </p:sp>
      <p:sp>
        <p:nvSpPr>
          <p:cNvPr id="4" name="Slide Number Placeholder 3"/>
          <p:cNvSpPr>
            <a:spLocks noGrp="1"/>
          </p:cNvSpPr>
          <p:nvPr>
            <p:ph type="sldNum"/>
          </p:nvPr>
        </p:nvSpPr>
        <p:spPr/>
        <p:txBody>
          <a:bodyPr/>
          <a:lstStyle/>
          <a:p>
            <a:pPr algn="r"/>
            <a:fld id="{0C37B7BD-9AF0-4B7E-8007-20B7265E9186}" type="slidenum">
              <a:rPr lang="en-US" sz="1400" b="0" strike="noStrike" spc="-1" smtClean="0">
                <a:solidFill>
                  <a:srgbClr val="000000"/>
                </a:solidFill>
                <a:uFill>
                  <a:solidFill>
                    <a:srgbClr val="FFFFFF"/>
                  </a:solidFill>
                </a:uFill>
                <a:latin typeface="Times New Roman" panose="02020603050405020304"/>
              </a:rPr>
              <a:t>3</a:t>
            </a:fld>
            <a:endParaRPr lang="en-US" sz="1400" b="0" strike="noStrike" spc="-1">
              <a:solidFill>
                <a:srgbClr val="000000"/>
              </a:solidFill>
              <a:uFill>
                <a:solidFill>
                  <a:srgbClr val="FFFFFF"/>
                </a:solidFill>
              </a:uFill>
              <a:latin typeface="Times New Roman" panose="02020603050405020304"/>
            </a:endParaRPr>
          </a:p>
        </p:txBody>
      </p:sp>
    </p:spTree>
    <p:extLst>
      <p:ext uri="{BB962C8B-B14F-4D97-AF65-F5344CB8AC3E}">
        <p14:creationId xmlns:p14="http://schemas.microsoft.com/office/powerpoint/2010/main" val="1941720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0C37B7BD-9AF0-4B7E-8007-20B7265E9186}" type="slidenum">
              <a:rPr lang="en-US" sz="1400" b="0" strike="noStrike" spc="-1" smtClean="0">
                <a:solidFill>
                  <a:srgbClr val="000000"/>
                </a:solidFill>
                <a:uFill>
                  <a:solidFill>
                    <a:srgbClr val="FFFFFF"/>
                  </a:solidFill>
                </a:uFill>
                <a:latin typeface="Times New Roman" panose="02020603050405020304"/>
              </a:rPr>
              <a:t>4</a:t>
            </a:fld>
            <a:endParaRPr lang="en-US" sz="1400" b="0" strike="noStrike" spc="-1">
              <a:solidFill>
                <a:srgbClr val="000000"/>
              </a:solidFill>
              <a:uFill>
                <a:solidFill>
                  <a:srgbClr val="FFFFFF"/>
                </a:solidFill>
              </a:uFill>
              <a:latin typeface="Times New Roman" panose="02020603050405020304"/>
            </a:endParaRPr>
          </a:p>
        </p:txBody>
      </p:sp>
    </p:spTree>
    <p:extLst>
      <p:ext uri="{BB962C8B-B14F-4D97-AF65-F5344CB8AC3E}">
        <p14:creationId xmlns:p14="http://schemas.microsoft.com/office/powerpoint/2010/main" val="1003505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body"/>
          </p:nvPr>
        </p:nvSpPr>
        <p:spPr>
          <a:xfrm>
            <a:off x="685800" y="4343400"/>
            <a:ext cx="5485680" cy="4114080"/>
          </a:xfrm>
          <a:prstGeom prst="rect">
            <a:avLst/>
          </a:prstGeom>
        </p:spPr>
        <p:txBody>
          <a:bodyPr lIns="0" tIns="0" rIns="0" bIns="0"/>
          <a:lstStyle/>
          <a:p>
            <a:pPr marL="215900" indent="-215900">
              <a:lnSpc>
                <a:spcPct val="100000"/>
              </a:lnSpc>
            </a:pPr>
            <a:r>
              <a:rPr lang="en-US" sz="1200" b="0" strike="noStrike" spc="-1">
                <a:solidFill>
                  <a:srgbClr val="000000"/>
                </a:solidFill>
                <a:uFill>
                  <a:solidFill>
                    <a:srgbClr val="FFFFFF"/>
                  </a:solidFill>
                </a:uFill>
                <a:latin typeface="Calibri"/>
                <a:ea typeface="Calibri"/>
              </a:rPr>
              <a:t>Background Information</a:t>
            </a:r>
            <a:endParaRPr lang="en-US" sz="2000" b="0" strike="noStrike" spc="-1">
              <a:solidFill>
                <a:srgbClr val="000000"/>
              </a:solidFill>
              <a:uFill>
                <a:solidFill>
                  <a:srgbClr val="FFFFFF"/>
                </a:solidFill>
              </a:uFill>
              <a:latin typeface="Arial" panose="020B0604020202020204"/>
            </a:endParaRPr>
          </a:p>
          <a:p>
            <a:pPr marL="215900" indent="-215900">
              <a:lnSpc>
                <a:spcPct val="100000"/>
              </a:lnSpc>
            </a:pPr>
            <a:r>
              <a:rPr lang="en-US" sz="1200" b="0" strike="noStrike" spc="-1">
                <a:solidFill>
                  <a:srgbClr val="000000"/>
                </a:solidFill>
                <a:uFill>
                  <a:solidFill>
                    <a:srgbClr val="FFFFFF"/>
                  </a:solidFill>
                </a:uFill>
                <a:latin typeface="Calibri"/>
                <a:ea typeface="Calibri"/>
              </a:rPr>
              <a:t>- Hosts have </a:t>
            </a:r>
            <a:r>
              <a:rPr lang="en-US" sz="1200" b="0" i="1" strike="noStrike" spc="-1">
                <a:solidFill>
                  <a:srgbClr val="000000"/>
                </a:solidFill>
                <a:uFill>
                  <a:solidFill>
                    <a:srgbClr val="FFFFFF"/>
                  </a:solidFill>
                </a:uFill>
                <a:latin typeface="Calibri"/>
                <a:ea typeface="Calibri"/>
              </a:rPr>
              <a:t>ports</a:t>
            </a:r>
            <a:r>
              <a:rPr lang="en-US" sz="1200" b="0" strike="noStrike" spc="-1">
                <a:solidFill>
                  <a:srgbClr val="000000"/>
                </a:solidFill>
                <a:uFill>
                  <a:solidFill>
                    <a:srgbClr val="FFFFFF"/>
                  </a:solidFill>
                </a:uFill>
                <a:latin typeface="Calibri"/>
                <a:ea typeface="Calibri"/>
              </a:rPr>
              <a:t>, numbered from 0-65535. Servers listen on a port. Some port numbers are reserved so you can't use them when you write your own server.</a:t>
            </a:r>
            <a:endParaRPr lang="en-US" sz="2000" b="0" strike="noStrike" spc="-1">
              <a:solidFill>
                <a:srgbClr val="000000"/>
              </a:solidFill>
              <a:uFill>
                <a:solidFill>
                  <a:srgbClr val="FFFFFF"/>
                </a:solidFill>
              </a:uFill>
              <a:latin typeface="Arial" panose="020B0604020202020204"/>
            </a:endParaRPr>
          </a:p>
          <a:p>
            <a:pPr marL="215900" indent="-215900">
              <a:lnSpc>
                <a:spcPct val="100000"/>
              </a:lnSpc>
            </a:pPr>
            <a:r>
              <a:rPr lang="en-US" sz="1200" b="0" strike="noStrike" spc="-1">
                <a:solidFill>
                  <a:srgbClr val="000000"/>
                </a:solidFill>
                <a:uFill>
                  <a:solidFill>
                    <a:srgbClr val="FFFFFF"/>
                  </a:solidFill>
                </a:uFill>
                <a:latin typeface="Calibri"/>
                <a:ea typeface="Calibri"/>
              </a:rPr>
              <a:t>- Multiple clients can be communicating with a server on a given port. Each client connection is assigned a separate </a:t>
            </a:r>
            <a:r>
              <a:rPr lang="en-US" sz="1200" b="0" i="1" strike="noStrike" spc="-1">
                <a:solidFill>
                  <a:srgbClr val="000000"/>
                </a:solidFill>
                <a:uFill>
                  <a:solidFill>
                    <a:srgbClr val="FFFFFF"/>
                  </a:solidFill>
                </a:uFill>
                <a:latin typeface="Calibri"/>
                <a:ea typeface="Calibri"/>
              </a:rPr>
              <a:t>socket</a:t>
            </a:r>
            <a:r>
              <a:rPr lang="en-US" sz="1200" b="0" strike="noStrike" spc="-1">
                <a:solidFill>
                  <a:srgbClr val="000000"/>
                </a:solidFill>
                <a:uFill>
                  <a:solidFill>
                    <a:srgbClr val="FFFFFF"/>
                  </a:solidFill>
                </a:uFill>
                <a:latin typeface="Calibri"/>
                <a:ea typeface="Calibri"/>
              </a:rPr>
              <a:t> on that port.</a:t>
            </a:r>
            <a:endParaRPr lang="en-US" sz="2000" b="0" strike="noStrike" spc="-1">
              <a:solidFill>
                <a:srgbClr val="000000"/>
              </a:solidFill>
              <a:uFill>
                <a:solidFill>
                  <a:srgbClr val="FFFFFF"/>
                </a:solidFill>
              </a:uFill>
              <a:latin typeface="Arial" panose="020B0604020202020204"/>
            </a:endParaRPr>
          </a:p>
          <a:p>
            <a:pPr marL="215900" indent="-215900">
              <a:lnSpc>
                <a:spcPct val="100000"/>
              </a:lnSpc>
            </a:pPr>
            <a:r>
              <a:rPr lang="en-US" sz="1200" b="0" strike="noStrike" spc="-1">
                <a:solidFill>
                  <a:srgbClr val="000000"/>
                </a:solidFill>
                <a:uFill>
                  <a:solidFill>
                    <a:srgbClr val="FFFFFF"/>
                  </a:solidFill>
                </a:uFill>
                <a:latin typeface="Calibri"/>
                <a:ea typeface="Calibri"/>
              </a:rPr>
              <a:t>- Client applications get a port and a socket on the client machine when they connect successfully with a server.</a:t>
            </a:r>
            <a:endParaRPr lang="en-US" sz="2000" b="0" strike="noStrike" spc="-1">
              <a:solidFill>
                <a:srgbClr val="000000"/>
              </a:solidFill>
              <a:uFill>
                <a:solidFill>
                  <a:srgbClr val="FFFFFF"/>
                </a:solidFill>
              </a:uFill>
              <a:latin typeface="Arial" panose="020B0604020202020204"/>
            </a:endParaRPr>
          </a:p>
          <a:p>
            <a:pPr marL="215900" indent="-215900">
              <a:lnSpc>
                <a:spcPct val="100000"/>
              </a:lnSpc>
            </a:pPr>
            <a:endParaRPr lang="en-US" sz="2000" b="0" strike="noStrike" spc="-1">
              <a:solidFill>
                <a:srgbClr val="000000"/>
              </a:solidFill>
              <a:uFill>
                <a:solidFill>
                  <a:srgbClr val="FFFFFF"/>
                </a:solidFill>
              </a:uFill>
              <a:latin typeface="Arial" panose="020B0604020202020204"/>
            </a:endParaRPr>
          </a:p>
        </p:txBody>
      </p:sp>
      <p:sp>
        <p:nvSpPr>
          <p:cNvPr id="110" name="CustomShape 2"/>
          <p:cNvSpPr/>
          <p:nvPr/>
        </p:nvSpPr>
        <p:spPr>
          <a:xfrm>
            <a:off x="144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rtl="1">
              <a:lnSpc>
                <a:spcPct val="100000"/>
              </a:lnSpc>
            </a:pPr>
            <a:fld id="{99A6855C-36BA-45F7-BAC1-E084B516CA91}" type="slidenum">
              <a:rPr lang="en-US" sz="1200" b="0" strike="noStrike" spc="-1">
                <a:solidFill>
                  <a:srgbClr val="000000"/>
                </a:solidFill>
                <a:uFill>
                  <a:solidFill>
                    <a:srgbClr val="FFFFFF"/>
                  </a:solidFill>
                </a:uFill>
                <a:latin typeface="Calibri"/>
                <a:ea typeface="Calibri"/>
              </a:rPr>
              <a:t>7</a:t>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pic>
        <p:nvPicPr>
          <p:cNvPr id="34" name="Picture 33"/>
          <p:cNvPicPr/>
          <p:nvPr/>
        </p:nvPicPr>
        <p:blipFill>
          <a:blip r:embed="rId2"/>
          <a:stretch>
            <a:fillRect/>
          </a:stretch>
        </p:blipFill>
        <p:spPr>
          <a:xfrm>
            <a:off x="2079000" y="1604520"/>
            <a:ext cx="4984920" cy="3977280"/>
          </a:xfrm>
          <a:prstGeom prst="rect">
            <a:avLst/>
          </a:prstGeom>
          <a:ln>
            <a:noFill/>
          </a:ln>
        </p:spPr>
      </p:pic>
      <p:pic>
        <p:nvPicPr>
          <p:cNvPr id="35" name="Picture 34"/>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smtClean="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8E3F4F-51B2-42EE-AFA2-40C4572185CC}"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5/15/2022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5/15/2022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smtClean="0"/>
              <a:t>5/15/2022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6DFF08F-DC6B-4601-B491-B0F83F6DD2DA}" type="datetimeFigureOut">
              <a:rPr lang="en-US" smtClean="0"/>
              <a:t>5/15/2022</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4680"/>
            <a:ext cx="8228880" cy="11422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a:endParaRP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Arial" panose="020B0604020202020204"/>
              </a:rPr>
              <a:t>Click to edit the outline text format</a:t>
            </a:r>
          </a:p>
          <a:p>
            <a:pPr marL="864235" lvl="1" indent="-323850">
              <a:buClr>
                <a:srgbClr val="000000"/>
              </a:buClr>
              <a:buSzPct val="75000"/>
              <a:buFont typeface="Symbol" charset="2"/>
              <a:buChar char=""/>
            </a:pPr>
            <a:r>
              <a:rPr lang="en-US" sz="2800" b="0" strike="noStrike" spc="-1">
                <a:solidFill>
                  <a:srgbClr val="000000"/>
                </a:solidFill>
                <a:uFill>
                  <a:solidFill>
                    <a:srgbClr val="FFFFFF"/>
                  </a:solidFill>
                </a:uFill>
                <a:latin typeface="Arial" panose="020B0604020202020204"/>
              </a:rPr>
              <a:t>Second Outline Level</a:t>
            </a:r>
          </a:p>
          <a:p>
            <a:pPr marL="1296035" lvl="2" indent="-288290">
              <a:buClr>
                <a:srgbClr val="000000"/>
              </a:buClr>
              <a:buSzPct val="45000"/>
              <a:buFont typeface="Wingdings" panose="05000000000000000000" pitchFamily="2" charset="2"/>
              <a:buChar char=""/>
            </a:pPr>
            <a:r>
              <a:rPr lang="en-US" sz="2400" b="0" strike="noStrike" spc="-1">
                <a:solidFill>
                  <a:srgbClr val="000000"/>
                </a:solidFill>
                <a:uFill>
                  <a:solidFill>
                    <a:srgbClr val="FFFFFF"/>
                  </a:solidFill>
                </a:uFill>
                <a:latin typeface="Arial" panose="020B0604020202020204"/>
              </a:rPr>
              <a:t>Third Outline Level</a:t>
            </a:r>
          </a:p>
          <a:p>
            <a:pPr marL="1727835" lvl="3" indent="-215900">
              <a:buClr>
                <a:srgbClr val="000000"/>
              </a:buClr>
              <a:buSzPct val="75000"/>
              <a:buFont typeface="Symbol" charset="2"/>
              <a:buChar char=""/>
            </a:pPr>
            <a:r>
              <a:rPr lang="en-US" sz="2000" b="0" strike="noStrike" spc="-1">
                <a:solidFill>
                  <a:srgbClr val="000000"/>
                </a:solidFill>
                <a:uFill>
                  <a:solidFill>
                    <a:srgbClr val="FFFFFF"/>
                  </a:solidFill>
                </a:uFill>
                <a:latin typeface="Arial" panose="020B0604020202020204"/>
              </a:rPr>
              <a:t>Fourth Outline Level</a:t>
            </a: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Fifth Outline Level</a:t>
            </a: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Sixth Outline Level</a:t>
            </a: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5E48206-6208-4002-9AF5-B38F54CDB384}" type="datetimeFigureOut">
              <a:rPr lang="en-US" dirty="0"/>
              <a:t>5/15/2022</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8" Type="http://schemas.openxmlformats.org/officeDocument/2006/relationships/hyperlink" Target="https://docs.oracle.com/javase/7/docs/api/java/net/DatagramSocket.html#receive%28java.net.DatagramPacket%29" TargetMode="External"/><Relationship Id="rId3" Type="http://schemas.openxmlformats.org/officeDocument/2006/relationships/hyperlink" Target="https://docs.oracle.com/javase/7/docs/api/java/net/DatagramSocket.html#DatagramSocket%28int%29" TargetMode="External"/><Relationship Id="rId7" Type="http://schemas.openxmlformats.org/officeDocument/2006/relationships/hyperlink" Target="https://docs.oracle.com/javase/7/docs/api/java/net/DatagramPacket.html" TargetMode="External"/><Relationship Id="rId2" Type="http://schemas.openxmlformats.org/officeDocument/2006/relationships/hyperlink" Target="https://docs.oracle.com/javase/7/docs/api/java/net/DatagramSocket.html#DatagramSocket%28%29" TargetMode="External"/><Relationship Id="rId1" Type="http://schemas.openxmlformats.org/officeDocument/2006/relationships/slideLayout" Target="../slideLayouts/slideLayout19.xml"/><Relationship Id="rId6" Type="http://schemas.openxmlformats.org/officeDocument/2006/relationships/hyperlink" Target="https://docs.oracle.com/javase/7/docs/api/java/net/DatagramSocket.html#send%28java.net.DatagramPacket%29" TargetMode="External"/><Relationship Id="rId5" Type="http://schemas.openxmlformats.org/officeDocument/2006/relationships/hyperlink" Target="https://docs.oracle.com/javase/7/docs/api/java/net/InetAddress.html" TargetMode="External"/><Relationship Id="rId4" Type="http://schemas.openxmlformats.org/officeDocument/2006/relationships/hyperlink" Target="https://docs.oracle.com/javase/7/docs/api/java/net/DatagramSocket.html#DatagramSocket%28int,%20java.net.InetAddress%29"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ocs.oracle.com/javase/7/docs/api/java/net/InetAddress.html" TargetMode="External"/><Relationship Id="rId2" Type="http://schemas.openxmlformats.org/officeDocument/2006/relationships/hyperlink" Target="https://docs.oracle.com/javase/7/docs/api/java/net/DatagramPacket.html#DatagramPacket%28byte[],%20int,%20java.net.InetAddress,%20int%29" TargetMode="External"/><Relationship Id="rId1" Type="http://schemas.openxmlformats.org/officeDocument/2006/relationships/slideLayout" Target="../slideLayouts/slideLayout19.xml"/><Relationship Id="rId5" Type="http://schemas.openxmlformats.org/officeDocument/2006/relationships/hyperlink" Target="https://docs.oracle.com/javase/7/docs/api/java/net/DatagramPacket.html#getAddress%28%29" TargetMode="External"/><Relationship Id="rId4" Type="http://schemas.openxmlformats.org/officeDocument/2006/relationships/hyperlink" Target="https://docs.oracle.com/javase/7/docs/api/java/net/DatagramPacket.html#getData%28%29"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685800" y="2130480"/>
            <a:ext cx="7771680" cy="146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strike="noStrike" spc="-1">
                <a:solidFill>
                  <a:srgbClr val="000000"/>
                </a:solidFill>
                <a:uFill>
                  <a:solidFill>
                    <a:srgbClr val="FFFFFF"/>
                  </a:solidFill>
                </a:uFill>
                <a:latin typeface="Calibri"/>
                <a:ea typeface="Calibri"/>
              </a:rPr>
              <a:t>Network Programming in Java</a:t>
            </a:r>
            <a:endParaRPr lang="en-US" sz="1800" b="0" strike="noStrike" spc="-1">
              <a:solidFill>
                <a:srgbClr val="000000"/>
              </a:solidFill>
              <a:uFill>
                <a:solidFill>
                  <a:srgbClr val="FFFFFF"/>
                </a:solidFill>
              </a:uFill>
              <a:latin typeface="Arial" panose="020B0604020202020204"/>
            </a:endParaRPr>
          </a:p>
        </p:txBody>
      </p:sp>
      <p:sp>
        <p:nvSpPr>
          <p:cNvPr id="78" name="CustomShape 2"/>
          <p:cNvSpPr/>
          <p:nvPr/>
        </p:nvSpPr>
        <p:spPr>
          <a:xfrm>
            <a:off x="1371600" y="3886200"/>
            <a:ext cx="640008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rtl="1">
              <a:lnSpc>
                <a:spcPct val="100000"/>
              </a:lnSpc>
            </a:pPr>
            <a:endParaRPr lang="en-US" sz="1800" b="0" strike="noStrike" spc="-1" dirty="0">
              <a:solidFill>
                <a:srgbClr val="000000"/>
              </a:solidFill>
              <a:uFill>
                <a:solidFill>
                  <a:srgbClr val="FFFFFF"/>
                </a:solidFill>
              </a:uFill>
              <a:latin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Examples on network programming</a:t>
            </a:r>
          </a:p>
        </p:txBody>
      </p:sp>
      <p:sp>
        <p:nvSpPr>
          <p:cNvPr id="3" name="Text Placeholder 2"/>
          <p:cNvSpPr>
            <a:spLocks noGrp="1"/>
          </p:cNvSpPr>
          <p:nvPr>
            <p:ph type="body" idx="1"/>
          </p:nvPr>
        </p:nvSpPr>
        <p:spPr/>
        <p:txBody>
          <a:bodyPr/>
          <a:lstStyle/>
          <a:p>
            <a:r>
              <a:rPr lang="en-US"/>
              <a:t>6 examples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altLang="en-US" sz="4400">
                <a:sym typeface="+mn-ea"/>
              </a:rPr>
              <a:t>Differences between BufferedReader and Scanner</a:t>
            </a:r>
            <a:endParaRPr lang="en-US" sz="1800" b="0" strike="noStrike" spc="-1">
              <a:solidFill>
                <a:srgbClr val="000000"/>
              </a:solidFill>
              <a:uFill>
                <a:solidFill>
                  <a:srgbClr val="FFFFFF"/>
                </a:solidFill>
              </a:uFill>
              <a:latin typeface="Arial" panose="020B0604020202020204"/>
            </a:endParaRPr>
          </a:p>
        </p:txBody>
      </p:sp>
      <p:graphicFrame>
        <p:nvGraphicFramePr>
          <p:cNvPr id="4" name="Table 3"/>
          <p:cNvGraphicFramePr/>
          <p:nvPr/>
        </p:nvGraphicFramePr>
        <p:xfrm>
          <a:off x="537845" y="1714500"/>
          <a:ext cx="7881620" cy="3947160"/>
        </p:xfrm>
        <a:graphic>
          <a:graphicData uri="http://schemas.openxmlformats.org/drawingml/2006/table">
            <a:tbl>
              <a:tblPr firstRow="1" bandRow="1">
                <a:tableStyleId>{5C22544A-7EE6-4342-B048-85BDC9FD1C3A}</a:tableStyleId>
              </a:tblPr>
              <a:tblGrid>
                <a:gridCol w="2291715">
                  <a:extLst>
                    <a:ext uri="{9D8B030D-6E8A-4147-A177-3AD203B41FA5}">
                      <a16:colId xmlns:a16="http://schemas.microsoft.com/office/drawing/2014/main" val="20000"/>
                    </a:ext>
                  </a:extLst>
                </a:gridCol>
                <a:gridCol w="2809240">
                  <a:extLst>
                    <a:ext uri="{9D8B030D-6E8A-4147-A177-3AD203B41FA5}">
                      <a16:colId xmlns:a16="http://schemas.microsoft.com/office/drawing/2014/main" val="20001"/>
                    </a:ext>
                  </a:extLst>
                </a:gridCol>
                <a:gridCol w="2780665">
                  <a:extLst>
                    <a:ext uri="{9D8B030D-6E8A-4147-A177-3AD203B41FA5}">
                      <a16:colId xmlns:a16="http://schemas.microsoft.com/office/drawing/2014/main" val="20002"/>
                    </a:ext>
                  </a:extLst>
                </a:gridCol>
              </a:tblGrid>
              <a:tr h="381000">
                <a:tc>
                  <a:txBody>
                    <a:bodyPr/>
                    <a:lstStyle/>
                    <a:p>
                      <a:pPr>
                        <a:buNone/>
                      </a:pPr>
                      <a:endParaRPr lang="en-US"/>
                    </a:p>
                  </a:txBody>
                  <a:tcPr/>
                </a:tc>
                <a:tc>
                  <a:txBody>
                    <a:bodyPr/>
                    <a:lstStyle/>
                    <a:p>
                      <a:pPr>
                        <a:buNone/>
                      </a:pPr>
                      <a:r>
                        <a:rPr lang="en-US"/>
                        <a:t>BufferedReader</a:t>
                      </a:r>
                    </a:p>
                  </a:txBody>
                  <a:tcPr/>
                </a:tc>
                <a:tc>
                  <a:txBody>
                    <a:bodyPr/>
                    <a:lstStyle/>
                    <a:p>
                      <a:pPr>
                        <a:buNone/>
                      </a:pPr>
                      <a:r>
                        <a:rPr lang="en-US"/>
                        <a:t>Scanner</a:t>
                      </a:r>
                    </a:p>
                  </a:txBody>
                  <a:tcPr/>
                </a:tc>
                <a:extLst>
                  <a:ext uri="{0D108BD9-81ED-4DB2-BD59-A6C34878D82A}">
                    <a16:rowId xmlns:a16="http://schemas.microsoft.com/office/drawing/2014/main" val="10000"/>
                  </a:ext>
                </a:extLst>
              </a:tr>
              <a:tr h="381000">
                <a:tc>
                  <a:txBody>
                    <a:bodyPr/>
                    <a:lstStyle/>
                    <a:p>
                      <a:pPr>
                        <a:buNone/>
                      </a:pPr>
                      <a:r>
                        <a:rPr lang="en-US"/>
                        <a:t>Buffer Memory</a:t>
                      </a:r>
                    </a:p>
                  </a:txBody>
                  <a:tcPr/>
                </a:tc>
                <a:tc>
                  <a:txBody>
                    <a:bodyPr/>
                    <a:lstStyle/>
                    <a:p>
                      <a:pPr>
                        <a:buNone/>
                      </a:pPr>
                      <a:r>
                        <a:rPr lang="en-US"/>
                        <a:t>Large buffer (8KB)</a:t>
                      </a:r>
                    </a:p>
                  </a:txBody>
                  <a:tcPr/>
                </a:tc>
                <a:tc>
                  <a:txBody>
                    <a:bodyPr/>
                    <a:lstStyle/>
                    <a:p>
                      <a:pPr>
                        <a:buNone/>
                      </a:pPr>
                      <a:r>
                        <a:rPr lang="en-US"/>
                        <a:t>Small buffer (1KB)</a:t>
                      </a:r>
                    </a:p>
                  </a:txBody>
                  <a:tcPr/>
                </a:tc>
                <a:extLst>
                  <a:ext uri="{0D108BD9-81ED-4DB2-BD59-A6C34878D82A}">
                    <a16:rowId xmlns:a16="http://schemas.microsoft.com/office/drawing/2014/main" val="10001"/>
                  </a:ext>
                </a:extLst>
              </a:tr>
              <a:tr h="381000">
                <a:tc>
                  <a:txBody>
                    <a:bodyPr/>
                    <a:lstStyle/>
                    <a:p>
                      <a:pPr>
                        <a:buNone/>
                      </a:pPr>
                      <a:r>
                        <a:rPr lang="en-US"/>
                        <a:t>Functionality</a:t>
                      </a:r>
                    </a:p>
                  </a:txBody>
                  <a:tcPr/>
                </a:tc>
                <a:tc>
                  <a:txBody>
                    <a:bodyPr/>
                    <a:lstStyle/>
                    <a:p>
                      <a:pPr>
                        <a:buNone/>
                      </a:pPr>
                      <a:r>
                        <a:rPr lang="en-US"/>
                        <a:t>Read data only</a:t>
                      </a:r>
                    </a:p>
                  </a:txBody>
                  <a:tcPr/>
                </a:tc>
                <a:tc>
                  <a:txBody>
                    <a:bodyPr/>
                    <a:lstStyle/>
                    <a:p>
                      <a:pPr>
                        <a:buNone/>
                      </a:pPr>
                      <a:r>
                        <a:rPr lang="en-US"/>
                        <a:t>Read and parse data</a:t>
                      </a:r>
                    </a:p>
                  </a:txBody>
                  <a:tcPr/>
                </a:tc>
                <a:extLst>
                  <a:ext uri="{0D108BD9-81ED-4DB2-BD59-A6C34878D82A}">
                    <a16:rowId xmlns:a16="http://schemas.microsoft.com/office/drawing/2014/main" val="10002"/>
                  </a:ext>
                </a:extLst>
              </a:tr>
              <a:tr h="381000">
                <a:tc>
                  <a:txBody>
                    <a:bodyPr/>
                    <a:lstStyle/>
                    <a:p>
                      <a:pPr>
                        <a:buNone/>
                      </a:pPr>
                      <a:r>
                        <a:rPr lang="en-US"/>
                        <a:t>Performance</a:t>
                      </a:r>
                    </a:p>
                  </a:txBody>
                  <a:tcPr/>
                </a:tc>
                <a:tc>
                  <a:txBody>
                    <a:bodyPr/>
                    <a:lstStyle/>
                    <a:p>
                      <a:pPr>
                        <a:buNone/>
                      </a:pPr>
                      <a:r>
                        <a:rPr lang="en-US"/>
                        <a:t>Faster</a:t>
                      </a:r>
                    </a:p>
                  </a:txBody>
                  <a:tcPr/>
                </a:tc>
                <a:tc>
                  <a:txBody>
                    <a:bodyPr/>
                    <a:lstStyle/>
                    <a:p>
                      <a:pPr>
                        <a:buNone/>
                      </a:pPr>
                      <a:r>
                        <a:rPr lang="en-US"/>
                        <a:t>Slower</a:t>
                      </a:r>
                    </a:p>
                  </a:txBody>
                  <a:tcPr/>
                </a:tc>
                <a:extLst>
                  <a:ext uri="{0D108BD9-81ED-4DB2-BD59-A6C34878D82A}">
                    <a16:rowId xmlns:a16="http://schemas.microsoft.com/office/drawing/2014/main" val="10003"/>
                  </a:ext>
                </a:extLst>
              </a:tr>
              <a:tr h="381000">
                <a:tc>
                  <a:txBody>
                    <a:bodyPr/>
                    <a:lstStyle/>
                    <a:p>
                      <a:pPr>
                        <a:buNone/>
                      </a:pPr>
                      <a:r>
                        <a:rPr lang="en-US"/>
                        <a:t>DataType</a:t>
                      </a:r>
                    </a:p>
                  </a:txBody>
                  <a:tcPr/>
                </a:tc>
                <a:tc>
                  <a:txBody>
                    <a:bodyPr/>
                    <a:lstStyle/>
                    <a:p>
                      <a:pPr>
                        <a:buNone/>
                      </a:pPr>
                      <a:r>
                        <a:rPr lang="en-US"/>
                        <a:t>read String only</a:t>
                      </a:r>
                    </a:p>
                  </a:txBody>
                  <a:tcPr/>
                </a:tc>
                <a:tc>
                  <a:txBody>
                    <a:bodyPr/>
                    <a:lstStyle/>
                    <a:p>
                      <a:pPr>
                        <a:buNone/>
                      </a:pPr>
                      <a:r>
                        <a:rPr lang="en-US"/>
                        <a:t>read String as well as primitive data type</a:t>
                      </a:r>
                    </a:p>
                  </a:txBody>
                  <a:tcPr/>
                </a:tc>
                <a:extLst>
                  <a:ext uri="{0D108BD9-81ED-4DB2-BD59-A6C34878D82A}">
                    <a16:rowId xmlns:a16="http://schemas.microsoft.com/office/drawing/2014/main" val="10004"/>
                  </a:ext>
                </a:extLst>
              </a:tr>
              <a:tr h="381000">
                <a:tc>
                  <a:txBody>
                    <a:bodyPr/>
                    <a:lstStyle/>
                    <a:p>
                      <a:pPr>
                        <a:buNone/>
                      </a:pPr>
                      <a:r>
                        <a:rPr lang="en-US"/>
                        <a:t>Introduction to jdk</a:t>
                      </a:r>
                    </a:p>
                  </a:txBody>
                  <a:tcPr/>
                </a:tc>
                <a:tc>
                  <a:txBody>
                    <a:bodyPr/>
                    <a:lstStyle/>
                    <a:p>
                      <a:pPr>
                        <a:buNone/>
                      </a:pPr>
                      <a:r>
                        <a:rPr lang="en-US"/>
                        <a:t>Since jdk 1.1</a:t>
                      </a:r>
                    </a:p>
                  </a:txBody>
                  <a:tcPr/>
                </a:tc>
                <a:tc>
                  <a:txBody>
                    <a:bodyPr/>
                    <a:lstStyle/>
                    <a:p>
                      <a:pPr>
                        <a:buNone/>
                      </a:pPr>
                      <a:r>
                        <a:rPr lang="en-US"/>
                        <a:t>Since jdk 1.5</a:t>
                      </a:r>
                    </a:p>
                  </a:txBody>
                  <a:tcPr/>
                </a:tc>
                <a:extLst>
                  <a:ext uri="{0D108BD9-81ED-4DB2-BD59-A6C34878D82A}">
                    <a16:rowId xmlns:a16="http://schemas.microsoft.com/office/drawing/2014/main" val="10005"/>
                  </a:ext>
                </a:extLst>
              </a:tr>
              <a:tr h="381000">
                <a:tc>
                  <a:txBody>
                    <a:bodyPr/>
                    <a:lstStyle/>
                    <a:p>
                      <a:pPr>
                        <a:buNone/>
                      </a:pPr>
                      <a:r>
                        <a:rPr lang="en-US"/>
                        <a:t>Synchronization</a:t>
                      </a:r>
                    </a:p>
                  </a:txBody>
                  <a:tcPr/>
                </a:tc>
                <a:tc>
                  <a:txBody>
                    <a:bodyPr/>
                    <a:lstStyle/>
                    <a:p>
                      <a:pPr>
                        <a:buNone/>
                      </a:pPr>
                      <a:r>
                        <a:rPr lang="en-US"/>
                        <a:t>Yes</a:t>
                      </a:r>
                      <a:r>
                        <a:rPr lang="en-US" altLang="en-US"/>
                        <a:t>. (Preferred in multi-threading applications). </a:t>
                      </a:r>
                    </a:p>
                  </a:txBody>
                  <a:tcPr/>
                </a:tc>
                <a:tc>
                  <a:txBody>
                    <a:bodyPr/>
                    <a:lstStyle/>
                    <a:p>
                      <a:pPr>
                        <a:buNone/>
                      </a:pPr>
                      <a:r>
                        <a:rPr lang="en-US"/>
                        <a:t>No</a:t>
                      </a:r>
                    </a:p>
                  </a:txBody>
                  <a:tcPr/>
                </a:tc>
                <a:extLst>
                  <a:ext uri="{0D108BD9-81ED-4DB2-BD59-A6C34878D82A}">
                    <a16:rowId xmlns:a16="http://schemas.microsoft.com/office/drawing/2014/main" val="10006"/>
                  </a:ext>
                </a:extLst>
              </a:tr>
              <a:tr h="381000">
                <a:tc>
                  <a:txBody>
                    <a:bodyPr/>
                    <a:lstStyle/>
                    <a:p>
                      <a:pPr>
                        <a:buNone/>
                      </a:pPr>
                      <a:r>
                        <a:rPr lang="en-US"/>
                        <a:t>CheckedException</a:t>
                      </a:r>
                    </a:p>
                  </a:txBody>
                  <a:tcPr/>
                </a:tc>
                <a:tc>
                  <a:txBody>
                    <a:bodyPr/>
                    <a:lstStyle/>
                    <a:p>
                      <a:pPr>
                        <a:buNone/>
                      </a:pPr>
                      <a:r>
                        <a:rPr lang="en-US"/>
                        <a:t>Throws IOException</a:t>
                      </a:r>
                    </a:p>
                  </a:txBody>
                  <a:tcPr/>
                </a:tc>
                <a:tc>
                  <a:txBody>
                    <a:bodyPr/>
                    <a:lstStyle/>
                    <a:p>
                      <a:pPr>
                        <a:buNone/>
                      </a:pPr>
                      <a:r>
                        <a:rPr lang="en-US"/>
                        <a:t>No</a:t>
                      </a:r>
                    </a:p>
                  </a:txBody>
                  <a:tcPr/>
                </a:tc>
                <a:extLst>
                  <a:ext uri="{0D108BD9-81ED-4DB2-BD59-A6C34878D82A}">
                    <a16:rowId xmlns:a16="http://schemas.microsoft.com/office/drawing/2014/main" val="10007"/>
                  </a:ext>
                </a:extLst>
              </a:tr>
              <a:tr h="381000">
                <a:tc>
                  <a:txBody>
                    <a:bodyPr/>
                    <a:lstStyle/>
                    <a:p>
                      <a:pPr>
                        <a:buNone/>
                      </a:pPr>
                      <a:r>
                        <a:rPr lang="en-US"/>
                        <a:t>Package</a:t>
                      </a:r>
                    </a:p>
                  </a:txBody>
                  <a:tcPr/>
                </a:tc>
                <a:tc>
                  <a:txBody>
                    <a:bodyPr/>
                    <a:lstStyle/>
                    <a:p>
                      <a:pPr>
                        <a:buNone/>
                      </a:pPr>
                      <a:r>
                        <a:rPr lang="en-US"/>
                        <a:t>java.io</a:t>
                      </a:r>
                    </a:p>
                  </a:txBody>
                  <a:tcPr/>
                </a:tc>
                <a:tc>
                  <a:txBody>
                    <a:bodyPr/>
                    <a:lstStyle/>
                    <a:p>
                      <a:pPr>
                        <a:buNone/>
                      </a:pPr>
                      <a:r>
                        <a:rPr lang="en-US"/>
                        <a:t>java.util</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3960" b="0" strike="noStrike" spc="-1" dirty="0">
                <a:solidFill>
                  <a:srgbClr val="000000"/>
                </a:solidFill>
                <a:uFill>
                  <a:solidFill>
                    <a:srgbClr val="FFFFFF"/>
                  </a:solidFill>
                </a:uFill>
                <a:latin typeface="Calibri"/>
                <a:ea typeface="Calibri"/>
              </a:rPr>
              <a:t>Ex1. Connection-oriented socket programming</a:t>
            </a:r>
            <a:endParaRPr lang="en-US" sz="1800" b="0" strike="noStrike" spc="-1" dirty="0">
              <a:solidFill>
                <a:srgbClr val="000000"/>
              </a:solidFill>
              <a:uFill>
                <a:solidFill>
                  <a:srgbClr val="FFFFFF"/>
                </a:solidFill>
              </a:uFill>
              <a:latin typeface="Arial" panose="020B0604020202020204"/>
            </a:endParaRPr>
          </a:p>
        </p:txBody>
      </p:sp>
      <p:sp>
        <p:nvSpPr>
          <p:cNvPr id="90" name="CustomShape 2"/>
          <p:cNvSpPr/>
          <p:nvPr/>
        </p:nvSpPr>
        <p:spPr>
          <a:xfrm>
            <a:off x="457200" y="1600200"/>
            <a:ext cx="840024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100000"/>
              </a:lnSpc>
              <a:buClr>
                <a:srgbClr val="000000"/>
              </a:buClr>
              <a:buFont typeface="Arial" panose="020B0604020202020204"/>
              <a:buChar char="•"/>
            </a:pPr>
            <a:r>
              <a:rPr lang="en-US" sz="2400" b="0" strike="noStrike" spc="-1" dirty="0">
                <a:solidFill>
                  <a:srgbClr val="000000"/>
                </a:solidFill>
                <a:uFill>
                  <a:solidFill>
                    <a:srgbClr val="FFFFFF"/>
                  </a:solidFill>
                </a:uFill>
                <a:latin typeface="Calibri"/>
                <a:ea typeface="Calibri"/>
              </a:rPr>
              <a:t>Check example 1. </a:t>
            </a:r>
          </a:p>
          <a:p>
            <a:pPr marL="800100" lvl="1" indent="-342265">
              <a:buClr>
                <a:srgbClr val="000000"/>
              </a:buClr>
              <a:buFont typeface="Arial" panose="020B0604020202020204"/>
              <a:buChar char="•"/>
            </a:pPr>
            <a:r>
              <a:rPr lang="en-US" sz="2400" b="0" strike="noStrike" spc="-1" dirty="0">
                <a:solidFill>
                  <a:srgbClr val="000000"/>
                </a:solidFill>
                <a:uFill>
                  <a:solidFill>
                    <a:srgbClr val="FFFFFF"/>
                  </a:solidFill>
                </a:uFill>
                <a:latin typeface="Calibri"/>
                <a:ea typeface="Calibri"/>
              </a:rPr>
              <a:t>Run server program first in a </a:t>
            </a:r>
            <a:r>
              <a:rPr lang="en-US" sz="2400" b="0" strike="noStrike" spc="-1" dirty="0" err="1">
                <a:solidFill>
                  <a:srgbClr val="000000"/>
                </a:solidFill>
                <a:uFill>
                  <a:solidFill>
                    <a:srgbClr val="FFFFFF"/>
                  </a:solidFill>
                </a:uFill>
                <a:latin typeface="Calibri"/>
                <a:ea typeface="Calibri"/>
              </a:rPr>
              <a:t>cmd</a:t>
            </a:r>
            <a:r>
              <a:rPr lang="en-US" sz="2400" b="0" strike="noStrike" spc="-1" dirty="0">
                <a:solidFill>
                  <a:srgbClr val="000000"/>
                </a:solidFill>
                <a:uFill>
                  <a:solidFill>
                    <a:srgbClr val="FFFFFF"/>
                  </a:solidFill>
                </a:uFill>
                <a:latin typeface="Calibri"/>
                <a:ea typeface="Calibri"/>
              </a:rPr>
              <a:t> window (or your IDE)</a:t>
            </a:r>
          </a:p>
          <a:p>
            <a:pPr marL="800100" lvl="1" indent="-342265">
              <a:buClr>
                <a:srgbClr val="000000"/>
              </a:buClr>
              <a:buFont typeface="Arial" panose="020B0604020202020204"/>
              <a:buChar char="•"/>
            </a:pPr>
            <a:r>
              <a:rPr lang="en-US" sz="2400" b="0" strike="noStrike" spc="-1" dirty="0">
                <a:solidFill>
                  <a:srgbClr val="000000"/>
                </a:solidFill>
                <a:uFill>
                  <a:solidFill>
                    <a:srgbClr val="FFFFFF"/>
                  </a:solidFill>
                </a:uFill>
                <a:latin typeface="Calibri"/>
                <a:ea typeface="Calibri"/>
              </a:rPr>
              <a:t>then open another </a:t>
            </a:r>
            <a:r>
              <a:rPr lang="en-US" sz="2400" b="0" strike="noStrike" spc="-1" dirty="0" err="1">
                <a:solidFill>
                  <a:srgbClr val="000000"/>
                </a:solidFill>
                <a:uFill>
                  <a:solidFill>
                    <a:srgbClr val="FFFFFF"/>
                  </a:solidFill>
                </a:uFill>
                <a:latin typeface="Calibri"/>
                <a:ea typeface="Calibri"/>
              </a:rPr>
              <a:t>cmd</a:t>
            </a:r>
            <a:r>
              <a:rPr lang="en-US" sz="2400" b="0" strike="noStrike" spc="-1" dirty="0">
                <a:solidFill>
                  <a:srgbClr val="000000"/>
                </a:solidFill>
                <a:uFill>
                  <a:solidFill>
                    <a:srgbClr val="FFFFFF"/>
                  </a:solidFill>
                </a:uFill>
                <a:latin typeface="Calibri"/>
                <a:ea typeface="Calibri"/>
              </a:rPr>
              <a:t> and run client program.</a:t>
            </a:r>
          </a:p>
          <a:p>
            <a:pPr marL="342900" indent="-342265">
              <a:lnSpc>
                <a:spcPct val="100000"/>
              </a:lnSpc>
              <a:buClr>
                <a:srgbClr val="000000"/>
              </a:buClr>
              <a:buFont typeface="Arial" panose="020B0604020202020204"/>
              <a:buChar char="•"/>
            </a:pPr>
            <a:endParaRPr lang="en-US" sz="2400" b="0" strike="noStrike" spc="-1" dirty="0">
              <a:solidFill>
                <a:srgbClr val="000000"/>
              </a:solidFill>
              <a:uFill>
                <a:solidFill>
                  <a:srgbClr val="FFFFFF"/>
                </a:solidFill>
              </a:uFill>
              <a:latin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3960" spc="-1" dirty="0">
                <a:solidFill>
                  <a:srgbClr val="000000"/>
                </a:solidFill>
                <a:uFill>
                  <a:solidFill>
                    <a:srgbClr val="FFFFFF"/>
                  </a:solidFill>
                </a:uFill>
                <a:ea typeface="Calibri"/>
              </a:rPr>
              <a:t>Ex1. Connection-oriented </a:t>
            </a:r>
            <a:r>
              <a:rPr lang="en-US" sz="3960" b="0" strike="noStrike" spc="-1" dirty="0">
                <a:solidFill>
                  <a:srgbClr val="000000"/>
                </a:solidFill>
                <a:uFill>
                  <a:solidFill>
                    <a:srgbClr val="FFFFFF"/>
                  </a:solidFill>
                </a:uFill>
                <a:latin typeface="Calibri"/>
                <a:ea typeface="Calibri"/>
              </a:rPr>
              <a:t>socket programming</a:t>
            </a:r>
            <a:endParaRPr lang="en-US" sz="1800" b="0" strike="noStrike" spc="-1" dirty="0">
              <a:solidFill>
                <a:srgbClr val="000000"/>
              </a:solidFill>
              <a:uFill>
                <a:solidFill>
                  <a:srgbClr val="FFFFFF"/>
                </a:solidFill>
              </a:uFill>
              <a:latin typeface="Arial" panose="020B0604020202020204"/>
            </a:endParaRPr>
          </a:p>
        </p:txBody>
      </p:sp>
      <p:sp>
        <p:nvSpPr>
          <p:cNvPr id="90" name="CustomShape 2"/>
          <p:cNvSpPr/>
          <p:nvPr/>
        </p:nvSpPr>
        <p:spPr>
          <a:xfrm>
            <a:off x="457200" y="1600200"/>
            <a:ext cx="840024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635">
              <a:lnSpc>
                <a:spcPct val="100000"/>
              </a:lnSpc>
              <a:buClr>
                <a:srgbClr val="000000"/>
              </a:buClr>
            </a:pPr>
            <a:endParaRPr lang="en-US" sz="2400" b="0" strike="noStrike" spc="-1" dirty="0">
              <a:solidFill>
                <a:srgbClr val="000000"/>
              </a:solidFill>
              <a:uFill>
                <a:solidFill>
                  <a:srgbClr val="FFFFFF"/>
                </a:solidFill>
              </a:uFill>
              <a:latin typeface="Arial" panose="020B0604020202020204"/>
            </a:endParaRPr>
          </a:p>
          <a:p>
            <a:pPr marL="342900" indent="-342265">
              <a:lnSpc>
                <a:spcPct val="100000"/>
              </a:lnSpc>
              <a:buClr>
                <a:srgbClr val="000000"/>
              </a:buClr>
              <a:buFont typeface="Arial" panose="020B0604020202020204"/>
              <a:buChar char="•"/>
            </a:pPr>
            <a:r>
              <a:rPr lang="en-US" sz="2400" b="0" strike="noStrike" spc="-1" dirty="0" err="1">
                <a:solidFill>
                  <a:srgbClr val="000000"/>
                </a:solidFill>
                <a:uFill>
                  <a:solidFill>
                    <a:srgbClr val="FFFFFF"/>
                  </a:solidFill>
                </a:uFill>
                <a:latin typeface="Calibri"/>
                <a:ea typeface="Calibri"/>
              </a:rPr>
              <a:t>ServerSocket</a:t>
            </a:r>
            <a:r>
              <a:rPr lang="en-US" sz="2400" b="0" strike="noStrike" spc="-1" dirty="0">
                <a:solidFill>
                  <a:srgbClr val="000000"/>
                </a:solidFill>
                <a:uFill>
                  <a:solidFill>
                    <a:srgbClr val="FFFFFF"/>
                  </a:solidFill>
                </a:uFill>
                <a:latin typeface="Calibri"/>
                <a:ea typeface="Calibri"/>
              </a:rPr>
              <a:t> class: can be used to create a server socket. This object is used </a:t>
            </a:r>
            <a:r>
              <a:rPr lang="en-US" sz="2400" b="1" strike="noStrike" spc="-1" dirty="0">
                <a:solidFill>
                  <a:srgbClr val="000000"/>
                </a:solidFill>
                <a:uFill>
                  <a:solidFill>
                    <a:srgbClr val="FFFFFF"/>
                  </a:solidFill>
                </a:uFill>
                <a:latin typeface="Calibri"/>
                <a:ea typeface="Calibri"/>
              </a:rPr>
              <a:t>by the server </a:t>
            </a:r>
            <a:r>
              <a:rPr lang="en-US" sz="2400" b="0" strike="noStrike" spc="-1" dirty="0">
                <a:solidFill>
                  <a:srgbClr val="000000"/>
                </a:solidFill>
                <a:uFill>
                  <a:solidFill>
                    <a:srgbClr val="FFFFFF"/>
                  </a:solidFill>
                </a:uFill>
                <a:latin typeface="Calibri"/>
                <a:ea typeface="Calibri"/>
              </a:rPr>
              <a:t>to establish communication with the clients. Once </a:t>
            </a:r>
            <a:r>
              <a:rPr lang="en-US" sz="2400" b="0" strike="noStrike" spc="-1" dirty="0" err="1">
                <a:solidFill>
                  <a:srgbClr val="000000"/>
                </a:solidFill>
                <a:uFill>
                  <a:solidFill>
                    <a:srgbClr val="FFFFFF"/>
                  </a:solidFill>
                </a:uFill>
                <a:latin typeface="Calibri"/>
                <a:ea typeface="Calibri"/>
              </a:rPr>
              <a:t>ths</a:t>
            </a:r>
            <a:r>
              <a:rPr lang="en-US" sz="2400" b="0" strike="noStrike" spc="-1" dirty="0">
                <a:solidFill>
                  <a:srgbClr val="000000"/>
                </a:solidFill>
                <a:uFill>
                  <a:solidFill>
                    <a:srgbClr val="FFFFFF"/>
                  </a:solidFill>
                </a:uFill>
                <a:latin typeface="Calibri"/>
                <a:ea typeface="Calibri"/>
              </a:rPr>
              <a:t> connection is established you can read and write from it directly using socket class</a:t>
            </a:r>
            <a:endParaRPr lang="en-US" sz="2400" b="0" strike="noStrike" spc="-1" dirty="0">
              <a:solidFill>
                <a:srgbClr val="000000"/>
              </a:solidFill>
              <a:uFill>
                <a:solidFill>
                  <a:srgbClr val="FFFFFF"/>
                </a:solidFill>
              </a:uFill>
              <a:latin typeface="Arial" panose="020B0604020202020204"/>
            </a:endParaRPr>
          </a:p>
          <a:p>
            <a:pPr marL="342900" indent="-342265">
              <a:lnSpc>
                <a:spcPct val="100000"/>
              </a:lnSpc>
            </a:pPr>
            <a:endParaRPr lang="en-US" sz="2400" b="0" strike="noStrike" spc="-1" dirty="0">
              <a:solidFill>
                <a:srgbClr val="000000"/>
              </a:solidFill>
              <a:uFill>
                <a:solidFill>
                  <a:srgbClr val="FFFFFF"/>
                </a:solidFill>
              </a:uFill>
              <a:latin typeface="Arial" panose="020B0604020202020204"/>
            </a:endParaRPr>
          </a:p>
          <a:p>
            <a:pPr marL="342900" indent="-342265">
              <a:lnSpc>
                <a:spcPct val="100000"/>
              </a:lnSpc>
            </a:pPr>
            <a:endParaRPr lang="en-US" sz="2400" b="0" strike="noStrike" spc="-1" dirty="0">
              <a:solidFill>
                <a:srgbClr val="000000"/>
              </a:solidFill>
              <a:uFill>
                <a:solidFill>
                  <a:srgbClr val="FFFFFF"/>
                </a:solidFill>
              </a:uFill>
              <a:latin typeface="Arial" panose="020B0604020202020204"/>
            </a:endParaRPr>
          </a:p>
          <a:p>
            <a:pPr marL="342900" indent="-342265">
              <a:lnSpc>
                <a:spcPct val="100000"/>
              </a:lnSpc>
            </a:pPr>
            <a:endParaRPr lang="en-US" sz="2400" b="0" strike="noStrike" spc="-1" dirty="0">
              <a:solidFill>
                <a:srgbClr val="000000"/>
              </a:solidFill>
              <a:uFill>
                <a:solidFill>
                  <a:srgbClr val="FFFFFF"/>
                </a:solidFill>
              </a:uFill>
              <a:latin typeface="Arial" panose="020B0604020202020204"/>
            </a:endParaRPr>
          </a:p>
          <a:p>
            <a:pPr marL="342900" indent="-342265">
              <a:lnSpc>
                <a:spcPct val="100000"/>
              </a:lnSpc>
              <a:buClr>
                <a:srgbClr val="000000"/>
              </a:buClr>
              <a:buFont typeface="Arial" panose="020B0604020202020204"/>
              <a:buChar char="•"/>
            </a:pPr>
            <a:r>
              <a:rPr lang="en-US" sz="2400" b="0" strike="noStrike" spc="-1" dirty="0">
                <a:solidFill>
                  <a:srgbClr val="000000"/>
                </a:solidFill>
                <a:uFill>
                  <a:solidFill>
                    <a:srgbClr val="FFFFFF"/>
                  </a:solidFill>
                </a:uFill>
                <a:latin typeface="Calibri"/>
                <a:ea typeface="Calibri"/>
              </a:rPr>
              <a:t>Socket class: can be used to create a socket.</a:t>
            </a:r>
            <a:endParaRPr lang="en-US" sz="2400" b="0" strike="noStrike" spc="-1" dirty="0">
              <a:solidFill>
                <a:srgbClr val="000000"/>
              </a:solidFill>
              <a:uFill>
                <a:solidFill>
                  <a:srgbClr val="FFFFFF"/>
                </a:solidFill>
              </a:uFill>
              <a:latin typeface="Arial" panose="020B0604020202020204"/>
            </a:endParaRPr>
          </a:p>
        </p:txBody>
      </p:sp>
      <p:pic>
        <p:nvPicPr>
          <p:cNvPr id="91" name="Shape 128"/>
          <p:cNvPicPr/>
          <p:nvPr/>
        </p:nvPicPr>
        <p:blipFill>
          <a:blip r:embed="rId2"/>
          <a:stretch>
            <a:fillRect/>
          </a:stretch>
        </p:blipFill>
        <p:spPr>
          <a:xfrm>
            <a:off x="561960" y="3454310"/>
            <a:ext cx="8190720" cy="1018440"/>
          </a:xfrm>
          <a:prstGeom prst="rect">
            <a:avLst/>
          </a:prstGeom>
          <a:ln>
            <a:noFill/>
          </a:ln>
        </p:spPr>
      </p:pic>
      <p:pic>
        <p:nvPicPr>
          <p:cNvPr id="92" name="Shape 129"/>
          <p:cNvPicPr/>
          <p:nvPr/>
        </p:nvPicPr>
        <p:blipFill>
          <a:blip r:embed="rId3"/>
          <a:stretch>
            <a:fillRect/>
          </a:stretch>
        </p:blipFill>
        <p:spPr>
          <a:xfrm>
            <a:off x="561960" y="4928400"/>
            <a:ext cx="8181360" cy="138024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3960" b="0" strike="noStrike" spc="-1" dirty="0">
                <a:solidFill>
                  <a:srgbClr val="000000"/>
                </a:solidFill>
                <a:uFill>
                  <a:solidFill>
                    <a:srgbClr val="FFFFFF"/>
                  </a:solidFill>
                </a:uFill>
                <a:latin typeface="Calibri"/>
                <a:ea typeface="Calibri"/>
              </a:rPr>
              <a:t>Ex2. Multithreading Connection-oriented socket programming</a:t>
            </a:r>
            <a:endParaRPr lang="en-US" sz="1800" b="0" strike="noStrike" spc="-1" dirty="0">
              <a:solidFill>
                <a:srgbClr val="000000"/>
              </a:solidFill>
              <a:uFill>
                <a:solidFill>
                  <a:srgbClr val="FFFFFF"/>
                </a:solidFill>
              </a:uFill>
              <a:latin typeface="Arial" panose="020B0604020202020204"/>
            </a:endParaRPr>
          </a:p>
        </p:txBody>
      </p:sp>
      <p:sp>
        <p:nvSpPr>
          <p:cNvPr id="94"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100000"/>
              </a:lnSpc>
              <a:buClr>
                <a:srgbClr val="000000"/>
              </a:buClr>
              <a:buFont typeface="Arial" panose="020B0604020202020204"/>
              <a:buChar char="•"/>
            </a:pPr>
            <a:r>
              <a:rPr lang="en-US" sz="3200" b="0" strike="noStrike" spc="-1">
                <a:solidFill>
                  <a:srgbClr val="000000"/>
                </a:solidFill>
                <a:uFill>
                  <a:solidFill>
                    <a:srgbClr val="FFFFFF"/>
                  </a:solidFill>
                </a:uFill>
                <a:latin typeface="Calibri"/>
                <a:ea typeface="Calibri"/>
              </a:rPr>
              <a:t>The server can establish connections with multiple clients at the same time using multithreading.</a:t>
            </a:r>
            <a:endParaRPr lang="en-US" sz="1800" b="0" strike="noStrike" spc="-1">
              <a:solidFill>
                <a:srgbClr val="000000"/>
              </a:solidFill>
              <a:uFill>
                <a:solidFill>
                  <a:srgbClr val="FFFFFF"/>
                </a:solidFill>
              </a:uFill>
              <a:latin typeface="Arial" panose="020B0604020202020204"/>
            </a:endParaRPr>
          </a:p>
          <a:p>
            <a:pPr marL="342900" indent="-342265">
              <a:lnSpc>
                <a:spcPct val="100000"/>
              </a:lnSpc>
              <a:buClr>
                <a:srgbClr val="000000"/>
              </a:buClr>
              <a:buFont typeface="Arial" panose="020B0604020202020204"/>
              <a:buChar char="•"/>
            </a:pPr>
            <a:r>
              <a:rPr lang="en-US" sz="3200" b="0" strike="noStrike" spc="-1">
                <a:solidFill>
                  <a:srgbClr val="000000"/>
                </a:solidFill>
                <a:uFill>
                  <a:solidFill>
                    <a:srgbClr val="FFFFFF"/>
                  </a:solidFill>
                </a:uFill>
                <a:latin typeface="Calibri"/>
                <a:ea typeface="Calibri"/>
              </a:rPr>
              <a:t>The server starts a new thread for communicating with each client.</a:t>
            </a:r>
            <a:endParaRPr lang="en-US" sz="1800" b="0" strike="noStrike" spc="-1">
              <a:solidFill>
                <a:srgbClr val="000000"/>
              </a:solidFill>
              <a:uFill>
                <a:solidFill>
                  <a:srgbClr val="FFFFFF"/>
                </a:solidFill>
              </a:uFill>
              <a:latin typeface="Arial" panose="020B0604020202020204"/>
            </a:endParaRPr>
          </a:p>
          <a:p>
            <a:pPr marL="342900" indent="-342265">
              <a:lnSpc>
                <a:spcPct val="100000"/>
              </a:lnSpc>
              <a:buClr>
                <a:srgbClr val="000000"/>
              </a:buClr>
              <a:buFont typeface="Arial" panose="020B0604020202020204"/>
              <a:buChar char="•"/>
            </a:pPr>
            <a:r>
              <a:rPr lang="en-US" sz="3200" b="0" strike="noStrike" spc="-1">
                <a:solidFill>
                  <a:srgbClr val="000000"/>
                </a:solidFill>
                <a:uFill>
                  <a:solidFill>
                    <a:srgbClr val="FFFFFF"/>
                  </a:solidFill>
                </a:uFill>
                <a:latin typeface="Calibri"/>
                <a:ea typeface="Calibri"/>
              </a:rPr>
              <a:t>Check example 2. Run server program first. Then run client program N times to create N clients.</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strike="noStrike" spc="-1" dirty="0">
                <a:solidFill>
                  <a:srgbClr val="000000"/>
                </a:solidFill>
                <a:uFill>
                  <a:solidFill>
                    <a:srgbClr val="FFFFFF"/>
                  </a:solidFill>
                </a:uFill>
                <a:latin typeface="Calibri"/>
                <a:ea typeface="Calibri"/>
              </a:rPr>
              <a:t>Ex3. </a:t>
            </a:r>
            <a:r>
              <a:rPr lang="en-US" sz="4400" b="0" strike="noStrike" spc="-1" dirty="0" err="1">
                <a:solidFill>
                  <a:srgbClr val="000000"/>
                </a:solidFill>
                <a:uFill>
                  <a:solidFill>
                    <a:srgbClr val="FFFFFF"/>
                  </a:solidFill>
                </a:uFill>
                <a:latin typeface="Calibri"/>
                <a:ea typeface="Calibri"/>
              </a:rPr>
              <a:t>InetAddress</a:t>
            </a:r>
            <a:r>
              <a:rPr lang="en-US" sz="4400" b="0" strike="noStrike" spc="-1" dirty="0">
                <a:solidFill>
                  <a:srgbClr val="000000"/>
                </a:solidFill>
                <a:uFill>
                  <a:solidFill>
                    <a:srgbClr val="FFFFFF"/>
                  </a:solidFill>
                </a:uFill>
                <a:latin typeface="Calibri"/>
                <a:ea typeface="Calibri"/>
              </a:rPr>
              <a:t> class</a:t>
            </a:r>
            <a:endParaRPr lang="en-US" sz="1800" b="0" strike="noStrike" spc="-1" dirty="0">
              <a:solidFill>
                <a:srgbClr val="000000"/>
              </a:solidFill>
              <a:uFill>
                <a:solidFill>
                  <a:srgbClr val="FFFFFF"/>
                </a:solidFill>
              </a:uFill>
              <a:latin typeface="Arial" panose="020B0604020202020204"/>
            </a:endParaRPr>
          </a:p>
        </p:txBody>
      </p:sp>
      <p:sp>
        <p:nvSpPr>
          <p:cNvPr id="96"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100000"/>
              </a:lnSpc>
              <a:buClr>
                <a:srgbClr val="000000"/>
              </a:buClr>
              <a:buFont typeface="Arial" panose="020B0604020202020204"/>
              <a:buChar char="•"/>
            </a:pPr>
            <a:r>
              <a:rPr lang="en-US" sz="3200" b="1" strike="noStrike" spc="-1">
                <a:solidFill>
                  <a:srgbClr val="000000"/>
                </a:solidFill>
                <a:uFill>
                  <a:solidFill>
                    <a:srgbClr val="FFFFFF"/>
                  </a:solidFill>
                </a:uFill>
                <a:latin typeface="Calibri"/>
                <a:ea typeface="Calibri"/>
              </a:rPr>
              <a:t>InetAddress</a:t>
            </a:r>
            <a:r>
              <a:rPr lang="en-US" sz="3200" b="0" strike="noStrike" spc="-1">
                <a:solidFill>
                  <a:srgbClr val="000000"/>
                </a:solidFill>
                <a:uFill>
                  <a:solidFill>
                    <a:srgbClr val="FFFFFF"/>
                  </a:solidFill>
                </a:uFill>
                <a:latin typeface="Calibri"/>
                <a:ea typeface="Calibri"/>
              </a:rPr>
              <a:t> class represents an IP address. The java.net.InetAddress class provides methods to get the IP of any host name </a:t>
            </a:r>
            <a:r>
              <a:rPr lang="en-US" sz="3200" b="0" i="1" strike="noStrike" spc="-1">
                <a:solidFill>
                  <a:srgbClr val="000000"/>
                </a:solidFill>
                <a:uFill>
                  <a:solidFill>
                    <a:srgbClr val="FFFFFF"/>
                  </a:solidFill>
                </a:uFill>
                <a:latin typeface="Calibri"/>
                <a:ea typeface="Calibri"/>
              </a:rPr>
              <a:t>for example</a:t>
            </a:r>
            <a:r>
              <a:rPr lang="en-US" sz="3200" b="0" strike="noStrike" spc="-1">
                <a:solidFill>
                  <a:srgbClr val="000000"/>
                </a:solidFill>
                <a:uFill>
                  <a:solidFill>
                    <a:srgbClr val="FFFFFF"/>
                  </a:solidFill>
                </a:uFill>
                <a:latin typeface="Calibri"/>
                <a:ea typeface="Calibri"/>
              </a:rPr>
              <a:t> www.google.com, www.facebook.com etc.</a:t>
            </a:r>
            <a:endParaRPr lang="en-US" sz="1800" b="0" strike="noStrike" spc="-1">
              <a:solidFill>
                <a:srgbClr val="000000"/>
              </a:solidFill>
              <a:uFill>
                <a:solidFill>
                  <a:srgbClr val="FFFFFF"/>
                </a:solidFill>
              </a:uFill>
              <a:latin typeface="Arial" panose="020B0604020202020204"/>
            </a:endParaRPr>
          </a:p>
          <a:p>
            <a:pPr marL="342900" indent="-342265">
              <a:lnSpc>
                <a:spcPct val="100000"/>
              </a:lnSpc>
            </a:pPr>
            <a:endParaRPr lang="en-US" sz="1800" b="0" strike="noStrike" spc="-1">
              <a:solidFill>
                <a:srgbClr val="000000"/>
              </a:solidFill>
              <a:uFill>
                <a:solidFill>
                  <a:srgbClr val="FFFFFF"/>
                </a:solidFill>
              </a:uFill>
              <a:latin typeface="Arial" panose="020B0604020202020204"/>
            </a:endParaRPr>
          </a:p>
          <a:p>
            <a:pPr marL="342900" indent="-342265">
              <a:lnSpc>
                <a:spcPct val="100000"/>
              </a:lnSpc>
              <a:buClr>
                <a:srgbClr val="000000"/>
              </a:buClr>
              <a:buFont typeface="Arial" panose="020B0604020202020204"/>
              <a:buChar char="•"/>
            </a:pPr>
            <a:r>
              <a:rPr lang="en-US" sz="3200" b="0" strike="noStrike" spc="-1">
                <a:solidFill>
                  <a:srgbClr val="000000"/>
                </a:solidFill>
                <a:uFill>
                  <a:solidFill>
                    <a:srgbClr val="FFFFFF"/>
                  </a:solidFill>
                </a:uFill>
                <a:latin typeface="Calibri"/>
                <a:ea typeface="Calibri"/>
              </a:rPr>
              <a:t>Check example 3</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r>
              <a:rPr lang="en-US" sz="4400" b="0" strike="noStrike" spc="-1" dirty="0">
                <a:solidFill>
                  <a:srgbClr val="000000"/>
                </a:solidFill>
                <a:uFill>
                  <a:solidFill>
                    <a:srgbClr val="FFFFFF"/>
                  </a:solidFill>
                </a:uFill>
                <a:latin typeface="Calibri"/>
                <a:ea typeface="Calibri"/>
              </a:rPr>
              <a:t>Ex4.</a:t>
            </a:r>
            <a:r>
              <a:rPr lang="en-US" sz="4400" spc="-1" dirty="0">
                <a:solidFill>
                  <a:srgbClr val="000000"/>
                </a:solidFill>
                <a:uFill>
                  <a:solidFill>
                    <a:srgbClr val="FFFFFF"/>
                  </a:solidFill>
                </a:uFill>
                <a:ea typeface="Calibri"/>
              </a:rPr>
              <a:t> Connection-less socket programming</a:t>
            </a:r>
            <a:endParaRPr lang="en-US" sz="2000" b="0" strike="noStrike" spc="-1" dirty="0">
              <a:solidFill>
                <a:srgbClr val="000000"/>
              </a:solidFill>
              <a:uFill>
                <a:solidFill>
                  <a:srgbClr val="FFFFFF"/>
                </a:solidFill>
              </a:uFill>
              <a:latin typeface="Arial" panose="020B0604020202020204"/>
            </a:endParaRPr>
          </a:p>
          <a:p>
            <a:pPr algn="ctr" rtl="1">
              <a:lnSpc>
                <a:spcPct val="100000"/>
              </a:lnSpc>
            </a:pPr>
            <a:endParaRPr lang="en-US" sz="1800" b="0" strike="noStrike" spc="-1" dirty="0">
              <a:solidFill>
                <a:srgbClr val="000000"/>
              </a:solidFill>
              <a:uFill>
                <a:solidFill>
                  <a:srgbClr val="FFFFFF"/>
                </a:solidFill>
              </a:uFill>
              <a:latin typeface="Arial" panose="020B0604020202020204"/>
            </a:endParaRPr>
          </a:p>
        </p:txBody>
      </p:sp>
      <p:sp>
        <p:nvSpPr>
          <p:cNvPr id="96"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100000"/>
              </a:lnSpc>
              <a:buClr>
                <a:srgbClr val="000000"/>
              </a:buClr>
              <a:buFont typeface="Arial" panose="020B0604020202020204"/>
              <a:buChar char="•"/>
            </a:pPr>
            <a:r>
              <a:rPr lang="en-US" sz="2400" spc="-1" dirty="0">
                <a:solidFill>
                  <a:srgbClr val="000000"/>
                </a:solidFill>
                <a:uFill>
                  <a:solidFill>
                    <a:srgbClr val="FFFFFF"/>
                  </a:solidFill>
                </a:uFill>
                <a:ea typeface="Calibri"/>
              </a:rPr>
              <a:t>Check example 4. </a:t>
            </a:r>
          </a:p>
          <a:p>
            <a:pPr marL="800100" lvl="1" indent="-342265">
              <a:buClr>
                <a:srgbClr val="000000"/>
              </a:buClr>
              <a:buFont typeface="Arial" panose="020B0604020202020204"/>
              <a:buChar char="•"/>
            </a:pPr>
            <a:r>
              <a:rPr lang="en-US" sz="2400" spc="-1" dirty="0">
                <a:solidFill>
                  <a:srgbClr val="000000"/>
                </a:solidFill>
                <a:uFill>
                  <a:solidFill>
                    <a:srgbClr val="FFFFFF"/>
                  </a:solidFill>
                </a:uFill>
                <a:ea typeface="Calibri"/>
              </a:rPr>
              <a:t>Run server program first in a </a:t>
            </a:r>
            <a:r>
              <a:rPr lang="en-US" sz="2400" spc="-1" dirty="0" err="1">
                <a:solidFill>
                  <a:srgbClr val="000000"/>
                </a:solidFill>
                <a:uFill>
                  <a:solidFill>
                    <a:srgbClr val="FFFFFF"/>
                  </a:solidFill>
                </a:uFill>
                <a:ea typeface="Calibri"/>
              </a:rPr>
              <a:t>cmd</a:t>
            </a:r>
            <a:r>
              <a:rPr lang="en-US" sz="2400" spc="-1" dirty="0">
                <a:solidFill>
                  <a:srgbClr val="000000"/>
                </a:solidFill>
                <a:uFill>
                  <a:solidFill>
                    <a:srgbClr val="FFFFFF"/>
                  </a:solidFill>
                </a:uFill>
                <a:ea typeface="Calibri"/>
              </a:rPr>
              <a:t> window (or your IDE)</a:t>
            </a:r>
          </a:p>
          <a:p>
            <a:pPr marL="800100" lvl="1" indent="-342265">
              <a:buClr>
                <a:srgbClr val="000000"/>
              </a:buClr>
              <a:buFont typeface="Arial" panose="020B0604020202020204"/>
              <a:buChar char="•"/>
            </a:pPr>
            <a:r>
              <a:rPr lang="en-US" sz="2400" spc="-1" dirty="0">
                <a:solidFill>
                  <a:srgbClr val="000000"/>
                </a:solidFill>
                <a:uFill>
                  <a:solidFill>
                    <a:srgbClr val="FFFFFF"/>
                  </a:solidFill>
                </a:uFill>
                <a:ea typeface="Calibri"/>
              </a:rPr>
              <a:t>then open another </a:t>
            </a:r>
            <a:r>
              <a:rPr lang="en-US" sz="2400" spc="-1" dirty="0" err="1">
                <a:solidFill>
                  <a:srgbClr val="000000"/>
                </a:solidFill>
                <a:uFill>
                  <a:solidFill>
                    <a:srgbClr val="FFFFFF"/>
                  </a:solidFill>
                </a:uFill>
                <a:ea typeface="Calibri"/>
              </a:rPr>
              <a:t>cmd</a:t>
            </a:r>
            <a:r>
              <a:rPr lang="en-US" sz="2400" spc="-1" dirty="0">
                <a:solidFill>
                  <a:srgbClr val="000000"/>
                </a:solidFill>
                <a:uFill>
                  <a:solidFill>
                    <a:srgbClr val="FFFFFF"/>
                  </a:solidFill>
                </a:uFill>
                <a:ea typeface="Calibri"/>
              </a:rPr>
              <a:t> and run client program.</a:t>
            </a:r>
          </a:p>
          <a:p>
            <a:pPr marL="800100" lvl="1" indent="-342265">
              <a:buClr>
                <a:srgbClr val="000000"/>
              </a:buClr>
              <a:buFont typeface="Arial" panose="020B0604020202020204"/>
              <a:buChar char="•"/>
            </a:pPr>
            <a:endParaRPr lang="en-US" sz="2400" spc="-1" dirty="0">
              <a:solidFill>
                <a:srgbClr val="000000"/>
              </a:solidFill>
              <a:uFill>
                <a:solidFill>
                  <a:srgbClr val="FFFFFF"/>
                </a:solidFill>
              </a:uFill>
              <a:ea typeface="Calibri"/>
            </a:endParaRPr>
          </a:p>
          <a:p>
            <a:pPr marL="342900" indent="-342265">
              <a:buClr>
                <a:srgbClr val="000000"/>
              </a:buClr>
              <a:buFont typeface="Arial" panose="020B0604020202020204"/>
              <a:buChar char="•"/>
            </a:pPr>
            <a:r>
              <a:rPr lang="en-US" sz="2400" dirty="0"/>
              <a:t>Each packet sent or received on a datagram socket (connection-less way) is individually addressed and routed. Multiple packets sent from one machine to another may be routed differently, and may arrive in any order.  (this is exactly opposite to connection-oriented)</a:t>
            </a:r>
            <a:endParaRPr lang="en-US" sz="2400" spc="-1" dirty="0">
              <a:solidFill>
                <a:srgbClr val="000000"/>
              </a:solidFill>
              <a:uFill>
                <a:solidFill>
                  <a:srgbClr val="FFFFFF"/>
                </a:solidFill>
              </a:uFill>
              <a:ea typeface="Calibri"/>
            </a:endParaRPr>
          </a:p>
          <a:p>
            <a:pPr marL="342900" indent="-342265">
              <a:buClr>
                <a:srgbClr val="000000"/>
              </a:buClr>
              <a:buFont typeface="Arial" panose="020B0604020202020204"/>
              <a:buChar char="•"/>
            </a:pPr>
            <a:endParaRPr lang="en-US" sz="2400" spc="-1" dirty="0">
              <a:solidFill>
                <a:srgbClr val="000000"/>
              </a:solidFill>
              <a:uFill>
                <a:solidFill>
                  <a:srgbClr val="FFFFFF"/>
                </a:solidFill>
              </a:uFill>
              <a:ea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r>
              <a:rPr lang="en-US" sz="4400" b="0" strike="noStrike" spc="-1" dirty="0">
                <a:solidFill>
                  <a:srgbClr val="000000"/>
                </a:solidFill>
                <a:uFill>
                  <a:solidFill>
                    <a:srgbClr val="FFFFFF"/>
                  </a:solidFill>
                </a:uFill>
                <a:latin typeface="Calibri"/>
                <a:ea typeface="Calibri"/>
              </a:rPr>
              <a:t>Ex4.</a:t>
            </a:r>
            <a:r>
              <a:rPr lang="en-US" sz="4400" spc="-1" dirty="0">
                <a:solidFill>
                  <a:srgbClr val="000000"/>
                </a:solidFill>
                <a:uFill>
                  <a:solidFill>
                    <a:srgbClr val="FFFFFF"/>
                  </a:solidFill>
                </a:uFill>
                <a:ea typeface="Calibri"/>
              </a:rPr>
              <a:t> Connection-less socket programming</a:t>
            </a:r>
            <a:endParaRPr lang="en-US" sz="2000" b="0" strike="noStrike" spc="-1" dirty="0">
              <a:solidFill>
                <a:srgbClr val="000000"/>
              </a:solidFill>
              <a:uFill>
                <a:solidFill>
                  <a:srgbClr val="FFFFFF"/>
                </a:solidFill>
              </a:uFill>
              <a:latin typeface="Arial" panose="020B0604020202020204"/>
            </a:endParaRPr>
          </a:p>
          <a:p>
            <a:pPr algn="ctr" rtl="1">
              <a:lnSpc>
                <a:spcPct val="100000"/>
              </a:lnSpc>
            </a:pPr>
            <a:endParaRPr lang="en-US" sz="1800" b="0" strike="noStrike" spc="-1" dirty="0">
              <a:solidFill>
                <a:srgbClr val="000000"/>
              </a:solidFill>
              <a:uFill>
                <a:solidFill>
                  <a:srgbClr val="FFFFFF"/>
                </a:solidFill>
              </a:uFill>
              <a:latin typeface="Arial" panose="020B0604020202020204"/>
            </a:endParaRPr>
          </a:p>
        </p:txBody>
      </p:sp>
      <p:sp>
        <p:nvSpPr>
          <p:cNvPr id="96"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265">
              <a:buClr>
                <a:srgbClr val="000000"/>
              </a:buClr>
              <a:buFont typeface="Arial" panose="020B0604020202020204"/>
              <a:buChar char="•"/>
            </a:pPr>
            <a:r>
              <a:rPr lang="en-US" sz="2000" spc="-1" dirty="0" err="1">
                <a:solidFill>
                  <a:srgbClr val="000000"/>
                </a:solidFill>
                <a:uFill>
                  <a:solidFill>
                    <a:srgbClr val="FFFFFF"/>
                  </a:solidFill>
                </a:uFill>
                <a:ea typeface="Calibri"/>
              </a:rPr>
              <a:t>DatagramSocket</a:t>
            </a:r>
            <a:r>
              <a:rPr lang="en-US" sz="2000" spc="-1" dirty="0">
                <a:solidFill>
                  <a:srgbClr val="000000"/>
                </a:solidFill>
                <a:uFill>
                  <a:solidFill>
                    <a:srgbClr val="FFFFFF"/>
                  </a:solidFill>
                </a:uFill>
                <a:ea typeface="Calibri"/>
              </a:rPr>
              <a:t> class: </a:t>
            </a:r>
            <a:r>
              <a:rPr lang="en-US" sz="2000" dirty="0"/>
              <a:t>A datagram socket is the sending or receiving point (</a:t>
            </a:r>
            <a:r>
              <a:rPr lang="en-US" sz="2000" dirty="0" err="1"/>
              <a:t>Ipaddress+portno</a:t>
            </a:r>
            <a:r>
              <a:rPr lang="en-US" sz="2000" dirty="0"/>
              <a:t>) for a packet delivery.</a:t>
            </a:r>
          </a:p>
          <a:p>
            <a:pPr marL="342900" indent="-342265">
              <a:buClr>
                <a:srgbClr val="000000"/>
              </a:buClr>
              <a:buFont typeface="Arial" panose="020B0604020202020204"/>
              <a:buChar char="•"/>
            </a:pPr>
            <a:endParaRPr lang="en-US" sz="2000" spc="-1" dirty="0">
              <a:solidFill>
                <a:srgbClr val="000000"/>
              </a:solidFill>
              <a:uFill>
                <a:solidFill>
                  <a:srgbClr val="FFFFFF"/>
                </a:solidFill>
              </a:uFill>
              <a:ea typeface="Calibri"/>
            </a:endParaRPr>
          </a:p>
          <a:p>
            <a:pPr marL="342900" indent="-342265">
              <a:buClr>
                <a:srgbClr val="000000"/>
              </a:buClr>
              <a:buFont typeface="Arial" panose="020B0604020202020204"/>
              <a:buChar char="•"/>
            </a:pPr>
            <a:endParaRPr lang="en-US" sz="2000" spc="-1" dirty="0">
              <a:solidFill>
                <a:srgbClr val="000000"/>
              </a:solidFill>
              <a:uFill>
                <a:solidFill>
                  <a:srgbClr val="FFFFFF"/>
                </a:solidFill>
              </a:uFill>
              <a:ea typeface="Calibri"/>
            </a:endParaRPr>
          </a:p>
          <a:p>
            <a:pPr marL="342900" indent="-342265">
              <a:buClr>
                <a:srgbClr val="000000"/>
              </a:buClr>
              <a:buFont typeface="Arial" panose="020B0604020202020204"/>
              <a:buChar char="•"/>
            </a:pPr>
            <a:endParaRPr lang="en-US" sz="2000" spc="-1" dirty="0">
              <a:solidFill>
                <a:srgbClr val="000000"/>
              </a:solidFill>
              <a:uFill>
                <a:solidFill>
                  <a:srgbClr val="FFFFFF"/>
                </a:solidFill>
              </a:uFill>
              <a:ea typeface="Calibri"/>
            </a:endParaRPr>
          </a:p>
          <a:p>
            <a:pPr marL="342900" indent="-342265">
              <a:buClr>
                <a:srgbClr val="000000"/>
              </a:buClr>
              <a:buFont typeface="Arial" panose="020B0604020202020204"/>
              <a:buChar char="•"/>
            </a:pPr>
            <a:endParaRPr lang="en-US" sz="2000" spc="-1" dirty="0">
              <a:solidFill>
                <a:srgbClr val="000000"/>
              </a:solidFill>
              <a:uFill>
                <a:solidFill>
                  <a:srgbClr val="FFFFFF"/>
                </a:solidFill>
              </a:uFill>
              <a:ea typeface="Calibri"/>
            </a:endParaRPr>
          </a:p>
          <a:p>
            <a:pPr marL="635">
              <a:buClr>
                <a:srgbClr val="000000"/>
              </a:buClr>
            </a:pPr>
            <a:endParaRPr lang="en-US" sz="2400" spc="-1" dirty="0">
              <a:solidFill>
                <a:srgbClr val="000000"/>
              </a:solidFill>
              <a:uFill>
                <a:solidFill>
                  <a:srgbClr val="FFFFFF"/>
                </a:solidFill>
              </a:uFill>
              <a:ea typeface="Calibri"/>
            </a:endParaRPr>
          </a:p>
          <a:p>
            <a:pPr marL="342900" indent="-342265">
              <a:buClr>
                <a:srgbClr val="000000"/>
              </a:buClr>
              <a:buFont typeface="Arial" panose="020B0604020202020204"/>
              <a:buChar char="•"/>
            </a:pPr>
            <a:endParaRPr lang="en-US" sz="2400" spc="-1" dirty="0">
              <a:solidFill>
                <a:srgbClr val="000000"/>
              </a:solidFill>
              <a:uFill>
                <a:solidFill>
                  <a:srgbClr val="FFFFFF"/>
                </a:solidFill>
              </a:uFill>
              <a:ea typeface="Calibri"/>
            </a:endParaRPr>
          </a:p>
          <a:p>
            <a:pPr marL="342900" indent="-342265">
              <a:buClr>
                <a:srgbClr val="000000"/>
              </a:buClr>
              <a:buFont typeface="Arial" panose="020B0604020202020204"/>
              <a:buChar char="•"/>
            </a:pPr>
            <a:endParaRPr lang="en-US" sz="2400" spc="-1" dirty="0">
              <a:solidFill>
                <a:srgbClr val="000000"/>
              </a:solidFill>
              <a:uFill>
                <a:solidFill>
                  <a:srgbClr val="FFFFFF"/>
                </a:solidFill>
              </a:uFill>
              <a:ea typeface="Calibri"/>
            </a:endParaRPr>
          </a:p>
          <a:p>
            <a:pPr marL="342900" indent="-342265">
              <a:buClr>
                <a:srgbClr val="000000"/>
              </a:buClr>
              <a:buFont typeface="Arial" panose="020B0604020202020204"/>
              <a:buChar char="•"/>
            </a:pPr>
            <a:endParaRPr lang="en-US" sz="2400" spc="-1" dirty="0">
              <a:solidFill>
                <a:srgbClr val="000000"/>
              </a:solidFill>
              <a:uFill>
                <a:solidFill>
                  <a:srgbClr val="FFFFFF"/>
                </a:solidFill>
              </a:uFill>
              <a:ea typeface="Calibri"/>
            </a:endParaRPr>
          </a:p>
          <a:p>
            <a:pPr marL="342900" indent="-342265">
              <a:buClr>
                <a:srgbClr val="000000"/>
              </a:buClr>
              <a:buFont typeface="Arial" panose="020B0604020202020204"/>
              <a:buChar char="•"/>
            </a:pPr>
            <a:endParaRPr lang="en-US" sz="2400" spc="-1" dirty="0">
              <a:solidFill>
                <a:srgbClr val="000000"/>
              </a:solidFill>
              <a:uFill>
                <a:solidFill>
                  <a:srgbClr val="FFFFFF"/>
                </a:solidFill>
              </a:uFill>
              <a:ea typeface="Calibri"/>
            </a:endParaRPr>
          </a:p>
          <a:p>
            <a:pPr marL="635">
              <a:buClr>
                <a:srgbClr val="000000"/>
              </a:buClr>
            </a:pPr>
            <a:endParaRPr lang="en-US" sz="2400" spc="-1" dirty="0">
              <a:solidFill>
                <a:srgbClr val="000000"/>
              </a:solidFill>
              <a:uFill>
                <a:solidFill>
                  <a:srgbClr val="FFFFFF"/>
                </a:solidFill>
              </a:uFill>
              <a:ea typeface="Calibri"/>
            </a:endParaRPr>
          </a:p>
          <a:p>
            <a:pPr marL="635">
              <a:buClr>
                <a:srgbClr val="000000"/>
              </a:buClr>
            </a:pPr>
            <a:r>
              <a:rPr lang="en-US" sz="1200" spc="-1" dirty="0">
                <a:solidFill>
                  <a:srgbClr val="000000"/>
                </a:solidFill>
                <a:uFill>
                  <a:solidFill>
                    <a:srgbClr val="FFFFFF"/>
                  </a:solidFill>
                </a:uFill>
                <a:ea typeface="Calibri"/>
              </a:rPr>
              <a:t>Full documentation here https://docs.oracle.com/javase/7/docs/api/java/net/DatagramSocket.html</a:t>
            </a:r>
          </a:p>
        </p:txBody>
      </p:sp>
      <p:graphicFrame>
        <p:nvGraphicFramePr>
          <p:cNvPr id="3" name="Table 2"/>
          <p:cNvGraphicFramePr>
            <a:graphicFrameLocks noGrp="1"/>
          </p:cNvGraphicFramePr>
          <p:nvPr/>
        </p:nvGraphicFramePr>
        <p:xfrm>
          <a:off x="888281" y="2467736"/>
          <a:ext cx="7649872" cy="2790127"/>
        </p:xfrm>
        <a:graphic>
          <a:graphicData uri="http://schemas.openxmlformats.org/drawingml/2006/table">
            <a:tbl>
              <a:tblPr firstRow="1" firstCol="1" bandRow="1">
                <a:tableStyleId>{616DA210-FB5B-4158-B5E0-FEB733F419BA}</a:tableStyleId>
              </a:tblPr>
              <a:tblGrid>
                <a:gridCol w="2221695">
                  <a:extLst>
                    <a:ext uri="{9D8B030D-6E8A-4147-A177-3AD203B41FA5}">
                      <a16:colId xmlns:a16="http://schemas.microsoft.com/office/drawing/2014/main" val="20000"/>
                    </a:ext>
                  </a:extLst>
                </a:gridCol>
                <a:gridCol w="5428177">
                  <a:extLst>
                    <a:ext uri="{9D8B030D-6E8A-4147-A177-3AD203B41FA5}">
                      <a16:colId xmlns:a16="http://schemas.microsoft.com/office/drawing/2014/main" val="20001"/>
                    </a:ext>
                  </a:extLst>
                </a:gridCol>
              </a:tblGrid>
              <a:tr h="0">
                <a:tc>
                  <a:txBody>
                    <a:bodyPr/>
                    <a:lstStyle/>
                    <a:p>
                      <a:pPr marL="0" marR="0" lvl="0" indent="0" algn="l" defTabSz="914400" rtl="0" eaLnBrk="1" fontAlgn="auto" latinLnBrk="0" hangingPunct="1">
                        <a:lnSpc>
                          <a:spcPct val="107000"/>
                        </a:lnSpc>
                        <a:spcBef>
                          <a:spcPts val="0"/>
                        </a:spcBef>
                        <a:spcAft>
                          <a:spcPts val="0"/>
                        </a:spcAft>
                        <a:buClrTx/>
                        <a:buSzTx/>
                        <a:buFontTx/>
                        <a:buNone/>
                        <a:defRPr/>
                      </a:pPr>
                      <a:r>
                        <a:rPr lang="en-US" sz="1400" b="0" u="sng" dirty="0" err="1">
                          <a:effectLst/>
                          <a:hlinkClick r:id="rId2"/>
                        </a:rPr>
                        <a:t>DatagramSocket</a:t>
                      </a:r>
                      <a:r>
                        <a:rPr lang="en-US" sz="1400" b="0" dirty="0">
                          <a:effectLst/>
                        </a:rPr>
                        <a:t>()</a:t>
                      </a:r>
                      <a:r>
                        <a:rPr lang="en-US" sz="2000" b="0" dirty="0">
                          <a:effectLst/>
                        </a:rPr>
                        <a:t> </a:t>
                      </a:r>
                      <a:endParaRPr lang="en-US" sz="1800" b="0" dirty="0">
                        <a:effectLst/>
                      </a:endParaRPr>
                    </a:p>
                    <a:p>
                      <a:pPr marL="0" marR="0">
                        <a:lnSpc>
                          <a:spcPct val="107000"/>
                        </a:lnSpc>
                        <a:spcBef>
                          <a:spcPts val="0"/>
                        </a:spcBef>
                        <a:spcAft>
                          <a:spcPts val="0"/>
                        </a:spcAft>
                      </a:pP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tc>
                  <a:txBody>
                    <a:bodyPr/>
                    <a:lstStyle/>
                    <a:p>
                      <a:pPr marL="0" marR="0">
                        <a:lnSpc>
                          <a:spcPct val="107000"/>
                        </a:lnSpc>
                        <a:spcBef>
                          <a:spcPts val="0"/>
                        </a:spcBef>
                        <a:spcAft>
                          <a:spcPts val="0"/>
                        </a:spcAft>
                      </a:pPr>
                      <a:r>
                        <a:rPr lang="en-US" sz="1600" b="0" dirty="0">
                          <a:effectLst/>
                        </a:rPr>
                        <a:t>Constructs a datagram socket and binds it to any available port on the local host machine.</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7000"/>
                        </a:lnSpc>
                        <a:spcBef>
                          <a:spcPts val="0"/>
                        </a:spcBef>
                        <a:spcAft>
                          <a:spcPts val="0"/>
                        </a:spcAft>
                        <a:buClrTx/>
                        <a:buSzTx/>
                        <a:buFontTx/>
                        <a:buNone/>
                        <a:defRPr/>
                      </a:pPr>
                      <a:r>
                        <a:rPr lang="en-US" sz="1400" b="0" u="sng" dirty="0" err="1">
                          <a:effectLst/>
                          <a:hlinkClick r:id="rId3"/>
                        </a:rPr>
                        <a:t>DatagramSocket</a:t>
                      </a:r>
                      <a:r>
                        <a:rPr lang="en-US" sz="1400" b="0" dirty="0">
                          <a:effectLst/>
                        </a:rPr>
                        <a:t>(</a:t>
                      </a:r>
                      <a:r>
                        <a:rPr lang="en-US" sz="1400" b="0" dirty="0" err="1">
                          <a:effectLst/>
                        </a:rPr>
                        <a:t>int</a:t>
                      </a:r>
                      <a:r>
                        <a:rPr lang="en-US" sz="1400" b="0" dirty="0">
                          <a:effectLst/>
                        </a:rPr>
                        <a:t> port)</a:t>
                      </a:r>
                      <a:r>
                        <a:rPr lang="en-US" sz="2000" b="0" dirty="0">
                          <a:effectLst/>
                        </a:rPr>
                        <a:t> </a:t>
                      </a:r>
                      <a:endParaRPr lang="en-US" sz="1800" b="0" dirty="0">
                        <a:effectLst/>
                      </a:endParaRPr>
                    </a:p>
                    <a:p>
                      <a:pPr marL="0" marR="0">
                        <a:lnSpc>
                          <a:spcPct val="107000"/>
                        </a:lnSpc>
                        <a:spcBef>
                          <a:spcPts val="0"/>
                        </a:spcBef>
                        <a:spcAft>
                          <a:spcPts val="0"/>
                        </a:spcAft>
                      </a:pP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tc>
                  <a:txBody>
                    <a:bodyPr/>
                    <a:lstStyle/>
                    <a:p>
                      <a:pPr marL="0" marR="0">
                        <a:lnSpc>
                          <a:spcPct val="107000"/>
                        </a:lnSpc>
                        <a:spcBef>
                          <a:spcPts val="0"/>
                        </a:spcBef>
                        <a:spcAft>
                          <a:spcPts val="0"/>
                        </a:spcAft>
                      </a:pPr>
                      <a:r>
                        <a:rPr lang="en-US" sz="1600" b="0" dirty="0">
                          <a:effectLst/>
                        </a:rPr>
                        <a:t>Constructs a datagram socket and binds it to the specified port on the local host machine.</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7000"/>
                        </a:lnSpc>
                        <a:spcBef>
                          <a:spcPts val="0"/>
                        </a:spcBef>
                        <a:spcAft>
                          <a:spcPts val="0"/>
                        </a:spcAft>
                        <a:buClrTx/>
                        <a:buSzTx/>
                        <a:buFontTx/>
                        <a:buNone/>
                        <a:defRPr/>
                      </a:pPr>
                      <a:r>
                        <a:rPr lang="en-US" sz="1400" b="0" u="sng" dirty="0" err="1">
                          <a:effectLst/>
                          <a:hlinkClick r:id="rId4"/>
                        </a:rPr>
                        <a:t>DatagramSocket</a:t>
                      </a:r>
                      <a:r>
                        <a:rPr lang="en-US" sz="1400" b="0" dirty="0">
                          <a:effectLst/>
                        </a:rPr>
                        <a:t>(</a:t>
                      </a:r>
                      <a:r>
                        <a:rPr lang="en-US" sz="1400" b="0" dirty="0" err="1">
                          <a:effectLst/>
                        </a:rPr>
                        <a:t>int</a:t>
                      </a:r>
                      <a:r>
                        <a:rPr lang="en-US" sz="1400" b="0" dirty="0">
                          <a:effectLst/>
                        </a:rPr>
                        <a:t> port, </a:t>
                      </a:r>
                      <a:r>
                        <a:rPr lang="en-US" sz="1400" b="0" u="sng" dirty="0" err="1">
                          <a:effectLst/>
                          <a:hlinkClick r:id="rId5" tooltip="class in java.net"/>
                        </a:rPr>
                        <a:t>InetAddress</a:t>
                      </a:r>
                      <a:r>
                        <a:rPr lang="en-US" sz="1400" b="0" dirty="0">
                          <a:effectLst/>
                        </a:rPr>
                        <a:t> </a:t>
                      </a:r>
                      <a:r>
                        <a:rPr lang="en-US" sz="1400" b="0" dirty="0" err="1">
                          <a:effectLst/>
                        </a:rPr>
                        <a:t>laddr</a:t>
                      </a:r>
                      <a:r>
                        <a:rPr lang="en-US" sz="1400" b="0" dirty="0">
                          <a:effectLst/>
                        </a:rPr>
                        <a:t>)</a:t>
                      </a:r>
                      <a:r>
                        <a:rPr lang="en-US" sz="2000" b="0" dirty="0">
                          <a:effectLst/>
                        </a:rPr>
                        <a:t> </a:t>
                      </a:r>
                      <a:endParaRPr lang="en-US" sz="1800" b="0" dirty="0">
                        <a:effectLst/>
                      </a:endParaRPr>
                    </a:p>
                    <a:p>
                      <a:pPr marL="0" marR="0">
                        <a:lnSpc>
                          <a:spcPct val="107000"/>
                        </a:lnSpc>
                        <a:spcBef>
                          <a:spcPts val="0"/>
                        </a:spcBef>
                        <a:spcAft>
                          <a:spcPts val="0"/>
                        </a:spcAft>
                      </a:pP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tc>
                  <a:txBody>
                    <a:bodyPr/>
                    <a:lstStyle/>
                    <a:p>
                      <a:pPr marL="0" marR="0">
                        <a:lnSpc>
                          <a:spcPct val="107000"/>
                        </a:lnSpc>
                        <a:spcBef>
                          <a:spcPts val="0"/>
                        </a:spcBef>
                        <a:spcAft>
                          <a:spcPts val="0"/>
                        </a:spcAft>
                      </a:pPr>
                      <a:r>
                        <a:rPr lang="en-US" sz="1600" b="0" dirty="0">
                          <a:effectLst/>
                        </a:rPr>
                        <a:t>Creates a datagram socket, bound to the specified local address.</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extLst>
                  <a:ext uri="{0D108BD9-81ED-4DB2-BD59-A6C34878D82A}">
                    <a16:rowId xmlns:a16="http://schemas.microsoft.com/office/drawing/2014/main" val="10002"/>
                  </a:ext>
                </a:extLst>
              </a:tr>
              <a:tr h="0">
                <a:tc>
                  <a:txBody>
                    <a:bodyPr/>
                    <a:lstStyle/>
                    <a:p>
                      <a:pPr marL="0" marR="0">
                        <a:lnSpc>
                          <a:spcPct val="107000"/>
                        </a:lnSpc>
                        <a:spcBef>
                          <a:spcPts val="0"/>
                        </a:spcBef>
                        <a:spcAft>
                          <a:spcPts val="0"/>
                        </a:spcAft>
                      </a:pPr>
                      <a:r>
                        <a:rPr lang="en-US" sz="1400" b="0" dirty="0">
                          <a:hlinkClick r:id="rId6"/>
                        </a:rPr>
                        <a:t>send</a:t>
                      </a:r>
                      <a:r>
                        <a:rPr lang="en-US" sz="1400" b="0" dirty="0"/>
                        <a:t>(</a:t>
                      </a:r>
                      <a:r>
                        <a:rPr lang="en-US" sz="1400" b="0" dirty="0" err="1">
                          <a:hlinkClick r:id="rId7" tooltip="class in java.net"/>
                        </a:rPr>
                        <a:t>DatagramPacket</a:t>
                      </a:r>
                      <a:r>
                        <a:rPr lang="en-US" sz="1400" b="0" dirty="0"/>
                        <a:t> p) </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tc>
                  <a:txBody>
                    <a:bodyPr/>
                    <a:lstStyle/>
                    <a:p>
                      <a:pPr marL="0" marR="0" lvl="0" indent="0" algn="l" defTabSz="914400" rtl="0" eaLnBrk="1" fontAlgn="auto" latinLnBrk="0" hangingPunct="1">
                        <a:lnSpc>
                          <a:spcPct val="107000"/>
                        </a:lnSpc>
                        <a:spcBef>
                          <a:spcPts val="0"/>
                        </a:spcBef>
                        <a:spcAft>
                          <a:spcPts val="0"/>
                        </a:spcAft>
                        <a:buClrTx/>
                        <a:buSzTx/>
                        <a:buFontTx/>
                        <a:buNone/>
                        <a:defRPr/>
                      </a:pPr>
                      <a:r>
                        <a:rPr lang="en-US" sz="1400" dirty="0"/>
                        <a:t>Sends a datagram packet from this socket.</a:t>
                      </a:r>
                    </a:p>
                  </a:txBody>
                  <a:tcPr marL="22860" marR="22860" marT="22860" marB="22860" anchor="ctr"/>
                </a:tc>
                <a:extLst>
                  <a:ext uri="{0D108BD9-81ED-4DB2-BD59-A6C34878D82A}">
                    <a16:rowId xmlns:a16="http://schemas.microsoft.com/office/drawing/2014/main" val="10003"/>
                  </a:ext>
                </a:extLst>
              </a:tr>
              <a:tr h="0">
                <a:tc>
                  <a:txBody>
                    <a:bodyPr/>
                    <a:lstStyle/>
                    <a:p>
                      <a:pPr marL="0" marR="0">
                        <a:lnSpc>
                          <a:spcPct val="107000"/>
                        </a:lnSpc>
                        <a:spcBef>
                          <a:spcPts val="0"/>
                        </a:spcBef>
                        <a:spcAft>
                          <a:spcPts val="0"/>
                        </a:spcAft>
                      </a:pPr>
                      <a:r>
                        <a:rPr lang="en-US" sz="1400" b="0" dirty="0">
                          <a:hlinkClick r:id="rId8"/>
                        </a:rPr>
                        <a:t>receive</a:t>
                      </a:r>
                      <a:r>
                        <a:rPr lang="en-US" sz="1400" b="0" dirty="0"/>
                        <a:t>(</a:t>
                      </a:r>
                      <a:r>
                        <a:rPr lang="en-US" sz="1400" b="0" dirty="0" err="1">
                          <a:hlinkClick r:id="rId7" tooltip="class in java.net"/>
                        </a:rPr>
                        <a:t>DatagramPacket</a:t>
                      </a:r>
                      <a:r>
                        <a:rPr lang="en-US" sz="1400" b="0" dirty="0"/>
                        <a:t> p) </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tc>
                  <a:txBody>
                    <a:bodyPr/>
                    <a:lstStyle/>
                    <a:p>
                      <a:pPr marL="0" marR="0" lvl="0" indent="0" algn="l" defTabSz="914400" rtl="0" eaLnBrk="1" fontAlgn="auto" latinLnBrk="0" hangingPunct="1">
                        <a:lnSpc>
                          <a:spcPct val="107000"/>
                        </a:lnSpc>
                        <a:spcBef>
                          <a:spcPts val="0"/>
                        </a:spcBef>
                        <a:spcAft>
                          <a:spcPts val="0"/>
                        </a:spcAft>
                        <a:buClrTx/>
                        <a:buSzTx/>
                        <a:buFontTx/>
                        <a:buNone/>
                        <a:defRPr/>
                      </a:pPr>
                      <a:r>
                        <a:rPr lang="en-US" sz="1400" dirty="0"/>
                        <a:t>Receives a datagram packet from this socket.</a:t>
                      </a:r>
                    </a:p>
                  </a:txBody>
                  <a:tcPr marL="22860" marR="22860" marT="22860" marB="22860" anchor="ctr"/>
                </a:tc>
                <a:extLst>
                  <a:ext uri="{0D108BD9-81ED-4DB2-BD59-A6C34878D82A}">
                    <a16:rowId xmlns:a16="http://schemas.microsoft.com/office/drawing/2014/main" val="10004"/>
                  </a:ext>
                </a:extLst>
              </a:tr>
              <a:tr h="0">
                <a:tc>
                  <a:txBody>
                    <a:bodyPr/>
                    <a:lstStyle/>
                    <a:p>
                      <a:pPr marL="0" marR="0">
                        <a:lnSpc>
                          <a:spcPct val="107000"/>
                        </a:lnSpc>
                        <a:spcBef>
                          <a:spcPts val="0"/>
                        </a:spcBef>
                        <a:spcAft>
                          <a:spcPts val="0"/>
                        </a:spcAft>
                      </a:pPr>
                      <a:r>
                        <a:rPr lang="en-US" sz="1400" b="0" dirty="0">
                          <a:effectLst/>
                          <a:latin typeface="Calibri" panose="020F0502020204030204" pitchFamily="34" charset="0"/>
                          <a:ea typeface="Calibri" panose="020F0502020204030204" pitchFamily="34" charset="0"/>
                          <a:cs typeface="Arial" panose="020B0604020202020204" pitchFamily="34" charset="0"/>
                        </a:rPr>
                        <a:t>Close()</a:t>
                      </a:r>
                    </a:p>
                  </a:txBody>
                  <a:tcPr marL="22860" marR="22860" marT="22860" marB="22860" anchor="ctr"/>
                </a:tc>
                <a:tc>
                  <a:txBody>
                    <a:bodyPr/>
                    <a:lstStyle/>
                    <a:p>
                      <a:pPr marL="0" marR="0">
                        <a:lnSpc>
                          <a:spcPct val="107000"/>
                        </a:lnSpc>
                        <a:spcBef>
                          <a:spcPts val="0"/>
                        </a:spcBef>
                        <a:spcAft>
                          <a:spcPts val="0"/>
                        </a:spcAft>
                      </a:pPr>
                      <a:r>
                        <a:rPr lang="en-US" sz="1400" dirty="0"/>
                        <a:t>Closes this datagram socket.</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r>
              <a:rPr lang="en-US" sz="4400" b="0" strike="noStrike" spc="-1" dirty="0">
                <a:solidFill>
                  <a:srgbClr val="000000"/>
                </a:solidFill>
                <a:uFill>
                  <a:solidFill>
                    <a:srgbClr val="FFFFFF"/>
                  </a:solidFill>
                </a:uFill>
                <a:latin typeface="Calibri"/>
                <a:ea typeface="Calibri"/>
              </a:rPr>
              <a:t>Ex4.</a:t>
            </a:r>
            <a:r>
              <a:rPr lang="en-US" sz="4400" spc="-1" dirty="0">
                <a:solidFill>
                  <a:srgbClr val="000000"/>
                </a:solidFill>
                <a:uFill>
                  <a:solidFill>
                    <a:srgbClr val="FFFFFF"/>
                  </a:solidFill>
                </a:uFill>
                <a:ea typeface="Calibri"/>
              </a:rPr>
              <a:t> Connection-less socket programming</a:t>
            </a:r>
            <a:endParaRPr lang="en-US" sz="2000" b="0" strike="noStrike" spc="-1" dirty="0">
              <a:solidFill>
                <a:srgbClr val="000000"/>
              </a:solidFill>
              <a:uFill>
                <a:solidFill>
                  <a:srgbClr val="FFFFFF"/>
                </a:solidFill>
              </a:uFill>
              <a:latin typeface="Arial" panose="020B0604020202020204"/>
            </a:endParaRPr>
          </a:p>
          <a:p>
            <a:pPr algn="ctr" rtl="1">
              <a:lnSpc>
                <a:spcPct val="100000"/>
              </a:lnSpc>
            </a:pPr>
            <a:endParaRPr lang="en-US" sz="1800" b="0" strike="noStrike" spc="-1" dirty="0">
              <a:solidFill>
                <a:srgbClr val="000000"/>
              </a:solidFill>
              <a:uFill>
                <a:solidFill>
                  <a:srgbClr val="FFFFFF"/>
                </a:solidFill>
              </a:uFill>
              <a:latin typeface="Arial" panose="020B0604020202020204"/>
            </a:endParaRPr>
          </a:p>
        </p:txBody>
      </p:sp>
      <p:sp>
        <p:nvSpPr>
          <p:cNvPr id="96"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265">
              <a:buClr>
                <a:srgbClr val="000000"/>
              </a:buClr>
              <a:buFont typeface="Arial" panose="020B0604020202020204"/>
              <a:buChar char="•"/>
            </a:pPr>
            <a:r>
              <a:rPr lang="en-US" sz="2000" spc="-1" dirty="0" err="1">
                <a:solidFill>
                  <a:srgbClr val="000000"/>
                </a:solidFill>
                <a:uFill>
                  <a:solidFill>
                    <a:srgbClr val="FFFFFF"/>
                  </a:solidFill>
                </a:uFill>
                <a:ea typeface="Calibri"/>
              </a:rPr>
              <a:t>DatagramPacket</a:t>
            </a:r>
            <a:r>
              <a:rPr lang="en-US" sz="2000" spc="-1" dirty="0">
                <a:solidFill>
                  <a:srgbClr val="000000"/>
                </a:solidFill>
                <a:uFill>
                  <a:solidFill>
                    <a:srgbClr val="FFFFFF"/>
                  </a:solidFill>
                </a:uFill>
                <a:ea typeface="Calibri"/>
              </a:rPr>
              <a:t> class:</a:t>
            </a:r>
            <a:r>
              <a:rPr lang="en-US" sz="2000" dirty="0"/>
              <a:t> are used to implement a connectionless packet. Each message is routed from one machine to another</a:t>
            </a:r>
            <a:r>
              <a:rPr lang="en-US" sz="2000" b="1" dirty="0"/>
              <a:t> based solely on information contained within that packet</a:t>
            </a:r>
            <a:r>
              <a:rPr lang="en-US" sz="2000" dirty="0"/>
              <a:t>.</a:t>
            </a:r>
          </a:p>
          <a:p>
            <a:pPr marL="342900" indent="-342265">
              <a:buClr>
                <a:srgbClr val="000000"/>
              </a:buClr>
              <a:buFont typeface="Arial" panose="020B0604020202020204"/>
              <a:buChar char="•"/>
            </a:pPr>
            <a:endParaRPr lang="en-US" sz="2000" spc="-1" dirty="0">
              <a:solidFill>
                <a:srgbClr val="000000"/>
              </a:solidFill>
              <a:uFill>
                <a:solidFill>
                  <a:srgbClr val="FFFFFF"/>
                </a:solidFill>
              </a:uFill>
              <a:ea typeface="Calibri"/>
            </a:endParaRPr>
          </a:p>
          <a:p>
            <a:pPr marL="342900" indent="-342265">
              <a:buClr>
                <a:srgbClr val="000000"/>
              </a:buClr>
              <a:buFont typeface="Arial" panose="020B0604020202020204"/>
              <a:buChar char="•"/>
            </a:pPr>
            <a:endParaRPr lang="en-US" sz="2000" spc="-1" dirty="0">
              <a:solidFill>
                <a:srgbClr val="000000"/>
              </a:solidFill>
              <a:uFill>
                <a:solidFill>
                  <a:srgbClr val="FFFFFF"/>
                </a:solidFill>
              </a:uFill>
              <a:ea typeface="Calibri"/>
            </a:endParaRPr>
          </a:p>
          <a:p>
            <a:pPr marL="342900" indent="-342265">
              <a:buClr>
                <a:srgbClr val="000000"/>
              </a:buClr>
              <a:buFont typeface="Arial" panose="020B0604020202020204"/>
              <a:buChar char="•"/>
            </a:pPr>
            <a:endParaRPr lang="en-US" sz="2000" spc="-1" dirty="0">
              <a:solidFill>
                <a:srgbClr val="000000"/>
              </a:solidFill>
              <a:uFill>
                <a:solidFill>
                  <a:srgbClr val="FFFFFF"/>
                </a:solidFill>
              </a:uFill>
              <a:ea typeface="Calibri"/>
            </a:endParaRPr>
          </a:p>
          <a:p>
            <a:pPr marL="342900" indent="-342265">
              <a:buClr>
                <a:srgbClr val="000000"/>
              </a:buClr>
              <a:buFont typeface="Arial" panose="020B0604020202020204"/>
              <a:buChar char="•"/>
            </a:pPr>
            <a:endParaRPr lang="en-US" sz="2000" spc="-1" dirty="0">
              <a:solidFill>
                <a:srgbClr val="000000"/>
              </a:solidFill>
              <a:uFill>
                <a:solidFill>
                  <a:srgbClr val="FFFFFF"/>
                </a:solidFill>
              </a:uFill>
              <a:ea typeface="Calibri"/>
            </a:endParaRPr>
          </a:p>
          <a:p>
            <a:pPr marL="342900" indent="-342265">
              <a:buClr>
                <a:srgbClr val="000000"/>
              </a:buClr>
              <a:buFont typeface="Arial" panose="020B0604020202020204"/>
              <a:buChar char="•"/>
            </a:pPr>
            <a:endParaRPr lang="en-US" sz="2000" spc="-1" dirty="0">
              <a:solidFill>
                <a:srgbClr val="000000"/>
              </a:solidFill>
              <a:uFill>
                <a:solidFill>
                  <a:srgbClr val="FFFFFF"/>
                </a:solidFill>
              </a:uFill>
              <a:ea typeface="Calibri"/>
            </a:endParaRPr>
          </a:p>
          <a:p>
            <a:pPr marL="342900" indent="-342265">
              <a:buClr>
                <a:srgbClr val="000000"/>
              </a:buClr>
              <a:buFont typeface="Arial" panose="020B0604020202020204"/>
              <a:buChar char="•"/>
            </a:pPr>
            <a:endParaRPr lang="en-US" sz="2000" spc="-1" dirty="0">
              <a:solidFill>
                <a:srgbClr val="000000"/>
              </a:solidFill>
              <a:uFill>
                <a:solidFill>
                  <a:srgbClr val="FFFFFF"/>
                </a:solidFill>
              </a:uFill>
              <a:ea typeface="Calibri"/>
            </a:endParaRPr>
          </a:p>
          <a:p>
            <a:pPr marL="342900" indent="-342265">
              <a:buClr>
                <a:srgbClr val="000000"/>
              </a:buClr>
              <a:buFont typeface="Arial" panose="020B0604020202020204"/>
              <a:buChar char="•"/>
            </a:pPr>
            <a:endParaRPr lang="en-US" sz="2000" spc="-1" dirty="0">
              <a:solidFill>
                <a:srgbClr val="000000"/>
              </a:solidFill>
              <a:uFill>
                <a:solidFill>
                  <a:srgbClr val="FFFFFF"/>
                </a:solidFill>
              </a:uFill>
              <a:ea typeface="Calibri"/>
            </a:endParaRPr>
          </a:p>
          <a:p>
            <a:pPr marL="342900" indent="-342265">
              <a:buClr>
                <a:srgbClr val="000000"/>
              </a:buClr>
              <a:buFont typeface="Arial" panose="020B0604020202020204"/>
              <a:buChar char="•"/>
            </a:pPr>
            <a:endParaRPr lang="en-US" sz="2000" spc="-1" dirty="0">
              <a:solidFill>
                <a:srgbClr val="000000"/>
              </a:solidFill>
              <a:uFill>
                <a:solidFill>
                  <a:srgbClr val="FFFFFF"/>
                </a:solidFill>
              </a:uFill>
              <a:ea typeface="Calibri"/>
            </a:endParaRPr>
          </a:p>
          <a:p>
            <a:pPr marL="342900" indent="-342265">
              <a:buClr>
                <a:srgbClr val="000000"/>
              </a:buClr>
              <a:buFont typeface="Arial" panose="020B0604020202020204"/>
              <a:buChar char="•"/>
            </a:pPr>
            <a:endParaRPr lang="en-US" sz="2000" spc="-1" dirty="0">
              <a:solidFill>
                <a:srgbClr val="000000"/>
              </a:solidFill>
              <a:uFill>
                <a:solidFill>
                  <a:srgbClr val="FFFFFF"/>
                </a:solidFill>
              </a:uFill>
              <a:ea typeface="Calibri"/>
            </a:endParaRPr>
          </a:p>
          <a:p>
            <a:pPr marL="342900" indent="-342265">
              <a:buClr>
                <a:srgbClr val="000000"/>
              </a:buClr>
              <a:buFont typeface="Arial" panose="020B0604020202020204"/>
              <a:buChar char="•"/>
            </a:pPr>
            <a:endParaRPr lang="en-US" sz="2000" spc="-1" dirty="0">
              <a:solidFill>
                <a:srgbClr val="000000"/>
              </a:solidFill>
              <a:uFill>
                <a:solidFill>
                  <a:srgbClr val="FFFFFF"/>
                </a:solidFill>
              </a:uFill>
              <a:ea typeface="Calibri"/>
            </a:endParaRPr>
          </a:p>
          <a:p>
            <a:pPr marL="342900" indent="-342265">
              <a:buClr>
                <a:srgbClr val="000000"/>
              </a:buClr>
              <a:buFont typeface="Arial" panose="020B0604020202020204"/>
              <a:buChar char="•"/>
            </a:pPr>
            <a:r>
              <a:rPr lang="en-US" sz="1600" spc="-1" dirty="0">
                <a:solidFill>
                  <a:srgbClr val="000000"/>
                </a:solidFill>
                <a:uFill>
                  <a:solidFill>
                    <a:srgbClr val="FFFFFF"/>
                  </a:solidFill>
                </a:uFill>
                <a:ea typeface="Calibri"/>
              </a:rPr>
              <a:t>Full documentation https://docs.oracle.com/javase/7/docs/api/java/net/DatagramPacket.html</a:t>
            </a:r>
            <a:endParaRPr lang="en-US" spc="-1" dirty="0">
              <a:solidFill>
                <a:srgbClr val="000000"/>
              </a:solidFill>
              <a:uFill>
                <a:solidFill>
                  <a:srgbClr val="FFFFFF"/>
                </a:solidFill>
              </a:uFill>
              <a:ea typeface="Calibri"/>
            </a:endParaRPr>
          </a:p>
        </p:txBody>
      </p:sp>
      <p:graphicFrame>
        <p:nvGraphicFramePr>
          <p:cNvPr id="3" name="Table 2"/>
          <p:cNvGraphicFramePr>
            <a:graphicFrameLocks noGrp="1"/>
          </p:cNvGraphicFramePr>
          <p:nvPr/>
        </p:nvGraphicFramePr>
        <p:xfrm>
          <a:off x="879815" y="3210867"/>
          <a:ext cx="7649872" cy="2096263"/>
        </p:xfrm>
        <a:graphic>
          <a:graphicData uri="http://schemas.openxmlformats.org/drawingml/2006/table">
            <a:tbl>
              <a:tblPr firstRow="1" firstCol="1" bandRow="1">
                <a:tableStyleId>{616DA210-FB5B-4158-B5E0-FEB733F419BA}</a:tableStyleId>
              </a:tblPr>
              <a:tblGrid>
                <a:gridCol w="2833769">
                  <a:extLst>
                    <a:ext uri="{9D8B030D-6E8A-4147-A177-3AD203B41FA5}">
                      <a16:colId xmlns:a16="http://schemas.microsoft.com/office/drawing/2014/main" val="20000"/>
                    </a:ext>
                  </a:extLst>
                </a:gridCol>
                <a:gridCol w="4816103">
                  <a:extLst>
                    <a:ext uri="{9D8B030D-6E8A-4147-A177-3AD203B41FA5}">
                      <a16:colId xmlns:a16="http://schemas.microsoft.com/office/drawing/2014/main" val="20001"/>
                    </a:ext>
                  </a:extLst>
                </a:gridCol>
              </a:tblGrid>
              <a:tr h="0">
                <a:tc>
                  <a:txBody>
                    <a:bodyPr/>
                    <a:lstStyle/>
                    <a:p>
                      <a:pPr marL="0" marR="0">
                        <a:lnSpc>
                          <a:spcPct val="107000"/>
                        </a:lnSpc>
                        <a:spcBef>
                          <a:spcPts val="0"/>
                        </a:spcBef>
                        <a:spcAft>
                          <a:spcPts val="0"/>
                        </a:spcAft>
                      </a:pPr>
                      <a:r>
                        <a:rPr lang="en-US" sz="1400" b="0" dirty="0" err="1">
                          <a:hlinkClick r:id="rId2"/>
                        </a:rPr>
                        <a:t>DatagramPacket</a:t>
                      </a:r>
                      <a:r>
                        <a:rPr lang="en-US" sz="1400" b="0" dirty="0"/>
                        <a:t>(byte[] </a:t>
                      </a:r>
                      <a:r>
                        <a:rPr lang="en-US" sz="1400" b="0" dirty="0" err="1"/>
                        <a:t>buf</a:t>
                      </a:r>
                      <a:r>
                        <a:rPr lang="en-US" sz="1400" b="0" dirty="0"/>
                        <a:t>, </a:t>
                      </a:r>
                      <a:r>
                        <a:rPr lang="en-US" sz="1400" b="0" dirty="0" err="1"/>
                        <a:t>int</a:t>
                      </a:r>
                      <a:r>
                        <a:rPr lang="en-US" sz="1400" b="0" dirty="0"/>
                        <a:t> length, </a:t>
                      </a:r>
                      <a:r>
                        <a:rPr lang="en-US" sz="1400" b="0" dirty="0" err="1">
                          <a:hlinkClick r:id="rId3" tooltip="class in java.net"/>
                        </a:rPr>
                        <a:t>InetAddress</a:t>
                      </a:r>
                      <a:r>
                        <a:rPr lang="en-US" sz="1400" b="0" dirty="0"/>
                        <a:t> address, </a:t>
                      </a:r>
                      <a:r>
                        <a:rPr lang="en-US" sz="1400" b="0" dirty="0" err="1"/>
                        <a:t>int</a:t>
                      </a:r>
                      <a:r>
                        <a:rPr lang="en-US" sz="1400" b="0" dirty="0"/>
                        <a:t> port) </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tc>
                  <a:txBody>
                    <a:bodyPr/>
                    <a:lstStyle/>
                    <a:p>
                      <a:pPr marL="0" marR="0">
                        <a:lnSpc>
                          <a:spcPct val="107000"/>
                        </a:lnSpc>
                        <a:spcBef>
                          <a:spcPts val="0"/>
                        </a:spcBef>
                        <a:spcAft>
                          <a:spcPts val="0"/>
                        </a:spcAft>
                      </a:pPr>
                      <a:r>
                        <a:rPr lang="en-US" sz="1400" b="0" dirty="0"/>
                        <a:t>Constructs a datagram packet for sending packets of length “length” to the specified port number on the specified host.</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7000"/>
                        </a:lnSpc>
                        <a:spcBef>
                          <a:spcPts val="0"/>
                        </a:spcBef>
                        <a:spcAft>
                          <a:spcPts val="0"/>
                        </a:spcAft>
                        <a:buClrTx/>
                        <a:buSzTx/>
                        <a:buFontTx/>
                        <a:buNone/>
                        <a:defRPr/>
                      </a:pPr>
                      <a:r>
                        <a:rPr lang="en-US" sz="1400" b="0" dirty="0">
                          <a:hlinkClick r:id="rId4"/>
                        </a:rPr>
                        <a:t>Byte [] </a:t>
                      </a:r>
                      <a:r>
                        <a:rPr lang="en-US" sz="1400" b="0" dirty="0" err="1">
                          <a:hlinkClick r:id="rId4"/>
                        </a:rPr>
                        <a:t>getData</a:t>
                      </a:r>
                      <a:r>
                        <a:rPr lang="en-US" sz="1400" b="0" dirty="0"/>
                        <a:t>()</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tc>
                  <a:txBody>
                    <a:bodyPr/>
                    <a:lstStyle/>
                    <a:p>
                      <a:pPr marL="0" marR="0">
                        <a:lnSpc>
                          <a:spcPct val="107000"/>
                        </a:lnSpc>
                        <a:spcBef>
                          <a:spcPts val="0"/>
                        </a:spcBef>
                        <a:spcAft>
                          <a:spcPts val="0"/>
                        </a:spcAft>
                      </a:pPr>
                      <a:r>
                        <a:rPr lang="en-US" sz="1600" dirty="0"/>
                        <a:t>Returns the data buffer.</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7000"/>
                        </a:lnSpc>
                        <a:spcBef>
                          <a:spcPts val="0"/>
                        </a:spcBef>
                        <a:spcAft>
                          <a:spcPts val="0"/>
                        </a:spcAft>
                        <a:buClrTx/>
                        <a:buSzTx/>
                        <a:buFontTx/>
                        <a:buNone/>
                        <a:defRPr/>
                      </a:pPr>
                      <a:r>
                        <a:rPr lang="en-US" sz="1400" b="0" dirty="0" err="1">
                          <a:hlinkClick r:id="rId5"/>
                        </a:rPr>
                        <a:t>InetAddress</a:t>
                      </a:r>
                      <a:r>
                        <a:rPr lang="en-US" sz="1400" b="0" dirty="0">
                          <a:hlinkClick r:id="rId5"/>
                        </a:rPr>
                        <a:t> </a:t>
                      </a:r>
                      <a:r>
                        <a:rPr lang="en-US" sz="1400" b="0" dirty="0" err="1">
                          <a:hlinkClick r:id="rId5"/>
                        </a:rPr>
                        <a:t>getAddress</a:t>
                      </a:r>
                      <a:r>
                        <a:rPr lang="en-US" sz="1400" b="0" dirty="0"/>
                        <a:t>()</a:t>
                      </a:r>
                      <a:endParaRPr lang="en-US" sz="1400" b="0" dirty="0">
                        <a:effectLst/>
                      </a:endParaRPr>
                    </a:p>
                    <a:p>
                      <a:pPr marL="0" marR="0">
                        <a:lnSpc>
                          <a:spcPct val="107000"/>
                        </a:lnSpc>
                        <a:spcBef>
                          <a:spcPts val="0"/>
                        </a:spcBef>
                        <a:spcAft>
                          <a:spcPts val="0"/>
                        </a:spcAft>
                      </a:pP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tc>
                  <a:txBody>
                    <a:bodyPr/>
                    <a:lstStyle/>
                    <a:p>
                      <a:pPr marL="0" marR="0">
                        <a:lnSpc>
                          <a:spcPct val="107000"/>
                        </a:lnSpc>
                        <a:spcBef>
                          <a:spcPts val="0"/>
                        </a:spcBef>
                        <a:spcAft>
                          <a:spcPts val="0"/>
                        </a:spcAft>
                      </a:pPr>
                      <a:r>
                        <a:rPr lang="en-US" sz="1600" dirty="0"/>
                        <a:t>Returns the IP address of the machine to which this datagram is being sent or from which the datagram was received.</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extLst>
                  <a:ext uri="{0D108BD9-81ED-4DB2-BD59-A6C34878D82A}">
                    <a16:rowId xmlns:a16="http://schemas.microsoft.com/office/drawing/2014/main" val="10002"/>
                  </a:ext>
                </a:extLst>
              </a:tr>
              <a:tr h="0">
                <a:tc>
                  <a:txBody>
                    <a:bodyPr/>
                    <a:lstStyle/>
                    <a:p>
                      <a:pPr marL="0" marR="0">
                        <a:lnSpc>
                          <a:spcPct val="107000"/>
                        </a:lnSpc>
                        <a:spcBef>
                          <a:spcPts val="0"/>
                        </a:spcBef>
                        <a:spcAft>
                          <a:spcPts val="0"/>
                        </a:spcAft>
                      </a:pPr>
                      <a:r>
                        <a:rPr lang="en-US" sz="1400" b="0" dirty="0" err="1">
                          <a:solidFill>
                            <a:schemeClr val="accent1">
                              <a:lumMod val="75000"/>
                            </a:schemeClr>
                          </a:solidFill>
                        </a:rPr>
                        <a:t>int</a:t>
                      </a:r>
                      <a:r>
                        <a:rPr lang="en-US" sz="1400" b="0" dirty="0">
                          <a:solidFill>
                            <a:schemeClr val="accent1">
                              <a:lumMod val="75000"/>
                            </a:schemeClr>
                          </a:solidFill>
                        </a:rPr>
                        <a:t> </a:t>
                      </a:r>
                      <a:r>
                        <a:rPr lang="en-US" sz="1400" b="0" dirty="0" err="1">
                          <a:solidFill>
                            <a:schemeClr val="accent1">
                              <a:lumMod val="75000"/>
                            </a:schemeClr>
                          </a:solidFill>
                        </a:rPr>
                        <a:t>getPort</a:t>
                      </a:r>
                      <a:r>
                        <a:rPr lang="en-US" sz="1400" b="0" dirty="0">
                          <a:solidFill>
                            <a:schemeClr val="accent1">
                              <a:lumMod val="75000"/>
                            </a:schemeClr>
                          </a:solidFill>
                        </a:rPr>
                        <a:t>()</a:t>
                      </a:r>
                      <a:endParaRPr lang="en-US" sz="1400" b="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22860" marR="22860" marT="22860" marB="22860" anchor="ctr"/>
                </a:tc>
                <a:tc>
                  <a:txBody>
                    <a:bodyPr/>
                    <a:lstStyle/>
                    <a:p>
                      <a:pPr marL="0" marR="0" lvl="0" indent="0" algn="l" defTabSz="914400" rtl="0" eaLnBrk="1" fontAlgn="auto" latinLnBrk="0" hangingPunct="1">
                        <a:lnSpc>
                          <a:spcPct val="107000"/>
                        </a:lnSpc>
                        <a:spcBef>
                          <a:spcPts val="0"/>
                        </a:spcBef>
                        <a:spcAft>
                          <a:spcPts val="0"/>
                        </a:spcAft>
                        <a:buClrTx/>
                        <a:buSzTx/>
                        <a:buFontTx/>
                        <a:buNone/>
                        <a:defRPr/>
                      </a:pPr>
                      <a:r>
                        <a:rPr lang="en-US" sz="1400" dirty="0"/>
                        <a:t>Returns the port number on the remote host to which this datagram is being sent or from which the datagram was received.</a:t>
                      </a:r>
                    </a:p>
                  </a:txBody>
                  <a:tcPr marL="22860" marR="22860" marT="22860" marB="2286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strike="noStrike" spc="-1" dirty="0">
                <a:solidFill>
                  <a:srgbClr val="000000"/>
                </a:solidFill>
                <a:uFill>
                  <a:solidFill>
                    <a:srgbClr val="FFFFFF"/>
                  </a:solidFill>
                </a:uFill>
                <a:latin typeface="Calibri"/>
                <a:ea typeface="Calibri"/>
              </a:rPr>
              <a:t>Ex5. Dealing with URLs</a:t>
            </a:r>
            <a:endParaRPr lang="en-US" sz="1800" b="0" strike="noStrike" spc="-1" dirty="0">
              <a:solidFill>
                <a:srgbClr val="000000"/>
              </a:solidFill>
              <a:uFill>
                <a:solidFill>
                  <a:srgbClr val="FFFFFF"/>
                </a:solidFill>
              </a:uFill>
              <a:latin typeface="Arial" panose="020B0604020202020204"/>
            </a:endParaRPr>
          </a:p>
        </p:txBody>
      </p:sp>
      <p:sp>
        <p:nvSpPr>
          <p:cNvPr id="98" name="CustomShape 2"/>
          <p:cNvSpPr/>
          <p:nvPr/>
        </p:nvSpPr>
        <p:spPr>
          <a:xfrm>
            <a:off x="457200" y="1600200"/>
            <a:ext cx="8471880" cy="497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80000"/>
              </a:lnSpc>
              <a:buClr>
                <a:srgbClr val="000000"/>
              </a:buClr>
              <a:buSzPct val="99000"/>
              <a:buFont typeface="Arial" panose="020B0604020202020204"/>
              <a:buChar char="•"/>
            </a:pPr>
            <a:r>
              <a:rPr lang="en-US" sz="2480" b="1" strike="noStrike" spc="-1">
                <a:solidFill>
                  <a:srgbClr val="000000"/>
                </a:solidFill>
                <a:uFill>
                  <a:solidFill>
                    <a:srgbClr val="FFFFFF"/>
                  </a:solidFill>
                </a:uFill>
                <a:latin typeface="Calibri"/>
                <a:ea typeface="Calibri"/>
              </a:rPr>
              <a:t>URL</a:t>
            </a:r>
            <a:r>
              <a:rPr lang="en-US" sz="2480" b="0" strike="noStrike" spc="-1">
                <a:solidFill>
                  <a:srgbClr val="000000"/>
                </a:solidFill>
                <a:uFill>
                  <a:solidFill>
                    <a:srgbClr val="FFFFFF"/>
                  </a:solidFill>
                </a:uFill>
                <a:latin typeface="Calibri"/>
                <a:ea typeface="Calibri"/>
              </a:rPr>
              <a:t> class represents an URL. URL is an acronym for Uniform Resource Locator. It points to a resource on the World Wide Web. For example: http://www.javatpoint.com/java-tutorial/ </a:t>
            </a:r>
            <a:endParaRPr lang="en-US" sz="1800" b="0" strike="noStrike" spc="-1">
              <a:solidFill>
                <a:srgbClr val="000000"/>
              </a:solidFill>
              <a:uFill>
                <a:solidFill>
                  <a:srgbClr val="FFFFFF"/>
                </a:solidFill>
              </a:uFill>
              <a:latin typeface="Arial" panose="020B0604020202020204"/>
            </a:endParaRPr>
          </a:p>
          <a:p>
            <a:pPr marL="342900" indent="-342265">
              <a:lnSpc>
                <a:spcPct val="80000"/>
              </a:lnSpc>
            </a:pPr>
            <a:endParaRPr lang="en-US" sz="1800" b="0" strike="noStrike" spc="-1">
              <a:solidFill>
                <a:srgbClr val="000000"/>
              </a:solidFill>
              <a:uFill>
                <a:solidFill>
                  <a:srgbClr val="FFFFFF"/>
                </a:solidFill>
              </a:uFill>
              <a:latin typeface="Arial" panose="020B0604020202020204"/>
            </a:endParaRPr>
          </a:p>
          <a:p>
            <a:pPr marL="342900" indent="-342265">
              <a:lnSpc>
                <a:spcPct val="80000"/>
              </a:lnSpc>
              <a:buClr>
                <a:srgbClr val="000000"/>
              </a:buClr>
              <a:buSzPct val="99000"/>
              <a:buFont typeface="Arial" panose="020B0604020202020204"/>
              <a:buChar char="•"/>
            </a:pPr>
            <a:r>
              <a:rPr lang="en-US" sz="2480" b="0" strike="noStrike" spc="-1">
                <a:solidFill>
                  <a:srgbClr val="000000"/>
                </a:solidFill>
                <a:uFill>
                  <a:solidFill>
                    <a:srgbClr val="FFFFFF"/>
                  </a:solidFill>
                </a:uFill>
                <a:latin typeface="Calibri"/>
                <a:ea typeface="Calibri"/>
              </a:rPr>
              <a:t>A URL contains many information:</a:t>
            </a:r>
            <a:endParaRPr lang="en-US" sz="1800" b="0" strike="noStrike" spc="-1">
              <a:solidFill>
                <a:srgbClr val="000000"/>
              </a:solidFill>
              <a:uFill>
                <a:solidFill>
                  <a:srgbClr val="FFFFFF"/>
                </a:solidFill>
              </a:uFill>
              <a:latin typeface="Arial" panose="020B0604020202020204"/>
            </a:endParaRPr>
          </a:p>
          <a:p>
            <a:pPr marL="742950" lvl="1" indent="-285115">
              <a:lnSpc>
                <a:spcPct val="80000"/>
              </a:lnSpc>
              <a:buClr>
                <a:srgbClr val="000000"/>
              </a:buClr>
              <a:buSzPct val="98000"/>
              <a:buFont typeface="Arial" panose="020B0604020202020204"/>
              <a:buChar char="–"/>
            </a:pPr>
            <a:r>
              <a:rPr lang="en-US" sz="2170" b="1" strike="noStrike" spc="-1">
                <a:solidFill>
                  <a:srgbClr val="000000"/>
                </a:solidFill>
                <a:uFill>
                  <a:solidFill>
                    <a:srgbClr val="FFFFFF"/>
                  </a:solidFill>
                </a:uFill>
                <a:latin typeface="Calibri"/>
                <a:ea typeface="Calibri"/>
              </a:rPr>
              <a:t>Protocol:</a:t>
            </a:r>
            <a:r>
              <a:rPr lang="en-US" sz="2170" b="0" strike="noStrike" spc="-1">
                <a:solidFill>
                  <a:srgbClr val="000000"/>
                </a:solidFill>
                <a:uFill>
                  <a:solidFill>
                    <a:srgbClr val="FFFFFF"/>
                  </a:solidFill>
                </a:uFill>
                <a:latin typeface="Calibri"/>
                <a:ea typeface="Calibri"/>
              </a:rPr>
              <a:t> In this case, http is the protocol.</a:t>
            </a:r>
            <a:endParaRPr lang="en-US" sz="1800" b="0" strike="noStrike" spc="-1">
              <a:solidFill>
                <a:srgbClr val="000000"/>
              </a:solidFill>
              <a:uFill>
                <a:solidFill>
                  <a:srgbClr val="FFFFFF"/>
                </a:solidFill>
              </a:uFill>
              <a:latin typeface="Arial" panose="020B0604020202020204"/>
            </a:endParaRPr>
          </a:p>
          <a:p>
            <a:pPr marL="742950" lvl="1" indent="-285115">
              <a:lnSpc>
                <a:spcPct val="80000"/>
              </a:lnSpc>
              <a:buClr>
                <a:srgbClr val="000000"/>
              </a:buClr>
              <a:buSzPct val="98000"/>
              <a:buFont typeface="Arial" panose="020B0604020202020204"/>
              <a:buChar char="–"/>
            </a:pPr>
            <a:r>
              <a:rPr lang="en-US" sz="2170" b="1" strike="noStrike" spc="-1">
                <a:solidFill>
                  <a:srgbClr val="000000"/>
                </a:solidFill>
                <a:uFill>
                  <a:solidFill>
                    <a:srgbClr val="FFFFFF"/>
                  </a:solidFill>
                </a:uFill>
                <a:latin typeface="Calibri"/>
                <a:ea typeface="Calibri"/>
              </a:rPr>
              <a:t>Server name or IP Address:</a:t>
            </a:r>
            <a:r>
              <a:rPr lang="en-US" sz="2170" b="0" strike="noStrike" spc="-1">
                <a:solidFill>
                  <a:srgbClr val="000000"/>
                </a:solidFill>
                <a:uFill>
                  <a:solidFill>
                    <a:srgbClr val="FFFFFF"/>
                  </a:solidFill>
                </a:uFill>
                <a:latin typeface="Calibri"/>
                <a:ea typeface="Calibri"/>
              </a:rPr>
              <a:t> In this case, www.javatpoint.com is the server name.</a:t>
            </a:r>
            <a:endParaRPr lang="en-US" sz="1800" b="0" strike="noStrike" spc="-1">
              <a:solidFill>
                <a:srgbClr val="000000"/>
              </a:solidFill>
              <a:uFill>
                <a:solidFill>
                  <a:srgbClr val="FFFFFF"/>
                </a:solidFill>
              </a:uFill>
              <a:latin typeface="Arial" panose="020B0604020202020204"/>
            </a:endParaRPr>
          </a:p>
          <a:p>
            <a:pPr marL="742950" lvl="1" indent="-285115">
              <a:lnSpc>
                <a:spcPct val="80000"/>
              </a:lnSpc>
              <a:buClr>
                <a:srgbClr val="000000"/>
              </a:buClr>
              <a:buSzPct val="98000"/>
              <a:buFont typeface="Arial" panose="020B0604020202020204"/>
              <a:buChar char="–"/>
            </a:pPr>
            <a:r>
              <a:rPr lang="en-US" sz="2170" b="1" strike="noStrike" spc="-1">
                <a:solidFill>
                  <a:srgbClr val="000000"/>
                </a:solidFill>
                <a:uFill>
                  <a:solidFill>
                    <a:srgbClr val="FFFFFF"/>
                  </a:solidFill>
                </a:uFill>
                <a:latin typeface="Calibri"/>
                <a:ea typeface="Calibri"/>
              </a:rPr>
              <a:t>Port Number:</a:t>
            </a:r>
            <a:r>
              <a:rPr lang="en-US" sz="2170" b="0" strike="noStrike" spc="-1">
                <a:solidFill>
                  <a:srgbClr val="000000"/>
                </a:solidFill>
                <a:uFill>
                  <a:solidFill>
                    <a:srgbClr val="FFFFFF"/>
                  </a:solidFill>
                </a:uFill>
                <a:latin typeface="Calibri"/>
                <a:ea typeface="Calibri"/>
              </a:rPr>
              <a:t> It is an optional attribute. If we write http//ww.javatpoint.com:80/java-tutorial/ , 80 is the port number. If port number is not mentioned in the URL, it returns -1.</a:t>
            </a:r>
            <a:endParaRPr lang="en-US" sz="1800" b="0" strike="noStrike" spc="-1">
              <a:solidFill>
                <a:srgbClr val="000000"/>
              </a:solidFill>
              <a:uFill>
                <a:solidFill>
                  <a:srgbClr val="FFFFFF"/>
                </a:solidFill>
              </a:uFill>
              <a:latin typeface="Arial" panose="020B0604020202020204"/>
            </a:endParaRPr>
          </a:p>
          <a:p>
            <a:pPr marL="742950" lvl="1" indent="-285115">
              <a:lnSpc>
                <a:spcPct val="80000"/>
              </a:lnSpc>
              <a:buClr>
                <a:srgbClr val="000000"/>
              </a:buClr>
              <a:buSzPct val="98000"/>
              <a:buFont typeface="Arial" panose="020B0604020202020204"/>
              <a:buChar char="–"/>
            </a:pPr>
            <a:r>
              <a:rPr lang="en-US" sz="2170" b="1" strike="noStrike" spc="-1">
                <a:solidFill>
                  <a:srgbClr val="000000"/>
                </a:solidFill>
                <a:uFill>
                  <a:solidFill>
                    <a:srgbClr val="FFFFFF"/>
                  </a:solidFill>
                </a:uFill>
                <a:latin typeface="Calibri"/>
                <a:ea typeface="Calibri"/>
              </a:rPr>
              <a:t>File Name or directory name:</a:t>
            </a:r>
            <a:r>
              <a:rPr lang="en-US" sz="2170" b="0" strike="noStrike" spc="-1">
                <a:solidFill>
                  <a:srgbClr val="000000"/>
                </a:solidFill>
                <a:uFill>
                  <a:solidFill>
                    <a:srgbClr val="FFFFFF"/>
                  </a:solidFill>
                </a:uFill>
                <a:latin typeface="Calibri"/>
                <a:ea typeface="Calibri"/>
              </a:rPr>
              <a:t> In this case, index.jsp is the file name.</a:t>
            </a:r>
            <a:endParaRPr lang="en-US" sz="1800" b="0" strike="noStrike" spc="-1">
              <a:solidFill>
                <a:srgbClr val="000000"/>
              </a:solidFill>
              <a:uFill>
                <a:solidFill>
                  <a:srgbClr val="FFFFFF"/>
                </a:solidFill>
              </a:uFill>
              <a:latin typeface="Arial" panose="020B0604020202020204"/>
            </a:endParaRPr>
          </a:p>
          <a:p>
            <a:pPr marL="342900" indent="-342265">
              <a:lnSpc>
                <a:spcPct val="80000"/>
              </a:lnSpc>
            </a:pPr>
            <a:endParaRPr lang="en-US" sz="1800" b="0" strike="noStrike" spc="-1">
              <a:solidFill>
                <a:srgbClr val="000000"/>
              </a:solidFill>
              <a:uFill>
                <a:solidFill>
                  <a:srgbClr val="FFFFFF"/>
                </a:solidFill>
              </a:uFill>
              <a:latin typeface="Arial" panose="020B0604020202020204"/>
            </a:endParaRPr>
          </a:p>
          <a:p>
            <a:pPr marL="342900" indent="-342265">
              <a:lnSpc>
                <a:spcPct val="80000"/>
              </a:lnSpc>
            </a:pPr>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strike="noStrike" spc="-1">
                <a:solidFill>
                  <a:srgbClr val="000000"/>
                </a:solidFill>
                <a:uFill>
                  <a:solidFill>
                    <a:srgbClr val="FFFFFF"/>
                  </a:solidFill>
                </a:uFill>
                <a:latin typeface="Calibri"/>
                <a:ea typeface="Calibri"/>
              </a:rPr>
              <a:t>Java Networking Programming</a:t>
            </a:r>
            <a:endParaRPr lang="en-US" sz="1800" b="0" strike="noStrike" spc="-1">
              <a:solidFill>
                <a:srgbClr val="000000"/>
              </a:solidFill>
              <a:uFill>
                <a:solidFill>
                  <a:srgbClr val="FFFFFF"/>
                </a:solidFill>
              </a:uFill>
              <a:latin typeface="Arial" panose="020B0604020202020204"/>
            </a:endParaRPr>
          </a:p>
        </p:txBody>
      </p:sp>
      <p:sp>
        <p:nvSpPr>
          <p:cNvPr id="80"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200" b="0" strike="noStrike" spc="-1" dirty="0">
                <a:solidFill>
                  <a:srgbClr val="000000"/>
                </a:solidFill>
                <a:uFill>
                  <a:solidFill>
                    <a:srgbClr val="FFFFFF"/>
                  </a:solidFill>
                </a:uFill>
                <a:latin typeface="Calibri"/>
                <a:ea typeface="Calibri"/>
              </a:rPr>
              <a:t>Java Networking is a concept of connecting two or more computing devices together so that we can share resources.</a:t>
            </a:r>
            <a:endParaRPr lang="en-US" sz="1800" b="0" strike="noStrike" spc="-1" dirty="0">
              <a:solidFill>
                <a:srgbClr val="000000"/>
              </a:solidFill>
              <a:uFill>
                <a:solidFill>
                  <a:srgbClr val="FFFFFF"/>
                </a:solidFill>
              </a:uFill>
              <a:latin typeface="Arial" panose="020B0604020202020204"/>
            </a:endParaRPr>
          </a:p>
          <a:p>
            <a:pPr marL="635">
              <a:lnSpc>
                <a:spcPct val="100000"/>
              </a:lnSpc>
              <a:buClr>
                <a:srgbClr val="000000"/>
              </a:buClr>
            </a:pPr>
            <a:r>
              <a:rPr lang="en-US" sz="3200" b="0" strike="noStrike" spc="-1" dirty="0">
                <a:solidFill>
                  <a:srgbClr val="000000"/>
                </a:solidFill>
                <a:uFill>
                  <a:solidFill>
                    <a:srgbClr val="FFFFFF"/>
                  </a:solidFill>
                </a:uFill>
                <a:latin typeface="Calibri"/>
                <a:ea typeface="Calibri"/>
              </a:rPr>
              <a:t> </a:t>
            </a:r>
            <a:endParaRPr lang="en-US" sz="1800" b="0" strike="noStrike" spc="-1" dirty="0">
              <a:solidFill>
                <a:srgbClr val="000000"/>
              </a:solidFill>
              <a:uFill>
                <a:solidFill>
                  <a:srgbClr val="FFFFFF"/>
                </a:solidFill>
              </a:uFill>
              <a:latin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spc="-1" dirty="0">
                <a:solidFill>
                  <a:srgbClr val="000000"/>
                </a:solidFill>
                <a:uFill>
                  <a:solidFill>
                    <a:srgbClr val="FFFFFF"/>
                  </a:solidFill>
                </a:uFill>
                <a:ea typeface="Calibri"/>
              </a:rPr>
              <a:t>Ex5. Dealing </a:t>
            </a:r>
            <a:r>
              <a:rPr lang="en-US" sz="4400" b="0" strike="noStrike" spc="-1" dirty="0">
                <a:solidFill>
                  <a:srgbClr val="000000"/>
                </a:solidFill>
                <a:uFill>
                  <a:solidFill>
                    <a:srgbClr val="FFFFFF"/>
                  </a:solidFill>
                </a:uFill>
                <a:latin typeface="Calibri"/>
                <a:ea typeface="Calibri"/>
              </a:rPr>
              <a:t>with URLs</a:t>
            </a:r>
            <a:endParaRPr lang="en-US" sz="1800" b="0" strike="noStrike" spc="-1" dirty="0">
              <a:solidFill>
                <a:srgbClr val="000000"/>
              </a:solidFill>
              <a:uFill>
                <a:solidFill>
                  <a:srgbClr val="FFFFFF"/>
                </a:solidFill>
              </a:uFill>
              <a:latin typeface="Arial" panose="020B0604020202020204"/>
            </a:endParaRPr>
          </a:p>
        </p:txBody>
      </p:sp>
      <p:sp>
        <p:nvSpPr>
          <p:cNvPr id="100"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80000"/>
              </a:lnSpc>
              <a:buClr>
                <a:srgbClr val="000000"/>
              </a:buClr>
              <a:buSzPct val="98000"/>
              <a:buFont typeface="Arial" panose="020B0604020202020204"/>
              <a:buChar char="•"/>
            </a:pPr>
            <a:r>
              <a:rPr lang="en-US" sz="2960" b="1" strike="noStrike" spc="-1" dirty="0" err="1">
                <a:solidFill>
                  <a:srgbClr val="000000"/>
                </a:solidFill>
                <a:uFill>
                  <a:solidFill>
                    <a:srgbClr val="FFFFFF"/>
                  </a:solidFill>
                </a:uFill>
                <a:latin typeface="Calibri"/>
                <a:ea typeface="Calibri"/>
              </a:rPr>
              <a:t>URLConnection</a:t>
            </a:r>
            <a:r>
              <a:rPr lang="en-US" sz="2960" b="0" strike="noStrike" spc="-1" dirty="0">
                <a:solidFill>
                  <a:srgbClr val="000000"/>
                </a:solidFill>
                <a:uFill>
                  <a:solidFill>
                    <a:srgbClr val="FFFFFF"/>
                  </a:solidFill>
                </a:uFill>
                <a:latin typeface="Calibri"/>
                <a:ea typeface="Calibri"/>
              </a:rPr>
              <a:t> class represents a communication link between the URL and the application. This class can be used to read and write data to the specified resource referred by the URL.</a:t>
            </a:r>
            <a:endParaRPr lang="en-US" sz="1800" b="0" strike="noStrike" spc="-1" dirty="0">
              <a:solidFill>
                <a:srgbClr val="000000"/>
              </a:solidFill>
              <a:uFill>
                <a:solidFill>
                  <a:srgbClr val="FFFFFF"/>
                </a:solidFill>
              </a:uFill>
              <a:latin typeface="Arial" panose="020B0604020202020204"/>
            </a:endParaRPr>
          </a:p>
          <a:p>
            <a:pPr marL="342900" indent="-342265">
              <a:lnSpc>
                <a:spcPct val="80000"/>
              </a:lnSpc>
            </a:pPr>
            <a:endParaRPr lang="en-US" sz="1800" b="0" strike="noStrike" spc="-1" dirty="0">
              <a:solidFill>
                <a:srgbClr val="000000"/>
              </a:solidFill>
              <a:uFill>
                <a:solidFill>
                  <a:srgbClr val="FFFFFF"/>
                </a:solidFill>
              </a:uFill>
              <a:latin typeface="Arial" panose="020B0604020202020204"/>
            </a:endParaRPr>
          </a:p>
          <a:p>
            <a:pPr marL="342900" indent="-342265">
              <a:lnSpc>
                <a:spcPct val="80000"/>
              </a:lnSpc>
              <a:buClr>
                <a:srgbClr val="000000"/>
              </a:buClr>
              <a:buSzPct val="98000"/>
              <a:buFont typeface="Arial" panose="020B0604020202020204"/>
              <a:buChar char="•"/>
            </a:pPr>
            <a:r>
              <a:rPr lang="en-US" sz="2960" b="1" strike="noStrike" spc="-1" dirty="0" err="1">
                <a:solidFill>
                  <a:srgbClr val="000000"/>
                </a:solidFill>
                <a:uFill>
                  <a:solidFill>
                    <a:srgbClr val="FFFFFF"/>
                  </a:solidFill>
                </a:uFill>
                <a:latin typeface="Calibri"/>
                <a:ea typeface="Calibri"/>
              </a:rPr>
              <a:t>HttpURLConnection</a:t>
            </a:r>
            <a:r>
              <a:rPr lang="en-US" sz="2960" b="0" strike="noStrike" spc="-1" dirty="0">
                <a:solidFill>
                  <a:srgbClr val="000000"/>
                </a:solidFill>
                <a:uFill>
                  <a:solidFill>
                    <a:srgbClr val="FFFFFF"/>
                  </a:solidFill>
                </a:uFill>
                <a:latin typeface="Calibri"/>
                <a:ea typeface="Calibri"/>
              </a:rPr>
              <a:t> class is http specific </a:t>
            </a:r>
            <a:r>
              <a:rPr lang="en-US" sz="2960" b="0" strike="noStrike" spc="-1" dirty="0" err="1">
                <a:solidFill>
                  <a:srgbClr val="000000"/>
                </a:solidFill>
                <a:uFill>
                  <a:solidFill>
                    <a:srgbClr val="FFFFFF"/>
                  </a:solidFill>
                </a:uFill>
                <a:latin typeface="Calibri"/>
                <a:ea typeface="Calibri"/>
              </a:rPr>
              <a:t>URLConnection</a:t>
            </a:r>
            <a:r>
              <a:rPr lang="en-US" sz="2960" b="0" strike="noStrike" spc="-1" dirty="0">
                <a:solidFill>
                  <a:srgbClr val="000000"/>
                </a:solidFill>
                <a:uFill>
                  <a:solidFill>
                    <a:srgbClr val="FFFFFF"/>
                  </a:solidFill>
                </a:uFill>
                <a:latin typeface="Calibri"/>
                <a:ea typeface="Calibri"/>
              </a:rPr>
              <a:t>. It works for HTTP protocol only.</a:t>
            </a:r>
            <a:endParaRPr lang="en-US" sz="1800" b="0" strike="noStrike" spc="-1" dirty="0">
              <a:solidFill>
                <a:srgbClr val="000000"/>
              </a:solidFill>
              <a:uFill>
                <a:solidFill>
                  <a:srgbClr val="FFFFFF"/>
                </a:solidFill>
              </a:uFill>
              <a:latin typeface="Arial" panose="020B0604020202020204"/>
            </a:endParaRPr>
          </a:p>
          <a:p>
            <a:pPr marL="342900" indent="-342265">
              <a:lnSpc>
                <a:spcPct val="80000"/>
              </a:lnSpc>
            </a:pPr>
            <a:endParaRPr lang="en-US" sz="1800" b="0" strike="noStrike" spc="-1" dirty="0">
              <a:solidFill>
                <a:srgbClr val="000000"/>
              </a:solidFill>
              <a:uFill>
                <a:solidFill>
                  <a:srgbClr val="FFFFFF"/>
                </a:solidFill>
              </a:uFill>
              <a:latin typeface="Arial" panose="020B0604020202020204"/>
            </a:endParaRPr>
          </a:p>
          <a:p>
            <a:pPr marL="342900" indent="-342265">
              <a:lnSpc>
                <a:spcPct val="80000"/>
              </a:lnSpc>
              <a:buClr>
                <a:srgbClr val="000000"/>
              </a:buClr>
              <a:buSzPct val="98000"/>
              <a:buFont typeface="Arial" panose="020B0604020202020204"/>
              <a:buChar char="•"/>
            </a:pPr>
            <a:r>
              <a:rPr lang="en-US" sz="2960" b="0" strike="noStrike" spc="-1" dirty="0">
                <a:solidFill>
                  <a:srgbClr val="000000"/>
                </a:solidFill>
                <a:uFill>
                  <a:solidFill>
                    <a:srgbClr val="FFFFFF"/>
                  </a:solidFill>
                </a:uFill>
                <a:latin typeface="Calibri"/>
                <a:ea typeface="Calibri"/>
              </a:rPr>
              <a:t>Check example 5</a:t>
            </a:r>
            <a:endParaRPr lang="en-US" sz="1800" b="0" strike="noStrike" spc="-1" dirty="0">
              <a:solidFill>
                <a:srgbClr val="000000"/>
              </a:solidFill>
              <a:uFill>
                <a:solidFill>
                  <a:srgbClr val="FFFFFF"/>
                </a:solidFill>
              </a:uFill>
              <a:latin typeface="Arial" panose="020B0604020202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spc="-1" dirty="0">
                <a:solidFill>
                  <a:srgbClr val="000000"/>
                </a:solidFill>
                <a:uFill>
                  <a:solidFill>
                    <a:srgbClr val="FFFFFF"/>
                  </a:solidFill>
                </a:uFill>
                <a:ea typeface="Calibri"/>
              </a:rPr>
              <a:t>Ex6. Serializable</a:t>
            </a:r>
            <a:endParaRPr lang="en-US" sz="1800" b="0" strike="noStrike" spc="-1" dirty="0">
              <a:solidFill>
                <a:srgbClr val="000000"/>
              </a:solidFill>
              <a:uFill>
                <a:solidFill>
                  <a:srgbClr val="FFFFFF"/>
                </a:solidFill>
              </a:uFill>
              <a:latin typeface="Arial" panose="020B0604020202020204"/>
            </a:endParaRPr>
          </a:p>
        </p:txBody>
      </p:sp>
      <p:sp>
        <p:nvSpPr>
          <p:cNvPr id="100"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80000"/>
              </a:lnSpc>
            </a:pPr>
            <a:endParaRPr lang="en-US" sz="1600" b="0" strike="noStrike" spc="-1" dirty="0">
              <a:solidFill>
                <a:srgbClr val="000000"/>
              </a:solidFill>
              <a:uFill>
                <a:solidFill>
                  <a:srgbClr val="FFFFFF"/>
                </a:solidFill>
              </a:uFill>
              <a:latin typeface="Arial" panose="020B0604020202020204"/>
            </a:endParaRPr>
          </a:p>
          <a:p>
            <a:pPr marL="342900" indent="-342265">
              <a:lnSpc>
                <a:spcPct val="80000"/>
              </a:lnSpc>
              <a:buClr>
                <a:srgbClr val="000000"/>
              </a:buClr>
              <a:buSzPct val="98000"/>
              <a:buFont typeface="Arial" panose="020B0604020202020204"/>
              <a:buChar char="•"/>
            </a:pPr>
            <a:r>
              <a:rPr lang="en-US" sz="2800" b="0" strike="noStrike" spc="-1" dirty="0">
                <a:solidFill>
                  <a:srgbClr val="000000"/>
                </a:solidFill>
                <a:uFill>
                  <a:solidFill>
                    <a:srgbClr val="FFFFFF"/>
                  </a:solidFill>
                </a:uFill>
                <a:latin typeface="Calibri"/>
                <a:ea typeface="Calibri"/>
              </a:rPr>
              <a:t>When Sending data thro</a:t>
            </a:r>
            <a:r>
              <a:rPr lang="" altLang="en-US" sz="2800" b="0" strike="noStrike" spc="-1" dirty="0">
                <a:solidFill>
                  <a:srgbClr val="000000"/>
                </a:solidFill>
                <a:uFill>
                  <a:solidFill>
                    <a:srgbClr val="FFFFFF"/>
                  </a:solidFill>
                </a:uFill>
                <a:latin typeface="Calibri"/>
                <a:ea typeface="Calibri"/>
              </a:rPr>
              <a:t>ugh</a:t>
            </a:r>
            <a:r>
              <a:rPr lang="en-US" sz="2800" b="0" strike="noStrike" spc="-1" dirty="0">
                <a:solidFill>
                  <a:srgbClr val="000000"/>
                </a:solidFill>
                <a:uFill>
                  <a:solidFill>
                    <a:srgbClr val="FFFFFF"/>
                  </a:solidFill>
                </a:uFill>
                <a:latin typeface="Calibri"/>
                <a:ea typeface="Calibri"/>
              </a:rPr>
              <a:t> networks, it doesn’t matter what is the content of the data, it deals with it as a stream of bytes.</a:t>
            </a:r>
          </a:p>
          <a:p>
            <a:pPr marL="635">
              <a:lnSpc>
                <a:spcPct val="80000"/>
              </a:lnSpc>
              <a:buClr>
                <a:srgbClr val="000000"/>
              </a:buClr>
              <a:buSzPct val="98000"/>
            </a:pPr>
            <a:endParaRPr lang="en-US" sz="1600" spc="-1" dirty="0">
              <a:solidFill>
                <a:srgbClr val="000000"/>
              </a:solidFill>
              <a:uFill>
                <a:solidFill>
                  <a:srgbClr val="FFFFFF"/>
                </a:solidFill>
              </a:uFill>
              <a:latin typeface="Arial" panose="020B0604020202020204"/>
              <a:ea typeface="Calibri"/>
            </a:endParaRPr>
          </a:p>
          <a:p>
            <a:pPr marL="342900" indent="-342265">
              <a:lnSpc>
                <a:spcPct val="80000"/>
              </a:lnSpc>
              <a:buClr>
                <a:srgbClr val="000000"/>
              </a:buClr>
              <a:buSzPct val="98000"/>
              <a:buFont typeface="Arial" panose="020B0604020202020204"/>
              <a:buChar char="•"/>
            </a:pPr>
            <a:r>
              <a:rPr lang="en-US" sz="2800" spc="-1" dirty="0">
                <a:solidFill>
                  <a:srgbClr val="000000"/>
                </a:solidFill>
                <a:uFill>
                  <a:solidFill>
                    <a:srgbClr val="FFFFFF"/>
                  </a:solidFill>
                </a:uFill>
                <a:latin typeface="Arial" panose="020B0604020202020204"/>
                <a:ea typeface="Calibri"/>
              </a:rPr>
              <a:t>So to send any data through the network, we need to make sure that it is serializable (can be changed to serial data </a:t>
            </a:r>
            <a:r>
              <a:rPr lang="en-US" sz="2800" spc="-1" dirty="0" err="1">
                <a:solidFill>
                  <a:srgbClr val="000000"/>
                </a:solidFill>
                <a:uFill>
                  <a:solidFill>
                    <a:srgbClr val="FFFFFF"/>
                  </a:solidFill>
                </a:uFill>
                <a:latin typeface="Arial" panose="020B0604020202020204"/>
                <a:ea typeface="Calibri"/>
              </a:rPr>
              <a:t>a.k.a</a:t>
            </a:r>
            <a:r>
              <a:rPr lang="en-US" sz="2800" spc="-1" dirty="0">
                <a:solidFill>
                  <a:srgbClr val="000000"/>
                </a:solidFill>
                <a:uFill>
                  <a:solidFill>
                    <a:srgbClr val="FFFFFF"/>
                  </a:solidFill>
                </a:uFill>
                <a:latin typeface="Arial" panose="020B0604020202020204"/>
                <a:ea typeface="Calibri"/>
              </a:rPr>
              <a:t> stream of bytes)</a:t>
            </a:r>
          </a:p>
          <a:p>
            <a:pPr marL="342900" indent="-342265">
              <a:lnSpc>
                <a:spcPct val="80000"/>
              </a:lnSpc>
              <a:buClr>
                <a:srgbClr val="000000"/>
              </a:buClr>
              <a:buSzPct val="98000"/>
              <a:buFont typeface="Arial" panose="020B0604020202020204"/>
              <a:buChar char="•"/>
            </a:pPr>
            <a:endParaRPr lang="en-US" sz="2800" b="0" strike="noStrike" spc="-1" dirty="0">
              <a:solidFill>
                <a:srgbClr val="000000"/>
              </a:solidFill>
              <a:uFill>
                <a:solidFill>
                  <a:srgbClr val="FFFFFF"/>
                </a:solidFill>
              </a:uFill>
              <a:latin typeface="Arial" panose="020B0604020202020204"/>
              <a:ea typeface="Calibri"/>
            </a:endParaRPr>
          </a:p>
          <a:p>
            <a:pPr marL="342900" indent="-342265">
              <a:lnSpc>
                <a:spcPct val="80000"/>
              </a:lnSpc>
              <a:buClr>
                <a:srgbClr val="000000"/>
              </a:buClr>
              <a:buSzPct val="98000"/>
              <a:buFont typeface="Arial" panose="020B0604020202020204"/>
              <a:buChar char="•"/>
            </a:pPr>
            <a:r>
              <a:rPr lang="en-US" sz="2800" b="0" strike="noStrike" spc="-1" dirty="0">
                <a:solidFill>
                  <a:srgbClr val="000000"/>
                </a:solidFill>
                <a:uFill>
                  <a:solidFill>
                    <a:srgbClr val="FFFFFF"/>
                  </a:solidFill>
                </a:uFill>
                <a:latin typeface="Arial" panose="020B0604020202020204"/>
                <a:ea typeface="Calibri"/>
              </a:rPr>
              <a:t>To make an object serializable, all you need to do is to implement the serializable in</a:t>
            </a:r>
            <a:r>
              <a:rPr lang="en-US" sz="2800" spc="-1" dirty="0">
                <a:solidFill>
                  <a:srgbClr val="000000"/>
                </a:solidFill>
                <a:uFill>
                  <a:solidFill>
                    <a:srgbClr val="FFFFFF"/>
                  </a:solidFill>
                </a:uFill>
                <a:latin typeface="Arial" panose="020B0604020202020204"/>
                <a:ea typeface="Calibri"/>
              </a:rPr>
              <a:t>terface</a:t>
            </a:r>
            <a:br>
              <a:rPr lang="en-US" sz="2800" spc="-1" dirty="0">
                <a:solidFill>
                  <a:srgbClr val="000000"/>
                </a:solidFill>
                <a:uFill>
                  <a:solidFill>
                    <a:srgbClr val="FFFFFF"/>
                  </a:solidFill>
                </a:uFill>
                <a:latin typeface="Arial" panose="020B0604020202020204"/>
                <a:ea typeface="Calibri"/>
              </a:rPr>
            </a:br>
            <a:endParaRPr lang="en-US" sz="2800" spc="-1" dirty="0">
              <a:solidFill>
                <a:srgbClr val="000000"/>
              </a:solidFill>
              <a:uFill>
                <a:solidFill>
                  <a:srgbClr val="FFFFFF"/>
                </a:solidFill>
              </a:uFill>
              <a:latin typeface="Arial" panose="020B0604020202020204"/>
              <a:ea typeface="Calibri"/>
            </a:endParaRPr>
          </a:p>
          <a:p>
            <a:pPr marL="342900" indent="-342265">
              <a:lnSpc>
                <a:spcPct val="80000"/>
              </a:lnSpc>
              <a:buClr>
                <a:srgbClr val="000000"/>
              </a:buClr>
              <a:buSzPct val="98000"/>
              <a:buFont typeface="Arial" panose="020B0604020202020204"/>
              <a:buChar char="•"/>
            </a:pPr>
            <a:r>
              <a:rPr lang="en-US" sz="2800" b="0" strike="noStrike" spc="-1" dirty="0">
                <a:solidFill>
                  <a:srgbClr val="000000"/>
                </a:solidFill>
                <a:uFill>
                  <a:solidFill>
                    <a:srgbClr val="FFFFFF"/>
                  </a:solidFill>
                </a:uFill>
                <a:latin typeface="Arial" panose="020B0604020202020204"/>
                <a:ea typeface="Calibri"/>
              </a:rPr>
              <a:t>Check example 6. run </a:t>
            </a:r>
            <a:r>
              <a:rPr lang="en-US" sz="2800" spc="-1" dirty="0" err="1">
                <a:solidFill>
                  <a:srgbClr val="000000"/>
                </a:solidFill>
                <a:uFill>
                  <a:solidFill>
                    <a:srgbClr val="FFFFFF"/>
                  </a:solidFill>
                </a:uFill>
                <a:latin typeface="Arial" panose="020B0604020202020204"/>
                <a:ea typeface="Calibri"/>
              </a:rPr>
              <a:t>S</a:t>
            </a:r>
            <a:r>
              <a:rPr lang="en-US" sz="2800" b="0" strike="noStrike" spc="-1" dirty="0" err="1">
                <a:solidFill>
                  <a:srgbClr val="000000"/>
                </a:solidFill>
                <a:uFill>
                  <a:solidFill>
                    <a:srgbClr val="FFFFFF"/>
                  </a:solidFill>
                </a:uFill>
                <a:latin typeface="Arial" panose="020B0604020202020204"/>
                <a:ea typeface="Calibri"/>
              </a:rPr>
              <a:t>er</a:t>
            </a:r>
            <a:r>
              <a:rPr lang="en-US" sz="2800" spc="-1" dirty="0" err="1">
                <a:solidFill>
                  <a:srgbClr val="000000"/>
                </a:solidFill>
                <a:uFill>
                  <a:solidFill>
                    <a:srgbClr val="FFFFFF"/>
                  </a:solidFill>
                </a:uFill>
                <a:latin typeface="Arial" panose="020B0604020202020204"/>
                <a:ea typeface="Calibri"/>
              </a:rPr>
              <a:t>ializeTest</a:t>
            </a:r>
            <a:r>
              <a:rPr lang="en-US" sz="2800" spc="-1" dirty="0">
                <a:solidFill>
                  <a:srgbClr val="000000"/>
                </a:solidFill>
                <a:uFill>
                  <a:solidFill>
                    <a:srgbClr val="FFFFFF"/>
                  </a:solidFill>
                </a:uFill>
                <a:latin typeface="Arial" panose="020B0604020202020204"/>
                <a:ea typeface="Calibri"/>
              </a:rPr>
              <a:t> </a:t>
            </a:r>
            <a:r>
              <a:rPr lang="en-US" sz="2800" b="0" strike="noStrike" spc="-1" dirty="0">
                <a:solidFill>
                  <a:srgbClr val="000000"/>
                </a:solidFill>
                <a:uFill>
                  <a:solidFill>
                    <a:srgbClr val="FFFFFF"/>
                  </a:solidFill>
                </a:uFill>
                <a:latin typeface="Arial" panose="020B0604020202020204"/>
                <a:ea typeface="Calibri"/>
              </a:rPr>
              <a:t>first then </a:t>
            </a:r>
            <a:r>
              <a:rPr lang="en-US" sz="2800" spc="-1" dirty="0" err="1">
                <a:solidFill>
                  <a:srgbClr val="000000"/>
                </a:solidFill>
                <a:uFill>
                  <a:solidFill>
                    <a:srgbClr val="FFFFFF"/>
                  </a:solidFill>
                </a:uFill>
                <a:latin typeface="Arial" panose="020B0604020202020204"/>
                <a:ea typeface="Calibri"/>
              </a:rPr>
              <a:t>D</a:t>
            </a:r>
            <a:r>
              <a:rPr lang="en-US" sz="2800" b="0" strike="noStrike" spc="-1" dirty="0" err="1">
                <a:solidFill>
                  <a:srgbClr val="000000"/>
                </a:solidFill>
                <a:uFill>
                  <a:solidFill>
                    <a:srgbClr val="FFFFFF"/>
                  </a:solidFill>
                </a:uFill>
                <a:latin typeface="Arial" panose="020B0604020202020204"/>
                <a:ea typeface="Calibri"/>
              </a:rPr>
              <a:t>eserializeTest</a:t>
            </a:r>
            <a:r>
              <a:rPr lang="en-US" sz="2800" b="0" strike="noStrike" spc="-1" dirty="0">
                <a:solidFill>
                  <a:srgbClr val="000000"/>
                </a:solidFill>
                <a:uFill>
                  <a:solidFill>
                    <a:srgbClr val="FFFFFF"/>
                  </a:solidFill>
                </a:uFill>
                <a:latin typeface="Arial" panose="020B0604020202020204"/>
                <a:ea typeface="Calibri"/>
              </a:rPr>
              <a:t>, also open f.txt and check the </a:t>
            </a:r>
            <a:r>
              <a:rPr lang="en-US" sz="2800" b="0" strike="noStrike" spc="-1">
                <a:solidFill>
                  <a:srgbClr val="000000"/>
                </a:solidFill>
                <a:uFill>
                  <a:solidFill>
                    <a:srgbClr val="FFFFFF"/>
                  </a:solidFill>
                </a:uFill>
                <a:latin typeface="Arial" panose="020B0604020202020204"/>
                <a:ea typeface="Calibri"/>
              </a:rPr>
              <a:t>byte stream</a:t>
            </a:r>
            <a:endParaRPr lang="en-US" sz="2800" b="0" strike="noStrike" spc="-1" dirty="0">
              <a:solidFill>
                <a:srgbClr val="000000"/>
              </a:solidFill>
              <a:uFill>
                <a:solidFill>
                  <a:srgbClr val="FFFFFF"/>
                </a:solidFill>
              </a:uFill>
              <a:latin typeface="Calibri"/>
              <a:ea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strike="noStrike" spc="-1">
                <a:solidFill>
                  <a:srgbClr val="000000"/>
                </a:solidFill>
                <a:uFill>
                  <a:solidFill>
                    <a:srgbClr val="FFFFFF"/>
                  </a:solidFill>
                </a:uFill>
                <a:latin typeface="Calibri"/>
                <a:ea typeface="Calibri"/>
              </a:rPr>
              <a:t>Java Networking Terminology</a:t>
            </a:r>
            <a:endParaRPr lang="en-US" sz="1800" b="0" strike="noStrike" spc="-1">
              <a:solidFill>
                <a:srgbClr val="000000"/>
              </a:solidFill>
              <a:uFill>
                <a:solidFill>
                  <a:srgbClr val="FFFFFF"/>
                </a:solidFill>
              </a:uFill>
              <a:latin typeface="Arial" panose="020B0604020202020204"/>
            </a:endParaRPr>
          </a:p>
        </p:txBody>
      </p:sp>
      <p:graphicFrame>
        <p:nvGraphicFramePr>
          <p:cNvPr id="82" name="Table 2"/>
          <p:cNvGraphicFramePr/>
          <p:nvPr/>
        </p:nvGraphicFramePr>
        <p:xfrm>
          <a:off x="457200" y="1600200"/>
          <a:ext cx="8228880" cy="4348237"/>
        </p:xfrm>
        <a:graphic>
          <a:graphicData uri="http://schemas.openxmlformats.org/drawingml/2006/table">
            <a:tbl>
              <a:tblPr/>
              <a:tblGrid>
                <a:gridCol w="2183699">
                  <a:extLst>
                    <a:ext uri="{9D8B030D-6E8A-4147-A177-3AD203B41FA5}">
                      <a16:colId xmlns:a16="http://schemas.microsoft.com/office/drawing/2014/main" val="20000"/>
                    </a:ext>
                  </a:extLst>
                </a:gridCol>
                <a:gridCol w="6045181">
                  <a:extLst>
                    <a:ext uri="{9D8B030D-6E8A-4147-A177-3AD203B41FA5}">
                      <a16:colId xmlns:a16="http://schemas.microsoft.com/office/drawing/2014/main" val="20001"/>
                    </a:ext>
                  </a:extLst>
                </a:gridCol>
              </a:tblGrid>
              <a:tr h="1898780">
                <a:tc>
                  <a:txBody>
                    <a:bodyPr/>
                    <a:lstStyle/>
                    <a:p>
                      <a:pPr>
                        <a:lnSpc>
                          <a:spcPct val="100000"/>
                        </a:lnSpc>
                      </a:pPr>
                      <a:r>
                        <a:rPr lang="en-US" sz="1800" b="0" strike="noStrike" spc="-1">
                          <a:solidFill>
                            <a:srgbClr val="000000"/>
                          </a:solidFill>
                          <a:uFill>
                            <a:solidFill>
                              <a:srgbClr val="FFFFFF"/>
                            </a:solidFill>
                          </a:uFill>
                          <a:latin typeface="Calibri"/>
                          <a:ea typeface="Calibri"/>
                        </a:rPr>
                        <a:t>IP Address</a:t>
                      </a:r>
                      <a:endParaRPr lang="en-US" sz="1800" b="0" strike="noStrike" spc="-1">
                        <a:solidFill>
                          <a:srgbClr val="000000"/>
                        </a:solidFill>
                        <a:uFill>
                          <a:solidFill>
                            <a:srgbClr val="FFFFFF"/>
                          </a:solidFill>
                        </a:uFill>
                        <a:latin typeface="Arial" panose="020B0604020202020204"/>
                      </a:endParaRPr>
                    </a:p>
                  </a:txBody>
                  <a:tcPr>
                    <a:lnL w="12240">
                      <a:solidFill>
                        <a:srgbClr val="000000"/>
                      </a:solidFill>
                    </a:lnL>
                    <a:lnR w="12240">
                      <a:solidFill>
                        <a:srgbClr val="000000"/>
                      </a:solidFill>
                    </a:lnR>
                    <a:lnT w="12240">
                      <a:solidFill>
                        <a:srgbClr val="000000"/>
                      </a:solidFill>
                    </a:lnT>
                    <a:lnB w="25200">
                      <a:solidFill>
                        <a:srgbClr val="000000"/>
                      </a:solidFill>
                    </a:lnB>
                    <a:noFill/>
                  </a:tcPr>
                </a:tc>
                <a:tc>
                  <a:txBody>
                    <a:bodyPr/>
                    <a:lstStyle/>
                    <a:p>
                      <a:pPr>
                        <a:lnSpc>
                          <a:spcPct val="100000"/>
                        </a:lnSpc>
                      </a:pPr>
                      <a:r>
                        <a:rPr lang="en-US" sz="1800" b="0" strike="noStrike" spc="-1" dirty="0">
                          <a:solidFill>
                            <a:srgbClr val="000000"/>
                          </a:solidFill>
                          <a:uFill>
                            <a:solidFill>
                              <a:srgbClr val="FFFFFF"/>
                            </a:solidFill>
                          </a:uFill>
                          <a:latin typeface="Calibri"/>
                          <a:ea typeface="Calibri"/>
                        </a:rPr>
                        <a:t>is a numerical label assigned to each device participating in a computer network (e.g. 192.168.0.1). </a:t>
                      </a:r>
                    </a:p>
                    <a:p>
                      <a:pPr>
                        <a:lnSpc>
                          <a:spcPct val="100000"/>
                        </a:lnSpc>
                      </a:pPr>
                      <a:endParaRPr lang="en-US" sz="1800" b="0" strike="noStrike" spc="-1" dirty="0">
                        <a:solidFill>
                          <a:srgbClr val="000000"/>
                        </a:solidFill>
                        <a:uFill>
                          <a:solidFill>
                            <a:srgbClr val="FFFFFF"/>
                          </a:solidFill>
                        </a:uFill>
                        <a:latin typeface="Calibri"/>
                        <a:ea typeface="Calibri"/>
                      </a:endParaRPr>
                    </a:p>
                    <a:p>
                      <a:pPr>
                        <a:lnSpc>
                          <a:spcPct val="100000"/>
                        </a:lnSpc>
                      </a:pPr>
                      <a:r>
                        <a:rPr lang="en-US" sz="1800" b="0" strike="noStrike" spc="-1" dirty="0">
                          <a:solidFill>
                            <a:srgbClr val="000000"/>
                          </a:solidFill>
                          <a:uFill>
                            <a:solidFill>
                              <a:srgbClr val="FFFFFF"/>
                            </a:solidFill>
                          </a:uFill>
                          <a:latin typeface="Calibri"/>
                          <a:ea typeface="Calibri"/>
                        </a:rPr>
                        <a:t>Its role has been characterized as follows: "A name indicates what we seek. An address indicates where it is. A route indicates how to get there."</a:t>
                      </a:r>
                      <a:endParaRPr lang="en-US" sz="1800" b="0" strike="noStrike" spc="-1" dirty="0">
                        <a:solidFill>
                          <a:srgbClr val="000000"/>
                        </a:solidFill>
                        <a:uFill>
                          <a:solidFill>
                            <a:srgbClr val="FFFFFF"/>
                          </a:solidFill>
                        </a:uFill>
                        <a:latin typeface="Arial" panose="020B0604020202020204"/>
                      </a:endParaRPr>
                    </a:p>
                  </a:txBody>
                  <a:tcPr>
                    <a:lnL w="12240">
                      <a:solidFill>
                        <a:srgbClr val="000000"/>
                      </a:solidFill>
                    </a:lnL>
                    <a:lnR w="12240">
                      <a:solidFill>
                        <a:srgbClr val="000000"/>
                      </a:solidFill>
                    </a:lnR>
                    <a:lnT w="12240">
                      <a:solidFill>
                        <a:srgbClr val="000000"/>
                      </a:solidFill>
                    </a:lnT>
                    <a:lnB w="25200">
                      <a:solidFill>
                        <a:srgbClr val="000000"/>
                      </a:solidFill>
                    </a:lnB>
                    <a:noFill/>
                  </a:tcPr>
                </a:tc>
                <a:extLst>
                  <a:ext uri="{0D108BD9-81ED-4DB2-BD59-A6C34878D82A}">
                    <a16:rowId xmlns:a16="http://schemas.microsoft.com/office/drawing/2014/main" val="10000"/>
                  </a:ext>
                </a:extLst>
              </a:tr>
              <a:tr h="882516">
                <a:tc>
                  <a:txBody>
                    <a:bodyPr/>
                    <a:lstStyle/>
                    <a:p>
                      <a:pPr>
                        <a:lnSpc>
                          <a:spcPct val="100000"/>
                        </a:lnSpc>
                      </a:pPr>
                      <a:r>
                        <a:rPr lang="en-US" sz="1800" b="0" strike="noStrike" spc="-1">
                          <a:solidFill>
                            <a:srgbClr val="000000"/>
                          </a:solidFill>
                          <a:uFill>
                            <a:solidFill>
                              <a:srgbClr val="FFFFFF"/>
                            </a:solidFill>
                          </a:uFill>
                          <a:latin typeface="Arial" panose="020B0604020202020204"/>
                          <a:ea typeface="Arial" panose="020B0604020202020204"/>
                        </a:rPr>
                        <a:t>Protocol</a:t>
                      </a:r>
                      <a:endParaRPr lang="en-US" sz="1800" b="0" strike="noStrike" spc="-1">
                        <a:solidFill>
                          <a:srgbClr val="000000"/>
                        </a:solidFill>
                        <a:uFill>
                          <a:solidFill>
                            <a:srgbClr val="FFFFFF"/>
                          </a:solidFill>
                        </a:uFill>
                        <a:latin typeface="Arial" panose="020B0604020202020204"/>
                      </a:endParaRPr>
                    </a:p>
                  </a:txBody>
                  <a:tcPr>
                    <a:lnL w="12240">
                      <a:solidFill>
                        <a:srgbClr val="000000"/>
                      </a:solidFill>
                    </a:lnL>
                    <a:lnR w="12240">
                      <a:solidFill>
                        <a:srgbClr val="000000"/>
                      </a:solidFill>
                    </a:lnR>
                    <a:lnT w="25200" cap="flat" cmpd="sng" algn="ctr">
                      <a:solidFill>
                        <a:srgbClr val="000000"/>
                      </a:solidFill>
                      <a:prstDash val="solid"/>
                      <a:round/>
                      <a:headEnd type="none" w="med" len="med"/>
                      <a:tailEnd type="none" w="med" len="med"/>
                    </a:lnT>
                    <a:lnB w="12240">
                      <a:solidFill>
                        <a:srgbClr val="000000"/>
                      </a:solidFill>
                    </a:lnB>
                    <a:solidFill>
                      <a:srgbClr val="000000">
                        <a:alpha val="20000"/>
                      </a:srgbClr>
                    </a:solidFill>
                  </a:tcPr>
                </a:tc>
                <a:tc>
                  <a:txBody>
                    <a:bodyPr/>
                    <a:lstStyle/>
                    <a:p>
                      <a:pPr>
                        <a:lnSpc>
                          <a:spcPct val="100000"/>
                        </a:lnSpc>
                      </a:pPr>
                      <a:r>
                        <a:rPr lang="en-US" sz="1800" b="0" strike="noStrike" spc="-1" dirty="0">
                          <a:solidFill>
                            <a:srgbClr val="000000"/>
                          </a:solidFill>
                          <a:uFill>
                            <a:solidFill>
                              <a:srgbClr val="FFFFFF"/>
                            </a:solidFill>
                          </a:uFill>
                          <a:latin typeface="Arial" panose="020B0604020202020204"/>
                          <a:ea typeface="Arial" panose="020B0604020202020204"/>
                        </a:rPr>
                        <a:t>A protocol is a set of rules basically that is followed for communication. </a:t>
                      </a:r>
                    </a:p>
                    <a:p>
                      <a:pPr>
                        <a:lnSpc>
                          <a:spcPct val="100000"/>
                        </a:lnSpc>
                      </a:pPr>
                      <a:endParaRPr lang="en-US" sz="1800" b="0" strike="noStrike" spc="-1" dirty="0">
                        <a:solidFill>
                          <a:srgbClr val="000000"/>
                        </a:solidFill>
                        <a:uFill>
                          <a:solidFill>
                            <a:srgbClr val="FFFFFF"/>
                          </a:solidFill>
                        </a:uFill>
                        <a:latin typeface="Arial" panose="020B0604020202020204"/>
                        <a:ea typeface="Arial" panose="020B0604020202020204"/>
                      </a:endParaRPr>
                    </a:p>
                    <a:p>
                      <a:pPr>
                        <a:lnSpc>
                          <a:spcPct val="100000"/>
                        </a:lnSpc>
                      </a:pPr>
                      <a:r>
                        <a:rPr lang="en-US" sz="1800" b="0" strike="noStrike" spc="-1" dirty="0">
                          <a:solidFill>
                            <a:srgbClr val="000000"/>
                          </a:solidFill>
                          <a:uFill>
                            <a:solidFill>
                              <a:srgbClr val="FFFFFF"/>
                            </a:solidFill>
                          </a:uFill>
                          <a:latin typeface="Arial" panose="020B0604020202020204"/>
                          <a:ea typeface="Arial" panose="020B0604020202020204"/>
                        </a:rPr>
                        <a:t>For example: TCP, FTP, HTTP,…</a:t>
                      </a:r>
                      <a:endParaRPr lang="en-US" sz="1800" b="0" strike="noStrike" spc="-1" dirty="0">
                        <a:solidFill>
                          <a:srgbClr val="000000"/>
                        </a:solidFill>
                        <a:uFill>
                          <a:solidFill>
                            <a:srgbClr val="FFFFFF"/>
                          </a:solidFill>
                        </a:uFill>
                        <a:latin typeface="Arial" panose="020B0604020202020204"/>
                      </a:endParaRPr>
                    </a:p>
                  </a:txBody>
                  <a:tcPr>
                    <a:lnL w="12240">
                      <a:solidFill>
                        <a:srgbClr val="000000"/>
                      </a:solidFill>
                    </a:lnL>
                    <a:lnR w="12240">
                      <a:solidFill>
                        <a:srgbClr val="000000"/>
                      </a:solidFill>
                    </a:lnR>
                    <a:lnT w="25200" cap="flat" cmpd="sng" algn="ctr">
                      <a:solidFill>
                        <a:srgbClr val="000000"/>
                      </a:solidFill>
                      <a:prstDash val="solid"/>
                      <a:round/>
                      <a:headEnd type="none" w="med" len="med"/>
                      <a:tailEnd type="none" w="med" len="med"/>
                    </a:lnT>
                    <a:lnB w="12240">
                      <a:solidFill>
                        <a:srgbClr val="000000"/>
                      </a:solidFill>
                    </a:lnB>
                    <a:solidFill>
                      <a:srgbClr val="000000">
                        <a:alpha val="20000"/>
                      </a:srgbClr>
                    </a:solidFill>
                  </a:tcPr>
                </a:tc>
                <a:extLst>
                  <a:ext uri="{0D108BD9-81ED-4DB2-BD59-A6C34878D82A}">
                    <a16:rowId xmlns:a16="http://schemas.microsoft.com/office/drawing/2014/main" val="10001"/>
                  </a:ext>
                </a:extLst>
              </a:tr>
              <a:tr h="1260737">
                <a:tc>
                  <a:txBody>
                    <a:bodyPr/>
                    <a:lstStyle/>
                    <a:p>
                      <a:pPr>
                        <a:lnSpc>
                          <a:spcPct val="100000"/>
                        </a:lnSpc>
                      </a:pPr>
                      <a:r>
                        <a:rPr lang="en-US" sz="1800" b="0" strike="noStrike" spc="-1">
                          <a:solidFill>
                            <a:srgbClr val="000000"/>
                          </a:solidFill>
                          <a:uFill>
                            <a:solidFill>
                              <a:srgbClr val="FFFFFF"/>
                            </a:solidFill>
                          </a:uFill>
                          <a:latin typeface="Arial" panose="020B0604020202020204"/>
                          <a:ea typeface="Arial" panose="020B0604020202020204"/>
                        </a:rPr>
                        <a:t>Port Number</a:t>
                      </a:r>
                      <a:endParaRPr lang="en-US" sz="1800" b="0" strike="noStrike" spc="-1">
                        <a:solidFill>
                          <a:srgbClr val="000000"/>
                        </a:solidFill>
                        <a:uFill>
                          <a:solidFill>
                            <a:srgbClr val="FFFFFF"/>
                          </a:solidFill>
                        </a:uFill>
                        <a:latin typeface="Arial" panose="020B0604020202020204"/>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800" b="0" strike="noStrike" spc="-1" dirty="0">
                          <a:solidFill>
                            <a:srgbClr val="000000"/>
                          </a:solidFill>
                          <a:uFill>
                            <a:solidFill>
                              <a:srgbClr val="FFFFFF"/>
                            </a:solidFill>
                          </a:uFill>
                          <a:latin typeface="Arial" panose="020B0604020202020204"/>
                          <a:ea typeface="Arial" panose="020B0604020202020204"/>
                        </a:rPr>
                        <a:t>The port number is used to uniquely identify different applications. The port number is associated with the IP address for communication between two applications.</a:t>
                      </a:r>
                      <a:endParaRPr lang="en-US" sz="1800" b="0" strike="noStrike" spc="-1" dirty="0">
                        <a:solidFill>
                          <a:srgbClr val="000000"/>
                        </a:solidFill>
                        <a:uFill>
                          <a:solidFill>
                            <a:srgbClr val="FFFFFF"/>
                          </a:solidFill>
                        </a:uFill>
                        <a:latin typeface="Arial" panose="020B0604020202020204"/>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strike="noStrike" spc="-1">
                <a:solidFill>
                  <a:srgbClr val="000000"/>
                </a:solidFill>
                <a:uFill>
                  <a:solidFill>
                    <a:srgbClr val="FFFFFF"/>
                  </a:solidFill>
                </a:uFill>
                <a:latin typeface="Calibri"/>
                <a:ea typeface="Calibri"/>
              </a:rPr>
              <a:t>Java Networking Terminology</a:t>
            </a:r>
            <a:endParaRPr lang="en-US" sz="1800" b="0" strike="noStrike" spc="-1">
              <a:solidFill>
                <a:srgbClr val="000000"/>
              </a:solidFill>
              <a:uFill>
                <a:solidFill>
                  <a:srgbClr val="FFFFFF"/>
                </a:solidFill>
              </a:uFill>
              <a:latin typeface="Arial" panose="020B0604020202020204"/>
            </a:endParaRPr>
          </a:p>
        </p:txBody>
      </p:sp>
      <p:graphicFrame>
        <p:nvGraphicFramePr>
          <p:cNvPr id="82" name="Table 2"/>
          <p:cNvGraphicFramePr/>
          <p:nvPr/>
        </p:nvGraphicFramePr>
        <p:xfrm>
          <a:off x="457200" y="1600199"/>
          <a:ext cx="8228880" cy="2903921"/>
        </p:xfrm>
        <a:graphic>
          <a:graphicData uri="http://schemas.openxmlformats.org/drawingml/2006/table">
            <a:tbl>
              <a:tblPr/>
              <a:tblGrid>
                <a:gridCol w="2313992">
                  <a:extLst>
                    <a:ext uri="{9D8B030D-6E8A-4147-A177-3AD203B41FA5}">
                      <a16:colId xmlns:a16="http://schemas.microsoft.com/office/drawing/2014/main" val="20000"/>
                    </a:ext>
                  </a:extLst>
                </a:gridCol>
                <a:gridCol w="5914888">
                  <a:extLst>
                    <a:ext uri="{9D8B030D-6E8A-4147-A177-3AD203B41FA5}">
                      <a16:colId xmlns:a16="http://schemas.microsoft.com/office/drawing/2014/main" val="20001"/>
                    </a:ext>
                  </a:extLst>
                </a:gridCol>
              </a:tblGrid>
              <a:tr h="1749491">
                <a:tc>
                  <a:txBody>
                    <a:bodyPr/>
                    <a:lstStyle/>
                    <a:p>
                      <a:pPr>
                        <a:lnSpc>
                          <a:spcPct val="100000"/>
                        </a:lnSpc>
                      </a:pPr>
                      <a:r>
                        <a:rPr lang="en-US" sz="1800" b="0" strike="noStrike" spc="-1" dirty="0">
                          <a:solidFill>
                            <a:srgbClr val="000000"/>
                          </a:solidFill>
                          <a:uFill>
                            <a:solidFill>
                              <a:srgbClr val="FFFFFF"/>
                            </a:solidFill>
                          </a:uFill>
                          <a:latin typeface="Arial" panose="020B0604020202020204"/>
                          <a:ea typeface="Arial" panose="020B0604020202020204"/>
                        </a:rPr>
                        <a:t>Connection-oriented </a:t>
                      </a:r>
                    </a:p>
                    <a:p>
                      <a:pPr>
                        <a:lnSpc>
                          <a:spcPct val="100000"/>
                        </a:lnSpc>
                      </a:pPr>
                      <a:r>
                        <a:rPr lang="en-US" sz="1800" b="0" strike="noStrike" spc="-1" dirty="0">
                          <a:solidFill>
                            <a:srgbClr val="000000"/>
                          </a:solidFill>
                          <a:uFill>
                            <a:solidFill>
                              <a:srgbClr val="FFFFFF"/>
                            </a:solidFill>
                          </a:uFill>
                          <a:latin typeface="Arial" panose="020B0604020202020204"/>
                          <a:ea typeface="Arial" panose="020B0604020202020204"/>
                        </a:rPr>
                        <a:t>and </a:t>
                      </a:r>
                    </a:p>
                    <a:p>
                      <a:pPr>
                        <a:lnSpc>
                          <a:spcPct val="100000"/>
                        </a:lnSpc>
                      </a:pPr>
                      <a:r>
                        <a:rPr lang="en-US" sz="1800" b="0" strike="noStrike" spc="-1" dirty="0">
                          <a:solidFill>
                            <a:srgbClr val="000000"/>
                          </a:solidFill>
                          <a:uFill>
                            <a:solidFill>
                              <a:srgbClr val="FFFFFF"/>
                            </a:solidFill>
                          </a:uFill>
                          <a:latin typeface="Arial" panose="020B0604020202020204"/>
                          <a:ea typeface="Arial" panose="020B0604020202020204"/>
                        </a:rPr>
                        <a:t>connection-less protocol</a:t>
                      </a:r>
                      <a:endParaRPr lang="en-US" sz="1800" b="0" strike="noStrike" spc="-1" dirty="0">
                        <a:solidFill>
                          <a:srgbClr val="000000"/>
                        </a:solidFill>
                        <a:uFill>
                          <a:solidFill>
                            <a:srgbClr val="FFFFFF"/>
                          </a:solidFill>
                        </a:uFill>
                        <a:latin typeface="Arial" panose="020B0604020202020204"/>
                      </a:endParaRPr>
                    </a:p>
                  </a:txBody>
                  <a:tcPr>
                    <a:lnL w="12240">
                      <a:solidFill>
                        <a:srgbClr val="000000"/>
                      </a:solidFill>
                    </a:lnL>
                    <a:lnR w="12240" cap="flat" cmpd="sng" algn="ctr">
                      <a:solidFill>
                        <a:srgbClr val="000000"/>
                      </a:solidFill>
                      <a:prstDash val="solid"/>
                      <a:round/>
                      <a:headEnd type="none" w="med" len="med"/>
                      <a:tailEnd type="none" w="med" len="med"/>
                    </a:lnR>
                    <a:lnT w="12240">
                      <a:solidFill>
                        <a:srgbClr val="000000"/>
                      </a:solidFill>
                    </a:lnT>
                    <a:lnB w="12240">
                      <a:solidFill>
                        <a:srgbClr val="000000"/>
                      </a:solidFill>
                    </a:lnB>
                    <a:solidFill>
                      <a:srgbClr val="000000">
                        <a:alpha val="20000"/>
                      </a:srgbClr>
                    </a:solidFill>
                  </a:tcPr>
                </a:tc>
                <a:tc>
                  <a:txBody>
                    <a:bodyPr/>
                    <a:lstStyle/>
                    <a:p>
                      <a:pPr>
                        <a:lnSpc>
                          <a:spcPct val="100000"/>
                        </a:lnSpc>
                      </a:pPr>
                      <a:r>
                        <a:rPr lang="en-US" sz="1800" b="0" strike="noStrike" spc="-1" dirty="0">
                          <a:solidFill>
                            <a:srgbClr val="000000"/>
                          </a:solidFill>
                          <a:uFill>
                            <a:solidFill>
                              <a:srgbClr val="FFFFFF"/>
                            </a:solidFill>
                          </a:uFill>
                          <a:latin typeface="Arial" panose="020B0604020202020204"/>
                          <a:ea typeface="Arial" panose="020B0604020202020204"/>
                        </a:rPr>
                        <a:t>In connection-oriented protocol, acknowledgement is sent by the receiver. So it is reliable but slow. </a:t>
                      </a:r>
                    </a:p>
                    <a:p>
                      <a:pPr>
                        <a:lnSpc>
                          <a:spcPct val="100000"/>
                        </a:lnSpc>
                      </a:pPr>
                      <a:endParaRPr lang="en-US" sz="1800" b="0" strike="noStrike" spc="-1" dirty="0">
                        <a:solidFill>
                          <a:srgbClr val="000000"/>
                        </a:solidFill>
                        <a:uFill>
                          <a:solidFill>
                            <a:srgbClr val="FFFFFF"/>
                          </a:solidFill>
                        </a:uFill>
                        <a:latin typeface="Arial" panose="020B0604020202020204"/>
                        <a:ea typeface="Arial" panose="020B0604020202020204"/>
                      </a:endParaRPr>
                    </a:p>
                    <a:p>
                      <a:pPr>
                        <a:lnSpc>
                          <a:spcPct val="100000"/>
                        </a:lnSpc>
                      </a:pPr>
                      <a:r>
                        <a:rPr lang="en-US" sz="1800" b="0" strike="noStrike" spc="-1" dirty="0">
                          <a:solidFill>
                            <a:srgbClr val="000000"/>
                          </a:solidFill>
                          <a:uFill>
                            <a:solidFill>
                              <a:srgbClr val="FFFFFF"/>
                            </a:solidFill>
                          </a:uFill>
                          <a:latin typeface="Arial" panose="020B0604020202020204"/>
                          <a:ea typeface="Arial" panose="020B0604020202020204"/>
                        </a:rPr>
                        <a:t>But, in connection-less protocol, acknowledgement is not sent by the receiver. So it is not reliable but fast.</a:t>
                      </a:r>
                      <a:endParaRPr lang="en-US" sz="1800" b="0" strike="noStrike" spc="-1" dirty="0">
                        <a:solidFill>
                          <a:srgbClr val="000000"/>
                        </a:solidFill>
                        <a:uFill>
                          <a:solidFill>
                            <a:srgbClr val="FFFFFF"/>
                          </a:solidFill>
                        </a:uFill>
                        <a:latin typeface="Arial" panose="020B0604020202020204"/>
                      </a:endParaRPr>
                    </a:p>
                  </a:txBody>
                  <a:tcPr>
                    <a:lnL w="12240" cap="flat" cmpd="sng" algn="ctr">
                      <a:solidFill>
                        <a:srgbClr val="000000"/>
                      </a:solidFill>
                      <a:prstDash val="solid"/>
                      <a:round/>
                      <a:headEnd type="none" w="med" len="med"/>
                      <a:tailEnd type="none" w="med" len="med"/>
                    </a:lnL>
                    <a:lnR w="12240">
                      <a:solidFill>
                        <a:srgbClr val="000000"/>
                      </a:solidFill>
                    </a:lnR>
                    <a:lnT w="12240">
                      <a:solidFill>
                        <a:srgbClr val="000000"/>
                      </a:solidFill>
                    </a:lnT>
                    <a:lnB w="12240">
                      <a:solidFill>
                        <a:srgbClr val="000000"/>
                      </a:solidFill>
                    </a:lnB>
                    <a:solidFill>
                      <a:srgbClr val="000000">
                        <a:alpha val="20000"/>
                      </a:srgbClr>
                    </a:solidFill>
                  </a:tcPr>
                </a:tc>
                <a:extLst>
                  <a:ext uri="{0D108BD9-81ED-4DB2-BD59-A6C34878D82A}">
                    <a16:rowId xmlns:a16="http://schemas.microsoft.com/office/drawing/2014/main" val="10000"/>
                  </a:ext>
                </a:extLst>
              </a:tr>
              <a:tr h="1154430">
                <a:tc>
                  <a:txBody>
                    <a:bodyPr/>
                    <a:lstStyle/>
                    <a:p>
                      <a:pPr>
                        <a:lnSpc>
                          <a:spcPct val="100000"/>
                        </a:lnSpc>
                      </a:pPr>
                      <a:r>
                        <a:rPr lang="en-US" sz="1800" b="0" strike="noStrike" spc="-1">
                          <a:solidFill>
                            <a:srgbClr val="000000"/>
                          </a:solidFill>
                          <a:uFill>
                            <a:solidFill>
                              <a:srgbClr val="FFFFFF"/>
                            </a:solidFill>
                          </a:uFill>
                          <a:latin typeface="Arial" panose="020B0604020202020204"/>
                          <a:ea typeface="Arial" panose="020B0604020202020204"/>
                        </a:rPr>
                        <a:t>Socket</a:t>
                      </a:r>
                      <a:endParaRPr lang="en-US" sz="1800" b="0" strike="noStrike" spc="-1">
                        <a:solidFill>
                          <a:srgbClr val="000000"/>
                        </a:solidFill>
                        <a:uFill>
                          <a:solidFill>
                            <a:srgbClr val="FFFFFF"/>
                          </a:solidFill>
                        </a:uFill>
                        <a:latin typeface="Arial" panose="020B0604020202020204"/>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800" b="0" strike="noStrike" spc="-1" dirty="0">
                          <a:solidFill>
                            <a:srgbClr val="000000"/>
                          </a:solidFill>
                          <a:uFill>
                            <a:solidFill>
                              <a:srgbClr val="FFFFFF"/>
                            </a:solidFill>
                          </a:uFill>
                          <a:latin typeface="Arial" panose="020B0604020202020204"/>
                          <a:ea typeface="Arial" panose="020B0604020202020204"/>
                        </a:rPr>
                        <a:t>A socket is an endpoint between two way communication.</a:t>
                      </a:r>
                      <a:endParaRPr lang="en-US" sz="1800" b="0" strike="noStrike" spc="-1" dirty="0">
                        <a:solidFill>
                          <a:srgbClr val="000000"/>
                        </a:solidFill>
                        <a:uFill>
                          <a:solidFill>
                            <a:srgbClr val="FFFFFF"/>
                          </a:solidFill>
                        </a:uFill>
                        <a:latin typeface="Arial" panose="020B0604020202020204"/>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strike="noStrike" spc="-1" dirty="0">
                <a:solidFill>
                  <a:srgbClr val="000000"/>
                </a:solidFill>
                <a:uFill>
                  <a:solidFill>
                    <a:srgbClr val="FFFFFF"/>
                  </a:solidFill>
                </a:uFill>
                <a:latin typeface="Calibri"/>
                <a:ea typeface="Calibri"/>
              </a:rPr>
              <a:t>Clients and servers</a:t>
            </a:r>
            <a:br>
              <a:rPr lang="en-US" sz="4400" b="0" strike="noStrike" spc="-1" dirty="0">
                <a:solidFill>
                  <a:srgbClr val="000000"/>
                </a:solidFill>
                <a:uFill>
                  <a:solidFill>
                    <a:srgbClr val="FFFFFF"/>
                  </a:solidFill>
                </a:uFill>
                <a:latin typeface="Calibri"/>
                <a:ea typeface="Calibri"/>
              </a:rPr>
            </a:br>
            <a:r>
              <a:rPr lang="en-US" spc="-1" dirty="0">
                <a:solidFill>
                  <a:srgbClr val="000000"/>
                </a:solidFill>
                <a:uFill>
                  <a:solidFill>
                    <a:srgbClr val="FFFFFF"/>
                  </a:solidFill>
                </a:uFill>
                <a:ea typeface="Calibri"/>
              </a:rPr>
              <a:t>connection-oriented communications</a:t>
            </a:r>
            <a:endParaRPr lang="en-US" sz="1800" b="0" strike="noStrike" spc="-1" dirty="0">
              <a:solidFill>
                <a:srgbClr val="000000"/>
              </a:solidFill>
              <a:uFill>
                <a:solidFill>
                  <a:srgbClr val="FFFFFF"/>
                </a:solidFill>
              </a:uFill>
              <a:latin typeface="Arial" panose="020B0604020202020204"/>
            </a:endParaRPr>
          </a:p>
        </p:txBody>
      </p:sp>
      <p:sp>
        <p:nvSpPr>
          <p:cNvPr id="84"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835" indent="-457200">
              <a:lnSpc>
                <a:spcPct val="90000"/>
              </a:lnSpc>
              <a:buClr>
                <a:srgbClr val="000000"/>
              </a:buClr>
              <a:buFont typeface="Arial" panose="020B0604020202020204" pitchFamily="34" charset="0"/>
              <a:buChar char="•"/>
            </a:pPr>
            <a:r>
              <a:rPr lang="en-US" sz="2720" b="0" strike="noStrike" spc="-1" dirty="0">
                <a:solidFill>
                  <a:srgbClr val="000000"/>
                </a:solidFill>
                <a:uFill>
                  <a:solidFill>
                    <a:srgbClr val="FFFFFF"/>
                  </a:solidFill>
                </a:uFill>
                <a:latin typeface="Calibri"/>
                <a:ea typeface="Calibri"/>
              </a:rPr>
              <a:t>For connection-oriented communications, communication parties usually have different roles. </a:t>
            </a:r>
            <a:br>
              <a:rPr lang="en-US" sz="2720" b="0" strike="noStrike" spc="-1" dirty="0">
                <a:solidFill>
                  <a:srgbClr val="000000"/>
                </a:solidFill>
                <a:uFill>
                  <a:solidFill>
                    <a:srgbClr val="FFFFFF"/>
                  </a:solidFill>
                </a:uFill>
                <a:latin typeface="Calibri"/>
                <a:ea typeface="Calibri"/>
              </a:rPr>
            </a:br>
            <a:endParaRPr lang="en-US" sz="2720" b="0" strike="noStrike" spc="-1" dirty="0">
              <a:solidFill>
                <a:srgbClr val="000000"/>
              </a:solidFill>
              <a:uFill>
                <a:solidFill>
                  <a:srgbClr val="FFFFFF"/>
                </a:solidFill>
              </a:uFill>
              <a:latin typeface="Calibri"/>
              <a:ea typeface="Calibri"/>
            </a:endParaRPr>
          </a:p>
          <a:p>
            <a:pPr marL="915035" lvl="1" indent="-457200">
              <a:lnSpc>
                <a:spcPct val="90000"/>
              </a:lnSpc>
              <a:buClr>
                <a:srgbClr val="000000"/>
              </a:buClr>
              <a:buFont typeface="Courier New" panose="02070309020205020404" pitchFamily="49" charset="0"/>
              <a:buChar char="o"/>
            </a:pPr>
            <a:r>
              <a:rPr lang="en-US" sz="2400" b="0" strike="noStrike" spc="-1" dirty="0">
                <a:solidFill>
                  <a:srgbClr val="000000"/>
                </a:solidFill>
                <a:uFill>
                  <a:solidFill>
                    <a:srgbClr val="FFFFFF"/>
                  </a:solidFill>
                </a:uFill>
                <a:latin typeface="Calibri"/>
                <a:ea typeface="Calibri"/>
              </a:rPr>
              <a:t>One party is usually waiting for incoming connections; this party is usually referred to as "server".</a:t>
            </a:r>
            <a:br>
              <a:rPr lang="en-US" sz="2400" b="0" strike="noStrike" spc="-1" dirty="0">
                <a:solidFill>
                  <a:srgbClr val="000000"/>
                </a:solidFill>
                <a:uFill>
                  <a:solidFill>
                    <a:srgbClr val="FFFFFF"/>
                  </a:solidFill>
                </a:uFill>
                <a:latin typeface="Calibri"/>
                <a:ea typeface="Calibri"/>
              </a:rPr>
            </a:br>
            <a:endParaRPr lang="en-US" sz="2400" b="0" strike="noStrike" spc="-1" dirty="0">
              <a:solidFill>
                <a:srgbClr val="000000"/>
              </a:solidFill>
              <a:uFill>
                <a:solidFill>
                  <a:srgbClr val="FFFFFF"/>
                </a:solidFill>
              </a:uFill>
              <a:latin typeface="Calibri"/>
              <a:ea typeface="Calibri"/>
            </a:endParaRPr>
          </a:p>
          <a:p>
            <a:pPr marL="915035" lvl="1" indent="-457200">
              <a:lnSpc>
                <a:spcPct val="90000"/>
              </a:lnSpc>
              <a:buClr>
                <a:srgbClr val="000000"/>
              </a:buClr>
              <a:buFont typeface="Courier New" panose="02070309020205020404" pitchFamily="49" charset="0"/>
              <a:buChar char="o"/>
            </a:pPr>
            <a:r>
              <a:rPr lang="en-US" sz="2400" b="0" strike="noStrike" spc="-1" dirty="0">
                <a:solidFill>
                  <a:srgbClr val="000000"/>
                </a:solidFill>
                <a:uFill>
                  <a:solidFill>
                    <a:srgbClr val="FFFFFF"/>
                  </a:solidFill>
                </a:uFill>
                <a:latin typeface="Calibri"/>
                <a:ea typeface="Calibri"/>
              </a:rPr>
              <a:t> Another party is the one which initiates connection; this party is usually referred to as "client".</a:t>
            </a:r>
            <a:endParaRPr lang="en-US" sz="1600" b="0" strike="noStrike" spc="-1" dirty="0">
              <a:solidFill>
                <a:srgbClr val="000000"/>
              </a:solidFill>
              <a:uFill>
                <a:solidFill>
                  <a:srgbClr val="FFFFFF"/>
                </a:solidFill>
              </a:uFill>
              <a:latin typeface="Arial" panose="020B0604020202020204"/>
            </a:endParaRPr>
          </a:p>
          <a:p>
            <a:pPr marL="342900" indent="-342265">
              <a:lnSpc>
                <a:spcPct val="90000"/>
              </a:lnSpc>
            </a:pPr>
            <a:endParaRPr lang="en-US" sz="1800" b="0" strike="noStrike" spc="-1" dirty="0">
              <a:solidFill>
                <a:srgbClr val="000000"/>
              </a:solidFill>
              <a:uFill>
                <a:solidFill>
                  <a:srgbClr val="FFFFFF"/>
                </a:solidFill>
              </a:uFill>
              <a:latin typeface="Arial" panose="020B0604020202020204"/>
            </a:endParaRPr>
          </a:p>
          <a:p>
            <a:pPr marL="342900" indent="-342265">
              <a:lnSpc>
                <a:spcPct val="90000"/>
              </a:lnSpc>
            </a:pPr>
            <a:endParaRPr lang="en-US" sz="1800" b="0" strike="noStrike" spc="-1" dirty="0">
              <a:solidFill>
                <a:srgbClr val="000000"/>
              </a:solidFill>
              <a:uFill>
                <a:solidFill>
                  <a:srgbClr val="FFFFFF"/>
                </a:solidFill>
              </a:uFill>
              <a:latin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strike="noStrike" spc="-1" dirty="0">
                <a:solidFill>
                  <a:srgbClr val="000000"/>
                </a:solidFill>
                <a:uFill>
                  <a:solidFill>
                    <a:srgbClr val="FFFFFF"/>
                  </a:solidFill>
                </a:uFill>
                <a:latin typeface="Calibri"/>
                <a:ea typeface="Calibri"/>
              </a:rPr>
              <a:t>Clients and servers</a:t>
            </a:r>
            <a:br>
              <a:rPr lang="en-US" sz="4400" b="0" strike="noStrike" spc="-1" dirty="0">
                <a:solidFill>
                  <a:srgbClr val="000000"/>
                </a:solidFill>
                <a:uFill>
                  <a:solidFill>
                    <a:srgbClr val="FFFFFF"/>
                  </a:solidFill>
                </a:uFill>
                <a:latin typeface="Calibri"/>
                <a:ea typeface="Calibri"/>
              </a:rPr>
            </a:br>
            <a:r>
              <a:rPr lang="en-US" spc="-1" dirty="0">
                <a:solidFill>
                  <a:srgbClr val="000000"/>
                </a:solidFill>
                <a:uFill>
                  <a:solidFill>
                    <a:srgbClr val="FFFFFF"/>
                  </a:solidFill>
                </a:uFill>
                <a:ea typeface="Calibri"/>
              </a:rPr>
              <a:t> connectionless communications</a:t>
            </a:r>
            <a:endParaRPr lang="en-US" sz="1800" b="0" strike="noStrike" spc="-1" dirty="0">
              <a:solidFill>
                <a:srgbClr val="000000"/>
              </a:solidFill>
              <a:uFill>
                <a:solidFill>
                  <a:srgbClr val="FFFFFF"/>
                </a:solidFill>
              </a:uFill>
              <a:latin typeface="Arial" panose="020B0604020202020204"/>
            </a:endParaRPr>
          </a:p>
        </p:txBody>
      </p:sp>
      <p:sp>
        <p:nvSpPr>
          <p:cNvPr id="84"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90000"/>
              </a:lnSpc>
              <a:buClr>
                <a:srgbClr val="000000"/>
              </a:buClr>
              <a:buFont typeface="Arial" panose="020B0604020202020204"/>
              <a:buChar char="•"/>
            </a:pPr>
            <a:r>
              <a:rPr lang="en-US" sz="2720" b="0" strike="noStrike" spc="-1" dirty="0">
                <a:solidFill>
                  <a:srgbClr val="000000"/>
                </a:solidFill>
                <a:uFill>
                  <a:solidFill>
                    <a:srgbClr val="FFFFFF"/>
                  </a:solidFill>
                </a:uFill>
                <a:latin typeface="Calibri"/>
                <a:ea typeface="Calibri"/>
              </a:rPr>
              <a:t>For connectionless communications, </a:t>
            </a:r>
          </a:p>
          <a:p>
            <a:pPr marL="915035" lvl="1" indent="-457200">
              <a:lnSpc>
                <a:spcPct val="90000"/>
              </a:lnSpc>
              <a:buClr>
                <a:srgbClr val="000000"/>
              </a:buClr>
              <a:buFont typeface="Courier New" panose="02070309020205020404" pitchFamily="49" charset="0"/>
              <a:buChar char="o"/>
            </a:pPr>
            <a:r>
              <a:rPr lang="en-US" sz="2720" b="0" strike="noStrike" spc="-1" dirty="0">
                <a:solidFill>
                  <a:srgbClr val="000000"/>
                </a:solidFill>
                <a:uFill>
                  <a:solidFill>
                    <a:srgbClr val="FFFFFF"/>
                  </a:solidFill>
                </a:uFill>
                <a:latin typeface="Calibri"/>
                <a:ea typeface="Calibri"/>
              </a:rPr>
              <a:t>one party ("server") is usually waiting for an incoming packet, </a:t>
            </a:r>
            <a:br>
              <a:rPr lang="en-US" sz="2720" b="0" strike="noStrike" spc="-1" dirty="0">
                <a:solidFill>
                  <a:srgbClr val="000000"/>
                </a:solidFill>
                <a:uFill>
                  <a:solidFill>
                    <a:srgbClr val="FFFFFF"/>
                  </a:solidFill>
                </a:uFill>
                <a:latin typeface="Calibri"/>
                <a:ea typeface="Calibri"/>
              </a:rPr>
            </a:br>
            <a:endParaRPr lang="en-US" sz="2720" b="0" strike="noStrike" spc="-1" dirty="0">
              <a:solidFill>
                <a:srgbClr val="000000"/>
              </a:solidFill>
              <a:uFill>
                <a:solidFill>
                  <a:srgbClr val="FFFFFF"/>
                </a:solidFill>
              </a:uFill>
              <a:latin typeface="Calibri"/>
              <a:ea typeface="Calibri"/>
            </a:endParaRPr>
          </a:p>
          <a:p>
            <a:pPr marL="915035" lvl="1" indent="-457200">
              <a:lnSpc>
                <a:spcPct val="90000"/>
              </a:lnSpc>
              <a:buClr>
                <a:srgbClr val="000000"/>
              </a:buClr>
              <a:buFont typeface="Courier New" panose="02070309020205020404" pitchFamily="49" charset="0"/>
              <a:buChar char="o"/>
            </a:pPr>
            <a:r>
              <a:rPr lang="en-US" sz="2720" b="0" strike="noStrike" spc="-1" dirty="0">
                <a:solidFill>
                  <a:srgbClr val="000000"/>
                </a:solidFill>
                <a:uFill>
                  <a:solidFill>
                    <a:srgbClr val="FFFFFF"/>
                  </a:solidFill>
                </a:uFill>
                <a:latin typeface="Calibri"/>
                <a:ea typeface="Calibri"/>
              </a:rPr>
              <a:t>another party ("client") is usually understood as the one which sends an unsolicited packet to "server".</a:t>
            </a:r>
            <a:endParaRPr lang="en-US" b="0" strike="noStrike" spc="-1" dirty="0">
              <a:solidFill>
                <a:srgbClr val="000000"/>
              </a:solidFill>
              <a:uFill>
                <a:solidFill>
                  <a:srgbClr val="FFFFFF"/>
                </a:solidFill>
              </a:uFill>
              <a:latin typeface="Arial" panose="020B0604020202020204"/>
            </a:endParaRPr>
          </a:p>
          <a:p>
            <a:pPr marL="342900" indent="-342265">
              <a:lnSpc>
                <a:spcPct val="90000"/>
              </a:lnSpc>
            </a:pPr>
            <a:endParaRPr lang="en-US" sz="1800" b="0" strike="noStrike" spc="-1" dirty="0">
              <a:solidFill>
                <a:srgbClr val="000000"/>
              </a:solidFill>
              <a:uFill>
                <a:solidFill>
                  <a:srgbClr val="FFFFFF"/>
                </a:solidFill>
              </a:uFill>
              <a:latin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i="1" strike="noStrike" spc="-1">
                <a:solidFill>
                  <a:srgbClr val="000000"/>
                </a:solidFill>
                <a:uFill>
                  <a:solidFill>
                    <a:srgbClr val="FFFFFF"/>
                  </a:solidFill>
                </a:uFill>
                <a:latin typeface="Calibri"/>
                <a:ea typeface="Calibri"/>
              </a:rPr>
              <a:t>client-server</a:t>
            </a:r>
            <a:r>
              <a:rPr lang="en-US" sz="4400" b="0" strike="noStrike" spc="-1">
                <a:solidFill>
                  <a:srgbClr val="000000"/>
                </a:solidFill>
                <a:uFill>
                  <a:solidFill>
                    <a:srgbClr val="FFFFFF"/>
                  </a:solidFill>
                </a:uFill>
                <a:latin typeface="Calibri"/>
                <a:ea typeface="Calibri"/>
              </a:rPr>
              <a:t> paradigm</a:t>
            </a:r>
            <a:endParaRPr lang="en-US" sz="1800" b="0" strike="noStrike" spc="-1">
              <a:solidFill>
                <a:srgbClr val="000000"/>
              </a:solidFill>
              <a:uFill>
                <a:solidFill>
                  <a:srgbClr val="FFFFFF"/>
                </a:solidFill>
              </a:uFill>
              <a:latin typeface="Arial" panose="020B0604020202020204"/>
            </a:endParaRPr>
          </a:p>
        </p:txBody>
      </p:sp>
      <p:sp>
        <p:nvSpPr>
          <p:cNvPr id="86"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350" indent="-513715">
              <a:lnSpc>
                <a:spcPct val="100000"/>
              </a:lnSpc>
              <a:buClr>
                <a:srgbClr val="000000"/>
              </a:buClr>
              <a:buFont typeface="Calibri"/>
              <a:buAutoNum type="arabicPeriod"/>
            </a:pPr>
            <a:r>
              <a:rPr lang="en-US" sz="3200" b="0" strike="noStrike" spc="-1">
                <a:solidFill>
                  <a:srgbClr val="000000"/>
                </a:solidFill>
                <a:uFill>
                  <a:solidFill>
                    <a:srgbClr val="FFFFFF"/>
                  </a:solidFill>
                </a:uFill>
                <a:latin typeface="Calibri"/>
                <a:ea typeface="Calibri"/>
              </a:rPr>
              <a:t>One program, called the </a:t>
            </a:r>
            <a:r>
              <a:rPr lang="en-US" sz="3200" b="0" i="1" strike="noStrike" spc="-1">
                <a:solidFill>
                  <a:srgbClr val="000000"/>
                </a:solidFill>
                <a:uFill>
                  <a:solidFill>
                    <a:srgbClr val="FFFFFF"/>
                  </a:solidFill>
                </a:uFill>
                <a:latin typeface="Calibri"/>
                <a:ea typeface="Calibri"/>
              </a:rPr>
              <a:t>server</a:t>
            </a:r>
            <a:r>
              <a:rPr lang="en-US" sz="3200" b="0" strike="noStrike" spc="-1">
                <a:solidFill>
                  <a:srgbClr val="000000"/>
                </a:solidFill>
                <a:uFill>
                  <a:solidFill>
                    <a:srgbClr val="FFFFFF"/>
                  </a:solidFill>
                </a:uFill>
                <a:latin typeface="Calibri"/>
                <a:ea typeface="Calibri"/>
              </a:rPr>
              <a:t> blocks waiting for a client to connect to it</a:t>
            </a:r>
            <a:endParaRPr lang="en-US" sz="1800" b="0" strike="noStrike" spc="-1">
              <a:solidFill>
                <a:srgbClr val="000000"/>
              </a:solidFill>
              <a:uFill>
                <a:solidFill>
                  <a:srgbClr val="FFFFFF"/>
                </a:solidFill>
              </a:uFill>
              <a:latin typeface="Arial" panose="020B0604020202020204"/>
            </a:endParaRPr>
          </a:p>
          <a:p>
            <a:pPr marL="514350" indent="-513715">
              <a:lnSpc>
                <a:spcPct val="100000"/>
              </a:lnSpc>
              <a:buClr>
                <a:srgbClr val="000000"/>
              </a:buClr>
              <a:buFont typeface="Calibri"/>
              <a:buAutoNum type="arabicPeriod"/>
            </a:pPr>
            <a:r>
              <a:rPr lang="en-US" sz="3200" b="0" strike="noStrike" spc="-1">
                <a:solidFill>
                  <a:srgbClr val="000000"/>
                </a:solidFill>
                <a:uFill>
                  <a:solidFill>
                    <a:srgbClr val="FFFFFF"/>
                  </a:solidFill>
                </a:uFill>
                <a:latin typeface="Calibri"/>
                <a:ea typeface="Calibri"/>
              </a:rPr>
              <a:t>A client connects</a:t>
            </a:r>
            <a:endParaRPr lang="en-US" sz="1800" b="0" strike="noStrike" spc="-1">
              <a:solidFill>
                <a:srgbClr val="000000"/>
              </a:solidFill>
              <a:uFill>
                <a:solidFill>
                  <a:srgbClr val="FFFFFF"/>
                </a:solidFill>
              </a:uFill>
              <a:latin typeface="Arial" panose="020B0604020202020204"/>
            </a:endParaRPr>
          </a:p>
          <a:p>
            <a:pPr marL="514350" indent="-513715">
              <a:lnSpc>
                <a:spcPct val="100000"/>
              </a:lnSpc>
              <a:buClr>
                <a:srgbClr val="000000"/>
              </a:buClr>
              <a:buFont typeface="Calibri"/>
              <a:buAutoNum type="arabicPeriod"/>
            </a:pPr>
            <a:r>
              <a:rPr lang="en-US" sz="3200" b="0" strike="noStrike" spc="-1">
                <a:solidFill>
                  <a:srgbClr val="000000"/>
                </a:solidFill>
                <a:uFill>
                  <a:solidFill>
                    <a:srgbClr val="FFFFFF"/>
                  </a:solidFill>
                </a:uFill>
                <a:latin typeface="Calibri"/>
                <a:ea typeface="Calibri"/>
              </a:rPr>
              <a:t>The server and the client exchange information until they're done</a:t>
            </a:r>
            <a:endParaRPr lang="en-US" sz="1800" b="0" strike="noStrike" spc="-1">
              <a:solidFill>
                <a:srgbClr val="000000"/>
              </a:solidFill>
              <a:uFill>
                <a:solidFill>
                  <a:srgbClr val="FFFFFF"/>
                </a:solidFill>
              </a:uFill>
              <a:latin typeface="Arial" panose="020B0604020202020204"/>
            </a:endParaRPr>
          </a:p>
          <a:p>
            <a:pPr marL="514350" indent="-513715">
              <a:lnSpc>
                <a:spcPct val="100000"/>
              </a:lnSpc>
              <a:buClr>
                <a:srgbClr val="000000"/>
              </a:buClr>
              <a:buFont typeface="Calibri"/>
              <a:buAutoNum type="arabicPeriod"/>
            </a:pPr>
            <a:r>
              <a:rPr lang="en-US" sz="3200" b="0" strike="noStrike" spc="-1">
                <a:solidFill>
                  <a:srgbClr val="000000"/>
                </a:solidFill>
                <a:uFill>
                  <a:solidFill>
                    <a:srgbClr val="FFFFFF"/>
                  </a:solidFill>
                </a:uFill>
                <a:latin typeface="Calibri"/>
                <a:ea typeface="Calibri"/>
              </a:rPr>
              <a:t>The client and the server both close their connection</a:t>
            </a:r>
            <a:endParaRPr lang="en-US" sz="1800" b="0" strike="noStrike" spc="-1">
              <a:solidFill>
                <a:srgbClr val="000000"/>
              </a:solidFill>
              <a:uFill>
                <a:solidFill>
                  <a:srgbClr val="FFFFFF"/>
                </a:solidFill>
              </a:uFill>
              <a:latin typeface="Arial" panose="020B0604020202020204"/>
            </a:endParaRPr>
          </a:p>
          <a:p>
            <a:pPr marL="514350" indent="-513715">
              <a:lnSpc>
                <a:spcPct val="100000"/>
              </a:lnSpc>
            </a:pPr>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3960" b="0" strike="noStrike" spc="-1">
                <a:solidFill>
                  <a:srgbClr val="000000"/>
                </a:solidFill>
                <a:uFill>
                  <a:solidFill>
                    <a:srgbClr val="FFFFFF"/>
                  </a:solidFill>
                </a:uFill>
                <a:latin typeface="Calibri"/>
                <a:ea typeface="Calibri"/>
              </a:rPr>
              <a:t>Build your own server and client programs</a:t>
            </a:r>
            <a:endParaRPr lang="en-US" sz="1800" b="0" strike="noStrike" spc="-1">
              <a:solidFill>
                <a:srgbClr val="000000"/>
              </a:solidFill>
              <a:uFill>
                <a:solidFill>
                  <a:srgbClr val="FFFFFF"/>
                </a:solidFill>
              </a:uFill>
              <a:latin typeface="Arial" panose="020B0604020202020204"/>
            </a:endParaRPr>
          </a:p>
        </p:txBody>
      </p:sp>
      <p:sp>
        <p:nvSpPr>
          <p:cNvPr id="88"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90000"/>
              </a:lnSpc>
              <a:buClr>
                <a:srgbClr val="000000"/>
              </a:buClr>
              <a:buFont typeface="Arial" panose="020B0604020202020204"/>
              <a:buChar char="•"/>
            </a:pPr>
            <a:r>
              <a:rPr lang="en-US" sz="2600" b="0" strike="noStrike" spc="-1" dirty="0">
                <a:solidFill>
                  <a:srgbClr val="000000"/>
                </a:solidFill>
                <a:uFill>
                  <a:solidFill>
                    <a:srgbClr val="FFFFFF"/>
                  </a:solidFill>
                </a:uFill>
                <a:latin typeface="Calibri"/>
                <a:ea typeface="Calibri"/>
              </a:rPr>
              <a:t>To build your own server and client programs you need to know socket programming.</a:t>
            </a:r>
            <a:endParaRPr lang="en-US" sz="1800" b="0" strike="noStrike" spc="-1" dirty="0">
              <a:solidFill>
                <a:srgbClr val="000000"/>
              </a:solidFill>
              <a:uFill>
                <a:solidFill>
                  <a:srgbClr val="FFFFFF"/>
                </a:solidFill>
              </a:uFill>
              <a:latin typeface="Arial" panose="020B0604020202020204"/>
            </a:endParaRPr>
          </a:p>
          <a:p>
            <a:pPr marL="342900" indent="-342265">
              <a:lnSpc>
                <a:spcPct val="90000"/>
              </a:lnSpc>
            </a:pPr>
            <a:endParaRPr lang="en-US" sz="1800" b="0" strike="noStrike" spc="-1" dirty="0">
              <a:solidFill>
                <a:srgbClr val="000000"/>
              </a:solidFill>
              <a:uFill>
                <a:solidFill>
                  <a:srgbClr val="FFFFFF"/>
                </a:solidFill>
              </a:uFill>
              <a:latin typeface="Arial" panose="020B0604020202020204"/>
            </a:endParaRPr>
          </a:p>
          <a:p>
            <a:pPr marL="342900" indent="-342265">
              <a:lnSpc>
                <a:spcPct val="90000"/>
              </a:lnSpc>
              <a:buClr>
                <a:srgbClr val="000000"/>
              </a:buClr>
              <a:buFont typeface="Arial" panose="020B0604020202020204"/>
              <a:buChar char="•"/>
            </a:pPr>
            <a:r>
              <a:rPr lang="en-US" sz="2600" b="0" strike="noStrike" spc="-1" dirty="0">
                <a:solidFill>
                  <a:srgbClr val="000000"/>
                </a:solidFill>
                <a:uFill>
                  <a:solidFill>
                    <a:srgbClr val="FFFFFF"/>
                  </a:solidFill>
                </a:uFill>
                <a:latin typeface="Calibri"/>
                <a:ea typeface="Calibri"/>
              </a:rPr>
              <a:t>Socket programming can be connection-oriented or connection-less. </a:t>
            </a:r>
            <a:endParaRPr lang="en-US" sz="1800" b="0" strike="noStrike" spc="-1" dirty="0">
              <a:solidFill>
                <a:srgbClr val="000000"/>
              </a:solidFill>
              <a:uFill>
                <a:solidFill>
                  <a:srgbClr val="FFFFFF"/>
                </a:solidFill>
              </a:uFill>
              <a:latin typeface="Arial" panose="020B0604020202020204"/>
            </a:endParaRPr>
          </a:p>
          <a:p>
            <a:pPr marL="915035" lvl="1" indent="-457200">
              <a:lnSpc>
                <a:spcPct val="90000"/>
              </a:lnSpc>
              <a:buClr>
                <a:srgbClr val="000000"/>
              </a:buClr>
              <a:buFont typeface="Courier New" panose="02070309020205020404" pitchFamily="49" charset="0"/>
              <a:buChar char="o"/>
            </a:pPr>
            <a:r>
              <a:rPr lang="en-US" sz="2600" b="0" strike="noStrike" spc="-1" dirty="0">
                <a:solidFill>
                  <a:srgbClr val="000000"/>
                </a:solidFill>
                <a:uFill>
                  <a:solidFill>
                    <a:srgbClr val="FFFFFF"/>
                  </a:solidFill>
                </a:uFill>
                <a:latin typeface="Calibri"/>
                <a:ea typeface="Calibri"/>
              </a:rPr>
              <a:t>Socket and </a:t>
            </a:r>
            <a:r>
              <a:rPr lang="en-US" sz="2600" b="0" strike="noStrike" spc="-1" dirty="0" err="1">
                <a:solidFill>
                  <a:srgbClr val="000000"/>
                </a:solidFill>
                <a:uFill>
                  <a:solidFill>
                    <a:srgbClr val="FFFFFF"/>
                  </a:solidFill>
                </a:uFill>
                <a:latin typeface="Calibri"/>
                <a:ea typeface="Calibri"/>
              </a:rPr>
              <a:t>ServerSocket</a:t>
            </a:r>
            <a:r>
              <a:rPr lang="en-US" sz="2600" b="0" strike="noStrike" spc="-1" dirty="0">
                <a:solidFill>
                  <a:srgbClr val="000000"/>
                </a:solidFill>
                <a:uFill>
                  <a:solidFill>
                    <a:srgbClr val="FFFFFF"/>
                  </a:solidFill>
                </a:uFill>
                <a:latin typeface="Calibri"/>
                <a:ea typeface="Calibri"/>
              </a:rPr>
              <a:t> classes are used for connection-oriented socket programming</a:t>
            </a:r>
          </a:p>
          <a:p>
            <a:pPr marL="457835" lvl="1">
              <a:lnSpc>
                <a:spcPct val="90000"/>
              </a:lnSpc>
              <a:buClr>
                <a:srgbClr val="000000"/>
              </a:buClr>
            </a:pPr>
            <a:endParaRPr lang="en-US" sz="1800" b="0" strike="noStrike" spc="-1" dirty="0">
              <a:solidFill>
                <a:srgbClr val="000000"/>
              </a:solidFill>
              <a:uFill>
                <a:solidFill>
                  <a:srgbClr val="FFFFFF"/>
                </a:solidFill>
              </a:uFill>
              <a:latin typeface="Arial" panose="020B0604020202020204"/>
            </a:endParaRPr>
          </a:p>
          <a:p>
            <a:pPr marL="915035" lvl="1" indent="-457200">
              <a:lnSpc>
                <a:spcPct val="90000"/>
              </a:lnSpc>
              <a:buClr>
                <a:srgbClr val="000000"/>
              </a:buClr>
              <a:buFont typeface="Courier New" panose="02070309020205020404" pitchFamily="49" charset="0"/>
              <a:buChar char="o"/>
            </a:pPr>
            <a:r>
              <a:rPr lang="en-US" sz="2600" b="0" strike="noStrike" spc="-1" dirty="0" err="1">
                <a:solidFill>
                  <a:srgbClr val="000000"/>
                </a:solidFill>
                <a:uFill>
                  <a:solidFill>
                    <a:srgbClr val="FFFFFF"/>
                  </a:solidFill>
                </a:uFill>
                <a:latin typeface="Calibri"/>
                <a:ea typeface="Calibri"/>
              </a:rPr>
              <a:t>DatagramSocket</a:t>
            </a:r>
            <a:r>
              <a:rPr lang="en-US" sz="2600" b="0" strike="noStrike" spc="-1" dirty="0">
                <a:solidFill>
                  <a:srgbClr val="000000"/>
                </a:solidFill>
                <a:uFill>
                  <a:solidFill>
                    <a:srgbClr val="FFFFFF"/>
                  </a:solidFill>
                </a:uFill>
                <a:latin typeface="Calibri"/>
                <a:ea typeface="Calibri"/>
              </a:rPr>
              <a:t> and </a:t>
            </a:r>
            <a:r>
              <a:rPr lang="en-US" sz="2600" b="0" strike="noStrike" spc="-1" dirty="0" err="1">
                <a:solidFill>
                  <a:srgbClr val="000000"/>
                </a:solidFill>
                <a:uFill>
                  <a:solidFill>
                    <a:srgbClr val="FFFFFF"/>
                  </a:solidFill>
                </a:uFill>
                <a:latin typeface="Calibri"/>
                <a:ea typeface="Calibri"/>
              </a:rPr>
              <a:t>DatagramPacket</a:t>
            </a:r>
            <a:r>
              <a:rPr lang="en-US" sz="2600" b="0" strike="noStrike" spc="-1" dirty="0">
                <a:solidFill>
                  <a:srgbClr val="000000"/>
                </a:solidFill>
                <a:uFill>
                  <a:solidFill>
                    <a:srgbClr val="FFFFFF"/>
                  </a:solidFill>
                </a:uFill>
                <a:latin typeface="Calibri"/>
                <a:ea typeface="Calibri"/>
              </a:rPr>
              <a:t> classes are used for connection-less socket programming.</a:t>
            </a:r>
            <a:endParaRPr lang="en-US" sz="1800" b="0" strike="noStrike" spc="-1" dirty="0">
              <a:solidFill>
                <a:srgbClr val="000000"/>
              </a:solidFill>
              <a:uFill>
                <a:solidFill>
                  <a:srgbClr val="FFFFFF"/>
                </a:solidFill>
              </a:uFill>
              <a:latin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altLang="en-US" sz="4400" b="0" strike="noStrike" spc="-1">
                <a:solidFill>
                  <a:srgbClr val="000000"/>
                </a:solidFill>
                <a:uFill>
                  <a:solidFill>
                    <a:srgbClr val="FFFFFF"/>
                  </a:solidFill>
                </a:uFill>
                <a:latin typeface="Calibri"/>
                <a:ea typeface="Calibri"/>
              </a:rPr>
              <a:t>Connection-oriented Services</a:t>
            </a:r>
          </a:p>
        </p:txBody>
      </p:sp>
      <p:sp>
        <p:nvSpPr>
          <p:cNvPr id="80" name="CustomShape 2"/>
          <p:cNvSpPr/>
          <p:nvPr/>
        </p:nvSpPr>
        <p:spPr>
          <a:xfrm>
            <a:off x="457200" y="1600200"/>
            <a:ext cx="8947150" cy="452501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200" b="1">
                <a:sym typeface="+mn-ea"/>
              </a:rPr>
              <a:t>Advantages</a:t>
            </a:r>
            <a:r>
              <a:rPr lang="en-US" altLang="en-US" sz="3200" b="1">
                <a:sym typeface="+mn-ea"/>
              </a:rPr>
              <a:t>:</a:t>
            </a:r>
          </a:p>
          <a:p>
            <a:pPr marL="914400" lvl="1" indent="-457200">
              <a:buFont typeface="Arial" panose="020B0604020202020204" pitchFamily="34" charset="0"/>
              <a:buChar char="•"/>
            </a:pPr>
            <a:r>
              <a:rPr lang="en-US" altLang="en-US" sz="3200"/>
              <a:t>Reliability. </a:t>
            </a:r>
          </a:p>
          <a:p>
            <a:pPr marL="914400" lvl="1" indent="-457200">
              <a:buFont typeface="Arial" panose="020B0604020202020204" pitchFamily="34" charset="0"/>
              <a:buChar char="•"/>
            </a:pPr>
            <a:r>
              <a:rPr lang="en-US" altLang="en-US" sz="3200"/>
              <a:t>Less congestions. </a:t>
            </a:r>
          </a:p>
          <a:p>
            <a:pPr marL="914400" lvl="1" indent="-457200">
              <a:buFont typeface="Arial" panose="020B0604020202020204" pitchFamily="34" charset="0"/>
              <a:buChar char="•"/>
            </a:pPr>
            <a:r>
              <a:rPr lang="en-US" altLang="en-US" sz="3200"/>
              <a:t>Sequencing of packets is guaranteed. </a:t>
            </a:r>
          </a:p>
          <a:p>
            <a:pPr marL="914400" lvl="1" indent="-457200">
              <a:buFont typeface="Arial" panose="020B0604020202020204" pitchFamily="34" charset="0"/>
              <a:buChar char="•"/>
            </a:pPr>
            <a:r>
              <a:rPr lang="en-US" altLang="en-US" sz="3200"/>
              <a:t>No packet duplication problems. </a:t>
            </a:r>
          </a:p>
          <a:p>
            <a:pPr marL="914400" lvl="1" indent="-457200">
              <a:buFont typeface="Arial" panose="020B0604020202020204" pitchFamily="34" charset="0"/>
              <a:buChar char="•"/>
            </a:pPr>
            <a:r>
              <a:rPr lang="en-US" altLang="en-US" sz="3200"/>
              <a:t>Suitable for long connections. </a:t>
            </a:r>
          </a:p>
          <a:p>
            <a:pPr lvl="0" indent="0">
              <a:buFont typeface="Arial" panose="020B0604020202020204" pitchFamily="34" charset="0"/>
              <a:buNone/>
            </a:pPr>
            <a:r>
              <a:rPr lang="en-US" altLang="en-US" sz="3200" b="1"/>
              <a:t>Disadvantages:</a:t>
            </a:r>
            <a:endParaRPr lang="en-US" altLang="en-US" sz="3200"/>
          </a:p>
          <a:p>
            <a:pPr lvl="2" indent="-457200">
              <a:buFont typeface="Arial" panose="020B0604020202020204" pitchFamily="34" charset="0"/>
              <a:buChar char="•"/>
            </a:pPr>
            <a:r>
              <a:rPr lang="en-US" altLang="en-US" sz="3200"/>
              <a:t>Resource allocation is needed. </a:t>
            </a:r>
          </a:p>
          <a:p>
            <a:pPr lvl="2" indent="-457200">
              <a:buFont typeface="Arial" panose="020B0604020202020204" pitchFamily="34" charset="0"/>
              <a:buChar char="•"/>
            </a:pPr>
            <a:r>
              <a:rPr lang="en-US" altLang="en-US" sz="3200"/>
              <a:t>Slower. </a:t>
            </a:r>
          </a:p>
          <a:p>
            <a:pPr lvl="2" indent="-457200">
              <a:buFont typeface="Arial" panose="020B0604020202020204" pitchFamily="34" charset="0"/>
              <a:buChar char="•"/>
            </a:pPr>
            <a:endParaRPr lang="en-US" sz="3200"/>
          </a:p>
          <a:p>
            <a:endParaRPr lang="en-US" sz="3200"/>
          </a:p>
          <a:p>
            <a:endParaRPr lang="en-US" sz="1800" b="0" strike="noStrike" spc="-1" dirty="0">
              <a:solidFill>
                <a:srgbClr val="000000"/>
              </a:solidFill>
              <a:uFill>
                <a:solidFill>
                  <a:srgbClr val="FFFFFF"/>
                </a:solidFill>
              </a:uFill>
              <a:latin typeface="Arial" panose="020B0604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TotalTime>
  <Words>1483</Words>
  <Application>Microsoft Office PowerPoint</Application>
  <PresentationFormat>On-screen Show (4:3)</PresentationFormat>
  <Paragraphs>189</Paragraphs>
  <Slides>21</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Calibri</vt:lpstr>
      <vt:lpstr>Calibri Light</vt:lpstr>
      <vt:lpstr>Courier New</vt:lpstr>
      <vt:lpstr>Symbol</vt:lpstr>
      <vt:lpstr>Times New Roman</vt:lpstr>
      <vt:lpstr>Wingdings</vt:lpstr>
      <vt:lpstr>Office Theme</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Examples on network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Peter Atef Fathi Zaki</cp:lastModifiedBy>
  <cp:revision>19</cp:revision>
  <dcterms:created xsi:type="dcterms:W3CDTF">2020-04-05T05:23:49Z</dcterms:created>
  <dcterms:modified xsi:type="dcterms:W3CDTF">2022-05-15T15:05:17Z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1033-11.1.0.9126</vt:lpwstr>
  </property>
</Properties>
</file>