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Encode Sans" panose="020B0604020202020204" charset="0"/>
      <p:regular r:id="rId14"/>
      <p:bold r:id="rId15"/>
    </p:embeddedFont>
    <p:embeddedFont>
      <p:font typeface="Encode Sans ExtraLight" panose="020B0604020202020204" charset="0"/>
      <p:regular r:id="rId16"/>
      <p:bold r:id="rId17"/>
    </p:embeddedFont>
    <p:embeddedFont>
      <p:font typeface="Muli Regular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68" autoAdjust="0"/>
  </p:normalViewPr>
  <p:slideViewPr>
    <p:cSldViewPr snapToGrid="0">
      <p:cViewPr varScale="1">
        <p:scale>
          <a:sx n="91" d="100"/>
          <a:sy n="91" d="100"/>
        </p:scale>
        <p:origin x="12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ee/6/tutorial/doc/bnafd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oracle.com/javaee/6/api/javax/servlet/Servlet.html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A servlet is simply a class which responds to a particular type of network request - most commonly an HTTP request. Basically servlets are usually used to implement web applications - but there are also various frameworks which operate on top of servlets (e.g. Struts) to give a higher-level abstraction than the "here's an HTTP request, write to this HTTP response" level which servlets provide.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Servlets run in a </a:t>
            </a:r>
            <a:r>
              <a:rPr lang="en-US" b="0" i="1" dirty="0">
                <a:solidFill>
                  <a:srgbClr val="232629"/>
                </a:solidFill>
                <a:effectLst/>
                <a:latin typeface="inherit"/>
              </a:rPr>
              <a:t>servlet container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which handles the networking side (e.g. parsing an HTTP request, connection handling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etc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). One of the best-known open source servlet containers </a:t>
            </a:r>
            <a:r>
              <a:rPr lang="en-US" b="0" i="0">
                <a:solidFill>
                  <a:srgbClr val="232629"/>
                </a:solidFill>
                <a:effectLst/>
                <a:latin typeface="-apple-system"/>
              </a:rPr>
              <a:t>is Tomcat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3b16290d4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3b16290d4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3b16290d4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3b16290d4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https://www.javatpoint.com/servlet-tutorial</a:t>
            </a:r>
            <a:br>
              <a:rPr lang="en-US" dirty="0"/>
            </a:br>
            <a:r>
              <a:rPr lang="en-US" dirty="0"/>
              <a:t>https://www.geeksforgeeks.org/introduction-java-servlets/</a:t>
            </a:r>
            <a:br>
              <a:rPr lang="en-US" dirty="0"/>
            </a:br>
            <a:r>
              <a:rPr lang="en-US" dirty="0"/>
              <a:t>https://stackoverflow.com/questions/7213541/what-is-java-servlet</a:t>
            </a:r>
            <a:br>
              <a:rPr lang="en-US" dirty="0"/>
            </a:br>
            <a:r>
              <a:rPr lang="en-US" dirty="0"/>
              <a:t>https://tomcat.apache.org/download-10.cgi</a:t>
            </a:r>
            <a:br>
              <a:rPr lang="en-US" dirty="0"/>
            </a:br>
            <a:r>
              <a:rPr lang="en-US" dirty="0"/>
              <a:t>https://stackoverflow.com/questions/28991391/getting-errorjre-home-variable-is-not-defined-correctly-when-trying-to-run-star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3b16290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3b16290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http://docs.oracle.com/javaee/6/tutorial/doc/bnafd.html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https://docs.oracle.com/javaee/6/api/javax/servlet/Servlet.html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3b16290d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3b16290d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3b16290d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3b16290d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3b16290d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3b16290d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3b16290d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3b16290d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3b16290d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3b16290d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3b16290d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3b16290d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3b16290d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3b16290d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493950"/>
            <a:ext cx="9144000" cy="164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3747300" y="3493900"/>
            <a:ext cx="1649400" cy="1649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ed">
  <p:cSld name="BLANK_1">
    <p:bg>
      <p:bgPr>
        <a:solidFill>
          <a:schemeClr val="accen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4044100"/>
            <a:ext cx="9144000" cy="109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4022400" y="4044100"/>
            <a:ext cx="1099200" cy="109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▪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sz="6800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29" name="Google Shape;29;p5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30" name="Google Shape;30;p5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32;p5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" name="Google Shape;33;p5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hort + 1 column + image">
  <p:cSld name="TITLE_AND_BODY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39" name="Google Shape;39;p6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40" name="Google Shape;40;p6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" name="Google Shape;42;p6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" name="Google Shape;43;p6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37404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49" name="Google Shape;49;p7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50" name="Google Shape;50;p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" name="Google Shape;52;p7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" name="Google Shape;53;p7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2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8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61" name="Google Shape;61;p8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3" name="Google Shape;63;p8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" name="Google Shape;64;p8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2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3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9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72" name="Google Shape;72;p9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73" name="Google Shape;73;p9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5" name="Google Shape;75;p9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" name="Google Shape;76;p9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457200" y="0"/>
            <a:ext cx="8229600" cy="8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cxnSp>
        <p:nvCxnSpPr>
          <p:cNvPr id="84" name="Google Shape;84;p10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ExtraLight"/>
              <a:buChar char="▪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ExtraLight"/>
              <a:buChar char="▫"/>
              <a:defRPr sz="2400">
                <a:solidFill>
                  <a:schemeClr val="lt1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ctrTitle"/>
          </p:nvPr>
        </p:nvSpPr>
        <p:spPr>
          <a:xfrm>
            <a:off x="984150" y="562450"/>
            <a:ext cx="7175700" cy="3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Servlets</a:t>
            </a:r>
            <a:endParaRPr dirty="0"/>
          </a:p>
        </p:txBody>
      </p:sp>
      <p:sp>
        <p:nvSpPr>
          <p:cNvPr id="99" name="Google Shape;99;p13"/>
          <p:cNvSpPr txBox="1"/>
          <p:nvPr/>
        </p:nvSpPr>
        <p:spPr>
          <a:xfrm>
            <a:off x="577125" y="172125"/>
            <a:ext cx="43131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EFEFEF"/>
                </a:solidFill>
                <a:latin typeface="Muli Regular"/>
                <a:ea typeface="Muli Regular"/>
                <a:cs typeface="Muli Regular"/>
                <a:sym typeface="Muli Regular"/>
              </a:rPr>
              <a:t>Cairo University</a:t>
            </a:r>
            <a:endParaRPr i="1">
              <a:solidFill>
                <a:srgbClr val="EFEFEF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EFEFEF"/>
                </a:solidFill>
                <a:latin typeface="Muli Regular"/>
                <a:ea typeface="Muli Regular"/>
                <a:cs typeface="Muli Regular"/>
                <a:sym typeface="Muli Regular"/>
              </a:rPr>
              <a:t>Faculty of Engineering</a:t>
            </a:r>
            <a:endParaRPr i="1">
              <a:solidFill>
                <a:srgbClr val="EFEFEF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EFEFEF"/>
                </a:solidFill>
                <a:latin typeface="Muli Regular"/>
                <a:ea typeface="Muli Regular"/>
                <a:cs typeface="Muli Regular"/>
                <a:sym typeface="Muli Regular"/>
              </a:rPr>
              <a:t>Computer Engineering Department</a:t>
            </a:r>
            <a:endParaRPr i="1">
              <a:solidFill>
                <a:srgbClr val="EFEFEF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EFEFEF"/>
                </a:solidFill>
                <a:latin typeface="Muli Regular"/>
                <a:ea typeface="Muli Regular"/>
                <a:cs typeface="Muli Regular"/>
                <a:sym typeface="Muli Regular"/>
              </a:rPr>
              <a:t>CMP(N) 306 - Advanced Programming Techniques</a:t>
            </a:r>
            <a:endParaRPr i="1">
              <a:solidFill>
                <a:srgbClr val="EFEFEF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pic>
        <p:nvPicPr>
          <p:cNvPr id="100" name="Google Shape;100;p13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>
            <a:off x="7332527" y="124777"/>
            <a:ext cx="1587900" cy="13232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13"/>
          <p:cNvGrpSpPr/>
          <p:nvPr/>
        </p:nvGrpSpPr>
        <p:grpSpPr>
          <a:xfrm>
            <a:off x="4237052" y="4056243"/>
            <a:ext cx="669883" cy="563473"/>
            <a:chOff x="2583325" y="2972875"/>
            <a:chExt cx="462850" cy="445750"/>
          </a:xfrm>
        </p:grpSpPr>
        <p:sp>
          <p:nvSpPr>
            <p:cNvPr id="102" name="Google Shape;102;p1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These Tools?</a:t>
            </a:r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683900" cy="3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Provide the compiled classes to Tomcat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It will be as simple as putting them in a folder!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Instruct Tomcat about which user requests map to which .class file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This mapping will be done by editing an XML file</a:t>
            </a:r>
            <a:endParaRPr sz="1800"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ldNum" idx="4294967295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ctrTitle"/>
          </p:nvPr>
        </p:nvSpPr>
        <p:spPr>
          <a:xfrm>
            <a:off x="1063200" y="1126150"/>
            <a:ext cx="7017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&amp; Basic Example</a:t>
            </a:r>
            <a:endParaRPr/>
          </a:p>
        </p:txBody>
      </p:sp>
      <p:grpSp>
        <p:nvGrpSpPr>
          <p:cNvPr id="184" name="Google Shape;184;p23"/>
          <p:cNvGrpSpPr/>
          <p:nvPr/>
        </p:nvGrpSpPr>
        <p:grpSpPr>
          <a:xfrm>
            <a:off x="4237052" y="4361043"/>
            <a:ext cx="669883" cy="563473"/>
            <a:chOff x="2583325" y="2972875"/>
            <a:chExt cx="462850" cy="445750"/>
          </a:xfrm>
        </p:grpSpPr>
        <p:sp>
          <p:nvSpPr>
            <p:cNvPr id="185" name="Google Shape;185;p2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What is the problem we are solving?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Which tools are will help us solve it?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How will they help us?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How do we use these tools?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Installation Tutorial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Basic Example Tutorial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Requirement</a:t>
            </a:r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sldNum" idx="4294967295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8594400" cy="3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We want to have a website that has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Static web pages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Dynamic web pages (built by Java)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To do that we need to: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Direct client request to our server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Make the server choose the correct program/page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Write programs that perform the required logic</a:t>
            </a:r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4294967295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Tools We’ll Use</a:t>
            </a:r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4924200" y="1541300"/>
            <a:ext cx="3686400" cy="2422200"/>
          </a:xfrm>
          <a:prstGeom prst="rect">
            <a:avLst/>
          </a:prstGeom>
          <a:noFill/>
          <a:ln w="19050" cap="flat" cmpd="sng">
            <a:solidFill>
              <a:srgbClr val="BA3B2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Apache Tomcat</a:t>
            </a:r>
            <a:endParaRPr sz="18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5728809" y="2175270"/>
            <a:ext cx="2077200" cy="679800"/>
          </a:xfrm>
          <a:prstGeom prst="rect">
            <a:avLst/>
          </a:prstGeom>
          <a:noFill/>
          <a:ln w="19050" cap="flat" cmpd="sng">
            <a:solidFill>
              <a:srgbClr val="BA3B2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Java Servlet</a:t>
            </a:r>
            <a:endParaRPr sz="18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5728809" y="2963612"/>
            <a:ext cx="2077200" cy="679800"/>
          </a:xfrm>
          <a:prstGeom prst="rect">
            <a:avLst/>
          </a:prstGeom>
          <a:noFill/>
          <a:ln w="19050" cap="flat" cmpd="sng">
            <a:solidFill>
              <a:srgbClr val="BA3B2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Java Servlet</a:t>
            </a:r>
            <a:endParaRPr sz="18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2865" y="1588086"/>
            <a:ext cx="429982" cy="28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6"/>
          <p:cNvSpPr txBox="1">
            <a:spLocks noGrp="1"/>
          </p:cNvSpPr>
          <p:nvPr>
            <p:ph type="body" idx="4294967295"/>
          </p:nvPr>
        </p:nvSpPr>
        <p:spPr>
          <a:xfrm>
            <a:off x="549600" y="1123950"/>
            <a:ext cx="4321500" cy="3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Tomcat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Acts as a container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Receives requests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Channels dynamic ones to the designated programs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Java Servlets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Parses certain requests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Performs logic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Builds the web page at runtime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Returns this web page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Tools We’ll Use In Details: Java Servlets</a:t>
            </a:r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683900" cy="3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The Java servlet package offers a framework to make it easy to build servlet apps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Includes the </a:t>
            </a:r>
            <a:r>
              <a:rPr lang="en" sz="1800" b="1">
                <a:latin typeface="Encode Sans"/>
                <a:ea typeface="Encode Sans"/>
                <a:cs typeface="Encode Sans"/>
                <a:sym typeface="Encode Sans"/>
              </a:rPr>
              <a:t>Servlet </a:t>
            </a:r>
            <a:r>
              <a:rPr lang="en" sz="1800"/>
              <a:t>interface which defines lifecycle methods: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Void init()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Void service(ServletRequest req, ServletResponse res)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Void destroy()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ServletConfig getServletConfig()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String getServletInfo()</a:t>
            </a:r>
            <a:endParaRPr sz="1800"/>
          </a:p>
        </p:txBody>
      </p:sp>
      <p:sp>
        <p:nvSpPr>
          <p:cNvPr id="137" name="Google Shape;137;p17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4294967295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Tools We’ll Use In Details: Java Servlets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683900" cy="3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Includes the </a:t>
            </a:r>
            <a:r>
              <a:rPr lang="en" sz="1800" b="1">
                <a:latin typeface="Encode Sans"/>
                <a:ea typeface="Encode Sans"/>
                <a:cs typeface="Encode Sans"/>
                <a:sym typeface="Encode Sans"/>
              </a:rPr>
              <a:t>GenericServlet </a:t>
            </a:r>
            <a:r>
              <a:rPr lang="en" sz="1800"/>
              <a:t>abstract class that implements </a:t>
            </a:r>
            <a:r>
              <a:rPr lang="en" sz="1800" b="1">
                <a:latin typeface="Encode Sans"/>
                <a:ea typeface="Encode Sans"/>
                <a:cs typeface="Encode Sans"/>
                <a:sym typeface="Encode Sans"/>
              </a:rPr>
              <a:t>Servlet</a:t>
            </a:r>
            <a:r>
              <a:rPr lang="en" sz="1800"/>
              <a:t>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Implements all </a:t>
            </a:r>
            <a:r>
              <a:rPr lang="en" sz="1800" b="1">
                <a:latin typeface="Encode Sans"/>
                <a:ea typeface="Encode Sans"/>
                <a:cs typeface="Encode Sans"/>
                <a:sym typeface="Encode Sans"/>
              </a:rPr>
              <a:t>Servlet </a:t>
            </a:r>
            <a:r>
              <a:rPr lang="en" sz="1800"/>
              <a:t>methods except service(ServletRequest req, ServletResponse res)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Includes the </a:t>
            </a:r>
            <a:r>
              <a:rPr lang="en" sz="1800" b="1">
                <a:latin typeface="Encode Sans"/>
                <a:ea typeface="Encode Sans"/>
                <a:cs typeface="Encode Sans"/>
                <a:sym typeface="Encode Sans"/>
              </a:rPr>
              <a:t>HttpServlet </a:t>
            </a:r>
            <a:r>
              <a:rPr lang="en" sz="1800"/>
              <a:t>abstract class that extends </a:t>
            </a:r>
            <a:r>
              <a:rPr lang="en" sz="1800" b="1">
                <a:latin typeface="Encode Sans"/>
                <a:ea typeface="Encode Sans"/>
                <a:cs typeface="Encode Sans"/>
                <a:sym typeface="Encode Sans"/>
              </a:rPr>
              <a:t>GenericServlet</a:t>
            </a:r>
            <a:r>
              <a:rPr lang="en" sz="1800"/>
              <a:t>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Overrides the service method and dispatches the request to other methods (doXXX) depending on type of request</a:t>
            </a:r>
            <a:endParaRPr sz="1800"/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4294967295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Tools We’ll Use In Details: Java Servlets</a:t>
            </a:r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sldNum" idx="4294967295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800" y="1063375"/>
            <a:ext cx="7921972" cy="33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Tools We’ll Use In Details: Tomcat</a:t>
            </a:r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683900" cy="3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Servlets are deployed into this container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Handles the life-cycle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If an instance of the servlet does not exist, the web container: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Loads the servlet class.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Creates an instance of the servlet class.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Initializes the servlet instance by calling the init method.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Invokes the service method, passing request and response objects.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If it needs to remove the servlet, the container finalizes the servlet by calling the servlet’s destroy method. </a:t>
            </a:r>
            <a:endParaRPr sz="1800"/>
          </a:p>
        </p:txBody>
      </p:sp>
      <p:sp>
        <p:nvSpPr>
          <p:cNvPr id="161" name="Google Shape;161;p20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sldNum" idx="4294967295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These Tools?</a:t>
            </a:r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683900" cy="3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Write Java Classes that extend HttpServlet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Override the doXXX method you want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In it: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Get the info you want from the request through the object </a:t>
            </a:r>
            <a:r>
              <a:rPr lang="en" sz="1800" b="1">
                <a:latin typeface="Encode Sans"/>
                <a:ea typeface="Encode Sans"/>
                <a:cs typeface="Encode Sans"/>
                <a:sym typeface="Encode Sans"/>
              </a:rPr>
              <a:t>HttpServletRequest</a:t>
            </a:r>
            <a:endParaRPr sz="1800" b="1">
              <a:latin typeface="Encode Sans"/>
              <a:ea typeface="Encode Sans"/>
              <a:cs typeface="Encode Sans"/>
              <a:sym typeface="Encode Sans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Perform your logic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Build your html page as a string and provide to to the </a:t>
            </a:r>
            <a:r>
              <a:rPr lang="en" sz="1800" b="1">
                <a:latin typeface="Encode Sans"/>
                <a:ea typeface="Encode Sans"/>
                <a:cs typeface="Encode Sans"/>
                <a:sym typeface="Encode Sans"/>
              </a:rPr>
              <a:t>HttpServletResponse</a:t>
            </a:r>
            <a:r>
              <a:rPr lang="en" sz="1800"/>
              <a:t> object </a:t>
            </a:r>
            <a:endParaRPr sz="1800"/>
          </a:p>
        </p:txBody>
      </p:sp>
      <p:sp>
        <p:nvSpPr>
          <p:cNvPr id="169" name="Google Shape;169;p21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4294967295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ertes template">
  <a:themeElements>
    <a:clrScheme name="Custom 347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55C21"/>
      </a:accent1>
      <a:accent2>
        <a:srgbClr val="BA3B21"/>
      </a:accent2>
      <a:accent3>
        <a:srgbClr val="661201"/>
      </a:accent3>
      <a:accent4>
        <a:srgbClr val="27272D"/>
      </a:accent4>
      <a:accent5>
        <a:srgbClr val="4F4F5C"/>
      </a:accent5>
      <a:accent6>
        <a:srgbClr val="D4D3D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677</Words>
  <Application>Microsoft Office PowerPoint</Application>
  <PresentationFormat>On-screen Show (16:9)</PresentationFormat>
  <Paragraphs>93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Encode Sans</vt:lpstr>
      <vt:lpstr>-apple-system</vt:lpstr>
      <vt:lpstr>Arial</vt:lpstr>
      <vt:lpstr>Muli Regular</vt:lpstr>
      <vt:lpstr>inherit</vt:lpstr>
      <vt:lpstr>Encode Sans ExtraLight</vt:lpstr>
      <vt:lpstr>Laertes template</vt:lpstr>
      <vt:lpstr>Java Servlets</vt:lpstr>
      <vt:lpstr>Agenda</vt:lpstr>
      <vt:lpstr>The Problem</vt:lpstr>
      <vt:lpstr>The Tools We’ll Use</vt:lpstr>
      <vt:lpstr>The Tools We’ll Use In Details: Java Servlets</vt:lpstr>
      <vt:lpstr>The Tools We’ll Use In Details: Java Servlets</vt:lpstr>
      <vt:lpstr>The Tools We’ll Use In Details: Java Servlets</vt:lpstr>
      <vt:lpstr>The Tools We’ll Use In Details: Tomcat</vt:lpstr>
      <vt:lpstr>How To Use These Tools?</vt:lpstr>
      <vt:lpstr>How To Use These Tools?</vt:lpstr>
      <vt:lpstr>Installation &amp; Basic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Servlets</dc:title>
  <cp:lastModifiedBy>Peter Atef Fathi Zaki</cp:lastModifiedBy>
  <cp:revision>6</cp:revision>
  <dcterms:modified xsi:type="dcterms:W3CDTF">2022-05-01T09:04:28Z</dcterms:modified>
</cp:coreProperties>
</file>