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Raleway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72" autoAdjust="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4T11:34:26.5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7397 262,'-165'2,"-232"-8,-2-46,91-20,292 69,-310-46,-976 9,1276 40,12-1,1 1,0 0,0 1,0 0,0 1,0 0,1 2,-25 8,26-8,0 0,-1 0,0-1,0-1,1 0,-18 1,-78-3,57-1,-912 0,805-9,19 0,-135 0,-98-1,-567 12,908-3,0-1,1-1,-30-8,30 5,0 2,-1 0,-30 1,-850 5,893-1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4T11:34:43.3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61,'0'-1,"0"0,1 0,-1 0,1 0,-1 0,1 1,-1-1,1 0,0 0,-1 0,1 1,0-1,0 0,-1 1,1-1,0 1,0-1,0 1,0-1,0 1,0-1,0 1,0 0,0 0,0-1,0 1,0 0,1 0,36-3,-33 3,493-3,-253 5,264-2,-490-1,0-1,24-5,-23 3,-1 1,23 0,-10 3,1-2,46-8,-41 5,-22 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LOCALE: e in france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Mn 8er </a:t>
            </a:r>
            <a:r>
              <a:rPr lang="en-US" dirty="0" err="1"/>
              <a:t>dolalr</a:t>
            </a:r>
            <a:r>
              <a:rPr lang="en-US" dirty="0"/>
              <a:t> -&gt; al dot m4 bt3ml match le al end of the line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‘’ -&gt; eg3t 34an start of the line is non word so it will spilt and return before and after it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re.findall(r'^.*(?:ing|ly)$', 'processing')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Findall</a:t>
            </a:r>
            <a:r>
              <a:rPr lang="en-US" dirty="0"/>
              <a:t> returns list of matches and each match contain </a:t>
            </a:r>
            <a:r>
              <a:rPr lang="en-US"/>
              <a:t>the capturing </a:t>
            </a:r>
            <a:r>
              <a:rPr lang="en-US" dirty="0"/>
              <a:t>groups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Both match and search finds the first match only but match matches at the beginning of the string only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group(): return the matched string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Start first index of the matched pattern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End -&gt; last index of the matched string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Span -&gt; start and end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9.png"/><Relationship Id="rId4" Type="http://schemas.openxmlformats.org/officeDocument/2006/relationships/customXml" Target="../ink/ink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howto/regex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ltk.org/book/ch03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7950" y="1613775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Lab 1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Basic Text Processing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7950" y="3755575"/>
            <a:ext cx="7688100" cy="8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Prepared by: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Omar Samir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 finditer()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"/>
              <a:t>finditer() method returns a sequence of match object instances as an iterator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750" y="2099625"/>
            <a:ext cx="8794099" cy="20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Module-Level Functions</a:t>
            </a:r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body" idx="1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You can use the top-level functions provided by re without creating  pattern objects</a:t>
            </a: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 the same functions match(), search(), findall(), finditer() by passing them the pattern then the string</a:t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212" y="3042750"/>
            <a:ext cx="8963174" cy="10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Compilation Flags</a:t>
            </a:r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body" idx="1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Compilation flags let you modify some aspects of how regular expressions work. The following table shows these flags: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045" y="2154654"/>
            <a:ext cx="8279905" cy="29043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949CEAB-908C-3946-060A-4AC75696AF40}"/>
                  </a:ext>
                </a:extLst>
              </p14:cNvPr>
              <p14:cNvContentPartPr/>
              <p14:nvPr/>
            </p14:nvContentPartPr>
            <p14:xfrm>
              <a:off x="4162320" y="4196520"/>
              <a:ext cx="2663280" cy="95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949CEAB-908C-3946-060A-4AC75696AF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08320" y="4088880"/>
                <a:ext cx="277092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BD9B31C-C361-9BF4-F349-416238CC2EB0}"/>
                  </a:ext>
                </a:extLst>
              </p14:cNvPr>
              <p14:cNvContentPartPr/>
              <p14:nvPr/>
            </p14:nvContentPartPr>
            <p14:xfrm>
              <a:off x="575640" y="4787640"/>
              <a:ext cx="604440" cy="21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BD9B31C-C361-9BF4-F349-416238CC2EB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2000" y="4680000"/>
                <a:ext cx="712080" cy="237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>
            <a:spLocks noGrp="1"/>
          </p:cNvSpPr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Compilation Flags</a:t>
            </a:r>
            <a:endParaRPr/>
          </a:p>
        </p:txBody>
      </p:sp>
      <p:sp>
        <p:nvSpPr>
          <p:cNvPr id="166" name="Google Shape;166;p25"/>
          <p:cNvSpPr txBox="1">
            <a:spLocks noGrp="1"/>
          </p:cNvSpPr>
          <p:nvPr>
            <p:ph type="body" idx="1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endParaRPr/>
          </a:p>
        </p:txBody>
      </p:sp>
      <p:pic>
        <p:nvPicPr>
          <p:cNvPr id="167" name="Google Shape;16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900" y="1382000"/>
            <a:ext cx="8822550" cy="348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re.sub()</a:t>
            </a:r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body" idx="1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"/>
              <a:t>Substitutes part of a string</a:t>
            </a:r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4825" y="2340275"/>
            <a:ext cx="6257925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Tokenization</a:t>
            </a:r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body" idx="1"/>
          </p:nvPr>
        </p:nvSpPr>
        <p:spPr>
          <a:xfrm>
            <a:off x="729450" y="1435825"/>
            <a:ext cx="7688700" cy="3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dirty="0"/>
              <a:t>Tokenization is the task of cutting a string into identifiable linguistic units that constitute a piece of language data.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 dirty="0"/>
              <a:t>The simplest approach is to split text on white space</a:t>
            </a:r>
            <a:endParaRPr dirty="0"/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 dirty="0"/>
              <a:t>&gt;&gt;&gt; re.split(r' ', raw)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 dirty="0"/>
              <a:t>What about tabs and newlines?  What about double, triple white spaces?</a:t>
            </a:r>
            <a:endParaRPr dirty="0"/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 dirty="0"/>
              <a:t>&gt;&gt;&gt; re.split(r'[ \t\n]+', raw)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 dirty="0"/>
              <a:t>Or</a:t>
            </a:r>
            <a:endParaRPr dirty="0"/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en" dirty="0"/>
              <a:t>&gt;&gt;&gt; re.split(r'\s+', raw)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Tokenization</a:t>
            </a:r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body" idx="1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dirty="0"/>
              <a:t>Splitting on whitespace gives us tokens like '(not' and 'herself,' to solve that we can split on all characters that are not word characters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 dirty="0"/>
              <a:t>	&gt;&gt;&gt; re.split(r'\W+', raw)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en" dirty="0"/>
              <a:t>What about finding word characters instead of splitting on non word characters?</a:t>
            </a:r>
            <a:endParaRPr dirty="0"/>
          </a:p>
        </p:txBody>
      </p:sp>
      <p:pic>
        <p:nvPicPr>
          <p:cNvPr id="187" name="Google Shape;187;p28"/>
          <p:cNvPicPr preferRelativeResize="0"/>
          <p:nvPr/>
        </p:nvPicPr>
        <p:blipFill rotWithShape="1">
          <a:blip r:embed="rId3">
            <a:alphaModFix/>
          </a:blip>
          <a:srcRect r="6191"/>
          <a:stretch/>
        </p:blipFill>
        <p:spPr>
          <a:xfrm>
            <a:off x="262925" y="2501200"/>
            <a:ext cx="8577474" cy="8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 rotWithShape="1">
          <a:blip r:embed="rId4">
            <a:alphaModFix/>
          </a:blip>
          <a:srcRect r="6191"/>
          <a:stretch/>
        </p:blipFill>
        <p:spPr>
          <a:xfrm>
            <a:off x="262925" y="3941725"/>
            <a:ext cx="8577474" cy="8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>
            <a:spLocks noGrp="1"/>
          </p:cNvSpPr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NLTK's Regular Expression Tokenizer</a:t>
            </a:r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body" idx="1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"/>
              <a:t>The function nltk.regexp_tokenize() is similar to re.findall() (as we've been using it for tokenization). However, nltk.regexp_tokenize() is more efficient for this task</a:t>
            </a:r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5850" y="2370813"/>
            <a:ext cx="6972300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>
            <a:spLocks noGrp="1"/>
          </p:cNvSpPr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Stemming</a:t>
            </a:r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body" idx="1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"/>
              <a:t>The task of stripping off any affixes</a:t>
            </a:r>
            <a:endParaRPr/>
          </a:p>
        </p:txBody>
      </p:sp>
      <p:pic>
        <p:nvPicPr>
          <p:cNvPr id="202" name="Google Shape;202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2475" y="2411025"/>
            <a:ext cx="6902650" cy="107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>
            <a:spLocks noGrp="1"/>
          </p:cNvSpPr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Stemming</a:t>
            </a:r>
            <a:endParaRPr/>
          </a:p>
        </p:txBody>
      </p:sp>
      <p:sp>
        <p:nvSpPr>
          <p:cNvPr id="208" name="Google Shape;208;p31"/>
          <p:cNvSpPr txBox="1">
            <a:spLocks noGrp="1"/>
          </p:cNvSpPr>
          <p:nvPr>
            <p:ph type="body" idx="1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NLTK includes several off-the-shelf stemmers, and if you ever need a stemmer you should use one of these in preference to crafting your own using regular expressions, since these handle a wide range of irregular cases.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/>
              <a:t>Two popular stemmers in NLTK:</a:t>
            </a: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Porter stemmer</a:t>
            </a: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Lancaster stemmer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Regular Expressions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Regular expressions are used to:</a:t>
            </a: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Identify whether a pattern exists in a given string</a:t>
            </a: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Locate the pattern position if exists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/>
              <a:t>To work with regex in python, we will use the built-in module re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en"/>
              <a:t>&gt;&gt;&gt; import re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>
            <a:spLocks noGrp="1"/>
          </p:cNvSpPr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Stemming</a:t>
            </a:r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675" y="1627426"/>
            <a:ext cx="7354651" cy="232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>
            <a:spLocks noGrp="1"/>
          </p:cNvSpPr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Lemmatization</a:t>
            </a:r>
            <a:endParaRPr/>
          </a:p>
        </p:txBody>
      </p:sp>
      <p:sp>
        <p:nvSpPr>
          <p:cNvPr id="220" name="Google Shape;220;p33"/>
          <p:cNvSpPr txBox="1">
            <a:spLocks noGrp="1"/>
          </p:cNvSpPr>
          <p:nvPr>
            <p:ph type="body" idx="1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task of determining that two words have the same root</a:t>
            </a:r>
            <a:endParaRPr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lemmatizer is slower than stemmers</a:t>
            </a:r>
            <a:endParaRPr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NLTK contains the WordNetLemmatizer</a:t>
            </a:r>
            <a:endParaRPr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E.g. “women” → “woman”</a:t>
            </a:r>
            <a:endParaRPr/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endParaRPr/>
          </a:p>
        </p:txBody>
      </p:sp>
      <p:pic>
        <p:nvPicPr>
          <p:cNvPr id="221" name="Google Shape;221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9700" y="3608500"/>
            <a:ext cx="4408999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Sentence Segmentation</a:t>
            </a:r>
            <a:endParaRPr/>
          </a:p>
        </p:txBody>
      </p:sp>
      <p:sp>
        <p:nvSpPr>
          <p:cNvPr id="227" name="Google Shape;227;p34"/>
          <p:cNvSpPr txBox="1">
            <a:spLocks noGrp="1"/>
          </p:cNvSpPr>
          <p:nvPr>
            <p:ph type="body" idx="1"/>
          </p:nvPr>
        </p:nvSpPr>
        <p:spPr>
          <a:xfrm>
            <a:off x="729450" y="1435825"/>
            <a:ext cx="1500900" cy="29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NLTK facilitates this by including the Punkt sentence segmenter (Kiss &amp; Strunk, 2006)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endParaRPr/>
          </a:p>
        </p:txBody>
      </p:sp>
      <p:pic>
        <p:nvPicPr>
          <p:cNvPr id="228" name="Google Shape;22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0824" y="1435825"/>
            <a:ext cx="6672700" cy="3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4" name="Google Shape;234;p35"/>
          <p:cNvSpPr txBox="1">
            <a:spLocks noGrp="1"/>
          </p:cNvSpPr>
          <p:nvPr>
            <p:ph type="body" idx="1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https://docs.python.org/3/howto/regex.html</a:t>
            </a: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https://www.nltk.org/book/ch03.html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Compiling Regular Expressions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dirty="0"/>
              <a:t>Regular expressions are compiled into pattern objects, which have methods for various operations such as searching for pattern matches or performing string substitutions.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 dirty="0"/>
              <a:t>&gt;&gt;&gt; import re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 dirty="0"/>
              <a:t>&gt;&gt;&gt; p = re.compile('ab*’) //p is a patern object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 dirty="0"/>
              <a:t>re.compile() also accepts an optional flags argument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en" dirty="0"/>
              <a:t>&gt;&gt;&gt; p = re.compile('ab*', re.IGNORECASE) //case </a:t>
            </a:r>
            <a:r>
              <a:rPr lang="en-US" dirty="0"/>
              <a:t>insensitive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The Backslash Plague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1435825"/>
            <a:ext cx="7688700" cy="3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dirty="0"/>
              <a:t>How to match a backslash character?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 dirty="0"/>
              <a:t>In regular expressions all backslashes and metacharacters must be escaped with a backslash so the regular expression that matches a </a:t>
            </a:r>
            <a:r>
              <a:rPr lang="en" dirty="0">
                <a:solidFill>
                  <a:srgbClr val="FF0000"/>
                </a:solidFill>
              </a:rPr>
              <a:t>\</a:t>
            </a:r>
            <a:r>
              <a:rPr lang="en" dirty="0"/>
              <a:t> is </a:t>
            </a:r>
            <a:r>
              <a:rPr lang="en" dirty="0">
                <a:solidFill>
                  <a:srgbClr val="FF0000"/>
                </a:solidFill>
              </a:rPr>
              <a:t>\\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 dirty="0"/>
              <a:t>To pass that in a regular python string object each backslash needs to be escaped also by backslashes so we need to pass </a:t>
            </a:r>
            <a:r>
              <a:rPr lang="en" dirty="0">
                <a:solidFill>
                  <a:srgbClr val="FF0000"/>
                </a:solidFill>
              </a:rPr>
              <a:t>“\\\\”</a:t>
            </a:r>
            <a:r>
              <a:rPr lang="en" dirty="0"/>
              <a:t> to match only one backslash.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 dirty="0"/>
              <a:t>To solve this problem, we can use python raw string notation for regular expressions where the backslashes are not handled in special way. Python raw string are prefixed with r → </a:t>
            </a:r>
            <a:r>
              <a:rPr lang="en" dirty="0">
                <a:solidFill>
                  <a:srgbClr val="FF0000"/>
                </a:solidFill>
              </a:rPr>
              <a:t>r”\”</a:t>
            </a:r>
            <a:r>
              <a:rPr lang="en" dirty="0"/>
              <a:t> matches just single backslash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Performing Matches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"/>
              <a:t>The re pattern object has several functions to perform a match, we will cover the most important ones in the following table: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438" y="2420475"/>
            <a:ext cx="8121126" cy="186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 match() and search()</a:t>
            </a: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"/>
              <a:t>match() and search() return None if no match can be found. If they’re successful, a match object instance is returned, containing information about the match: where it starts and ends, the substring it matched, and more.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6950" y="2473375"/>
            <a:ext cx="4410075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Match Object</a:t>
            </a: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"/>
              <a:t>The match object contains information about the matched string. you can query the match object using these functions: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450" y="2428831"/>
            <a:ext cx="7688701" cy="2019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Match Object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450" y="1465775"/>
            <a:ext cx="6562725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 findall()</a:t>
            </a:r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dirty="0"/>
              <a:t>findall() returns a list of all matched captured groups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endParaRPr dirty="0"/>
          </a:p>
        </p:txBody>
      </p:sp>
      <p:pic>
        <p:nvPicPr>
          <p:cNvPr id="139" name="Google Shape;13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150" y="2506962"/>
            <a:ext cx="8488825" cy="7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847</Words>
  <Application>Microsoft Office PowerPoint</Application>
  <PresentationFormat>On-screen Show (16:9)</PresentationFormat>
  <Paragraphs>87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Lato</vt:lpstr>
      <vt:lpstr>Raleway</vt:lpstr>
      <vt:lpstr>Streamline</vt:lpstr>
      <vt:lpstr>Lab 1 Basic Text Processing</vt:lpstr>
      <vt:lpstr>Regular Expressions</vt:lpstr>
      <vt:lpstr>Compiling Regular Expressions</vt:lpstr>
      <vt:lpstr>The Backslash Plague</vt:lpstr>
      <vt:lpstr>Performing Matches</vt:lpstr>
      <vt:lpstr>re match() and search()</vt:lpstr>
      <vt:lpstr>Match Object</vt:lpstr>
      <vt:lpstr>Match Object</vt:lpstr>
      <vt:lpstr>re findall()</vt:lpstr>
      <vt:lpstr>re finditer()</vt:lpstr>
      <vt:lpstr>Module-Level Functions</vt:lpstr>
      <vt:lpstr>Compilation Flags</vt:lpstr>
      <vt:lpstr>Compilation Flags</vt:lpstr>
      <vt:lpstr>re.sub()</vt:lpstr>
      <vt:lpstr>Tokenization</vt:lpstr>
      <vt:lpstr>Tokenization</vt:lpstr>
      <vt:lpstr>NLTK's Regular Expression Tokenizer</vt:lpstr>
      <vt:lpstr>Stemming</vt:lpstr>
      <vt:lpstr>Stemming</vt:lpstr>
      <vt:lpstr>Stemming</vt:lpstr>
      <vt:lpstr>Lemmatization</vt:lpstr>
      <vt:lpstr>Sentence Segmentation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Basic Text Processing</dc:title>
  <cp:lastModifiedBy>Peter Atef Fathi Zaki</cp:lastModifiedBy>
  <cp:revision>13</cp:revision>
  <dcterms:modified xsi:type="dcterms:W3CDTF">2023-11-17T20:09:26Z</dcterms:modified>
</cp:coreProperties>
</file>