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0ce0037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0ce0037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0ce0037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0ce0037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fe51d1d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fe51d1d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0ce003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0ce003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ce0037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0ce0037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0ce0037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0ce0037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0ce0037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0ce0037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0ce0037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0ce0037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0ce0037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0ce0037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564375"/>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4"/>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dk2"/>
              </a:buClr>
              <a:buSzPts val="1600"/>
              <a:buChar char="●"/>
              <a:defRPr sz="1600">
                <a:solidFill>
                  <a:schemeClr val="dk2"/>
                </a:solidFill>
              </a:defRPr>
            </a:lvl1pPr>
            <a:lvl2pPr indent="-317500" lvl="1" marL="914400">
              <a:spcBef>
                <a:spcPts val="0"/>
              </a:spcBef>
              <a:spcAft>
                <a:spcPts val="0"/>
              </a:spcAft>
              <a:buClr>
                <a:schemeClr val="dk2"/>
              </a:buClr>
              <a:buSzPts val="1400"/>
              <a:buChar char="○"/>
              <a:defRPr sz="1400">
                <a:solidFill>
                  <a:schemeClr val="dk2"/>
                </a:solidFill>
              </a:defRPr>
            </a:lvl2pPr>
            <a:lvl3pPr indent="-317500" lvl="2" marL="1371600">
              <a:spcBef>
                <a:spcPts val="0"/>
              </a:spcBef>
              <a:spcAft>
                <a:spcPts val="0"/>
              </a:spcAft>
              <a:buClr>
                <a:schemeClr val="dk2"/>
              </a:buClr>
              <a:buSzPts val="1400"/>
              <a:buChar char="■"/>
              <a:defRPr sz="1400">
                <a:solidFill>
                  <a:schemeClr val="dk2"/>
                </a:solidFill>
              </a:defRPr>
            </a:lvl3pPr>
            <a:lvl4pPr indent="-317500" lvl="3" marL="1828800">
              <a:spcBef>
                <a:spcPts val="0"/>
              </a:spcBef>
              <a:spcAft>
                <a:spcPts val="0"/>
              </a:spcAft>
              <a:buClr>
                <a:schemeClr val="dk2"/>
              </a:buClr>
              <a:buSzPts val="1400"/>
              <a:buChar char="●"/>
              <a:defRPr sz="1400">
                <a:solidFill>
                  <a:schemeClr val="dk2"/>
                </a:solidFill>
              </a:defRPr>
            </a:lvl4pPr>
            <a:lvl5pPr indent="-317500" lvl="4" marL="2286000">
              <a:spcBef>
                <a:spcPts val="0"/>
              </a:spcBef>
              <a:spcAft>
                <a:spcPts val="0"/>
              </a:spcAft>
              <a:buClr>
                <a:schemeClr val="dk2"/>
              </a:buClr>
              <a:buSzPts val="1400"/>
              <a:buChar char="○"/>
              <a:defRPr sz="1400">
                <a:solidFill>
                  <a:schemeClr val="dk2"/>
                </a:solidFill>
              </a:defRPr>
            </a:lvl5pPr>
            <a:lvl6pPr indent="-317500" lvl="5" marL="2743200">
              <a:spcBef>
                <a:spcPts val="0"/>
              </a:spcBef>
              <a:spcAft>
                <a:spcPts val="0"/>
              </a:spcAft>
              <a:buClr>
                <a:schemeClr val="dk2"/>
              </a:buClr>
              <a:buSzPts val="1400"/>
              <a:buChar char="■"/>
              <a:defRPr sz="1400">
                <a:solidFill>
                  <a:schemeClr val="dk2"/>
                </a:solidFill>
              </a:defRPr>
            </a:lvl6pPr>
            <a:lvl7pPr indent="-317500" lvl="6" marL="3200400">
              <a:spcBef>
                <a:spcPts val="0"/>
              </a:spcBef>
              <a:spcAft>
                <a:spcPts val="0"/>
              </a:spcAft>
              <a:buClr>
                <a:schemeClr val="dk2"/>
              </a:buClr>
              <a:buSzPts val="1400"/>
              <a:buChar char="●"/>
              <a:defRPr sz="1400">
                <a:solidFill>
                  <a:schemeClr val="dk2"/>
                </a:solidFill>
              </a:defRPr>
            </a:lvl7pPr>
            <a:lvl8pPr indent="-317500" lvl="7" marL="3657600">
              <a:spcBef>
                <a:spcPts val="0"/>
              </a:spcBef>
              <a:spcAft>
                <a:spcPts val="0"/>
              </a:spcAft>
              <a:buClr>
                <a:schemeClr val="dk2"/>
              </a:buClr>
              <a:buSzPts val="1400"/>
              <a:buChar char="○"/>
              <a:defRPr sz="1400">
                <a:solidFill>
                  <a:schemeClr val="dk2"/>
                </a:solidFill>
              </a:defRPr>
            </a:lvl8pPr>
            <a:lvl9pPr indent="-317500" lvl="8" marL="4114800">
              <a:spcBef>
                <a:spcPts val="0"/>
              </a:spcBef>
              <a:spcAft>
                <a:spcPts val="0"/>
              </a:spcAft>
              <a:buClr>
                <a:schemeClr val="dk2"/>
              </a:buClr>
              <a:buSzPts val="1400"/>
              <a:buChar char="■"/>
              <a:defRPr sz="1400">
                <a:solidFill>
                  <a:schemeClr val="dk2"/>
                </a:solidFill>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61377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Lab 5</a:t>
            </a:r>
            <a:endParaRPr/>
          </a:p>
          <a:p>
            <a:pPr indent="0" lvl="0" marL="0" rtl="0" algn="ctr">
              <a:spcBef>
                <a:spcPts val="0"/>
              </a:spcBef>
              <a:spcAft>
                <a:spcPts val="0"/>
              </a:spcAft>
              <a:buNone/>
            </a:pPr>
            <a:r>
              <a:rPr lang="en"/>
              <a:t>Pytorch Common Mistakes</a:t>
            </a:r>
            <a:endParaRPr/>
          </a:p>
        </p:txBody>
      </p:sp>
      <p:sp>
        <p:nvSpPr>
          <p:cNvPr id="87" name="Google Shape;87;p13"/>
          <p:cNvSpPr txBox="1"/>
          <p:nvPr>
            <p:ph idx="1" type="subTitle"/>
          </p:nvPr>
        </p:nvSpPr>
        <p:spPr>
          <a:xfrm>
            <a:off x="727950" y="3755575"/>
            <a:ext cx="7688100" cy="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Prepared by:</a:t>
            </a:r>
            <a:endParaRPr/>
          </a:p>
          <a:p>
            <a:pPr indent="0" lvl="0" marL="0" rtl="0" algn="l">
              <a:spcBef>
                <a:spcPts val="0"/>
              </a:spcBef>
              <a:spcAft>
                <a:spcPts val="0"/>
              </a:spcAft>
              <a:buNone/>
            </a:pPr>
            <a:r>
              <a:rPr lang="en"/>
              <a:t>Omar Samir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Clipping Gradients</a:t>
            </a:r>
            <a:endParaRPr/>
          </a:p>
        </p:txBody>
      </p:sp>
      <p:sp>
        <p:nvSpPr>
          <p:cNvPr id="144" name="Google Shape;144;p22"/>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be simply done in pytorch using one line</a:t>
            </a:r>
            <a:endParaRPr/>
          </a:p>
        </p:txBody>
      </p:sp>
      <p:pic>
        <p:nvPicPr>
          <p:cNvPr id="145" name="Google Shape;145;p22"/>
          <p:cNvPicPr preferRelativeResize="0"/>
          <p:nvPr/>
        </p:nvPicPr>
        <p:blipFill>
          <a:blip r:embed="rId3">
            <a:alphaModFix/>
          </a:blip>
          <a:stretch>
            <a:fillRect/>
          </a:stretch>
        </p:blipFill>
        <p:spPr>
          <a:xfrm>
            <a:off x="729450" y="2321238"/>
            <a:ext cx="7562850" cy="113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Mistakes</a:t>
            </a:r>
            <a:endParaRPr/>
          </a:p>
        </p:txBody>
      </p:sp>
      <p:sp>
        <p:nvSpPr>
          <p:cNvPr id="93" name="Google Shape;93;p14"/>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Didn’t overfit a single batch</a:t>
            </a:r>
            <a:endParaRPr/>
          </a:p>
          <a:p>
            <a:pPr indent="-330200" lvl="0" marL="457200" rtl="0" algn="l">
              <a:spcBef>
                <a:spcPts val="0"/>
              </a:spcBef>
              <a:spcAft>
                <a:spcPts val="0"/>
              </a:spcAft>
              <a:buSzPts val="1600"/>
              <a:buAutoNum type="arabicPeriod"/>
            </a:pPr>
            <a:r>
              <a:rPr lang="en"/>
              <a:t>Forgot to set training or eval</a:t>
            </a:r>
            <a:endParaRPr/>
          </a:p>
          <a:p>
            <a:pPr indent="-330200" lvl="0" marL="457200" rtl="0" algn="l">
              <a:spcBef>
                <a:spcPts val="0"/>
              </a:spcBef>
              <a:spcAft>
                <a:spcPts val="0"/>
              </a:spcAft>
              <a:buSzPts val="1600"/>
              <a:buAutoNum type="arabicPeriod"/>
            </a:pPr>
            <a:r>
              <a:rPr lang="en"/>
              <a:t>Forgot optimizer.zero_grad()</a:t>
            </a:r>
            <a:endParaRPr/>
          </a:p>
          <a:p>
            <a:pPr indent="-330200" lvl="0" marL="457200" rtl="0" algn="l">
              <a:spcBef>
                <a:spcPts val="0"/>
              </a:spcBef>
              <a:spcAft>
                <a:spcPts val="0"/>
              </a:spcAft>
              <a:buSzPts val="1600"/>
              <a:buAutoNum type="arabicPeriod"/>
            </a:pPr>
            <a:r>
              <a:rPr lang="en"/>
              <a:t>Using Softmax with Cross Entropy Loss</a:t>
            </a:r>
            <a:endParaRPr/>
          </a:p>
          <a:p>
            <a:pPr indent="-330200" lvl="0" marL="457200" rtl="0" algn="l">
              <a:spcBef>
                <a:spcPts val="0"/>
              </a:spcBef>
              <a:spcAft>
                <a:spcPts val="0"/>
              </a:spcAft>
              <a:buSzPts val="1600"/>
              <a:buAutoNum type="arabicPeriod"/>
            </a:pPr>
            <a:r>
              <a:rPr lang="en"/>
              <a:t>Using view() as permute()</a:t>
            </a:r>
            <a:endParaRPr/>
          </a:p>
          <a:p>
            <a:pPr indent="-330200" lvl="0" marL="457200" rtl="0" algn="l">
              <a:spcBef>
                <a:spcPts val="0"/>
              </a:spcBef>
              <a:spcAft>
                <a:spcPts val="0"/>
              </a:spcAft>
              <a:buSzPts val="1600"/>
              <a:buAutoNum type="arabicPeriod"/>
            </a:pPr>
            <a:r>
              <a:rPr lang="en"/>
              <a:t>Not shuffling the data</a:t>
            </a:r>
            <a:endParaRPr/>
          </a:p>
          <a:p>
            <a:pPr indent="-330200" lvl="0" marL="457200" rtl="0" algn="l">
              <a:spcBef>
                <a:spcPts val="0"/>
              </a:spcBef>
              <a:spcAft>
                <a:spcPts val="0"/>
              </a:spcAft>
              <a:buSzPts val="1600"/>
              <a:buAutoNum type="arabicPeriod"/>
            </a:pPr>
            <a:r>
              <a:rPr lang="en"/>
              <a:t>Not Clipping Gradients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Didn’t overfit a single batch</a:t>
            </a:r>
            <a:endParaRPr/>
          </a:p>
        </p:txBody>
      </p:sp>
      <p:sp>
        <p:nvSpPr>
          <p:cNvPr id="99" name="Google Shape;99;p15"/>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creating your neural network, you need to make sure that it has the ability to learn your problem and that your training loop has no bugs. To do so, make sure you do the following before the actual training:</a:t>
            </a:r>
            <a:endParaRPr/>
          </a:p>
          <a:p>
            <a:pPr indent="-330200" lvl="0" marL="457200" rtl="0" algn="l">
              <a:spcBef>
                <a:spcPts val="1200"/>
              </a:spcBef>
              <a:spcAft>
                <a:spcPts val="0"/>
              </a:spcAft>
              <a:buSzPts val="1600"/>
              <a:buAutoNum type="arabicPeriod"/>
            </a:pPr>
            <a:r>
              <a:rPr lang="en"/>
              <a:t>Select a small batch from your dataset (say 64 training example)</a:t>
            </a:r>
            <a:endParaRPr/>
          </a:p>
          <a:p>
            <a:pPr indent="-330200" lvl="0" marL="457200" rtl="0" algn="l">
              <a:spcBef>
                <a:spcPts val="0"/>
              </a:spcBef>
              <a:spcAft>
                <a:spcPts val="0"/>
              </a:spcAft>
              <a:buSzPts val="1600"/>
              <a:buAutoNum type="arabicPeriod"/>
            </a:pPr>
            <a:r>
              <a:rPr lang="en"/>
              <a:t>Train your network on this small batch only</a:t>
            </a:r>
            <a:endParaRPr/>
          </a:p>
          <a:p>
            <a:pPr indent="-330200" lvl="0" marL="457200" rtl="0" algn="l">
              <a:spcBef>
                <a:spcPts val="0"/>
              </a:spcBef>
              <a:spcAft>
                <a:spcPts val="0"/>
              </a:spcAft>
              <a:buSzPts val="1600"/>
              <a:buAutoNum type="arabicPeriod"/>
            </a:pPr>
            <a:r>
              <a:rPr lang="en"/>
              <a:t>Make sure that the loss on this small batch is nearly Zero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Forgot to set training or eval</a:t>
            </a:r>
            <a:endParaRPr/>
          </a:p>
        </p:txBody>
      </p:sp>
      <p:sp>
        <p:nvSpPr>
          <p:cNvPr id="105" name="Google Shape;105;p16"/>
          <p:cNvSpPr txBox="1"/>
          <p:nvPr>
            <p:ph idx="1" type="body"/>
          </p:nvPr>
        </p:nvSpPr>
        <p:spPr>
          <a:xfrm>
            <a:off x="729450" y="1435825"/>
            <a:ext cx="7688700" cy="29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Pytorch supports two functions to be applied on your model</a:t>
            </a:r>
            <a:endParaRPr/>
          </a:p>
          <a:p>
            <a:pPr indent="-330200" lvl="0" marL="457200" rtl="0" algn="l">
              <a:spcBef>
                <a:spcPts val="1200"/>
              </a:spcBef>
              <a:spcAft>
                <a:spcPts val="0"/>
              </a:spcAft>
              <a:buSzPts val="1600"/>
              <a:buAutoNum type="arabicPeriod"/>
            </a:pPr>
            <a:r>
              <a:rPr lang="en"/>
              <a:t>model.train(): This </a:t>
            </a:r>
            <a:r>
              <a:rPr lang="en"/>
              <a:t>function</a:t>
            </a:r>
            <a:r>
              <a:rPr lang="en"/>
              <a:t> is used to put your model in the training mode</a:t>
            </a:r>
            <a:endParaRPr/>
          </a:p>
          <a:p>
            <a:pPr indent="-330200" lvl="0" marL="457200" rtl="0" algn="l">
              <a:spcBef>
                <a:spcPts val="0"/>
              </a:spcBef>
              <a:spcAft>
                <a:spcPts val="0"/>
              </a:spcAft>
              <a:buSzPts val="1600"/>
              <a:buAutoNum type="arabicPeriod"/>
            </a:pPr>
            <a:r>
              <a:rPr lang="en"/>
              <a:t>model.eval(): This function is used to put your model in evaluation mode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6" name="Google Shape;106;p16"/>
          <p:cNvSpPr txBox="1"/>
          <p:nvPr/>
        </p:nvSpPr>
        <p:spPr>
          <a:xfrm>
            <a:off x="727650" y="2982375"/>
            <a:ext cx="768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Some layers are used while training that we need to remove in the testing mode like dropout layers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Forgot optimizer.zero_grad()</a:t>
            </a:r>
            <a:endParaRPr/>
          </a:p>
        </p:txBody>
      </p:sp>
      <p:sp>
        <p:nvSpPr>
          <p:cNvPr id="112" name="Google Shape;112;p17"/>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will need to calculate your gradients with respect to the current batch. The default pytorch behaviour is accumulating the gradients. So if you forgot to use it, you will end up optimizing your model at each step with all the gradients of previous batches.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Softmax with Cross Entropy Loss</a:t>
            </a:r>
            <a:endParaRPr/>
          </a:p>
        </p:txBody>
      </p:sp>
      <p:sp>
        <p:nvSpPr>
          <p:cNvPr id="118" name="Google Shape;118;p18"/>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Softmax is already done in the cross entropy loss.</a:t>
            </a:r>
            <a:endParaRPr/>
          </a:p>
          <a:p>
            <a:pPr indent="-330200" lvl="0" marL="457200" rtl="0" algn="l">
              <a:spcBef>
                <a:spcPts val="1000"/>
              </a:spcBef>
              <a:spcAft>
                <a:spcPts val="1200"/>
              </a:spcAft>
              <a:buSzPts val="1600"/>
              <a:buChar char="●"/>
            </a:pPr>
            <a:r>
              <a:rPr lang="en"/>
              <a:t>Doing softmax in your forward function will end up with applying two softmaxes one by you and one by the cross entropy loss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view() as permute()</a:t>
            </a:r>
            <a:endParaRPr/>
          </a:p>
        </p:txBody>
      </p:sp>
      <p:pic>
        <p:nvPicPr>
          <p:cNvPr id="124" name="Google Shape;124;p19"/>
          <p:cNvPicPr preferRelativeResize="0"/>
          <p:nvPr/>
        </p:nvPicPr>
        <p:blipFill>
          <a:blip r:embed="rId3">
            <a:alphaModFix/>
          </a:blip>
          <a:stretch>
            <a:fillRect/>
          </a:stretch>
        </p:blipFill>
        <p:spPr>
          <a:xfrm>
            <a:off x="611238" y="1999450"/>
            <a:ext cx="3971925" cy="2095500"/>
          </a:xfrm>
          <a:prstGeom prst="rect">
            <a:avLst/>
          </a:prstGeom>
          <a:noFill/>
          <a:ln>
            <a:noFill/>
          </a:ln>
        </p:spPr>
      </p:pic>
      <p:pic>
        <p:nvPicPr>
          <p:cNvPr id="125" name="Google Shape;125;p19"/>
          <p:cNvPicPr preferRelativeResize="0"/>
          <p:nvPr/>
        </p:nvPicPr>
        <p:blipFill>
          <a:blip r:embed="rId4">
            <a:alphaModFix/>
          </a:blip>
          <a:stretch>
            <a:fillRect/>
          </a:stretch>
        </p:blipFill>
        <p:spPr>
          <a:xfrm>
            <a:off x="6360738" y="2056600"/>
            <a:ext cx="2209800" cy="1981200"/>
          </a:xfrm>
          <a:prstGeom prst="rect">
            <a:avLst/>
          </a:prstGeom>
          <a:noFill/>
          <a:ln>
            <a:noFill/>
          </a:ln>
        </p:spPr>
      </p:pic>
      <p:sp>
        <p:nvSpPr>
          <p:cNvPr id="126" name="Google Shape;126;p19"/>
          <p:cNvSpPr/>
          <p:nvPr/>
        </p:nvSpPr>
        <p:spPr>
          <a:xfrm>
            <a:off x="4825913" y="2863450"/>
            <a:ext cx="1292100" cy="36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shuffling the data</a:t>
            </a:r>
            <a:endParaRPr/>
          </a:p>
        </p:txBody>
      </p:sp>
      <p:sp>
        <p:nvSpPr>
          <p:cNvPr id="132" name="Google Shape;132;p20"/>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As we saw in the previous tutorial, shuffling can be easily done using pytorch dataloader</a:t>
            </a:r>
            <a:endParaRPr/>
          </a:p>
          <a:p>
            <a:pPr indent="-330200" lvl="0" marL="457200" rtl="0" algn="l">
              <a:spcBef>
                <a:spcPts val="0"/>
              </a:spcBef>
              <a:spcAft>
                <a:spcPts val="0"/>
              </a:spcAft>
              <a:buSzPts val="1600"/>
              <a:buChar char="●"/>
            </a:pPr>
            <a:r>
              <a:rPr lang="en"/>
              <a:t>Shuffling is very important as you need your mini-batches to contain nearly all the different examples from your dataset</a:t>
            </a:r>
            <a:endParaRPr/>
          </a:p>
          <a:p>
            <a:pPr indent="-330200" lvl="0" marL="457200" rtl="0" algn="l">
              <a:spcBef>
                <a:spcPts val="0"/>
              </a:spcBef>
              <a:spcAft>
                <a:spcPts val="0"/>
              </a:spcAft>
              <a:buSzPts val="1600"/>
              <a:buChar char="●"/>
            </a:pPr>
            <a:r>
              <a:rPr lang="en"/>
              <a:t>Forgetting to shuffle the data may cause the batches to be biased towards </a:t>
            </a:r>
            <a:r>
              <a:rPr lang="en"/>
              <a:t>specific</a:t>
            </a:r>
            <a:r>
              <a:rPr lang="en"/>
              <a:t> classes (some batches are positive, and the other are negative)</a:t>
            </a:r>
            <a:endParaRPr/>
          </a:p>
          <a:p>
            <a:pPr indent="-330200" lvl="0" marL="457200" rtl="0" algn="l">
              <a:spcBef>
                <a:spcPts val="0"/>
              </a:spcBef>
              <a:spcAft>
                <a:spcPts val="0"/>
              </a:spcAft>
              <a:buSzPts val="1600"/>
              <a:buChar char="●"/>
            </a:pPr>
            <a:r>
              <a:rPr lang="en"/>
              <a:t>This will cause your optimization loop to go in a biased direction </a:t>
            </a:r>
            <a:r>
              <a:rPr lang="en"/>
              <a:t>based on the batch 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Clipping Gradients</a:t>
            </a:r>
            <a:endParaRPr/>
          </a:p>
        </p:txBody>
      </p:sp>
      <p:sp>
        <p:nvSpPr>
          <p:cNvPr id="138" name="Google Shape;138;p21"/>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Clipping gradients is important when useing RNNS, LSTMs and GRUs</a:t>
            </a:r>
            <a:endParaRPr/>
          </a:p>
          <a:p>
            <a:pPr indent="-330200" lvl="0" marL="457200" rtl="0" algn="l">
              <a:spcBef>
                <a:spcPts val="0"/>
              </a:spcBef>
              <a:spcAft>
                <a:spcPts val="0"/>
              </a:spcAft>
              <a:buSzPts val="1600"/>
              <a:buChar char="●"/>
            </a:pPr>
            <a:r>
              <a:rPr lang="en"/>
              <a:t>It helps to solve the exploding gradients problem</a:t>
            </a:r>
            <a:endParaRPr/>
          </a:p>
          <a:p>
            <a:pPr indent="-330200" lvl="0" marL="457200" rtl="0" algn="l">
              <a:spcBef>
                <a:spcPts val="0"/>
              </a:spcBef>
              <a:spcAft>
                <a:spcPts val="0"/>
              </a:spcAft>
              <a:buSzPts val="1600"/>
              <a:buChar char="●"/>
            </a:pPr>
            <a:r>
              <a:rPr lang="en"/>
              <a:t>The exploding gradients </a:t>
            </a:r>
            <a:r>
              <a:rPr lang="en"/>
              <a:t>problem</a:t>
            </a:r>
            <a:r>
              <a:rPr lang="en"/>
              <a:t> happen when the gradients are large and the </a:t>
            </a:r>
            <a:r>
              <a:rPr lang="en"/>
              <a:t>backpropagation</a:t>
            </a:r>
            <a:r>
              <a:rPr lang="en"/>
              <a:t> will result in multiplying the partial gradients resulting in a very large step for your wights</a:t>
            </a:r>
            <a:endParaRPr/>
          </a:p>
          <a:p>
            <a:pPr indent="-330200" lvl="0" marL="457200" rtl="0" algn="l">
              <a:spcBef>
                <a:spcPts val="0"/>
              </a:spcBef>
              <a:spcAft>
                <a:spcPts val="0"/>
              </a:spcAft>
              <a:buSzPts val="1600"/>
              <a:buChar char="●"/>
            </a:pPr>
            <a:r>
              <a:rPr lang="en"/>
              <a:t>If the data is noisy or the current batch has a problem, this will cause your network to go fast in a direction that we want to avoid </a:t>
            </a:r>
            <a:endParaRPr/>
          </a:p>
          <a:p>
            <a:pPr indent="-330200" lvl="0" marL="457200" rtl="0" algn="l">
              <a:spcBef>
                <a:spcPts val="0"/>
              </a:spcBef>
              <a:spcAft>
                <a:spcPts val="0"/>
              </a:spcAft>
              <a:buSzPts val="1600"/>
              <a:buChar char="●"/>
            </a:pPr>
            <a:r>
              <a:rPr lang="en"/>
              <a:t>Overall exploding gradients will cause your training process to be unstable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