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77" r:id="rId7"/>
    <p:sldId id="278" r:id="rId8"/>
    <p:sldId id="262" r:id="rId9"/>
    <p:sldId id="280" r:id="rId10"/>
    <p:sldId id="281" r:id="rId11"/>
    <p:sldId id="260" r:id="rId12"/>
    <p:sldId id="261" r:id="rId13"/>
    <p:sldId id="265" r:id="rId14"/>
    <p:sldId id="267" r:id="rId15"/>
    <p:sldId id="279" r:id="rId16"/>
    <p:sldId id="264" r:id="rId17"/>
    <p:sldId id="266" r:id="rId18"/>
    <p:sldId id="268" r:id="rId19"/>
    <p:sldId id="269"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297798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04847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6316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490028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2034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3095659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866226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73421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398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362546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294187-4905-487C-A463-D12AFC71BF3C}"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71539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294187-4905-487C-A463-D12AFC71BF3C}" type="datetimeFigureOut">
              <a:rPr lang="en-US" smtClean="0"/>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231454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294187-4905-487C-A463-D12AFC71BF3C}" type="datetimeFigureOut">
              <a:rPr lang="en-US" smtClean="0"/>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31581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94187-4905-487C-A463-D12AFC71BF3C}" type="datetimeFigureOut">
              <a:rPr lang="en-US" smtClean="0"/>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65232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294187-4905-487C-A463-D12AFC71BF3C}"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77162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94187-4905-487C-A463-D12AFC71BF3C}"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426414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294187-4905-487C-A463-D12AFC71BF3C}" type="datetimeFigureOut">
              <a:rPr lang="en-US" smtClean="0"/>
              <a:t>7/20/2021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4E606C-2B51-4937-91D0-776B781F26CA}" type="slidenum">
              <a:rPr lang="en-US" smtClean="0"/>
              <a:t>‹#›</a:t>
            </a:fld>
            <a:endParaRPr lang="en-US"/>
          </a:p>
        </p:txBody>
      </p:sp>
    </p:spTree>
    <p:extLst>
      <p:ext uri="{BB962C8B-B14F-4D97-AF65-F5344CB8AC3E}">
        <p14:creationId xmlns:p14="http://schemas.microsoft.com/office/powerpoint/2010/main" val="3491247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F842-37DB-42CC-A0ED-789D6B820831}"/>
              </a:ext>
            </a:extLst>
          </p:cNvPr>
          <p:cNvSpPr>
            <a:spLocks noGrp="1"/>
          </p:cNvSpPr>
          <p:nvPr>
            <p:ph type="ctrTitle"/>
          </p:nvPr>
        </p:nvSpPr>
        <p:spPr>
          <a:xfrm>
            <a:off x="1524000" y="1122363"/>
            <a:ext cx="9144000" cy="477837"/>
          </a:xfrm>
        </p:spPr>
        <p:txBody>
          <a:bodyPr>
            <a:normAutofit fontScale="90000"/>
          </a:bodyPr>
          <a:lstStyle/>
          <a:p>
            <a:r>
              <a:rPr lang="en-US" b="1" dirty="0"/>
              <a:t>Smart Battery Monitor </a:t>
            </a:r>
          </a:p>
        </p:txBody>
      </p:sp>
      <p:sp>
        <p:nvSpPr>
          <p:cNvPr id="3" name="Subtitle 2">
            <a:extLst>
              <a:ext uri="{FF2B5EF4-FFF2-40B4-BE49-F238E27FC236}">
                <a16:creationId xmlns:a16="http://schemas.microsoft.com/office/drawing/2014/main" id="{591F1390-CFDF-4C26-9CF1-FFD7F84EDB04}"/>
              </a:ext>
            </a:extLst>
          </p:cNvPr>
          <p:cNvSpPr>
            <a:spLocks noGrp="1"/>
          </p:cNvSpPr>
          <p:nvPr>
            <p:ph type="subTitle" idx="1"/>
          </p:nvPr>
        </p:nvSpPr>
        <p:spPr>
          <a:xfrm>
            <a:off x="1" y="1748901"/>
            <a:ext cx="12192000" cy="5109099"/>
          </a:xfrm>
        </p:spPr>
        <p:txBody>
          <a:bodyPr>
            <a:noAutofit/>
          </a:bodyPr>
          <a:lstStyle/>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Arial" panose="020B0604020202020204" pitchFamily="34" charset="0"/>
              </a:rPr>
              <a:t>A Project Presented for Fulfillment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Arial" panose="020B0604020202020204" pitchFamily="34" charset="0"/>
              </a:rPr>
              <a:t> For Diploma Project in Computer Science</a:t>
            </a:r>
            <a:r>
              <a:rPr lang="en-US" sz="1800" dirty="0">
                <a:effectLst/>
                <a:latin typeface="Arial" panose="020B060402020202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Submitted 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 Mohamed Sayed Hemed El-Sayed</a:t>
            </a:r>
            <a:endParaRPr lang="en-US" sz="1800" dirty="0">
              <a:latin typeface="Calibri" panose="020F0502020204030204" pitchFamily="34" charset="0"/>
              <a:ea typeface="Times New Roman" panose="02020603050405020304" pitchFamily="18" charset="0"/>
              <a:cs typeface="Arial" panose="020B0604020202020204" pitchFamily="34" charset="0"/>
            </a:endParaRPr>
          </a:p>
          <a:p>
            <a:pPr indent="90170" algn="ctr">
              <a:lnSpc>
                <a:spcPct val="115000"/>
              </a:lnSpc>
              <a:spcAft>
                <a:spcPts val="1000"/>
              </a:spcAft>
            </a:pPr>
            <a:r>
              <a:rPr lang="en-US" sz="1800" b="1" dirty="0" err="1">
                <a:effectLst/>
                <a:latin typeface="Arial" panose="020B0604020202020204" pitchFamily="34" charset="0"/>
                <a:ea typeface="Times New Roman" panose="02020603050405020304" pitchFamily="18" charset="0"/>
                <a:cs typeface="Arial" panose="020B0604020202020204" pitchFamily="34" charset="0"/>
              </a:rPr>
              <a:t>Sherif</a:t>
            </a:r>
            <a:r>
              <a:rPr lang="en-US" sz="1800" b="1" dirty="0">
                <a:effectLst/>
                <a:latin typeface="Arial" panose="020B0604020202020204" pitchFamily="34" charset="0"/>
                <a:ea typeface="Times New Roman" panose="02020603050405020304" pitchFamily="18" charset="0"/>
                <a:cs typeface="Arial" panose="020B0604020202020204" pitchFamily="34" charset="0"/>
              </a:rPr>
              <a:t> Mostafa </a:t>
            </a:r>
            <a:r>
              <a:rPr lang="en-US" sz="1800" b="1" dirty="0" err="1">
                <a:effectLst/>
                <a:latin typeface="Arial" panose="020B0604020202020204" pitchFamily="34" charset="0"/>
                <a:ea typeface="Times New Roman" panose="02020603050405020304" pitchFamily="18" charset="0"/>
                <a:cs typeface="Arial" panose="020B0604020202020204" pitchFamily="34" charset="0"/>
              </a:rPr>
              <a:t>Samy</a:t>
            </a:r>
            <a:r>
              <a:rPr lang="en-US" sz="1800" b="1" dirty="0">
                <a:effectLst/>
                <a:latin typeface="Arial" panose="020B0604020202020204" pitchFamily="34" charset="0"/>
                <a:ea typeface="Times New Roman" panose="02020603050405020304" pitchFamily="18" charset="0"/>
                <a:cs typeface="Arial" panose="020B0604020202020204" pitchFamily="34" charset="0"/>
              </a:rPr>
              <a:t> Ahmed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Supervised 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   Dr. Ahmed Hamza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tabLst>
                <a:tab pos="2971800" algn="ctr"/>
                <a:tab pos="4454525" algn="l"/>
              </a:tabLst>
            </a:pPr>
            <a:r>
              <a:rPr lang="en-US" sz="1800" b="1" dirty="0">
                <a:effectLst/>
                <a:latin typeface="Arial" panose="020B0604020202020204" pitchFamily="34" charset="0"/>
                <a:ea typeface="Calibri" panose="020F0502020204030204" pitchFamily="34" charset="0"/>
                <a:cs typeface="Arial" panose="020B0604020202020204" pitchFamily="34" charset="0"/>
              </a:rPr>
              <a:t>Cairo, Egypt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tabLst>
                <a:tab pos="2971800" algn="ctr"/>
                <a:tab pos="4454525" algn="l"/>
              </a:tabLst>
            </a:pPr>
            <a:r>
              <a:rPr lang="en-US" sz="1800" b="1" dirty="0">
                <a:latin typeface="Arial" panose="020B0604020202020204" pitchFamily="34" charset="0"/>
                <a:ea typeface="Calibri" panose="020F0502020204030204" pitchFamily="34" charset="0"/>
                <a:cs typeface="Arial" panose="020B0604020202020204" pitchFamily="34" charset="0"/>
              </a:rPr>
              <a:t>July</a:t>
            </a:r>
            <a:r>
              <a:rPr lang="en-US" sz="1800" b="1" dirty="0">
                <a:effectLst/>
                <a:latin typeface="Arial" panose="020B0604020202020204" pitchFamily="34" charset="0"/>
                <a:ea typeface="Calibri" panose="020F0502020204030204" pitchFamily="34" charset="0"/>
                <a:cs typeface="Arial" panose="020B0604020202020204" pitchFamily="34" charset="0"/>
              </a:rPr>
              <a:t> 2021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10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p>
        </p:txBody>
      </p:sp>
    </p:spTree>
    <p:extLst>
      <p:ext uri="{BB962C8B-B14F-4D97-AF65-F5344CB8AC3E}">
        <p14:creationId xmlns:p14="http://schemas.microsoft.com/office/powerpoint/2010/main" val="225337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74BB-FFAC-412F-A9F5-0983AEF4FAAF}"/>
              </a:ext>
            </a:extLst>
          </p:cNvPr>
          <p:cNvSpPr>
            <a:spLocks noGrp="1"/>
          </p:cNvSpPr>
          <p:nvPr>
            <p:ph type="title"/>
          </p:nvPr>
        </p:nvSpPr>
        <p:spPr/>
        <p:txBody>
          <a:bodyPr>
            <a:normAutofit/>
          </a:bodyPr>
          <a:lstStyle/>
          <a:p>
            <a:pPr algn="ctr"/>
            <a:r>
              <a:rPr lang="en-US" sz="4000" b="1" dirty="0"/>
              <a:t>Technologies used in the Software </a:t>
            </a:r>
            <a:r>
              <a:rPr lang="en-US" sz="4000" b="1" dirty="0" err="1"/>
              <a:t>cont</a:t>
            </a:r>
            <a:r>
              <a:rPr lang="en-US" sz="4000" b="1" dirty="0"/>
              <a:t>…</a:t>
            </a:r>
            <a:endParaRPr lang="en-US" sz="4000" dirty="0"/>
          </a:p>
        </p:txBody>
      </p:sp>
      <p:sp>
        <p:nvSpPr>
          <p:cNvPr id="3" name="Content Placeholder 2">
            <a:extLst>
              <a:ext uri="{FF2B5EF4-FFF2-40B4-BE49-F238E27FC236}">
                <a16:creationId xmlns:a16="http://schemas.microsoft.com/office/drawing/2014/main" id="{6809FFE0-939B-405E-9997-A0138F302730}"/>
              </a:ext>
            </a:extLst>
          </p:cNvPr>
          <p:cNvSpPr>
            <a:spLocks noGrp="1"/>
          </p:cNvSpPr>
          <p:nvPr>
            <p:ph idx="1"/>
          </p:nvPr>
        </p:nvSpPr>
        <p:spPr>
          <a:xfrm>
            <a:off x="838199" y="1825625"/>
            <a:ext cx="11279819" cy="4823750"/>
          </a:xfrm>
        </p:spPr>
        <p:txBody>
          <a:bodyPr/>
          <a:lstStyle/>
          <a:p>
            <a:r>
              <a:rPr lang="en-US" dirty="0">
                <a:solidFill>
                  <a:srgbClr val="202124"/>
                </a:solidFill>
              </a:rPr>
              <a:t>R</a:t>
            </a:r>
            <a:r>
              <a:rPr lang="en-US" i="0" dirty="0">
                <a:solidFill>
                  <a:srgbClr val="202124"/>
                </a:solidFill>
                <a:effectLst/>
              </a:rPr>
              <a:t>eSharper is a renowned productivity tool that turns Microsoft Visual Studio into a much better IDE.</a:t>
            </a:r>
          </a:p>
          <a:p>
            <a:r>
              <a:rPr lang="en-US" i="0" dirty="0">
                <a:solidFill>
                  <a:srgbClr val="202124"/>
                </a:solidFill>
                <a:effectLst/>
              </a:rPr>
              <a:t>NET developers and teams rely on ReSharper to write and maintain code in a more manageable and enjoyable way, adopt the best coding practices, and deliver higher quality applications faster</a:t>
            </a:r>
            <a:endParaRPr lang="en-US" dirty="0"/>
          </a:p>
        </p:txBody>
      </p:sp>
      <p:pic>
        <p:nvPicPr>
          <p:cNvPr id="5" name="Picture 4">
            <a:extLst>
              <a:ext uri="{FF2B5EF4-FFF2-40B4-BE49-F238E27FC236}">
                <a16:creationId xmlns:a16="http://schemas.microsoft.com/office/drawing/2014/main" id="{07BA90D9-F70C-4F87-8626-C6063E691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790" y="3553458"/>
            <a:ext cx="2796933" cy="2939417"/>
          </a:xfrm>
          <a:prstGeom prst="rect">
            <a:avLst/>
          </a:prstGeom>
        </p:spPr>
      </p:pic>
    </p:spTree>
    <p:extLst>
      <p:ext uri="{BB962C8B-B14F-4D97-AF65-F5344CB8AC3E}">
        <p14:creationId xmlns:p14="http://schemas.microsoft.com/office/powerpoint/2010/main" val="163622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116924"/>
            <a:ext cx="10515600" cy="397981"/>
          </a:xfrm>
        </p:spPr>
        <p:txBody>
          <a:bodyPr>
            <a:normAutofit fontScale="90000"/>
          </a:bodyPr>
          <a:lstStyle/>
          <a:p>
            <a:pPr algn="ctr"/>
            <a:r>
              <a:rPr lang="en-US" b="1" dirty="0"/>
              <a:t>Hardware </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0" y="479394"/>
            <a:ext cx="12192000" cy="6378606"/>
          </a:xfrm>
        </p:spPr>
        <p:txBody>
          <a:bodyPr>
            <a:normAutofit/>
          </a:bodyPr>
          <a:lstStyle/>
          <a:p>
            <a:r>
              <a:rPr lang="en-US" sz="1600" dirty="0"/>
              <a:t>The hardware Itself is divided into two parts : </a:t>
            </a:r>
          </a:p>
          <a:p>
            <a:pPr marL="0" indent="0">
              <a:buNone/>
            </a:pPr>
            <a:endParaRPr lang="en-US" sz="1600" dirty="0"/>
          </a:p>
          <a:p>
            <a:pPr marL="0" indent="0">
              <a:buNone/>
            </a:pPr>
            <a:r>
              <a:rPr lang="en-US" sz="1600" dirty="0"/>
              <a:t> 1- The circuit, to design it you must pass these stages:  </a:t>
            </a:r>
          </a:p>
          <a:p>
            <a:pPr marL="0" indent="0">
              <a:buNone/>
            </a:pPr>
            <a:r>
              <a:rPr lang="en-US" sz="1600" dirty="0"/>
              <a:t> </a:t>
            </a:r>
          </a:p>
          <a:p>
            <a:pPr marL="342900" indent="-342900">
              <a:buAutoNum type="alphaLcParenR"/>
            </a:pPr>
            <a:r>
              <a:rPr lang="en-US" sz="1600" dirty="0"/>
              <a:t>A prototype using breadboard </a:t>
            </a:r>
          </a:p>
          <a:p>
            <a:pPr marL="0" indent="0">
              <a:buNone/>
            </a:pPr>
            <a:endParaRPr lang="en-US" sz="1600" dirty="0"/>
          </a:p>
          <a:p>
            <a:pPr marL="0" indent="0">
              <a:buNone/>
            </a:pPr>
            <a:endParaRPr lang="en-US" sz="1600" dirty="0"/>
          </a:p>
          <a:p>
            <a:pPr marL="0" indent="0">
              <a:buNone/>
            </a:pPr>
            <a:r>
              <a:rPr lang="en-US" sz="1600" dirty="0"/>
              <a:t>b) A schematic design </a:t>
            </a:r>
          </a:p>
          <a:p>
            <a:pPr marL="0" indent="0">
              <a:buNone/>
            </a:pPr>
            <a:endParaRPr lang="en-US" sz="1600" dirty="0"/>
          </a:p>
          <a:p>
            <a:pPr marL="0" indent="0">
              <a:buNone/>
            </a:pPr>
            <a:endParaRPr lang="en-US" sz="1600" dirty="0"/>
          </a:p>
          <a:p>
            <a:pPr marL="0" indent="0">
              <a:buNone/>
            </a:pPr>
            <a:r>
              <a:rPr lang="en-US" sz="1600" dirty="0"/>
              <a:t>c) A PCB : the last stage in which the </a:t>
            </a:r>
          </a:p>
          <a:p>
            <a:pPr marL="0" indent="0">
              <a:buNone/>
            </a:pPr>
            <a:r>
              <a:rPr lang="en-US" sz="1600" dirty="0"/>
              <a:t>product is converted from </a:t>
            </a:r>
          </a:p>
          <a:p>
            <a:pPr marL="0" indent="0">
              <a:buNone/>
            </a:pPr>
            <a:r>
              <a:rPr lang="en-US" sz="1600" dirty="0"/>
              <a:t>prototype into real handheld product.  </a:t>
            </a:r>
          </a:p>
        </p:txBody>
      </p:sp>
      <p:pic>
        <p:nvPicPr>
          <p:cNvPr id="5" name="Picture 4">
            <a:extLst>
              <a:ext uri="{FF2B5EF4-FFF2-40B4-BE49-F238E27FC236}">
                <a16:creationId xmlns:a16="http://schemas.microsoft.com/office/drawing/2014/main" id="{3CEE49DB-AC51-4984-8E1B-D0267E6C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483" y="3011603"/>
            <a:ext cx="4542187" cy="3322060"/>
          </a:xfrm>
          <a:prstGeom prst="rect">
            <a:avLst/>
          </a:prstGeom>
        </p:spPr>
      </p:pic>
      <p:pic>
        <p:nvPicPr>
          <p:cNvPr id="7" name="Picture 6">
            <a:extLst>
              <a:ext uri="{FF2B5EF4-FFF2-40B4-BE49-F238E27FC236}">
                <a16:creationId xmlns:a16="http://schemas.microsoft.com/office/drawing/2014/main" id="{986EFB2C-4F03-446D-A16C-00153908F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422" y="3011602"/>
            <a:ext cx="3603159" cy="3322059"/>
          </a:xfrm>
          <a:prstGeom prst="rect">
            <a:avLst/>
          </a:prstGeom>
        </p:spPr>
      </p:pic>
      <p:pic>
        <p:nvPicPr>
          <p:cNvPr id="9" name="Picture 8">
            <a:extLst>
              <a:ext uri="{FF2B5EF4-FFF2-40B4-BE49-F238E27FC236}">
                <a16:creationId xmlns:a16="http://schemas.microsoft.com/office/drawing/2014/main" id="{C37D88AE-4FB7-43D2-B976-5F73CFA00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017" y="641264"/>
            <a:ext cx="4542186" cy="2130641"/>
          </a:xfrm>
          <a:prstGeom prst="rect">
            <a:avLst/>
          </a:prstGeom>
        </p:spPr>
      </p:pic>
      <p:pic>
        <p:nvPicPr>
          <p:cNvPr id="10" name="Picture 9">
            <a:extLst>
              <a:ext uri="{FF2B5EF4-FFF2-40B4-BE49-F238E27FC236}">
                <a16:creationId xmlns:a16="http://schemas.microsoft.com/office/drawing/2014/main" id="{FE0447A3-A159-4741-8D56-617252FC689E}"/>
              </a:ext>
            </a:extLst>
          </p:cNvPr>
          <p:cNvPicPr>
            <a:picLocks noChangeAspect="1"/>
          </p:cNvPicPr>
          <p:nvPr/>
        </p:nvPicPr>
        <p:blipFill rotWithShape="1">
          <a:blip r:embed="rId5">
            <a:extLst>
              <a:ext uri="{28A0092B-C50C-407E-A947-70E740481C1C}">
                <a14:useLocalDpi xmlns:a14="http://schemas.microsoft.com/office/drawing/2010/main" val="0"/>
              </a:ext>
            </a:extLst>
          </a:blip>
          <a:srcRect l="22787" t="37753" r="50000" b="10386"/>
          <a:stretch/>
        </p:blipFill>
        <p:spPr>
          <a:xfrm rot="16200000">
            <a:off x="5235166" y="560851"/>
            <a:ext cx="1257005" cy="3165102"/>
          </a:xfrm>
          <a:prstGeom prst="rect">
            <a:avLst/>
          </a:prstGeom>
        </p:spPr>
      </p:pic>
    </p:spTree>
    <p:extLst>
      <p:ext uri="{BB962C8B-B14F-4D97-AF65-F5344CB8AC3E}">
        <p14:creationId xmlns:p14="http://schemas.microsoft.com/office/powerpoint/2010/main" val="394385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0"/>
            <a:ext cx="10515600" cy="523783"/>
          </a:xfrm>
        </p:spPr>
        <p:txBody>
          <a:bodyPr>
            <a:noAutofit/>
          </a:bodyPr>
          <a:lstStyle/>
          <a:p>
            <a:pPr algn="ctr"/>
            <a:r>
              <a:rPr lang="en-US" sz="3600" b="1" dirty="0"/>
              <a:t>Hardware </a:t>
            </a:r>
            <a:r>
              <a:rPr lang="en-US" sz="3600" b="1" dirty="0" err="1"/>
              <a:t>cont</a:t>
            </a:r>
            <a:r>
              <a:rPr lang="en-US" sz="3600" b="1" dirty="0"/>
              <a:t>…</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71020" y="621437"/>
            <a:ext cx="12120979" cy="6236562"/>
          </a:xfrm>
        </p:spPr>
        <p:txBody>
          <a:bodyPr>
            <a:normAutofit/>
          </a:bodyPr>
          <a:lstStyle/>
          <a:p>
            <a:pPr marL="0" indent="0">
              <a:buNone/>
            </a:pPr>
            <a:r>
              <a:rPr lang="en-US" sz="1600" dirty="0"/>
              <a:t>2- The code which burn on the microcontroller : </a:t>
            </a:r>
          </a:p>
          <a:p>
            <a:pPr marL="0" indent="0">
              <a:buNone/>
            </a:pPr>
            <a:r>
              <a:rPr lang="en-US" sz="1600" dirty="0"/>
              <a:t>This code is written in C-language it has the following functions : </a:t>
            </a:r>
          </a:p>
          <a:p>
            <a:pPr marL="514350" indent="-514350">
              <a:buAutoNum type="alphaLcParenR"/>
            </a:pPr>
            <a:r>
              <a:rPr lang="en-US" sz="1600" dirty="0"/>
              <a:t>Communicate with Bluetooth module.</a:t>
            </a:r>
          </a:p>
          <a:p>
            <a:pPr marL="514350" indent="-514350">
              <a:buAutoNum type="alphaLcParenR"/>
            </a:pPr>
            <a:r>
              <a:rPr lang="en-US" sz="1600" dirty="0"/>
              <a:t>Go to sleep mode to save power.</a:t>
            </a:r>
          </a:p>
          <a:p>
            <a:pPr marL="514350" indent="-514350">
              <a:buAutoNum type="alphaLcParenR"/>
            </a:pPr>
            <a:r>
              <a:rPr lang="en-US" sz="1600" dirty="0"/>
              <a:t>Check battery percentage, </a:t>
            </a:r>
          </a:p>
          <a:p>
            <a:pPr marL="0" indent="0">
              <a:buNone/>
            </a:pPr>
            <a:r>
              <a:rPr lang="en-US" sz="1600" dirty="0"/>
              <a:t>if it’s &lt;= discharge threshold connect the charger </a:t>
            </a:r>
          </a:p>
          <a:p>
            <a:pPr marL="0" indent="0">
              <a:buNone/>
            </a:pPr>
            <a:r>
              <a:rPr lang="en-US" sz="1600" dirty="0"/>
              <a:t>Else if &gt;=  charge threshold</a:t>
            </a:r>
          </a:p>
          <a:p>
            <a:pPr marL="0" indent="0">
              <a:buNone/>
            </a:pPr>
            <a:r>
              <a:rPr lang="en-US" sz="1600" dirty="0"/>
              <a:t>disconnect the charger </a:t>
            </a:r>
          </a:p>
        </p:txBody>
      </p:sp>
      <p:pic>
        <p:nvPicPr>
          <p:cNvPr id="9" name="Picture 8">
            <a:extLst>
              <a:ext uri="{FF2B5EF4-FFF2-40B4-BE49-F238E27FC236}">
                <a16:creationId xmlns:a16="http://schemas.microsoft.com/office/drawing/2014/main" id="{4972D3EB-A245-4D4C-A949-ACD270543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238" y="2541690"/>
            <a:ext cx="3856823" cy="4025623"/>
          </a:xfrm>
          <a:prstGeom prst="rect">
            <a:avLst/>
          </a:prstGeom>
        </p:spPr>
      </p:pic>
      <p:pic>
        <p:nvPicPr>
          <p:cNvPr id="11" name="Picture 10">
            <a:extLst>
              <a:ext uri="{FF2B5EF4-FFF2-40B4-BE49-F238E27FC236}">
                <a16:creationId xmlns:a16="http://schemas.microsoft.com/office/drawing/2014/main" id="{2D9C0CF5-4742-460C-812E-B6DC22C34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570" y="2601560"/>
            <a:ext cx="4270576" cy="3905885"/>
          </a:xfrm>
          <a:prstGeom prst="rect">
            <a:avLst/>
          </a:prstGeom>
        </p:spPr>
      </p:pic>
    </p:spTree>
    <p:extLst>
      <p:ext uri="{BB962C8B-B14F-4D97-AF65-F5344CB8AC3E}">
        <p14:creationId xmlns:p14="http://schemas.microsoft.com/office/powerpoint/2010/main" val="377398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1"/>
            <a:ext cx="10515600" cy="577048"/>
          </a:xfrm>
        </p:spPr>
        <p:txBody>
          <a:bodyPr>
            <a:normAutofit fontScale="90000"/>
          </a:bodyPr>
          <a:lstStyle/>
          <a:p>
            <a:pPr algn="ctr"/>
            <a:r>
              <a:rPr lang="en-US" b="1" dirty="0"/>
              <a:t>Criteria for choosing </a:t>
            </a:r>
            <a:r>
              <a:rPr lang="en-US" b="1" dirty="0" err="1"/>
              <a:t>uC</a:t>
            </a:r>
            <a:r>
              <a:rPr lang="en-US" b="1" dirty="0"/>
              <a:t>: </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0" y="577049"/>
            <a:ext cx="12192000" cy="6280951"/>
          </a:xfrm>
        </p:spPr>
        <p:txBody>
          <a:bodyPr>
            <a:normAutofit/>
          </a:bodyPr>
          <a:lstStyle/>
          <a:p>
            <a:r>
              <a:rPr lang="en-US" sz="1800" dirty="0">
                <a:ea typeface="+mj-ea"/>
                <a:cs typeface="+mj-cs"/>
              </a:rPr>
              <a:t>We must take care when we choose </a:t>
            </a:r>
            <a:r>
              <a:rPr lang="en-US" sz="1800" dirty="0" err="1">
                <a:ea typeface="+mj-ea"/>
                <a:cs typeface="+mj-cs"/>
              </a:rPr>
              <a:t>uC</a:t>
            </a:r>
            <a:r>
              <a:rPr lang="en-US" sz="1800" dirty="0">
                <a:ea typeface="+mj-ea"/>
                <a:cs typeface="+mj-cs"/>
              </a:rPr>
              <a:t> in : </a:t>
            </a:r>
          </a:p>
          <a:p>
            <a:pPr marL="0" indent="0">
              <a:buNone/>
            </a:pPr>
            <a:r>
              <a:rPr lang="en-US" sz="1800" dirty="0">
                <a:ea typeface="+mj-ea"/>
                <a:cs typeface="+mj-cs"/>
              </a:rPr>
              <a:t>1-Space  : Maximum size of program memory . </a:t>
            </a:r>
          </a:p>
          <a:p>
            <a:pPr marL="0" indent="0">
              <a:buNone/>
            </a:pPr>
            <a:r>
              <a:rPr lang="en-US" sz="1800" dirty="0">
                <a:ea typeface="+mj-ea"/>
                <a:cs typeface="+mj-cs"/>
              </a:rPr>
              <a:t>2-Power: The Power consumption is one of </a:t>
            </a:r>
          </a:p>
          <a:p>
            <a:pPr marL="0" indent="0">
              <a:buNone/>
            </a:pPr>
            <a:r>
              <a:rPr lang="en-US" sz="1800" dirty="0">
                <a:ea typeface="+mj-ea"/>
                <a:cs typeface="+mj-cs"/>
              </a:rPr>
              <a:t>the most important issues as in according to this </a:t>
            </a:r>
          </a:p>
          <a:p>
            <a:pPr marL="0" indent="0">
              <a:buNone/>
            </a:pPr>
            <a:r>
              <a:rPr lang="en-US" sz="1800" dirty="0">
                <a:ea typeface="+mj-ea"/>
                <a:cs typeface="+mj-cs"/>
              </a:rPr>
              <a:t>issue we then we choose the </a:t>
            </a:r>
          </a:p>
          <a:p>
            <a:pPr marL="0" indent="0">
              <a:buNone/>
            </a:pPr>
            <a:r>
              <a:rPr lang="en-US" sz="1800" dirty="0">
                <a:ea typeface="+mj-ea"/>
                <a:cs typeface="+mj-cs"/>
              </a:rPr>
              <a:t>appropriate battery which fit our system  </a:t>
            </a:r>
          </a:p>
          <a:p>
            <a:pPr marL="0" indent="0">
              <a:buNone/>
            </a:pPr>
            <a:r>
              <a:rPr lang="en-US" sz="1800" dirty="0">
                <a:ea typeface="+mj-ea"/>
                <a:cs typeface="+mj-cs"/>
              </a:rPr>
              <a:t>3-Price   : if the price of </a:t>
            </a:r>
            <a:r>
              <a:rPr lang="en-US" sz="1800" dirty="0" err="1">
                <a:ea typeface="+mj-ea"/>
                <a:cs typeface="+mj-cs"/>
              </a:rPr>
              <a:t>uC</a:t>
            </a:r>
            <a:r>
              <a:rPr lang="en-US" sz="1800" dirty="0">
                <a:ea typeface="+mj-ea"/>
                <a:cs typeface="+mj-cs"/>
              </a:rPr>
              <a:t> is expensive it lead </a:t>
            </a:r>
          </a:p>
          <a:p>
            <a:pPr marL="0" indent="0">
              <a:buNone/>
            </a:pPr>
            <a:r>
              <a:rPr lang="en-US" sz="1800" dirty="0">
                <a:ea typeface="+mj-ea"/>
                <a:cs typeface="+mj-cs"/>
              </a:rPr>
              <a:t>to make the whole system expensive as well . </a:t>
            </a:r>
          </a:p>
          <a:p>
            <a:r>
              <a:rPr lang="en-US" sz="1800" dirty="0">
                <a:ea typeface="+mj-ea"/>
                <a:cs typeface="+mj-cs"/>
              </a:rPr>
              <a:t>So as Embedded system Developer we </a:t>
            </a:r>
          </a:p>
          <a:p>
            <a:pPr marL="0" indent="0">
              <a:buNone/>
            </a:pPr>
            <a:r>
              <a:rPr lang="en-US" sz="1800" dirty="0">
                <a:ea typeface="+mj-ea"/>
                <a:cs typeface="+mj-cs"/>
              </a:rPr>
              <a:t>must be careful of these Constrains. </a:t>
            </a:r>
          </a:p>
          <a:p>
            <a:pPr marL="0" indent="0">
              <a:buNone/>
            </a:pPr>
            <a:r>
              <a:rPr lang="en-US" sz="1800" dirty="0"/>
              <a:t>After a lot of research we find that </a:t>
            </a:r>
          </a:p>
          <a:p>
            <a:pPr marL="0" indent="0">
              <a:buNone/>
            </a:pPr>
            <a:r>
              <a:rPr lang="en-US" sz="1800" dirty="0"/>
              <a:t>the best microcontroller that </a:t>
            </a:r>
          </a:p>
          <a:p>
            <a:pPr marL="0" indent="0">
              <a:buNone/>
            </a:pPr>
            <a:r>
              <a:rPr lang="en-US" sz="1800" dirty="0"/>
              <a:t>fit our application is Attiny85.</a:t>
            </a:r>
          </a:p>
        </p:txBody>
      </p:sp>
      <p:pic>
        <p:nvPicPr>
          <p:cNvPr id="9" name="Picture 8">
            <a:extLst>
              <a:ext uri="{FF2B5EF4-FFF2-40B4-BE49-F238E27FC236}">
                <a16:creationId xmlns:a16="http://schemas.microsoft.com/office/drawing/2014/main" id="{AE23872B-30DB-4C8F-8B5B-8B5D3BEF5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221" y="748352"/>
            <a:ext cx="3307367" cy="5532599"/>
          </a:xfrm>
          <a:prstGeom prst="rect">
            <a:avLst/>
          </a:prstGeom>
        </p:spPr>
      </p:pic>
      <p:pic>
        <p:nvPicPr>
          <p:cNvPr id="11" name="Picture 10">
            <a:extLst>
              <a:ext uri="{FF2B5EF4-FFF2-40B4-BE49-F238E27FC236}">
                <a16:creationId xmlns:a16="http://schemas.microsoft.com/office/drawing/2014/main" id="{88733E62-78A6-433D-8D23-763C70738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6568" y="2547890"/>
            <a:ext cx="3508899" cy="2339266"/>
          </a:xfrm>
          <a:prstGeom prst="rect">
            <a:avLst/>
          </a:prstGeom>
        </p:spPr>
      </p:pic>
    </p:spTree>
    <p:extLst>
      <p:ext uri="{BB962C8B-B14F-4D97-AF65-F5344CB8AC3E}">
        <p14:creationId xmlns:p14="http://schemas.microsoft.com/office/powerpoint/2010/main" val="342805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p:txBody>
          <a:bodyPr/>
          <a:lstStyle/>
          <a:p>
            <a:r>
              <a:rPr lang="en-US" b="1" dirty="0"/>
              <a:t>Protection and isolation of </a:t>
            </a:r>
            <a:r>
              <a:rPr lang="en-US" b="1" dirty="0" err="1"/>
              <a:t>uC</a:t>
            </a:r>
            <a:endParaRPr lang="en-US" b="1" dirty="0"/>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p:txBody>
          <a:bodyPr/>
          <a:lstStyle/>
          <a:p>
            <a:r>
              <a:rPr lang="en-US" dirty="0"/>
              <a:t>As we deal with AC 220 High voltage, and our </a:t>
            </a:r>
            <a:r>
              <a:rPr lang="en-US" dirty="0" err="1"/>
              <a:t>uC</a:t>
            </a:r>
            <a:r>
              <a:rPr lang="en-US" dirty="0"/>
              <a:t> microcontroller we must first put a fuse to protect our circuit from damage then we used an opto-transistor to  give the relay 5dc volts to connect the charger indirectly via the light embedded inside an IC which called pc817</a:t>
            </a:r>
          </a:p>
          <a:p>
            <a:endParaRPr lang="en-US" dirty="0"/>
          </a:p>
        </p:txBody>
      </p:sp>
      <p:pic>
        <p:nvPicPr>
          <p:cNvPr id="5" name="Picture 4">
            <a:extLst>
              <a:ext uri="{FF2B5EF4-FFF2-40B4-BE49-F238E27FC236}">
                <a16:creationId xmlns:a16="http://schemas.microsoft.com/office/drawing/2014/main" id="{591FA425-5C1A-4A03-9C42-807D2227A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989" y="3947826"/>
            <a:ext cx="4388528" cy="2468547"/>
          </a:xfrm>
          <a:prstGeom prst="rect">
            <a:avLst/>
          </a:prstGeom>
        </p:spPr>
      </p:pic>
      <p:pic>
        <p:nvPicPr>
          <p:cNvPr id="7" name="Picture 6">
            <a:extLst>
              <a:ext uri="{FF2B5EF4-FFF2-40B4-BE49-F238E27FC236}">
                <a16:creationId xmlns:a16="http://schemas.microsoft.com/office/drawing/2014/main" id="{742003E6-0B68-4595-99C9-554C0DCA9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303" y="4024327"/>
            <a:ext cx="2996583" cy="2315546"/>
          </a:xfrm>
          <a:prstGeom prst="rect">
            <a:avLst/>
          </a:prstGeom>
        </p:spPr>
      </p:pic>
    </p:spTree>
    <p:extLst>
      <p:ext uri="{BB962C8B-B14F-4D97-AF65-F5344CB8AC3E}">
        <p14:creationId xmlns:p14="http://schemas.microsoft.com/office/powerpoint/2010/main" val="21081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5EA0-4869-4E56-B8F4-8041BB12C557}"/>
              </a:ext>
            </a:extLst>
          </p:cNvPr>
          <p:cNvSpPr>
            <a:spLocks noGrp="1"/>
          </p:cNvSpPr>
          <p:nvPr>
            <p:ph type="title"/>
          </p:nvPr>
        </p:nvSpPr>
        <p:spPr>
          <a:xfrm>
            <a:off x="838200" y="365125"/>
            <a:ext cx="10515600" cy="593663"/>
          </a:xfrm>
        </p:spPr>
        <p:txBody>
          <a:bodyPr>
            <a:normAutofit fontScale="90000"/>
          </a:bodyPr>
          <a:lstStyle/>
          <a:p>
            <a:pPr algn="ctr"/>
            <a:r>
              <a:rPr lang="en-US" b="1" dirty="0"/>
              <a:t>How we overcome EMF ? </a:t>
            </a:r>
          </a:p>
        </p:txBody>
      </p:sp>
      <p:sp>
        <p:nvSpPr>
          <p:cNvPr id="3" name="Content Placeholder 2">
            <a:extLst>
              <a:ext uri="{FF2B5EF4-FFF2-40B4-BE49-F238E27FC236}">
                <a16:creationId xmlns:a16="http://schemas.microsoft.com/office/drawing/2014/main" id="{C8AB0DAE-1BEF-410A-97B2-A95A0EB0D4F6}"/>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Thermal Electromotive Force (EMF) is generated when the dissimilar metals that make up terminals, contact springs, and contacts touch. This electromotive force, measured in micro volts, could be very small or large, and can create undesirable noise during electrical measurements.</a:t>
            </a:r>
          </a:p>
          <a:p>
            <a:endParaRPr lang="en-US" dirty="0"/>
          </a:p>
        </p:txBody>
      </p:sp>
      <p:pic>
        <p:nvPicPr>
          <p:cNvPr id="5" name="Picture 4">
            <a:extLst>
              <a:ext uri="{FF2B5EF4-FFF2-40B4-BE49-F238E27FC236}">
                <a16:creationId xmlns:a16="http://schemas.microsoft.com/office/drawing/2014/main" id="{4748120C-1179-408D-845A-A05686A1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323" y="3757343"/>
            <a:ext cx="4350877" cy="2778025"/>
          </a:xfrm>
          <a:prstGeom prst="rect">
            <a:avLst/>
          </a:prstGeom>
        </p:spPr>
      </p:pic>
    </p:spTree>
    <p:extLst>
      <p:ext uri="{BB962C8B-B14F-4D97-AF65-F5344CB8AC3E}">
        <p14:creationId xmlns:p14="http://schemas.microsoft.com/office/powerpoint/2010/main" val="262617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365126"/>
            <a:ext cx="10515600" cy="637422"/>
          </a:xfrm>
        </p:spPr>
        <p:txBody>
          <a:bodyPr>
            <a:normAutofit fontScale="90000"/>
          </a:bodyPr>
          <a:lstStyle/>
          <a:p>
            <a:pPr algn="ctr"/>
            <a:r>
              <a:rPr lang="en-US" sz="3600" b="1" dirty="0"/>
              <a:t>Technologies used in the hardware </a:t>
            </a:r>
          </a:p>
        </p:txBody>
      </p:sp>
      <p:sp>
        <p:nvSpPr>
          <p:cNvPr id="13" name="Content Placeholder 12">
            <a:extLst>
              <a:ext uri="{FF2B5EF4-FFF2-40B4-BE49-F238E27FC236}">
                <a16:creationId xmlns:a16="http://schemas.microsoft.com/office/drawing/2014/main" id="{C7B408C6-779E-48DE-AC86-AFB4B7CBF9A8}"/>
              </a:ext>
            </a:extLst>
          </p:cNvPr>
          <p:cNvSpPr>
            <a:spLocks noGrp="1"/>
          </p:cNvSpPr>
          <p:nvPr>
            <p:ph idx="1"/>
          </p:nvPr>
        </p:nvSpPr>
        <p:spPr/>
        <p:txBody>
          <a:bodyPr/>
          <a:lstStyle/>
          <a:p>
            <a:r>
              <a:rPr lang="en-US" dirty="0"/>
              <a:t>Atmel Studio : this is the best ide to write the code into AVR microcontroller type. </a:t>
            </a:r>
          </a:p>
        </p:txBody>
      </p:sp>
      <p:pic>
        <p:nvPicPr>
          <p:cNvPr id="15" name="Picture 14">
            <a:extLst>
              <a:ext uri="{FF2B5EF4-FFF2-40B4-BE49-F238E27FC236}">
                <a16:creationId xmlns:a16="http://schemas.microsoft.com/office/drawing/2014/main" id="{2E9BCA1C-21ED-4437-B8AC-06483A118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260" y="2485449"/>
            <a:ext cx="6099307" cy="4234316"/>
          </a:xfrm>
          <a:prstGeom prst="rect">
            <a:avLst/>
          </a:prstGeom>
        </p:spPr>
      </p:pic>
    </p:spTree>
    <p:extLst>
      <p:ext uri="{BB962C8B-B14F-4D97-AF65-F5344CB8AC3E}">
        <p14:creationId xmlns:p14="http://schemas.microsoft.com/office/powerpoint/2010/main" val="112195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365125"/>
            <a:ext cx="10515600" cy="593663"/>
          </a:xfrm>
        </p:spPr>
        <p:txBody>
          <a:bodyPr>
            <a:normAutofit fontScale="90000"/>
          </a:bodyPr>
          <a:lstStyle/>
          <a:p>
            <a:pPr algn="ctr"/>
            <a:r>
              <a:rPr lang="en-US" sz="4400" b="1" dirty="0"/>
              <a:t>Technologies used in the hardware </a:t>
            </a:r>
            <a:r>
              <a:rPr lang="en-US" sz="4400" b="1" dirty="0" err="1"/>
              <a:t>cont</a:t>
            </a:r>
            <a:r>
              <a:rPr lang="en-US" sz="4400" b="1" dirty="0"/>
              <a:t>…</a:t>
            </a:r>
            <a:endParaRPr lang="en-US" b="1" dirty="0"/>
          </a:p>
        </p:txBody>
      </p:sp>
      <p:sp>
        <p:nvSpPr>
          <p:cNvPr id="7" name="Content Placeholder 6">
            <a:extLst>
              <a:ext uri="{FF2B5EF4-FFF2-40B4-BE49-F238E27FC236}">
                <a16:creationId xmlns:a16="http://schemas.microsoft.com/office/drawing/2014/main" id="{2EB9AC2E-81A8-477A-9DEA-8112208C28E4}"/>
              </a:ext>
            </a:extLst>
          </p:cNvPr>
          <p:cNvSpPr>
            <a:spLocks noGrp="1"/>
          </p:cNvSpPr>
          <p:nvPr>
            <p:ph idx="1"/>
          </p:nvPr>
        </p:nvSpPr>
        <p:spPr/>
        <p:txBody>
          <a:bodyPr/>
          <a:lstStyle/>
          <a:p>
            <a:r>
              <a:rPr lang="en-US" dirty="0"/>
              <a:t>Using </a:t>
            </a:r>
            <a:r>
              <a:rPr lang="en-US" dirty="0" err="1"/>
              <a:t>matlap</a:t>
            </a:r>
            <a:r>
              <a:rPr lang="en-US" dirty="0"/>
              <a:t> </a:t>
            </a:r>
            <a:r>
              <a:rPr lang="en-US" dirty="0" err="1"/>
              <a:t>tmc</a:t>
            </a:r>
            <a:r>
              <a:rPr lang="en-US" dirty="0"/>
              <a:t> tool to configure Bluetooth :</a:t>
            </a:r>
          </a:p>
          <a:p>
            <a:endParaRPr lang="en-US" dirty="0"/>
          </a:p>
        </p:txBody>
      </p:sp>
      <p:pic>
        <p:nvPicPr>
          <p:cNvPr id="9" name="Picture 8">
            <a:extLst>
              <a:ext uri="{FF2B5EF4-FFF2-40B4-BE49-F238E27FC236}">
                <a16:creationId xmlns:a16="http://schemas.microsoft.com/office/drawing/2014/main" id="{6DD47064-303E-4ED1-90D3-5146CDF72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813" y="2547892"/>
            <a:ext cx="8304559" cy="3746376"/>
          </a:xfrm>
          <a:prstGeom prst="rect">
            <a:avLst/>
          </a:prstGeom>
        </p:spPr>
      </p:pic>
    </p:spTree>
    <p:extLst>
      <p:ext uri="{BB962C8B-B14F-4D97-AF65-F5344CB8AC3E}">
        <p14:creationId xmlns:p14="http://schemas.microsoft.com/office/powerpoint/2010/main" val="3102170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p:txBody>
          <a:bodyPr>
            <a:normAutofit/>
          </a:bodyPr>
          <a:lstStyle/>
          <a:p>
            <a:pPr algn="ctr"/>
            <a:r>
              <a:rPr lang="en-US" sz="4000" b="1" dirty="0"/>
              <a:t>Technologies used in the hardware </a:t>
            </a:r>
            <a:r>
              <a:rPr lang="en-US" sz="4000" b="1" dirty="0" err="1"/>
              <a:t>cont</a:t>
            </a:r>
            <a:r>
              <a:rPr lang="en-US" sz="4000" b="1" dirty="0"/>
              <a:t>…</a:t>
            </a:r>
            <a:endParaRPr lang="en-US" sz="4000" dirty="0"/>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p:txBody>
          <a:bodyPr/>
          <a:lstStyle/>
          <a:p>
            <a:r>
              <a:rPr lang="en-US" dirty="0"/>
              <a:t>Arduino IDE : we use this Ide to upload and burn</a:t>
            </a:r>
          </a:p>
          <a:p>
            <a:pPr marL="0" indent="0">
              <a:buNone/>
            </a:pPr>
            <a:r>
              <a:rPr lang="en-US" dirty="0"/>
              <a:t>The code into the microcontroller </a:t>
            </a:r>
          </a:p>
          <a:p>
            <a:pPr marL="0" indent="0">
              <a:buNone/>
            </a:pPr>
            <a:r>
              <a:rPr lang="en-US" dirty="0"/>
              <a:t>Via programmer board called </a:t>
            </a:r>
          </a:p>
          <a:p>
            <a:pPr marL="0" indent="0">
              <a:buNone/>
            </a:pPr>
            <a:r>
              <a:rPr lang="en-US" dirty="0"/>
              <a:t>Arduino as ISP</a:t>
            </a:r>
          </a:p>
        </p:txBody>
      </p:sp>
      <p:pic>
        <p:nvPicPr>
          <p:cNvPr id="7" name="Picture 6">
            <a:extLst>
              <a:ext uri="{FF2B5EF4-FFF2-40B4-BE49-F238E27FC236}">
                <a16:creationId xmlns:a16="http://schemas.microsoft.com/office/drawing/2014/main" id="{BC76B5C4-4C50-49DA-BECA-3986D88906B9}"/>
              </a:ext>
            </a:extLst>
          </p:cNvPr>
          <p:cNvPicPr>
            <a:picLocks noChangeAspect="1"/>
          </p:cNvPicPr>
          <p:nvPr/>
        </p:nvPicPr>
        <p:blipFill rotWithShape="1">
          <a:blip r:embed="rId2">
            <a:extLst>
              <a:ext uri="{28A0092B-C50C-407E-A947-70E740481C1C}">
                <a14:useLocalDpi xmlns:a14="http://schemas.microsoft.com/office/drawing/2010/main" val="0"/>
              </a:ext>
            </a:extLst>
          </a:blip>
          <a:srcRect l="4932" t="7284" r="4922" b="7436"/>
          <a:stretch/>
        </p:blipFill>
        <p:spPr>
          <a:xfrm>
            <a:off x="7165661" y="2414801"/>
            <a:ext cx="4863581" cy="3897099"/>
          </a:xfrm>
          <a:prstGeom prst="rect">
            <a:avLst/>
          </a:prstGeom>
        </p:spPr>
      </p:pic>
    </p:spTree>
    <p:extLst>
      <p:ext uri="{BB962C8B-B14F-4D97-AF65-F5344CB8AC3E}">
        <p14:creationId xmlns:p14="http://schemas.microsoft.com/office/powerpoint/2010/main" val="4102849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p:txBody>
          <a:bodyPr>
            <a:normAutofit fontScale="90000"/>
          </a:bodyPr>
          <a:lstStyle/>
          <a:p>
            <a:pPr algn="ctr"/>
            <a:r>
              <a:rPr lang="en-US" sz="4400" b="1" dirty="0"/>
              <a:t>Technologies used in the hardware </a:t>
            </a:r>
            <a:r>
              <a:rPr lang="en-US" sz="4400" b="1" dirty="0" err="1"/>
              <a:t>cont</a:t>
            </a:r>
            <a:r>
              <a:rPr lang="en-US" sz="4400" b="1" dirty="0"/>
              <a:t>…</a:t>
            </a:r>
            <a:endParaRPr lang="en-US" dirty="0"/>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p:txBody>
          <a:bodyPr/>
          <a:lstStyle/>
          <a:p>
            <a:r>
              <a:rPr lang="en-US" dirty="0"/>
              <a:t>Altium designer : we use this </a:t>
            </a:r>
          </a:p>
          <a:p>
            <a:pPr marL="0" indent="0">
              <a:buNone/>
            </a:pPr>
            <a:r>
              <a:rPr lang="en-US" dirty="0"/>
              <a:t>great program to make the </a:t>
            </a:r>
          </a:p>
          <a:p>
            <a:pPr marL="0" indent="0">
              <a:buNone/>
            </a:pPr>
            <a:r>
              <a:rPr lang="en-US" dirty="0"/>
              <a:t>schematic design and PCB files </a:t>
            </a:r>
          </a:p>
          <a:p>
            <a:pPr marL="0" indent="0">
              <a:buNone/>
            </a:pPr>
            <a:r>
              <a:rPr lang="en-US" dirty="0"/>
              <a:t>Which we could send it to </a:t>
            </a:r>
          </a:p>
          <a:p>
            <a:pPr marL="0" indent="0">
              <a:buNone/>
            </a:pPr>
            <a:r>
              <a:rPr lang="en-US" dirty="0"/>
              <a:t>The manufacture to make a real </a:t>
            </a:r>
          </a:p>
          <a:p>
            <a:pPr marL="0" indent="0">
              <a:buNone/>
            </a:pPr>
            <a:r>
              <a:rPr lang="en-US" dirty="0"/>
              <a:t>Board.</a:t>
            </a:r>
          </a:p>
          <a:p>
            <a:pPr marL="0" indent="0">
              <a:buNone/>
            </a:pPr>
            <a:endParaRPr lang="en-US" dirty="0"/>
          </a:p>
        </p:txBody>
      </p:sp>
      <p:pic>
        <p:nvPicPr>
          <p:cNvPr id="4" name="Picture 3">
            <a:extLst>
              <a:ext uri="{FF2B5EF4-FFF2-40B4-BE49-F238E27FC236}">
                <a16:creationId xmlns:a16="http://schemas.microsoft.com/office/drawing/2014/main" id="{289BDF69-C698-4205-81AC-FF6F598B5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503" y="1569459"/>
            <a:ext cx="4278297" cy="4278297"/>
          </a:xfrm>
          <a:prstGeom prst="rect">
            <a:avLst/>
          </a:prstGeom>
        </p:spPr>
      </p:pic>
    </p:spTree>
    <p:extLst>
      <p:ext uri="{BB962C8B-B14F-4D97-AF65-F5344CB8AC3E}">
        <p14:creationId xmlns:p14="http://schemas.microsoft.com/office/powerpoint/2010/main" val="210702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0CB1-36DE-47E6-83AD-3556788B870A}"/>
              </a:ext>
            </a:extLst>
          </p:cNvPr>
          <p:cNvSpPr>
            <a:spLocks noGrp="1"/>
          </p:cNvSpPr>
          <p:nvPr>
            <p:ph type="title"/>
          </p:nvPr>
        </p:nvSpPr>
        <p:spPr>
          <a:xfrm>
            <a:off x="838200" y="365125"/>
            <a:ext cx="10515600" cy="646929"/>
          </a:xfrm>
        </p:spPr>
        <p:txBody>
          <a:bodyPr>
            <a:normAutofit/>
          </a:bodyPr>
          <a:lstStyle/>
          <a:p>
            <a:pPr algn="ctr"/>
            <a:r>
              <a:rPr lang="en-US" b="1" dirty="0"/>
              <a:t>Introduction </a:t>
            </a:r>
          </a:p>
        </p:txBody>
      </p:sp>
      <p:sp>
        <p:nvSpPr>
          <p:cNvPr id="3" name="Content Placeholder 2">
            <a:extLst>
              <a:ext uri="{FF2B5EF4-FFF2-40B4-BE49-F238E27FC236}">
                <a16:creationId xmlns:a16="http://schemas.microsoft.com/office/drawing/2014/main" id="{5BE8B8FF-7C9C-4E28-B2B2-D1ABD5D66F83}"/>
              </a:ext>
            </a:extLst>
          </p:cNvPr>
          <p:cNvSpPr>
            <a:spLocks noGrp="1"/>
          </p:cNvSpPr>
          <p:nvPr>
            <p:ph idx="1"/>
          </p:nvPr>
        </p:nvSpPr>
        <p:spPr>
          <a:xfrm>
            <a:off x="0" y="1012054"/>
            <a:ext cx="12192000" cy="5845946"/>
          </a:xfrm>
        </p:spPr>
        <p:txBody>
          <a:bodyPr/>
          <a:lstStyle/>
          <a:p>
            <a:r>
              <a:rPr lang="en-US" dirty="0"/>
              <a:t>This project is an embedded system portable device that automate the process of charging/discharging laptop charger for the sake of increasing life time of the battery.</a:t>
            </a:r>
          </a:p>
          <a:p>
            <a:r>
              <a:rPr lang="en-US" dirty="0"/>
              <a:t>It’s an integration process between software and hardware to reach the goal of designing this product.  </a:t>
            </a:r>
          </a:p>
        </p:txBody>
      </p:sp>
      <p:pic>
        <p:nvPicPr>
          <p:cNvPr id="5" name="Picture 4">
            <a:extLst>
              <a:ext uri="{FF2B5EF4-FFF2-40B4-BE49-F238E27FC236}">
                <a16:creationId xmlns:a16="http://schemas.microsoft.com/office/drawing/2014/main" id="{FA7FD4F9-FAAF-4D21-B808-DD2D4404139F}"/>
              </a:ext>
            </a:extLst>
          </p:cNvPr>
          <p:cNvPicPr>
            <a:picLocks noChangeAspect="1"/>
          </p:cNvPicPr>
          <p:nvPr/>
        </p:nvPicPr>
        <p:blipFill rotWithShape="1">
          <a:blip r:embed="rId2">
            <a:extLst>
              <a:ext uri="{28A0092B-C50C-407E-A947-70E740481C1C}">
                <a14:useLocalDpi xmlns:a14="http://schemas.microsoft.com/office/drawing/2010/main" val="0"/>
              </a:ext>
            </a:extLst>
          </a:blip>
          <a:srcRect l="22787" t="37753" r="50000" b="10386"/>
          <a:stretch/>
        </p:blipFill>
        <p:spPr>
          <a:xfrm rot="16200000">
            <a:off x="7837218" y="2193809"/>
            <a:ext cx="2294139" cy="5776575"/>
          </a:xfrm>
          <a:prstGeom prst="rect">
            <a:avLst/>
          </a:prstGeom>
        </p:spPr>
      </p:pic>
    </p:spTree>
    <p:extLst>
      <p:ext uri="{BB962C8B-B14F-4D97-AF65-F5344CB8AC3E}">
        <p14:creationId xmlns:p14="http://schemas.microsoft.com/office/powerpoint/2010/main" val="1569461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3F8F-3259-44DC-919F-4F510B5BB06E}"/>
              </a:ext>
            </a:extLst>
          </p:cNvPr>
          <p:cNvSpPr>
            <a:spLocks noGrp="1"/>
          </p:cNvSpPr>
          <p:nvPr>
            <p:ph type="title"/>
          </p:nvPr>
        </p:nvSpPr>
        <p:spPr/>
        <p:txBody>
          <a:bodyPr/>
          <a:lstStyle/>
          <a:p>
            <a:pPr algn="ctr"/>
            <a:r>
              <a:rPr lang="en-US" dirty="0">
                <a:solidFill>
                  <a:schemeClr val="tx1"/>
                </a:solidFill>
              </a:rPr>
              <a:t>Thanks</a:t>
            </a:r>
          </a:p>
        </p:txBody>
      </p:sp>
      <p:sp>
        <p:nvSpPr>
          <p:cNvPr id="3" name="Content Placeholder 2">
            <a:extLst>
              <a:ext uri="{FF2B5EF4-FFF2-40B4-BE49-F238E27FC236}">
                <a16:creationId xmlns:a16="http://schemas.microsoft.com/office/drawing/2014/main" id="{DC8028EC-2650-437C-8A0C-F8D568E9871A}"/>
              </a:ext>
            </a:extLst>
          </p:cNvPr>
          <p:cNvSpPr>
            <a:spLocks noGrp="1"/>
          </p:cNvSpPr>
          <p:nvPr>
            <p:ph idx="1"/>
          </p:nvPr>
        </p:nvSpPr>
        <p:spPr/>
        <p:txBody>
          <a:bodyPr/>
          <a:lstStyle/>
          <a:p>
            <a:r>
              <a:rPr lang="en-US" dirty="0"/>
              <a:t>We couldn’t express our feeling towards Dr\Hamza with words so we promise if this product became real, you are the first one who will use this product to make your laptop battery life longer and support more and more students.  </a:t>
            </a:r>
          </a:p>
        </p:txBody>
      </p:sp>
    </p:spTree>
    <p:extLst>
      <p:ext uri="{BB962C8B-B14F-4D97-AF65-F5344CB8AC3E}">
        <p14:creationId xmlns:p14="http://schemas.microsoft.com/office/powerpoint/2010/main" val="229752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62144" y="0"/>
            <a:ext cx="11291656" cy="443883"/>
          </a:xfrm>
        </p:spPr>
        <p:txBody>
          <a:bodyPr>
            <a:noAutofit/>
          </a:bodyPr>
          <a:lstStyle/>
          <a:p>
            <a:pPr algn="ctr"/>
            <a:r>
              <a:rPr lang="en-US" sz="2800" b="1" dirty="0"/>
              <a:t>Software background application </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0" y="443883"/>
            <a:ext cx="12192000" cy="6414117"/>
          </a:xfrm>
        </p:spPr>
        <p:txBody>
          <a:bodyPr>
            <a:normAutofit/>
          </a:bodyPr>
          <a:lstStyle/>
          <a:p>
            <a:r>
              <a:rPr lang="en-US" sz="1800" dirty="0"/>
              <a:t>The development of this product is divided into two main parts :</a:t>
            </a:r>
          </a:p>
          <a:p>
            <a:pPr marL="0" indent="0">
              <a:buNone/>
            </a:pPr>
            <a:r>
              <a:rPr lang="en-US" sz="1800" dirty="0"/>
              <a:t>First : a background application that written in </a:t>
            </a:r>
            <a:r>
              <a:rPr lang="en-US" sz="1800" dirty="0" err="1"/>
              <a:t>c#</a:t>
            </a:r>
            <a:r>
              <a:rPr lang="en-US" sz="1800" dirty="0"/>
              <a:t> has the following functions : </a:t>
            </a:r>
          </a:p>
          <a:p>
            <a:pPr marL="0" indent="0">
              <a:buNone/>
            </a:pPr>
            <a:r>
              <a:rPr lang="en-US" sz="1800" dirty="0"/>
              <a:t>1- connect the embedded Bluetooth module in the laptop with our device.</a:t>
            </a:r>
          </a:p>
          <a:p>
            <a:pPr marL="0" indent="0">
              <a:buNone/>
            </a:pPr>
            <a:r>
              <a:rPr lang="en-US" sz="1800" dirty="0"/>
              <a:t>2- View battery status at the run time </a:t>
            </a:r>
          </a:p>
          <a:p>
            <a:pPr marL="0" indent="0">
              <a:buNone/>
            </a:pPr>
            <a:r>
              <a:rPr lang="en-US" sz="1800" dirty="0"/>
              <a:t>within an interval according to the user desire </a:t>
            </a:r>
          </a:p>
          <a:p>
            <a:pPr marL="0" indent="0">
              <a:buNone/>
            </a:pPr>
            <a:r>
              <a:rPr lang="en-US" sz="1800" dirty="0"/>
              <a:t>3- Analyze the battery performance with numbers and statistics </a:t>
            </a:r>
          </a:p>
          <a:p>
            <a:pPr marL="0" indent="0">
              <a:buNone/>
            </a:pPr>
            <a:r>
              <a:rPr lang="en-US" sz="1800" dirty="0"/>
              <a:t>in a log file with a specific interval </a:t>
            </a:r>
          </a:p>
          <a:p>
            <a:pPr marL="0" indent="0">
              <a:buNone/>
            </a:pPr>
            <a:r>
              <a:rPr lang="en-US" sz="1800" dirty="0"/>
              <a:t>which the user could determine. </a:t>
            </a:r>
          </a:p>
        </p:txBody>
      </p:sp>
      <p:pic>
        <p:nvPicPr>
          <p:cNvPr id="5" name="Picture 4">
            <a:extLst>
              <a:ext uri="{FF2B5EF4-FFF2-40B4-BE49-F238E27FC236}">
                <a16:creationId xmlns:a16="http://schemas.microsoft.com/office/drawing/2014/main" id="{822F3FCD-FFEB-411A-87C6-E4621FFC7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304" y="2844980"/>
            <a:ext cx="7714696" cy="3924243"/>
          </a:xfrm>
          <a:prstGeom prst="rect">
            <a:avLst/>
          </a:prstGeom>
        </p:spPr>
      </p:pic>
    </p:spTree>
    <p:extLst>
      <p:ext uri="{BB962C8B-B14F-4D97-AF65-F5344CB8AC3E}">
        <p14:creationId xmlns:p14="http://schemas.microsoft.com/office/powerpoint/2010/main" val="380840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365125"/>
            <a:ext cx="10515600" cy="771217"/>
          </a:xfrm>
        </p:spPr>
        <p:txBody>
          <a:bodyPr/>
          <a:lstStyle/>
          <a:p>
            <a:r>
              <a:rPr lang="en-US" b="1" dirty="0"/>
              <a:t>Foreground vs background performance</a:t>
            </a:r>
          </a:p>
        </p:txBody>
      </p:sp>
      <p:pic>
        <p:nvPicPr>
          <p:cNvPr id="5" name="Content Placeholder 4">
            <a:extLst>
              <a:ext uri="{FF2B5EF4-FFF2-40B4-BE49-F238E27FC236}">
                <a16:creationId xmlns:a16="http://schemas.microsoft.com/office/drawing/2014/main" id="{FF0C096D-816A-4537-89B0-7E15CB43A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704" y="2160588"/>
            <a:ext cx="4732629" cy="3881437"/>
          </a:xfrm>
        </p:spPr>
      </p:pic>
      <p:pic>
        <p:nvPicPr>
          <p:cNvPr id="7" name="Picture 6">
            <a:extLst>
              <a:ext uri="{FF2B5EF4-FFF2-40B4-BE49-F238E27FC236}">
                <a16:creationId xmlns:a16="http://schemas.microsoft.com/office/drawing/2014/main" id="{CAA42898-A453-4565-BD60-B4947DE52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89" y="1627188"/>
            <a:ext cx="5489796" cy="4865687"/>
          </a:xfrm>
          <a:prstGeom prst="rect">
            <a:avLst/>
          </a:prstGeom>
        </p:spPr>
      </p:pic>
    </p:spTree>
    <p:extLst>
      <p:ext uri="{BB962C8B-B14F-4D97-AF65-F5344CB8AC3E}">
        <p14:creationId xmlns:p14="http://schemas.microsoft.com/office/powerpoint/2010/main" val="106899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7DB3-8250-48A3-A6B5-1E2BDFEDBEAB}"/>
              </a:ext>
            </a:extLst>
          </p:cNvPr>
          <p:cNvSpPr>
            <a:spLocks noGrp="1"/>
          </p:cNvSpPr>
          <p:nvPr>
            <p:ph type="title"/>
          </p:nvPr>
        </p:nvSpPr>
        <p:spPr>
          <a:xfrm>
            <a:off x="758301" y="1"/>
            <a:ext cx="10515600" cy="585925"/>
          </a:xfrm>
        </p:spPr>
        <p:txBody>
          <a:bodyPr>
            <a:normAutofit fontScale="90000"/>
          </a:bodyPr>
          <a:lstStyle/>
          <a:p>
            <a:pPr algn="ctr"/>
            <a:r>
              <a:rPr lang="en-US" b="1" dirty="0"/>
              <a:t>Software Code Map </a:t>
            </a:r>
          </a:p>
        </p:txBody>
      </p:sp>
      <p:sp>
        <p:nvSpPr>
          <p:cNvPr id="3" name="Content Placeholder 2">
            <a:extLst>
              <a:ext uri="{FF2B5EF4-FFF2-40B4-BE49-F238E27FC236}">
                <a16:creationId xmlns:a16="http://schemas.microsoft.com/office/drawing/2014/main" id="{15B9D501-CB04-425B-AC50-268B7C285312}"/>
              </a:ext>
            </a:extLst>
          </p:cNvPr>
          <p:cNvSpPr>
            <a:spLocks noGrp="1"/>
          </p:cNvSpPr>
          <p:nvPr>
            <p:ph idx="1"/>
          </p:nvPr>
        </p:nvSpPr>
        <p:spPr>
          <a:xfrm>
            <a:off x="0" y="585926"/>
            <a:ext cx="12192000" cy="6272073"/>
          </a:xfrm>
        </p:spPr>
        <p:txBody>
          <a:bodyPr/>
          <a:lstStyle/>
          <a:p>
            <a:r>
              <a:rPr lang="en-US" dirty="0"/>
              <a:t>Because we use OOP and functional programming paradigms the best diagram to describe this code is the code map it’s looks like a tree.</a:t>
            </a:r>
          </a:p>
        </p:txBody>
      </p:sp>
      <p:pic>
        <p:nvPicPr>
          <p:cNvPr id="11" name="Picture 10">
            <a:extLst>
              <a:ext uri="{FF2B5EF4-FFF2-40B4-BE49-F238E27FC236}">
                <a16:creationId xmlns:a16="http://schemas.microsoft.com/office/drawing/2014/main" id="{D0251CA9-B7B3-4414-877F-4789E0C26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031" y="1767621"/>
            <a:ext cx="9075938" cy="5005947"/>
          </a:xfrm>
          <a:prstGeom prst="rect">
            <a:avLst/>
          </a:prstGeom>
        </p:spPr>
      </p:pic>
    </p:spTree>
    <p:extLst>
      <p:ext uri="{BB962C8B-B14F-4D97-AF65-F5344CB8AC3E}">
        <p14:creationId xmlns:p14="http://schemas.microsoft.com/office/powerpoint/2010/main" val="188673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992E-5128-4E35-9D49-73FF51E0D3C5}"/>
              </a:ext>
            </a:extLst>
          </p:cNvPr>
          <p:cNvSpPr>
            <a:spLocks noGrp="1"/>
          </p:cNvSpPr>
          <p:nvPr>
            <p:ph type="title"/>
          </p:nvPr>
        </p:nvSpPr>
        <p:spPr>
          <a:xfrm>
            <a:off x="838200" y="0"/>
            <a:ext cx="10515600" cy="541538"/>
          </a:xfrm>
        </p:spPr>
        <p:txBody>
          <a:bodyPr>
            <a:normAutofit fontScale="90000"/>
          </a:bodyPr>
          <a:lstStyle/>
          <a:p>
            <a:pPr algn="ctr"/>
            <a:r>
              <a:rPr lang="en-US" sz="3600" b="1" dirty="0"/>
              <a:t>Software Code map </a:t>
            </a:r>
            <a:r>
              <a:rPr lang="en-US" sz="3600" b="1" dirty="0" err="1"/>
              <a:t>cont</a:t>
            </a:r>
            <a:r>
              <a:rPr lang="en-US" sz="3600" b="1" dirty="0"/>
              <a:t> …</a:t>
            </a:r>
          </a:p>
        </p:txBody>
      </p:sp>
      <p:pic>
        <p:nvPicPr>
          <p:cNvPr id="5" name="Content Placeholder 4">
            <a:extLst>
              <a:ext uri="{FF2B5EF4-FFF2-40B4-BE49-F238E27FC236}">
                <a16:creationId xmlns:a16="http://schemas.microsoft.com/office/drawing/2014/main" id="{69A719FD-4BF3-4E24-A5A0-464881D96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47776"/>
            <a:ext cx="5189340" cy="2591447"/>
          </a:xfrm>
        </p:spPr>
      </p:pic>
      <p:pic>
        <p:nvPicPr>
          <p:cNvPr id="9" name="Picture 8">
            <a:extLst>
              <a:ext uri="{FF2B5EF4-FFF2-40B4-BE49-F238E27FC236}">
                <a16:creationId xmlns:a16="http://schemas.microsoft.com/office/drawing/2014/main" id="{32E3B6BA-8867-490A-A4D1-F1516A55C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7342"/>
            <a:ext cx="5189340" cy="2732692"/>
          </a:xfrm>
          <a:prstGeom prst="rect">
            <a:avLst/>
          </a:prstGeom>
        </p:spPr>
      </p:pic>
      <p:pic>
        <p:nvPicPr>
          <p:cNvPr id="11" name="Picture 10">
            <a:extLst>
              <a:ext uri="{FF2B5EF4-FFF2-40B4-BE49-F238E27FC236}">
                <a16:creationId xmlns:a16="http://schemas.microsoft.com/office/drawing/2014/main" id="{8ABD9844-3FED-4F3C-8CEA-5199C7F67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2228" y="977341"/>
            <a:ext cx="6461908" cy="5461882"/>
          </a:xfrm>
          <a:prstGeom prst="rect">
            <a:avLst/>
          </a:prstGeom>
        </p:spPr>
      </p:pic>
    </p:spTree>
    <p:extLst>
      <p:ext uri="{BB962C8B-B14F-4D97-AF65-F5344CB8AC3E}">
        <p14:creationId xmlns:p14="http://schemas.microsoft.com/office/powerpoint/2010/main" val="124010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7C31-C7F1-43F2-99DA-58746A046C55}"/>
              </a:ext>
            </a:extLst>
          </p:cNvPr>
          <p:cNvSpPr>
            <a:spLocks noGrp="1"/>
          </p:cNvSpPr>
          <p:nvPr>
            <p:ph type="title"/>
          </p:nvPr>
        </p:nvSpPr>
        <p:spPr>
          <a:xfrm>
            <a:off x="838200" y="365126"/>
            <a:ext cx="10515600" cy="691318"/>
          </a:xfrm>
        </p:spPr>
        <p:txBody>
          <a:bodyPr>
            <a:normAutofit fontScale="90000"/>
          </a:bodyPr>
          <a:lstStyle/>
          <a:p>
            <a:pPr algn="ctr"/>
            <a:r>
              <a:rPr lang="en-US" sz="4000" b="1" dirty="0"/>
              <a:t>Software map </a:t>
            </a:r>
            <a:r>
              <a:rPr lang="en-US" sz="4000" b="1" dirty="0" err="1"/>
              <a:t>cont</a:t>
            </a:r>
            <a:r>
              <a:rPr lang="en-US" sz="4000" b="1" dirty="0"/>
              <a:t> …</a:t>
            </a:r>
          </a:p>
        </p:txBody>
      </p:sp>
      <p:pic>
        <p:nvPicPr>
          <p:cNvPr id="5" name="Content Placeholder 4">
            <a:extLst>
              <a:ext uri="{FF2B5EF4-FFF2-40B4-BE49-F238E27FC236}">
                <a16:creationId xmlns:a16="http://schemas.microsoft.com/office/drawing/2014/main" id="{16BD4A2F-8795-4550-8A0D-63C83AFA7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2359" y="3748966"/>
            <a:ext cx="3270812" cy="2567162"/>
          </a:xfrm>
        </p:spPr>
      </p:pic>
      <p:pic>
        <p:nvPicPr>
          <p:cNvPr id="7" name="Picture 6">
            <a:extLst>
              <a:ext uri="{FF2B5EF4-FFF2-40B4-BE49-F238E27FC236}">
                <a16:creationId xmlns:a16="http://schemas.microsoft.com/office/drawing/2014/main" id="{410F2F7E-7E0C-4D18-8D19-0146F1CCF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359" y="1512256"/>
            <a:ext cx="3270812" cy="2076542"/>
          </a:xfrm>
          <a:prstGeom prst="rect">
            <a:avLst/>
          </a:prstGeom>
        </p:spPr>
      </p:pic>
      <p:pic>
        <p:nvPicPr>
          <p:cNvPr id="9" name="Picture 8">
            <a:extLst>
              <a:ext uri="{FF2B5EF4-FFF2-40B4-BE49-F238E27FC236}">
                <a16:creationId xmlns:a16="http://schemas.microsoft.com/office/drawing/2014/main" id="{277D84DB-3CB4-4B1E-B403-2D3FD14BE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124" y="2135865"/>
            <a:ext cx="5994020" cy="2905866"/>
          </a:xfrm>
          <a:prstGeom prst="rect">
            <a:avLst/>
          </a:prstGeom>
        </p:spPr>
      </p:pic>
    </p:spTree>
    <p:extLst>
      <p:ext uri="{BB962C8B-B14F-4D97-AF65-F5344CB8AC3E}">
        <p14:creationId xmlns:p14="http://schemas.microsoft.com/office/powerpoint/2010/main" val="288168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0"/>
            <a:ext cx="10515600" cy="881493"/>
          </a:xfrm>
        </p:spPr>
        <p:txBody>
          <a:bodyPr>
            <a:normAutofit/>
          </a:bodyPr>
          <a:lstStyle/>
          <a:p>
            <a:pPr algn="ctr"/>
            <a:r>
              <a:rPr lang="en-US" sz="4000" b="1" dirty="0"/>
              <a:t>Technologies</a:t>
            </a:r>
            <a:r>
              <a:rPr lang="en-US" sz="3600" b="1" dirty="0"/>
              <a:t> used in the Software</a:t>
            </a:r>
          </a:p>
        </p:txBody>
      </p:sp>
      <p:sp>
        <p:nvSpPr>
          <p:cNvPr id="21" name="Content Placeholder 20">
            <a:extLst>
              <a:ext uri="{FF2B5EF4-FFF2-40B4-BE49-F238E27FC236}">
                <a16:creationId xmlns:a16="http://schemas.microsoft.com/office/drawing/2014/main" id="{10B1936E-F250-40C7-9618-0043118D08A5}"/>
              </a:ext>
            </a:extLst>
          </p:cNvPr>
          <p:cNvSpPr>
            <a:spLocks noGrp="1"/>
          </p:cNvSpPr>
          <p:nvPr>
            <p:ph idx="1"/>
          </p:nvPr>
        </p:nvSpPr>
        <p:spPr/>
        <p:txBody>
          <a:bodyPr/>
          <a:lstStyle/>
          <a:p>
            <a:r>
              <a:rPr lang="en-US" dirty="0"/>
              <a:t>SQL Server management studio to write queries and interact with database. </a:t>
            </a:r>
          </a:p>
        </p:txBody>
      </p:sp>
      <p:pic>
        <p:nvPicPr>
          <p:cNvPr id="9" name="Picture 8">
            <a:extLst>
              <a:ext uri="{FF2B5EF4-FFF2-40B4-BE49-F238E27FC236}">
                <a16:creationId xmlns:a16="http://schemas.microsoft.com/office/drawing/2014/main" id="{3EBCA699-F9A8-4D06-B969-7E4F74A4C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747" y="3105895"/>
            <a:ext cx="3608021" cy="1704790"/>
          </a:xfrm>
          <a:prstGeom prst="rect">
            <a:avLst/>
          </a:prstGeom>
        </p:spPr>
      </p:pic>
      <p:pic>
        <p:nvPicPr>
          <p:cNvPr id="19" name="Picture 18">
            <a:extLst>
              <a:ext uri="{FF2B5EF4-FFF2-40B4-BE49-F238E27FC236}">
                <a16:creationId xmlns:a16="http://schemas.microsoft.com/office/drawing/2014/main" id="{C92864FF-FF7E-4A44-9B10-0B3518249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01" y="2926337"/>
            <a:ext cx="4146853" cy="2149914"/>
          </a:xfrm>
          <a:prstGeom prst="rect">
            <a:avLst/>
          </a:prstGeom>
        </p:spPr>
      </p:pic>
    </p:spTree>
    <p:extLst>
      <p:ext uri="{BB962C8B-B14F-4D97-AF65-F5344CB8AC3E}">
        <p14:creationId xmlns:p14="http://schemas.microsoft.com/office/powerpoint/2010/main" val="314257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B7BE-5926-4AEF-8565-95DBED4EC49E}"/>
              </a:ext>
            </a:extLst>
          </p:cNvPr>
          <p:cNvSpPr>
            <a:spLocks noGrp="1"/>
          </p:cNvSpPr>
          <p:nvPr>
            <p:ph type="title"/>
          </p:nvPr>
        </p:nvSpPr>
        <p:spPr/>
        <p:txBody>
          <a:bodyPr>
            <a:normAutofit/>
          </a:bodyPr>
          <a:lstStyle/>
          <a:p>
            <a:pPr algn="ctr"/>
            <a:r>
              <a:rPr lang="en-US" sz="4000" b="1" dirty="0"/>
              <a:t>Technologies used in the Software </a:t>
            </a:r>
            <a:r>
              <a:rPr lang="en-US" sz="4000" b="1" dirty="0" err="1"/>
              <a:t>cont</a:t>
            </a:r>
            <a:r>
              <a:rPr lang="en-US" sz="4000" b="1" dirty="0"/>
              <a:t>…</a:t>
            </a:r>
            <a:endParaRPr lang="en-US" sz="4000" dirty="0"/>
          </a:p>
        </p:txBody>
      </p:sp>
      <p:sp>
        <p:nvSpPr>
          <p:cNvPr id="3" name="Content Placeholder 2">
            <a:extLst>
              <a:ext uri="{FF2B5EF4-FFF2-40B4-BE49-F238E27FC236}">
                <a16:creationId xmlns:a16="http://schemas.microsoft.com/office/drawing/2014/main" id="{A424BF94-E096-4C23-B1D7-8B5A54F0CA4E}"/>
              </a:ext>
            </a:extLst>
          </p:cNvPr>
          <p:cNvSpPr>
            <a:spLocks noGrp="1"/>
          </p:cNvSpPr>
          <p:nvPr>
            <p:ph idx="1"/>
          </p:nvPr>
        </p:nvSpPr>
        <p:spPr>
          <a:xfrm>
            <a:off x="0" y="1825624"/>
            <a:ext cx="12192000" cy="5032375"/>
          </a:xfrm>
        </p:spPr>
        <p:txBody>
          <a:bodyPr/>
          <a:lstStyle/>
          <a:p>
            <a:r>
              <a:rPr lang="en-US" dirty="0"/>
              <a:t>Visual studio : The best IDE to </a:t>
            </a:r>
          </a:p>
          <a:p>
            <a:pPr marL="0" indent="0">
              <a:buNone/>
            </a:pPr>
            <a:r>
              <a:rPr lang="en-US" dirty="0"/>
              <a:t>write and debug native and cross </a:t>
            </a:r>
          </a:p>
          <a:p>
            <a:pPr marL="0" indent="0">
              <a:buNone/>
            </a:pPr>
            <a:r>
              <a:rPr lang="en-US" dirty="0"/>
              <a:t>platform </a:t>
            </a:r>
            <a:r>
              <a:rPr lang="en-US" dirty="0" err="1"/>
              <a:t>c#</a:t>
            </a:r>
            <a:r>
              <a:rPr lang="en-US" dirty="0"/>
              <a:t> application.</a:t>
            </a:r>
          </a:p>
          <a:p>
            <a:r>
              <a:rPr lang="en-US" dirty="0"/>
              <a:t>C# 9.0 : The latest version of </a:t>
            </a:r>
            <a:r>
              <a:rPr lang="en-US" dirty="0" err="1"/>
              <a:t>c#</a:t>
            </a:r>
            <a:r>
              <a:rPr lang="en-US" dirty="0"/>
              <a:t> language.</a:t>
            </a:r>
          </a:p>
          <a:p>
            <a:r>
              <a:rPr lang="en-US" dirty="0"/>
              <a:t>Dot net framework 5.0  </a:t>
            </a:r>
          </a:p>
        </p:txBody>
      </p:sp>
      <p:pic>
        <p:nvPicPr>
          <p:cNvPr id="5" name="Picture 4">
            <a:extLst>
              <a:ext uri="{FF2B5EF4-FFF2-40B4-BE49-F238E27FC236}">
                <a16:creationId xmlns:a16="http://schemas.microsoft.com/office/drawing/2014/main" id="{3B79141F-2F60-4D18-801B-68BF0FFA4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555" y="5335479"/>
            <a:ext cx="1821387" cy="924879"/>
          </a:xfrm>
          <a:prstGeom prst="rect">
            <a:avLst/>
          </a:prstGeom>
        </p:spPr>
      </p:pic>
      <p:pic>
        <p:nvPicPr>
          <p:cNvPr id="7" name="Picture 6">
            <a:extLst>
              <a:ext uri="{FF2B5EF4-FFF2-40B4-BE49-F238E27FC236}">
                <a16:creationId xmlns:a16="http://schemas.microsoft.com/office/drawing/2014/main" id="{F71547D0-EB6F-4C6A-B3CD-FC4E24EB4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446" y="4692370"/>
            <a:ext cx="4537599" cy="1905792"/>
          </a:xfrm>
          <a:prstGeom prst="rect">
            <a:avLst/>
          </a:prstGeom>
        </p:spPr>
      </p:pic>
      <p:pic>
        <p:nvPicPr>
          <p:cNvPr id="9" name="Picture 8">
            <a:extLst>
              <a:ext uri="{FF2B5EF4-FFF2-40B4-BE49-F238E27FC236}">
                <a16:creationId xmlns:a16="http://schemas.microsoft.com/office/drawing/2014/main" id="{62F64610-B5D6-4BF6-890D-C5B2E27EF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0821" y="1455972"/>
            <a:ext cx="4848224" cy="2976562"/>
          </a:xfrm>
          <a:prstGeom prst="rect">
            <a:avLst/>
          </a:prstGeom>
        </p:spPr>
      </p:pic>
    </p:spTree>
    <p:extLst>
      <p:ext uri="{BB962C8B-B14F-4D97-AF65-F5344CB8AC3E}">
        <p14:creationId xmlns:p14="http://schemas.microsoft.com/office/powerpoint/2010/main" val="879556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TotalTime>
  <Words>798</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Smart Battery Monitor </vt:lpstr>
      <vt:lpstr>Introduction </vt:lpstr>
      <vt:lpstr>Software background application </vt:lpstr>
      <vt:lpstr>Foreground vs background performance</vt:lpstr>
      <vt:lpstr>Software Code Map </vt:lpstr>
      <vt:lpstr>Software Code map cont …</vt:lpstr>
      <vt:lpstr>Software map cont …</vt:lpstr>
      <vt:lpstr>Technologies used in the Software</vt:lpstr>
      <vt:lpstr>Technologies used in the Software cont…</vt:lpstr>
      <vt:lpstr>Technologies used in the Software cont…</vt:lpstr>
      <vt:lpstr>Hardware </vt:lpstr>
      <vt:lpstr>Hardware cont…</vt:lpstr>
      <vt:lpstr>Criteria for choosing uC: </vt:lpstr>
      <vt:lpstr>Protection and isolation of uC</vt:lpstr>
      <vt:lpstr>How we overcome EMF ? </vt:lpstr>
      <vt:lpstr>Technologies used in the hardware </vt:lpstr>
      <vt:lpstr>Technologies used in the hardware cont…</vt:lpstr>
      <vt:lpstr>Technologies used in the hardware cont…</vt:lpstr>
      <vt:lpstr>Technologies used in the hardware cont…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Monitor </dc:title>
  <dc:creator>mohammed sayed hemed</dc:creator>
  <cp:lastModifiedBy>mohammed sayed hemed</cp:lastModifiedBy>
  <cp:revision>2</cp:revision>
  <dcterms:created xsi:type="dcterms:W3CDTF">2021-07-20T20:57:22Z</dcterms:created>
  <dcterms:modified xsi:type="dcterms:W3CDTF">2021-07-20T22:54:32Z</dcterms:modified>
</cp:coreProperties>
</file>