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a:xfrm>
            <a:off x="5332412" y="5883275"/>
            <a:ext cx="4324044" cy="365125"/>
          </a:xfrm>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37311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8CB49-7634-4633-A95D-B17D616CAA34}" type="datetimeFigureOut">
              <a:rPr lang="ar-EG" smtClean="0"/>
              <a:t>07/06/1445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45922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285876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11885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2442467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46004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249845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336166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76825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0951856" y="5867131"/>
            <a:ext cx="551167" cy="365125"/>
          </a:xfrm>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95681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F8CB49-7634-4633-A95D-B17D616CAA34}" type="datetimeFigureOut">
              <a:rPr lang="ar-EG" smtClean="0"/>
              <a:t>07/06/1445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327167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F8CB49-7634-4633-A95D-B17D616CAA34}" type="datetimeFigureOut">
              <a:rPr lang="ar-EG" smtClean="0"/>
              <a:t>07/06/1445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29173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F8CB49-7634-4633-A95D-B17D616CAA34}" type="datetimeFigureOut">
              <a:rPr lang="ar-EG" smtClean="0"/>
              <a:t>07/06/1445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290689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F8CB49-7634-4633-A95D-B17D616CAA34}" type="datetimeFigureOut">
              <a:rPr lang="ar-EG" smtClean="0"/>
              <a:t>07/06/1445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279308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8CB49-7634-4633-A95D-B17D616CAA34}" type="datetimeFigureOut">
              <a:rPr lang="ar-EG" smtClean="0"/>
              <a:t>07/06/1445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337061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8CB49-7634-4633-A95D-B17D616CAA34}" type="datetimeFigureOut">
              <a:rPr lang="ar-EG" smtClean="0"/>
              <a:t>07/06/1445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305627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F8CB49-7634-4633-A95D-B17D616CAA34}" type="datetimeFigureOut">
              <a:rPr lang="ar-EG" smtClean="0"/>
              <a:t>07/06/1445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0A7CDE1-D175-4747-9F6E-461D982FA2EA}" type="slidenum">
              <a:rPr lang="ar-EG" smtClean="0"/>
              <a:t>‹#›</a:t>
            </a:fld>
            <a:endParaRPr lang="ar-EG"/>
          </a:p>
        </p:txBody>
      </p:sp>
    </p:spTree>
    <p:extLst>
      <p:ext uri="{BB962C8B-B14F-4D97-AF65-F5344CB8AC3E}">
        <p14:creationId xmlns:p14="http://schemas.microsoft.com/office/powerpoint/2010/main" val="113229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F8CB49-7634-4633-A95D-B17D616CAA34}" type="datetimeFigureOut">
              <a:rPr lang="ar-EG" smtClean="0"/>
              <a:t>07/06/1445</a:t>
            </a:fld>
            <a:endParaRPr lang="ar-E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E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A7CDE1-D175-4747-9F6E-461D982FA2EA}" type="slidenum">
              <a:rPr lang="ar-EG" smtClean="0"/>
              <a:t>‹#›</a:t>
            </a:fld>
            <a:endParaRPr lang="ar-EG"/>
          </a:p>
        </p:txBody>
      </p:sp>
    </p:spTree>
    <p:extLst>
      <p:ext uri="{BB962C8B-B14F-4D97-AF65-F5344CB8AC3E}">
        <p14:creationId xmlns:p14="http://schemas.microsoft.com/office/powerpoint/2010/main" val="3164213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4835" y="2442948"/>
            <a:ext cx="8543499" cy="923330"/>
          </a:xfrm>
          <a:prstGeom prst="rect">
            <a:avLst/>
          </a:prstGeom>
          <a:noFill/>
        </p:spPr>
        <p:txBody>
          <a:bodyPr wrap="square" rtlCol="1">
            <a:spAutoFit/>
          </a:bodyPr>
          <a:lstStyle/>
          <a:p>
            <a:pPr algn="l" rtl="0"/>
            <a:r>
              <a:rPr lang="en-US" sz="5400" dirty="0" smtClean="0"/>
              <a:t>Examples on Distributions</a:t>
            </a:r>
            <a:endParaRPr lang="ar-EG" sz="5400" dirty="0"/>
          </a:p>
        </p:txBody>
      </p:sp>
    </p:spTree>
    <p:extLst>
      <p:ext uri="{BB962C8B-B14F-4D97-AF65-F5344CB8AC3E}">
        <p14:creationId xmlns:p14="http://schemas.microsoft.com/office/powerpoint/2010/main" val="3854517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096" y="109182"/>
            <a:ext cx="10335904" cy="2923877"/>
          </a:xfrm>
          <a:prstGeom prst="rect">
            <a:avLst/>
          </a:prstGeom>
          <a:noFill/>
        </p:spPr>
        <p:txBody>
          <a:bodyPr wrap="square" rtlCol="1">
            <a:spAutoFit/>
          </a:bodyPr>
          <a:lstStyle/>
          <a:p>
            <a:pPr algn="l" rtl="0"/>
            <a:r>
              <a:rPr lang="en-US" sz="3200" dirty="0" smtClean="0"/>
              <a:t>Output</a:t>
            </a:r>
          </a:p>
          <a:p>
            <a:pPr algn="l" rtl="0"/>
            <a:endParaRPr lang="en-US" sz="3200" dirty="0"/>
          </a:p>
          <a:p>
            <a:pPr algn="l" rtl="0"/>
            <a:r>
              <a:rPr lang="en-US" sz="2400" dirty="0" smtClean="0"/>
              <a:t>1.</a:t>
            </a:r>
          </a:p>
          <a:p>
            <a:pPr algn="l" rtl="0"/>
            <a:endParaRPr lang="en-US" sz="2400" dirty="0"/>
          </a:p>
          <a:p>
            <a:pPr algn="l" rtl="0"/>
            <a:endParaRPr lang="en-US" sz="2400" dirty="0" smtClean="0"/>
          </a:p>
          <a:p>
            <a:pPr algn="l" rtl="0"/>
            <a:endParaRPr lang="en-US" sz="2400" dirty="0" smtClean="0"/>
          </a:p>
          <a:p>
            <a:pPr algn="l" rtl="0"/>
            <a:r>
              <a:rPr lang="en-US" sz="2400" dirty="0" smtClean="0"/>
              <a:t>2. PDF and CDF Graphs</a:t>
            </a:r>
            <a:endParaRPr lang="en-US" sz="2400" dirty="0"/>
          </a:p>
        </p:txBody>
      </p:sp>
      <p:pic>
        <p:nvPicPr>
          <p:cNvPr id="3" name="Picture 2"/>
          <p:cNvPicPr/>
          <p:nvPr/>
        </p:nvPicPr>
        <p:blipFill>
          <a:blip r:embed="rId2"/>
          <a:stretch>
            <a:fillRect/>
          </a:stretch>
        </p:blipFill>
        <p:spPr>
          <a:xfrm>
            <a:off x="2349857" y="1246725"/>
            <a:ext cx="9348382" cy="618014"/>
          </a:xfrm>
          <a:prstGeom prst="rect">
            <a:avLst/>
          </a:prstGeom>
        </p:spPr>
      </p:pic>
      <p:pic>
        <p:nvPicPr>
          <p:cNvPr id="4" name="Picture 3" descr="A graph with a blue line&#10;&#10;Description automatically generated"/>
          <p:cNvPicPr/>
          <p:nvPr/>
        </p:nvPicPr>
        <p:blipFill rotWithShape="1">
          <a:blip r:embed="rId3">
            <a:extLst>
              <a:ext uri="{28A0092B-C50C-407E-A947-70E740481C1C}">
                <a14:useLocalDpi xmlns:a14="http://schemas.microsoft.com/office/drawing/2010/main" val="0"/>
              </a:ext>
            </a:extLst>
          </a:blip>
          <a:srcRect l="2019" t="2097" r="1069" b="1394"/>
          <a:stretch/>
        </p:blipFill>
        <p:spPr bwMode="auto">
          <a:xfrm>
            <a:off x="1856096" y="3152632"/>
            <a:ext cx="3712192" cy="2811438"/>
          </a:xfrm>
          <a:prstGeom prst="rect">
            <a:avLst/>
          </a:prstGeom>
          <a:noFill/>
          <a:ln>
            <a:noFill/>
          </a:ln>
        </p:spPr>
      </p:pic>
      <p:pic>
        <p:nvPicPr>
          <p:cNvPr id="5" name="Picture 4" descr="A graph with a blue line&#10;&#10;Description automatically generated"/>
          <p:cNvPicPr/>
          <p:nvPr/>
        </p:nvPicPr>
        <p:blipFill rotWithShape="1">
          <a:blip r:embed="rId4">
            <a:extLst>
              <a:ext uri="{28A0092B-C50C-407E-A947-70E740481C1C}">
                <a14:useLocalDpi xmlns:a14="http://schemas.microsoft.com/office/drawing/2010/main" val="0"/>
              </a:ext>
            </a:extLst>
          </a:blip>
          <a:srcRect l="3139" t="5781" r="2429" b="2651"/>
          <a:stretch/>
        </p:blipFill>
        <p:spPr bwMode="auto">
          <a:xfrm>
            <a:off x="7024048" y="3033059"/>
            <a:ext cx="4244454" cy="3193577"/>
          </a:xfrm>
          <a:prstGeom prst="rect">
            <a:avLst/>
          </a:prstGeom>
          <a:noFill/>
          <a:ln>
            <a:noFill/>
          </a:ln>
        </p:spPr>
      </p:pic>
    </p:spTree>
    <p:extLst>
      <p:ext uri="{BB962C8B-B14F-4D97-AF65-F5344CB8AC3E}">
        <p14:creationId xmlns:p14="http://schemas.microsoft.com/office/powerpoint/2010/main" val="186177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4776" y="1801504"/>
            <a:ext cx="8789158" cy="584775"/>
          </a:xfrm>
          <a:prstGeom prst="rect">
            <a:avLst/>
          </a:prstGeom>
          <a:noFill/>
        </p:spPr>
        <p:txBody>
          <a:bodyPr wrap="square" rtlCol="1">
            <a:spAutoFit/>
          </a:bodyPr>
          <a:lstStyle/>
          <a:p>
            <a:pPr algn="l" rtl="0"/>
            <a:r>
              <a:rPr lang="en-US" sz="3200" b="1" dirty="0" smtClean="0"/>
              <a:t>Traffic density of street</a:t>
            </a:r>
            <a:endParaRPr lang="ar-EG"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903" y="2741121"/>
            <a:ext cx="7239000" cy="3752850"/>
          </a:xfrm>
          <a:prstGeom prst="rect">
            <a:avLst/>
          </a:prstGeom>
        </p:spPr>
      </p:pic>
    </p:spTree>
    <p:extLst>
      <p:ext uri="{BB962C8B-B14F-4D97-AF65-F5344CB8AC3E}">
        <p14:creationId xmlns:p14="http://schemas.microsoft.com/office/powerpoint/2010/main" val="2389734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845" y="1405719"/>
            <a:ext cx="10636155" cy="4893647"/>
          </a:xfrm>
          <a:prstGeom prst="rect">
            <a:avLst/>
          </a:prstGeom>
          <a:noFill/>
        </p:spPr>
        <p:txBody>
          <a:bodyPr wrap="square" rtlCol="1">
            <a:spAutoFit/>
          </a:bodyPr>
          <a:lstStyle/>
          <a:p>
            <a:pPr algn="l" rtl="0"/>
            <a:r>
              <a:rPr lang="en-US" sz="2400" dirty="0"/>
              <a:t>If the average number of cars that cross a particular street in a day is 25, then you can find the probability of 28 cars passing the street using the </a:t>
            </a:r>
            <a:r>
              <a:rPr lang="en-US" sz="2400" dirty="0" err="1"/>
              <a:t>poisson</a:t>
            </a:r>
            <a:r>
              <a:rPr lang="en-US" sz="2400" dirty="0"/>
              <a:t> formula. </a:t>
            </a:r>
          </a:p>
          <a:p>
            <a:pPr marL="342900" lvl="0" indent="-342900" algn="l" rtl="0">
              <a:buFont typeface="Arial" panose="020B0604020202020204" pitchFamily="34" charset="0"/>
              <a:buChar char="•"/>
            </a:pPr>
            <a:r>
              <a:rPr lang="en-US" sz="2400" i="1" dirty="0"/>
              <a:t>X</a:t>
            </a:r>
            <a:r>
              <a:rPr lang="en-US" sz="2400" dirty="0"/>
              <a:t> is the random variable representing the number of </a:t>
            </a:r>
            <a:r>
              <a:rPr lang="en-US" sz="2400" dirty="0" smtClean="0"/>
              <a:t>events,</a:t>
            </a:r>
          </a:p>
          <a:p>
            <a:pPr marL="342900" lvl="0" indent="-342900" algn="l" rtl="0">
              <a:buFont typeface="Arial" panose="020B0604020202020204" pitchFamily="34" charset="0"/>
              <a:buChar char="•"/>
            </a:pPr>
            <a:r>
              <a:rPr lang="en-US" sz="2400" i="1" dirty="0" smtClean="0"/>
              <a:t>k</a:t>
            </a:r>
            <a:r>
              <a:rPr lang="en-US" sz="2400" dirty="0" smtClean="0"/>
              <a:t> </a:t>
            </a:r>
            <a:r>
              <a:rPr lang="en-US" sz="2400" dirty="0"/>
              <a:t>is the specific number of events we're interested in (in this case, 28 cars passing the street</a:t>
            </a:r>
            <a:r>
              <a:rPr lang="en-US" sz="2400" dirty="0" smtClean="0"/>
              <a:t>),</a:t>
            </a:r>
          </a:p>
          <a:p>
            <a:pPr marL="342900" lvl="0" indent="-342900" algn="l" rtl="0">
              <a:buFont typeface="Arial" panose="020B0604020202020204" pitchFamily="34" charset="0"/>
              <a:buChar char="•"/>
            </a:pPr>
            <a:r>
              <a:rPr lang="en-US" sz="2400" i="1" dirty="0" smtClean="0"/>
              <a:t>λ</a:t>
            </a:r>
            <a:r>
              <a:rPr lang="en-US" sz="2400" dirty="0" smtClean="0"/>
              <a:t> </a:t>
            </a:r>
            <a:r>
              <a:rPr lang="en-US" sz="2400" dirty="0"/>
              <a:t>is the average rate of events per interval.</a:t>
            </a:r>
          </a:p>
          <a:p>
            <a:pPr algn="l" rtl="0"/>
            <a:r>
              <a:rPr lang="en-US" sz="2400" dirty="0"/>
              <a:t>In your example:</a:t>
            </a:r>
          </a:p>
          <a:p>
            <a:pPr marL="342900" lvl="0" indent="-342900" algn="l" rtl="0">
              <a:buFont typeface="Arial" panose="020B0604020202020204" pitchFamily="34" charset="0"/>
              <a:buChar char="•"/>
            </a:pPr>
            <a:r>
              <a:rPr lang="en-US" sz="2400" i="1" dirty="0"/>
              <a:t>λ</a:t>
            </a:r>
            <a:r>
              <a:rPr lang="en-US" sz="2400" dirty="0"/>
              <a:t>=25 (average number of cars passing the street in a day</a:t>
            </a:r>
            <a:r>
              <a:rPr lang="en-US" sz="2400" dirty="0" smtClean="0"/>
              <a:t>),</a:t>
            </a:r>
          </a:p>
          <a:p>
            <a:pPr marL="342900" lvl="0" indent="-342900" algn="l" rtl="0">
              <a:buFont typeface="Arial" panose="020B0604020202020204" pitchFamily="34" charset="0"/>
              <a:buChar char="•"/>
            </a:pPr>
            <a:r>
              <a:rPr lang="en-US" sz="2400" i="1" dirty="0" smtClean="0"/>
              <a:t>k</a:t>
            </a:r>
            <a:r>
              <a:rPr lang="en-US" sz="2400" dirty="0" smtClean="0"/>
              <a:t>=28 </a:t>
            </a:r>
            <a:r>
              <a:rPr lang="en-US" sz="2400" dirty="0"/>
              <a:t>(the number of cars you want to find the probability for).</a:t>
            </a:r>
          </a:p>
          <a:p>
            <a:pPr algn="l" rtl="0"/>
            <a:r>
              <a:rPr lang="en-US" sz="2400" dirty="0"/>
              <a:t>Plugging in these values, the probability of observing exactly 28 cars passing the street in a day is:</a:t>
            </a:r>
          </a:p>
          <a:p>
            <a:pPr algn="l" rtl="0"/>
            <a:r>
              <a:rPr lang="en-US" sz="2400" i="1" dirty="0"/>
              <a:t>P</a:t>
            </a:r>
            <a:r>
              <a:rPr lang="en-US" sz="2400" dirty="0"/>
              <a:t>(</a:t>
            </a:r>
            <a:r>
              <a:rPr lang="en-US" sz="2400" i="1" dirty="0"/>
              <a:t>X</a:t>
            </a:r>
            <a:r>
              <a:rPr lang="en-US" sz="2400" dirty="0"/>
              <a:t>=28)=</a:t>
            </a:r>
            <a:r>
              <a:rPr lang="en-US" sz="2400" i="1" dirty="0"/>
              <a:t> e</a:t>
            </a:r>
            <a:r>
              <a:rPr lang="en-US" sz="2400" baseline="30000" dirty="0"/>
              <a:t>−25</a:t>
            </a:r>
            <a:r>
              <a:rPr lang="en-US" sz="2400" dirty="0"/>
              <a:t>⋅25</a:t>
            </a:r>
            <a:r>
              <a:rPr lang="en-US" sz="2400" baseline="30000" dirty="0"/>
              <a:t>28​</a:t>
            </a:r>
            <a:r>
              <a:rPr lang="en-US" sz="2400" dirty="0"/>
              <a:t>/28!</a:t>
            </a:r>
          </a:p>
          <a:p>
            <a:pPr algn="l" rtl="0"/>
            <a:endParaRPr lang="ar-EG" sz="2400" dirty="0"/>
          </a:p>
        </p:txBody>
      </p:sp>
      <p:sp>
        <p:nvSpPr>
          <p:cNvPr id="3" name="TextBox 2"/>
          <p:cNvSpPr txBox="1"/>
          <p:nvPr/>
        </p:nvSpPr>
        <p:spPr>
          <a:xfrm>
            <a:off x="4203511" y="341194"/>
            <a:ext cx="4339988" cy="584775"/>
          </a:xfrm>
          <a:prstGeom prst="rect">
            <a:avLst/>
          </a:prstGeom>
          <a:noFill/>
        </p:spPr>
        <p:txBody>
          <a:bodyPr wrap="square" rtlCol="1">
            <a:spAutoFit/>
          </a:bodyPr>
          <a:lstStyle/>
          <a:p>
            <a:pPr algn="ctr" rtl="0"/>
            <a:r>
              <a:rPr lang="en-US" sz="3200" dirty="0" smtClean="0"/>
              <a:t>How Example Works?</a:t>
            </a:r>
            <a:endParaRPr lang="ar-EG" sz="3200" dirty="0"/>
          </a:p>
        </p:txBody>
      </p:sp>
    </p:spTree>
    <p:extLst>
      <p:ext uri="{BB962C8B-B14F-4D97-AF65-F5344CB8AC3E}">
        <p14:creationId xmlns:p14="http://schemas.microsoft.com/office/powerpoint/2010/main" val="20729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2323" y="559558"/>
            <a:ext cx="10499678" cy="5016758"/>
          </a:xfrm>
          <a:prstGeom prst="rect">
            <a:avLst/>
          </a:prstGeom>
          <a:noFill/>
        </p:spPr>
        <p:txBody>
          <a:bodyPr wrap="square" rtlCol="1">
            <a:spAutoFit/>
          </a:bodyPr>
          <a:lstStyle/>
          <a:p>
            <a:pPr algn="l" rtl="0"/>
            <a:r>
              <a:rPr lang="en-US" sz="2000" dirty="0"/>
              <a:t>import </a:t>
            </a:r>
            <a:r>
              <a:rPr lang="en-US" sz="2000" dirty="0" err="1"/>
              <a:t>numpy</a:t>
            </a:r>
            <a:r>
              <a:rPr lang="en-US" sz="2000" dirty="0"/>
              <a:t> as np</a:t>
            </a:r>
          </a:p>
          <a:p>
            <a:pPr algn="l" rtl="0"/>
            <a:r>
              <a:rPr lang="en-US" sz="2000" dirty="0"/>
              <a:t>import </a:t>
            </a:r>
            <a:r>
              <a:rPr lang="en-US" sz="2000" dirty="0" err="1"/>
              <a:t>matplotlib.pyplot</a:t>
            </a:r>
            <a:r>
              <a:rPr lang="en-US" sz="2000" dirty="0"/>
              <a:t> as </a:t>
            </a:r>
            <a:r>
              <a:rPr lang="en-US" sz="2000" dirty="0" err="1"/>
              <a:t>plt</a:t>
            </a:r>
            <a:endParaRPr lang="en-US" sz="2000" dirty="0"/>
          </a:p>
          <a:p>
            <a:pPr algn="l" rtl="0"/>
            <a:r>
              <a:rPr lang="en-US" sz="2000" dirty="0"/>
              <a:t>import time</a:t>
            </a:r>
          </a:p>
          <a:p>
            <a:pPr algn="l" rtl="0"/>
            <a:r>
              <a:rPr lang="en-US" sz="2000" dirty="0"/>
              <a:t>from </a:t>
            </a:r>
            <a:r>
              <a:rPr lang="en-US" sz="2000" dirty="0" err="1"/>
              <a:t>scipy.stats</a:t>
            </a:r>
            <a:r>
              <a:rPr lang="en-US" sz="2000" dirty="0"/>
              <a:t> import </a:t>
            </a:r>
            <a:r>
              <a:rPr lang="en-US" sz="2000" dirty="0" err="1"/>
              <a:t>poisson</a:t>
            </a:r>
            <a:endParaRPr lang="en-US" sz="2000" dirty="0"/>
          </a:p>
          <a:p>
            <a:pPr algn="l" rtl="0"/>
            <a:endParaRPr lang="en-US" sz="2000" dirty="0" smtClean="0"/>
          </a:p>
          <a:p>
            <a:pPr algn="l" rtl="0"/>
            <a:r>
              <a:rPr lang="en-US" sz="2000" dirty="0" err="1" smtClean="0"/>
              <a:t>def</a:t>
            </a:r>
            <a:r>
              <a:rPr lang="en-US" sz="2000" dirty="0" smtClean="0"/>
              <a:t> </a:t>
            </a:r>
            <a:r>
              <a:rPr lang="en-US" sz="2000" dirty="0" err="1"/>
              <a:t>print_pause</a:t>
            </a:r>
            <a:r>
              <a:rPr lang="en-US" sz="2000" dirty="0"/>
              <a:t>(message):</a:t>
            </a:r>
          </a:p>
          <a:p>
            <a:pPr algn="l" rtl="0"/>
            <a:r>
              <a:rPr lang="en-US" sz="2000" dirty="0"/>
              <a:t>    print(message)</a:t>
            </a:r>
          </a:p>
          <a:p>
            <a:pPr algn="l" rtl="0"/>
            <a:r>
              <a:rPr lang="en-US" sz="2000" dirty="0"/>
              <a:t>    </a:t>
            </a:r>
            <a:r>
              <a:rPr lang="en-US" sz="2000" dirty="0" err="1"/>
              <a:t>time.sleep</a:t>
            </a:r>
            <a:r>
              <a:rPr lang="en-US" sz="2000" dirty="0"/>
              <a:t>(2)</a:t>
            </a:r>
          </a:p>
          <a:p>
            <a:pPr algn="l" rtl="0"/>
            <a:endParaRPr lang="en-US" sz="2000" dirty="0" smtClean="0"/>
          </a:p>
          <a:p>
            <a:pPr algn="l" rtl="0"/>
            <a:r>
              <a:rPr lang="en-US" sz="2000" dirty="0" err="1" smtClean="0"/>
              <a:t>def</a:t>
            </a:r>
            <a:r>
              <a:rPr lang="en-US" sz="2000" dirty="0" smtClean="0"/>
              <a:t> </a:t>
            </a:r>
            <a:r>
              <a:rPr lang="en-US" sz="2000" dirty="0" err="1"/>
              <a:t>poisson_drv</a:t>
            </a:r>
            <a:r>
              <a:rPr lang="en-US" sz="2000" dirty="0"/>
              <a:t>():</a:t>
            </a:r>
          </a:p>
          <a:p>
            <a:pPr algn="l" rtl="0"/>
            <a:r>
              <a:rPr lang="en-US" sz="2000" dirty="0"/>
              <a:t>    # Set the parameter</a:t>
            </a:r>
          </a:p>
          <a:p>
            <a:pPr algn="l" rtl="0"/>
            <a:r>
              <a:rPr lang="en-US" sz="2000" dirty="0"/>
              <a:t>    </a:t>
            </a:r>
            <a:r>
              <a:rPr lang="en-US" sz="2000" dirty="0" err="1"/>
              <a:t>rate_poisson</a:t>
            </a:r>
            <a:r>
              <a:rPr lang="en-US" sz="2000" dirty="0"/>
              <a:t> = 2  # Average rate (lambda) for the Poisson distribution</a:t>
            </a:r>
          </a:p>
          <a:p>
            <a:pPr algn="l" rtl="0"/>
            <a:r>
              <a:rPr lang="en-US" sz="2000" dirty="0"/>
              <a:t>    print("A service center receives an average of 2 customers per hour.")</a:t>
            </a:r>
          </a:p>
          <a:p>
            <a:pPr algn="l" rtl="0"/>
            <a:r>
              <a:rPr lang="en-US" sz="2000" dirty="0"/>
              <a:t>    </a:t>
            </a:r>
            <a:r>
              <a:rPr lang="en-US" sz="2000" dirty="0" err="1"/>
              <a:t>print_pause</a:t>
            </a:r>
            <a:r>
              <a:rPr lang="en-US" sz="2000" dirty="0"/>
              <a:t>("What is the probability of receiving at most 3 customers in the next hour?")</a:t>
            </a:r>
          </a:p>
          <a:p>
            <a:pPr algn="l" rtl="0"/>
            <a:r>
              <a:rPr lang="en-US" sz="2000" dirty="0"/>
              <a:t>    </a:t>
            </a:r>
            <a:r>
              <a:rPr lang="en-US" sz="2000" dirty="0" err="1"/>
              <a:t>print_pause</a:t>
            </a:r>
            <a:r>
              <a:rPr lang="en-US" sz="2000" dirty="0"/>
              <a:t>("We can use the Poisson random variable for this scenario.")</a:t>
            </a:r>
          </a:p>
          <a:p>
            <a:pPr algn="l" rtl="0"/>
            <a:r>
              <a:rPr lang="en-US" sz="2000" dirty="0"/>
              <a:t>    </a:t>
            </a:r>
            <a:r>
              <a:rPr lang="en-US" sz="2000" dirty="0" err="1"/>
              <a:t>print_pause</a:t>
            </a:r>
            <a:r>
              <a:rPr lang="en-US" sz="2000" dirty="0"/>
              <a:t>(</a:t>
            </a:r>
            <a:r>
              <a:rPr lang="en-US" sz="2000" dirty="0" err="1"/>
              <a:t>f"The</a:t>
            </a:r>
            <a:r>
              <a:rPr lang="en-US" sz="2000" dirty="0"/>
              <a:t> average rate (lambda) is {</a:t>
            </a:r>
            <a:r>
              <a:rPr lang="en-US" sz="2000" dirty="0" err="1"/>
              <a:t>rate_poisson</a:t>
            </a:r>
            <a:r>
              <a:rPr lang="en-US" sz="2000" dirty="0"/>
              <a:t>} customers per hour.")</a:t>
            </a:r>
          </a:p>
        </p:txBody>
      </p:sp>
    </p:spTree>
    <p:extLst>
      <p:ext uri="{BB962C8B-B14F-4D97-AF65-F5344CB8AC3E}">
        <p14:creationId xmlns:p14="http://schemas.microsoft.com/office/powerpoint/2010/main" val="1603442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3266" y="232012"/>
            <a:ext cx="10649803" cy="6247864"/>
          </a:xfrm>
          <a:prstGeom prst="rect">
            <a:avLst/>
          </a:prstGeom>
          <a:noFill/>
        </p:spPr>
        <p:txBody>
          <a:bodyPr wrap="square" rtlCol="1">
            <a:spAutoFit/>
          </a:bodyPr>
          <a:lstStyle/>
          <a:p>
            <a:pPr algn="l" rtl="0"/>
            <a:r>
              <a:rPr lang="en-US" sz="2000" dirty="0"/>
              <a:t> # Generate Poisson random variable</a:t>
            </a:r>
          </a:p>
          <a:p>
            <a:pPr algn="l" rtl="0"/>
            <a:r>
              <a:rPr lang="en-US" sz="2000" dirty="0"/>
              <a:t>    </a:t>
            </a:r>
            <a:r>
              <a:rPr lang="en-US" sz="2000" dirty="0" err="1"/>
              <a:t>poisson_rvs</a:t>
            </a:r>
            <a:r>
              <a:rPr lang="en-US" sz="2000" dirty="0"/>
              <a:t> = </a:t>
            </a:r>
            <a:r>
              <a:rPr lang="en-US" sz="2000" dirty="0" err="1"/>
              <a:t>poisson.rvs</a:t>
            </a:r>
            <a:r>
              <a:rPr lang="en-US" sz="2000" dirty="0"/>
              <a:t>(mu=</a:t>
            </a:r>
            <a:r>
              <a:rPr lang="en-US" sz="2000" dirty="0" err="1"/>
              <a:t>rate_poisson</a:t>
            </a:r>
            <a:r>
              <a:rPr lang="en-US" sz="2000" dirty="0"/>
              <a:t>, size=1000)</a:t>
            </a:r>
          </a:p>
          <a:p>
            <a:pPr algn="l" rtl="0"/>
            <a:r>
              <a:rPr lang="en-US" sz="2000" dirty="0"/>
              <a:t> </a:t>
            </a:r>
            <a:r>
              <a:rPr lang="en-US" sz="2000" dirty="0" smtClean="0"/>
              <a:t># </a:t>
            </a:r>
            <a:r>
              <a:rPr lang="en-US" sz="2000" dirty="0"/>
              <a:t>Calculate PMF and CDF</a:t>
            </a:r>
          </a:p>
          <a:p>
            <a:pPr algn="l" rtl="0"/>
            <a:r>
              <a:rPr lang="en-US" sz="2000" dirty="0"/>
              <a:t>    </a:t>
            </a:r>
            <a:r>
              <a:rPr lang="en-US" sz="2000" dirty="0" err="1"/>
              <a:t>k_values</a:t>
            </a:r>
            <a:r>
              <a:rPr lang="en-US" sz="2000" dirty="0"/>
              <a:t> = </a:t>
            </a:r>
            <a:r>
              <a:rPr lang="en-US" sz="2000" dirty="0" err="1"/>
              <a:t>np.arange</a:t>
            </a:r>
            <a:r>
              <a:rPr lang="en-US" sz="2000" dirty="0"/>
              <a:t>(0, 10)  # Adjust the range based on your scenario</a:t>
            </a:r>
          </a:p>
          <a:p>
            <a:pPr algn="l" rtl="0"/>
            <a:r>
              <a:rPr lang="en-US" sz="2000" dirty="0"/>
              <a:t>    </a:t>
            </a:r>
            <a:r>
              <a:rPr lang="en-US" sz="2000" dirty="0" err="1"/>
              <a:t>pmf_values</a:t>
            </a:r>
            <a:r>
              <a:rPr lang="en-US" sz="2000" dirty="0"/>
              <a:t> = </a:t>
            </a:r>
            <a:r>
              <a:rPr lang="en-US" sz="2000" dirty="0" err="1"/>
              <a:t>poisson.pmf</a:t>
            </a:r>
            <a:r>
              <a:rPr lang="en-US" sz="2000" dirty="0"/>
              <a:t>(</a:t>
            </a:r>
            <a:r>
              <a:rPr lang="en-US" sz="2000" dirty="0" err="1"/>
              <a:t>k_values</a:t>
            </a:r>
            <a:r>
              <a:rPr lang="en-US" sz="2000" dirty="0"/>
              <a:t>, mu=</a:t>
            </a:r>
            <a:r>
              <a:rPr lang="en-US" sz="2000" dirty="0" err="1"/>
              <a:t>rate_poisson</a:t>
            </a:r>
            <a:r>
              <a:rPr lang="en-US" sz="2000" dirty="0"/>
              <a:t>)</a:t>
            </a:r>
          </a:p>
          <a:p>
            <a:pPr algn="l" rtl="0"/>
            <a:r>
              <a:rPr lang="en-US" sz="2000" dirty="0"/>
              <a:t>    </a:t>
            </a:r>
            <a:r>
              <a:rPr lang="en-US" sz="2000" dirty="0" err="1"/>
              <a:t>cdf_values</a:t>
            </a:r>
            <a:r>
              <a:rPr lang="en-US" sz="2000" dirty="0"/>
              <a:t> = </a:t>
            </a:r>
            <a:r>
              <a:rPr lang="en-US" sz="2000" dirty="0" err="1"/>
              <a:t>poisson.cdf</a:t>
            </a:r>
            <a:r>
              <a:rPr lang="en-US" sz="2000" dirty="0"/>
              <a:t>(</a:t>
            </a:r>
            <a:r>
              <a:rPr lang="en-US" sz="2000" dirty="0" err="1"/>
              <a:t>k_values</a:t>
            </a:r>
            <a:r>
              <a:rPr lang="en-US" sz="2000" dirty="0"/>
              <a:t>, mu=</a:t>
            </a:r>
            <a:r>
              <a:rPr lang="en-US" sz="2000" dirty="0" err="1"/>
              <a:t>rate_poisson</a:t>
            </a:r>
            <a:r>
              <a:rPr lang="en-US" sz="2000" dirty="0"/>
              <a:t>)</a:t>
            </a:r>
          </a:p>
          <a:p>
            <a:pPr algn="l" rtl="0"/>
            <a:r>
              <a:rPr lang="en-US" sz="2000" dirty="0"/>
              <a:t>    # Calculate mean and variance</a:t>
            </a:r>
          </a:p>
          <a:p>
            <a:pPr algn="l" rtl="0"/>
            <a:r>
              <a:rPr lang="en-US" sz="2000" dirty="0"/>
              <a:t>    </a:t>
            </a:r>
            <a:r>
              <a:rPr lang="en-US" sz="2000" dirty="0" err="1"/>
              <a:t>mean_poisson</a:t>
            </a:r>
            <a:r>
              <a:rPr lang="en-US" sz="2000" dirty="0"/>
              <a:t> = </a:t>
            </a:r>
            <a:r>
              <a:rPr lang="en-US" sz="2000" dirty="0" err="1"/>
              <a:t>poisson.mean</a:t>
            </a:r>
            <a:r>
              <a:rPr lang="en-US" sz="2000" dirty="0"/>
              <a:t>(mu=</a:t>
            </a:r>
            <a:r>
              <a:rPr lang="en-US" sz="2000" dirty="0" err="1"/>
              <a:t>rate_poisson</a:t>
            </a:r>
            <a:r>
              <a:rPr lang="en-US" sz="2000" dirty="0"/>
              <a:t>)</a:t>
            </a:r>
          </a:p>
          <a:p>
            <a:pPr algn="l" rtl="0"/>
            <a:r>
              <a:rPr lang="en-US" sz="2000" dirty="0"/>
              <a:t>    </a:t>
            </a:r>
            <a:r>
              <a:rPr lang="en-US" sz="2000" dirty="0" err="1"/>
              <a:t>variance_poisson</a:t>
            </a:r>
            <a:r>
              <a:rPr lang="en-US" sz="2000" dirty="0"/>
              <a:t> = </a:t>
            </a:r>
            <a:r>
              <a:rPr lang="en-US" sz="2000" dirty="0" err="1"/>
              <a:t>poisson.var</a:t>
            </a:r>
            <a:r>
              <a:rPr lang="en-US" sz="2000" dirty="0"/>
              <a:t>(mu=</a:t>
            </a:r>
            <a:r>
              <a:rPr lang="en-US" sz="2000" dirty="0" err="1"/>
              <a:t>rate_poisson</a:t>
            </a:r>
            <a:r>
              <a:rPr lang="en-US" sz="2000" dirty="0"/>
              <a:t>)</a:t>
            </a:r>
          </a:p>
          <a:p>
            <a:pPr algn="l" rtl="0"/>
            <a:r>
              <a:rPr lang="en-US" sz="2000" dirty="0"/>
              <a:t>    </a:t>
            </a:r>
            <a:endParaRPr lang="en-US" sz="2000" dirty="0" smtClean="0"/>
          </a:p>
          <a:p>
            <a:pPr algn="l" rtl="0"/>
            <a:r>
              <a:rPr lang="en-US" sz="2000" dirty="0" smtClean="0"/>
              <a:t># </a:t>
            </a:r>
            <a:r>
              <a:rPr lang="en-US" sz="2000" dirty="0"/>
              <a:t>Display mean and variance</a:t>
            </a:r>
          </a:p>
          <a:p>
            <a:pPr algn="l" rtl="0"/>
            <a:r>
              <a:rPr lang="en-US" sz="2000" dirty="0"/>
              <a:t>    </a:t>
            </a:r>
            <a:r>
              <a:rPr lang="en-US" sz="2000" dirty="0" err="1"/>
              <a:t>print_pause</a:t>
            </a:r>
            <a:r>
              <a:rPr lang="en-US" sz="2000" dirty="0"/>
              <a:t>(</a:t>
            </a:r>
            <a:r>
              <a:rPr lang="en-US" sz="2000" dirty="0" err="1"/>
              <a:t>f"The</a:t>
            </a:r>
            <a:r>
              <a:rPr lang="en-US" sz="2000" dirty="0"/>
              <a:t> MEAN value = {</a:t>
            </a:r>
            <a:r>
              <a:rPr lang="en-US" sz="2000" dirty="0" err="1"/>
              <a:t>mean_poisson</a:t>
            </a:r>
            <a:r>
              <a:rPr lang="en-US" sz="2000" dirty="0"/>
              <a:t>}")</a:t>
            </a:r>
          </a:p>
          <a:p>
            <a:pPr algn="l" rtl="0"/>
            <a:r>
              <a:rPr lang="en-US" sz="2000" dirty="0"/>
              <a:t>    </a:t>
            </a:r>
            <a:r>
              <a:rPr lang="en-US" sz="2000" dirty="0" err="1"/>
              <a:t>print_pause</a:t>
            </a:r>
            <a:r>
              <a:rPr lang="en-US" sz="2000" dirty="0"/>
              <a:t>(</a:t>
            </a:r>
            <a:r>
              <a:rPr lang="en-US" sz="2000" dirty="0" err="1"/>
              <a:t>f"The</a:t>
            </a:r>
            <a:r>
              <a:rPr lang="en-US" sz="2000" dirty="0"/>
              <a:t> VARIANCE value = {</a:t>
            </a:r>
            <a:r>
              <a:rPr lang="en-US" sz="2000" dirty="0" err="1"/>
              <a:t>variance_poisson</a:t>
            </a:r>
            <a:r>
              <a:rPr lang="en-US" sz="2000" dirty="0"/>
              <a:t>}")</a:t>
            </a:r>
          </a:p>
          <a:p>
            <a:pPr algn="l" rtl="0"/>
            <a:r>
              <a:rPr lang="en-US" sz="2000" dirty="0"/>
              <a:t> </a:t>
            </a:r>
          </a:p>
          <a:p>
            <a:pPr algn="l" rtl="0"/>
            <a:r>
              <a:rPr lang="en-US" sz="2000" dirty="0"/>
              <a:t>    </a:t>
            </a:r>
            <a:r>
              <a:rPr lang="en-US" sz="2000" dirty="0" err="1"/>
              <a:t>cdf</a:t>
            </a:r>
            <a:r>
              <a:rPr lang="en-US" sz="2000" dirty="0"/>
              <a:t> = </a:t>
            </a:r>
            <a:r>
              <a:rPr lang="en-US" sz="2000" dirty="0" err="1"/>
              <a:t>poisson.cdf</a:t>
            </a:r>
            <a:r>
              <a:rPr lang="en-US" sz="2000" dirty="0"/>
              <a:t>(3, mu=</a:t>
            </a:r>
            <a:r>
              <a:rPr lang="en-US" sz="2000" dirty="0" err="1"/>
              <a:t>rate_poisson</a:t>
            </a:r>
            <a:r>
              <a:rPr lang="en-US" sz="2000" dirty="0"/>
              <a:t>)</a:t>
            </a:r>
          </a:p>
          <a:p>
            <a:pPr algn="l" rtl="0"/>
            <a:r>
              <a:rPr lang="en-US" sz="2000" dirty="0"/>
              <a:t>    </a:t>
            </a:r>
            <a:r>
              <a:rPr lang="en-US" sz="2000" dirty="0" err="1"/>
              <a:t>print_pause</a:t>
            </a:r>
            <a:r>
              <a:rPr lang="en-US" sz="2000" dirty="0"/>
              <a:t>("To calculate the probability of receiving at most 3 customers in the next hour,")</a:t>
            </a:r>
          </a:p>
          <a:p>
            <a:pPr algn="l" rtl="0"/>
            <a:r>
              <a:rPr lang="en-US" sz="2000" dirty="0"/>
              <a:t>    </a:t>
            </a:r>
            <a:r>
              <a:rPr lang="en-US" sz="2000" dirty="0" err="1"/>
              <a:t>print_pause</a:t>
            </a:r>
            <a:r>
              <a:rPr lang="en-US" sz="2000" dirty="0"/>
              <a:t>(</a:t>
            </a:r>
            <a:r>
              <a:rPr lang="en-US" sz="2000" dirty="0" err="1"/>
              <a:t>f"We</a:t>
            </a:r>
            <a:r>
              <a:rPr lang="en-US" sz="2000" dirty="0"/>
              <a:t> must calculate the CDF of 3, which is approximately {cdf:.4f}")</a:t>
            </a:r>
          </a:p>
          <a:p>
            <a:pPr algn="l" rtl="0"/>
            <a:r>
              <a:rPr lang="en-US" sz="2000" dirty="0"/>
              <a:t>    </a:t>
            </a:r>
            <a:r>
              <a:rPr lang="en-US" sz="2000" dirty="0" err="1"/>
              <a:t>time.sleep</a:t>
            </a:r>
            <a:r>
              <a:rPr lang="en-US" sz="2000" dirty="0"/>
              <a:t>(4)</a:t>
            </a:r>
          </a:p>
          <a:p>
            <a:pPr algn="l" rtl="0"/>
            <a:r>
              <a:rPr lang="en-US" sz="2000" dirty="0"/>
              <a:t>    </a:t>
            </a:r>
            <a:r>
              <a:rPr lang="en-US" sz="2000" dirty="0" err="1"/>
              <a:t>print_pause</a:t>
            </a:r>
            <a:r>
              <a:rPr lang="en-US" sz="2000" dirty="0"/>
              <a:t>("Now let's visualize the PMF and CDF:")</a:t>
            </a:r>
          </a:p>
          <a:p>
            <a:pPr algn="l" rtl="0"/>
            <a:r>
              <a:rPr lang="en-US" sz="2000" dirty="0"/>
              <a:t>    </a:t>
            </a:r>
            <a:r>
              <a:rPr lang="en-US" sz="2000" dirty="0" err="1"/>
              <a:t>time.sleep</a:t>
            </a:r>
            <a:r>
              <a:rPr lang="en-US" sz="2000" dirty="0"/>
              <a:t>(3)</a:t>
            </a:r>
            <a:endParaRPr lang="ar-EG" sz="2000" dirty="0"/>
          </a:p>
        </p:txBody>
      </p:sp>
    </p:spTree>
    <p:extLst>
      <p:ext uri="{BB962C8B-B14F-4D97-AF65-F5344CB8AC3E}">
        <p14:creationId xmlns:p14="http://schemas.microsoft.com/office/powerpoint/2010/main" val="3028024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8233" y="179249"/>
            <a:ext cx="10554269" cy="6678751"/>
          </a:xfrm>
          <a:prstGeom prst="rect">
            <a:avLst/>
          </a:prstGeom>
          <a:noFill/>
        </p:spPr>
        <p:txBody>
          <a:bodyPr wrap="square" rtlCol="1">
            <a:spAutoFit/>
          </a:bodyPr>
          <a:lstStyle/>
          <a:p>
            <a:pPr algn="l" rtl="0"/>
            <a:r>
              <a:rPr lang="en-US" sz="1600" dirty="0"/>
              <a:t> </a:t>
            </a:r>
            <a:r>
              <a:rPr lang="en-US" sz="1600" dirty="0" err="1"/>
              <a:t>show_x</a:t>
            </a:r>
            <a:r>
              <a:rPr lang="en-US" sz="1600" dirty="0"/>
              <a:t> = </a:t>
            </a:r>
            <a:r>
              <a:rPr lang="en-US" sz="1600" dirty="0" err="1"/>
              <a:t>int</a:t>
            </a:r>
            <a:r>
              <a:rPr lang="en-US" sz="1600" dirty="0"/>
              <a:t>(input("Show? (1 for Yes, 0 for No): "))</a:t>
            </a:r>
          </a:p>
          <a:p>
            <a:pPr algn="l" rtl="0"/>
            <a:r>
              <a:rPr lang="en-US" sz="1600" dirty="0"/>
              <a:t>    if </a:t>
            </a:r>
            <a:r>
              <a:rPr lang="en-US" sz="1600" dirty="0" err="1"/>
              <a:t>show_x</a:t>
            </a:r>
            <a:r>
              <a:rPr lang="en-US" sz="1600" dirty="0"/>
              <a:t> == 1:</a:t>
            </a:r>
          </a:p>
          <a:p>
            <a:pPr algn="l" rtl="0"/>
            <a:r>
              <a:rPr lang="en-US" sz="1600" dirty="0"/>
              <a:t>        </a:t>
            </a:r>
            <a:r>
              <a:rPr lang="en-US" sz="1600" dirty="0" err="1"/>
              <a:t>plt.figure</a:t>
            </a:r>
            <a:r>
              <a:rPr lang="en-US" sz="1600" dirty="0"/>
              <a:t>(</a:t>
            </a:r>
            <a:r>
              <a:rPr lang="en-US" sz="1600" dirty="0" err="1"/>
              <a:t>figsize</a:t>
            </a:r>
            <a:r>
              <a:rPr lang="en-US" sz="1600" dirty="0"/>
              <a:t>=(12, 6</a:t>
            </a:r>
            <a:r>
              <a:rPr lang="en-US" sz="1600" dirty="0" smtClean="0"/>
              <a:t>))</a:t>
            </a:r>
            <a:endParaRPr lang="en-US" sz="1600" dirty="0"/>
          </a:p>
          <a:p>
            <a:pPr algn="l" rtl="0"/>
            <a:r>
              <a:rPr lang="en-US" sz="1600" dirty="0"/>
              <a:t>        </a:t>
            </a:r>
            <a:r>
              <a:rPr lang="en-US" sz="1600" dirty="0" err="1"/>
              <a:t>plt.subplot</a:t>
            </a:r>
            <a:r>
              <a:rPr lang="en-US" sz="1600" dirty="0"/>
              <a:t>(121)</a:t>
            </a:r>
          </a:p>
          <a:p>
            <a:pPr algn="l" rtl="0"/>
            <a:r>
              <a:rPr lang="en-US" sz="1600" dirty="0"/>
              <a:t>        </a:t>
            </a:r>
            <a:r>
              <a:rPr lang="en-US" sz="1600" dirty="0" err="1"/>
              <a:t>plt.plot</a:t>
            </a:r>
            <a:r>
              <a:rPr lang="en-US" sz="1600" dirty="0"/>
              <a:t>(</a:t>
            </a:r>
            <a:r>
              <a:rPr lang="en-US" sz="1600" dirty="0" err="1"/>
              <a:t>k_values</a:t>
            </a:r>
            <a:r>
              <a:rPr lang="en-US" sz="1600" dirty="0"/>
              <a:t>, </a:t>
            </a:r>
            <a:r>
              <a:rPr lang="en-US" sz="1600" dirty="0" err="1"/>
              <a:t>pmf_values</a:t>
            </a:r>
            <a:r>
              <a:rPr lang="en-US" sz="1600" dirty="0"/>
              <a:t>, "</a:t>
            </a:r>
            <a:r>
              <a:rPr lang="en-US" sz="1600" dirty="0" err="1"/>
              <a:t>bo</a:t>
            </a:r>
            <a:r>
              <a:rPr lang="en-US" sz="1600" dirty="0"/>
              <a:t>", </a:t>
            </a:r>
            <a:r>
              <a:rPr lang="en-US" sz="1600" dirty="0" err="1"/>
              <a:t>ms</a:t>
            </a:r>
            <a:r>
              <a:rPr lang="en-US" sz="1600" dirty="0"/>
              <a:t>=8, label="Poisson PMF")</a:t>
            </a:r>
          </a:p>
          <a:p>
            <a:pPr algn="l" rtl="0"/>
            <a:r>
              <a:rPr lang="en-US" sz="1600" dirty="0"/>
              <a:t>        </a:t>
            </a:r>
            <a:r>
              <a:rPr lang="en-US" sz="1600" dirty="0" err="1"/>
              <a:t>plt.vlines</a:t>
            </a:r>
            <a:r>
              <a:rPr lang="en-US" sz="1600" dirty="0"/>
              <a:t>(</a:t>
            </a:r>
            <a:r>
              <a:rPr lang="en-US" sz="1600" dirty="0" err="1"/>
              <a:t>k_values</a:t>
            </a:r>
            <a:r>
              <a:rPr lang="en-US" sz="1600" dirty="0"/>
              <a:t>, 0, </a:t>
            </a:r>
            <a:r>
              <a:rPr lang="en-US" sz="1600" dirty="0" err="1"/>
              <a:t>pmf_values</a:t>
            </a:r>
            <a:r>
              <a:rPr lang="en-US" sz="1600" dirty="0"/>
              <a:t>, colors="b", </a:t>
            </a:r>
            <a:r>
              <a:rPr lang="en-US" sz="1600" dirty="0" err="1"/>
              <a:t>lw</a:t>
            </a:r>
            <a:r>
              <a:rPr lang="en-US" sz="1600" dirty="0"/>
              <a:t>=5, alpha=0.5)</a:t>
            </a:r>
          </a:p>
          <a:p>
            <a:pPr algn="l" rtl="0"/>
            <a:r>
              <a:rPr lang="en-US" sz="1600" dirty="0"/>
              <a:t>        </a:t>
            </a:r>
            <a:r>
              <a:rPr lang="en-US" sz="1600" dirty="0" err="1"/>
              <a:t>plt.title</a:t>
            </a:r>
            <a:r>
              <a:rPr lang="en-US" sz="1600" dirty="0"/>
              <a:t>('Poisson Distribution PMF')</a:t>
            </a:r>
          </a:p>
          <a:p>
            <a:pPr algn="l" rtl="0"/>
            <a:r>
              <a:rPr lang="en-US" sz="1600" dirty="0"/>
              <a:t>        </a:t>
            </a:r>
            <a:r>
              <a:rPr lang="en-US" sz="1600" dirty="0" err="1"/>
              <a:t>plt.xlabel</a:t>
            </a:r>
            <a:r>
              <a:rPr lang="en-US" sz="1600" dirty="0"/>
              <a:t>('k')</a:t>
            </a:r>
          </a:p>
          <a:p>
            <a:pPr algn="l" rtl="0"/>
            <a:r>
              <a:rPr lang="en-US" sz="1600" dirty="0"/>
              <a:t>        </a:t>
            </a:r>
            <a:r>
              <a:rPr lang="en-US" sz="1600" dirty="0" err="1"/>
              <a:t>plt.ylabel</a:t>
            </a:r>
            <a:r>
              <a:rPr lang="en-US" sz="1600" dirty="0"/>
              <a:t>('Probability</a:t>
            </a:r>
            <a:r>
              <a:rPr lang="en-US" sz="1600" dirty="0" smtClean="0"/>
              <a:t>')</a:t>
            </a:r>
            <a:endParaRPr lang="en-US" sz="1600" dirty="0"/>
          </a:p>
          <a:p>
            <a:pPr algn="l" rtl="0"/>
            <a:r>
              <a:rPr lang="en-US" sz="1600" dirty="0"/>
              <a:t>        </a:t>
            </a:r>
            <a:r>
              <a:rPr lang="en-US" sz="1600" dirty="0" err="1"/>
              <a:t>plt.subplot</a:t>
            </a:r>
            <a:r>
              <a:rPr lang="en-US" sz="1600" dirty="0"/>
              <a:t>(122)</a:t>
            </a:r>
          </a:p>
          <a:p>
            <a:pPr algn="l" rtl="0"/>
            <a:r>
              <a:rPr lang="en-US" sz="1600" dirty="0"/>
              <a:t>        </a:t>
            </a:r>
            <a:r>
              <a:rPr lang="en-US" sz="1600" dirty="0" err="1"/>
              <a:t>plt.step</a:t>
            </a:r>
            <a:r>
              <a:rPr lang="en-US" sz="1600" dirty="0"/>
              <a:t>(</a:t>
            </a:r>
            <a:r>
              <a:rPr lang="en-US" sz="1600" dirty="0" err="1"/>
              <a:t>k_values</a:t>
            </a:r>
            <a:r>
              <a:rPr lang="en-US" sz="1600" dirty="0"/>
              <a:t>, </a:t>
            </a:r>
            <a:r>
              <a:rPr lang="en-US" sz="1600" dirty="0" err="1"/>
              <a:t>cdf_values</a:t>
            </a:r>
            <a:r>
              <a:rPr lang="en-US" sz="1600" dirty="0"/>
              <a:t>, where='post')</a:t>
            </a:r>
          </a:p>
          <a:p>
            <a:pPr algn="l" rtl="0"/>
            <a:r>
              <a:rPr lang="en-US" sz="1600" dirty="0"/>
              <a:t>        </a:t>
            </a:r>
            <a:r>
              <a:rPr lang="en-US" sz="1600" dirty="0" err="1"/>
              <a:t>plt.title</a:t>
            </a:r>
            <a:r>
              <a:rPr lang="en-US" sz="1600" dirty="0"/>
              <a:t>('Poisson Distribution CDF')</a:t>
            </a:r>
          </a:p>
          <a:p>
            <a:pPr algn="l" rtl="0"/>
            <a:r>
              <a:rPr lang="en-US" sz="1600" dirty="0"/>
              <a:t>        </a:t>
            </a:r>
            <a:r>
              <a:rPr lang="en-US" sz="1600" dirty="0" err="1"/>
              <a:t>plt.xlabel</a:t>
            </a:r>
            <a:r>
              <a:rPr lang="en-US" sz="1600" dirty="0"/>
              <a:t>('k')</a:t>
            </a:r>
          </a:p>
          <a:p>
            <a:pPr algn="l" rtl="0"/>
            <a:r>
              <a:rPr lang="en-US" sz="1600" dirty="0"/>
              <a:t>        </a:t>
            </a:r>
            <a:r>
              <a:rPr lang="en-US" sz="1600" dirty="0" err="1"/>
              <a:t>plt.ylabel</a:t>
            </a:r>
            <a:r>
              <a:rPr lang="en-US" sz="1600" dirty="0"/>
              <a:t>('Probability')</a:t>
            </a:r>
          </a:p>
          <a:p>
            <a:pPr algn="l" rtl="0"/>
            <a:r>
              <a:rPr lang="en-US" sz="1600" dirty="0"/>
              <a:t>        </a:t>
            </a:r>
            <a:r>
              <a:rPr lang="en-US" sz="1600" dirty="0" err="1"/>
              <a:t>plt.tight_layout</a:t>
            </a:r>
            <a:r>
              <a:rPr lang="en-US" sz="1600" dirty="0"/>
              <a:t>()</a:t>
            </a:r>
          </a:p>
          <a:p>
            <a:pPr algn="l" rtl="0"/>
            <a:r>
              <a:rPr lang="en-US" sz="1600" dirty="0"/>
              <a:t>        </a:t>
            </a:r>
            <a:r>
              <a:rPr lang="en-US" sz="1600" dirty="0" err="1"/>
              <a:t>plt.show</a:t>
            </a:r>
            <a:r>
              <a:rPr lang="en-US" sz="1600" dirty="0" smtClean="0"/>
              <a:t>()</a:t>
            </a:r>
            <a:endParaRPr lang="en-US" sz="1600" dirty="0"/>
          </a:p>
          <a:p>
            <a:pPr algn="l" rtl="0"/>
            <a:endParaRPr lang="en-US" sz="1600" dirty="0"/>
          </a:p>
          <a:p>
            <a:pPr algn="l" rtl="0"/>
            <a:r>
              <a:rPr lang="en-US" sz="1600" dirty="0"/>
              <a:t>print("Choose the number of Example that you want : ")</a:t>
            </a:r>
          </a:p>
          <a:p>
            <a:pPr algn="l" rtl="0"/>
            <a:r>
              <a:rPr lang="en-US" sz="1600" dirty="0"/>
              <a:t>print("1- Binomial random variable ")</a:t>
            </a:r>
          </a:p>
          <a:p>
            <a:pPr algn="l" rtl="0"/>
            <a:r>
              <a:rPr lang="en-US" sz="1600" dirty="0"/>
              <a:t>print("2- Poisson random variable ")</a:t>
            </a:r>
          </a:p>
          <a:p>
            <a:pPr algn="l" rtl="0"/>
            <a:r>
              <a:rPr lang="en-US" sz="1600" dirty="0"/>
              <a:t>choose = </a:t>
            </a:r>
            <a:r>
              <a:rPr lang="en-US" sz="1600" dirty="0" err="1"/>
              <a:t>int</a:t>
            </a:r>
            <a:r>
              <a:rPr lang="en-US" sz="1600" dirty="0"/>
              <a:t>(input("Choose: "))</a:t>
            </a:r>
          </a:p>
          <a:p>
            <a:pPr algn="l" rtl="0"/>
            <a:r>
              <a:rPr lang="en-US" sz="1600" dirty="0"/>
              <a:t>if choose == 1:</a:t>
            </a:r>
          </a:p>
          <a:p>
            <a:pPr algn="l" rtl="0"/>
            <a:r>
              <a:rPr lang="en-US" sz="1600" dirty="0"/>
              <a:t>    </a:t>
            </a:r>
            <a:r>
              <a:rPr lang="en-US" sz="1600" dirty="0" err="1"/>
              <a:t>binomial_drv</a:t>
            </a:r>
            <a:r>
              <a:rPr lang="en-US" sz="1600" dirty="0"/>
              <a:t>()</a:t>
            </a:r>
          </a:p>
          <a:p>
            <a:pPr algn="l" rtl="0"/>
            <a:r>
              <a:rPr lang="en-US" sz="1600" dirty="0" err="1"/>
              <a:t>elif</a:t>
            </a:r>
            <a:r>
              <a:rPr lang="en-US" sz="1600" dirty="0"/>
              <a:t> choose == 2:</a:t>
            </a:r>
          </a:p>
          <a:p>
            <a:pPr algn="l" rtl="0"/>
            <a:r>
              <a:rPr lang="en-US" sz="1600" dirty="0"/>
              <a:t>    </a:t>
            </a:r>
            <a:r>
              <a:rPr lang="en-US" sz="1600" dirty="0" err="1"/>
              <a:t>poisson_drv</a:t>
            </a:r>
            <a:r>
              <a:rPr lang="en-US" sz="1600" dirty="0"/>
              <a:t>()</a:t>
            </a:r>
          </a:p>
          <a:p>
            <a:pPr algn="l" rtl="0"/>
            <a:r>
              <a:rPr lang="en-US" sz="1600" dirty="0"/>
              <a:t>else:</a:t>
            </a:r>
            <a:endParaRPr lang="ar-EG" sz="1600" dirty="0"/>
          </a:p>
        </p:txBody>
      </p:sp>
    </p:spTree>
    <p:extLst>
      <p:ext uri="{BB962C8B-B14F-4D97-AF65-F5344CB8AC3E}">
        <p14:creationId xmlns:p14="http://schemas.microsoft.com/office/powerpoint/2010/main" val="3887920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10;&#10;Description automatically generated with medium confidence"/>
          <p:cNvPicPr/>
          <p:nvPr/>
        </p:nvPicPr>
        <p:blipFill>
          <a:blip r:embed="rId2">
            <a:extLst>
              <a:ext uri="{28A0092B-C50C-407E-A947-70E740481C1C}">
                <a14:useLocalDpi xmlns:a14="http://schemas.microsoft.com/office/drawing/2010/main" val="0"/>
              </a:ext>
            </a:extLst>
          </a:blip>
          <a:srcRect/>
          <a:stretch>
            <a:fillRect/>
          </a:stretch>
        </p:blipFill>
        <p:spPr bwMode="auto">
          <a:xfrm>
            <a:off x="1951398" y="511793"/>
            <a:ext cx="10240602" cy="5479574"/>
          </a:xfrm>
          <a:prstGeom prst="rect">
            <a:avLst/>
          </a:prstGeom>
          <a:noFill/>
          <a:ln>
            <a:noFill/>
          </a:ln>
        </p:spPr>
      </p:pic>
    </p:spTree>
    <p:extLst>
      <p:ext uri="{BB962C8B-B14F-4D97-AF65-F5344CB8AC3E}">
        <p14:creationId xmlns:p14="http://schemas.microsoft.com/office/powerpoint/2010/main" val="156149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6221" y="765920"/>
            <a:ext cx="9701518" cy="2905329"/>
          </a:xfrm>
        </p:spPr>
        <p:txBody>
          <a:bodyPr>
            <a:normAutofit/>
          </a:bodyPr>
          <a:lstStyle/>
          <a:p>
            <a:pPr algn="l" rtl="0"/>
            <a:r>
              <a:rPr lang="en-US" sz="4400" dirty="0" smtClean="0"/>
              <a:t>How to Predict Football Match Outcome using Statistics and probability?</a:t>
            </a:r>
            <a:br>
              <a:rPr lang="en-US" sz="4400" dirty="0" smtClean="0"/>
            </a:br>
            <a:endParaRPr lang="ar-EG" sz="4400" dirty="0"/>
          </a:p>
        </p:txBody>
      </p:sp>
    </p:spTree>
    <p:extLst>
      <p:ext uri="{BB962C8B-B14F-4D97-AF65-F5344CB8AC3E}">
        <p14:creationId xmlns:p14="http://schemas.microsoft.com/office/powerpoint/2010/main" val="2691932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886" y="303663"/>
            <a:ext cx="7736242" cy="719919"/>
          </a:xfrm>
        </p:spPr>
        <p:txBody>
          <a:bodyPr/>
          <a:lstStyle/>
          <a:p>
            <a:pPr rtl="0"/>
            <a:r>
              <a:rPr lang="en-US" dirty="0" smtClean="0"/>
              <a:t>Data Input</a:t>
            </a:r>
            <a:endParaRPr lang="ar-EG" dirty="0"/>
          </a:p>
        </p:txBody>
      </p:sp>
      <p:sp>
        <p:nvSpPr>
          <p:cNvPr id="3" name="Content Placeholder 2"/>
          <p:cNvSpPr>
            <a:spLocks noGrp="1"/>
          </p:cNvSpPr>
          <p:nvPr>
            <p:ph idx="1"/>
          </p:nvPr>
        </p:nvSpPr>
        <p:spPr>
          <a:xfrm>
            <a:off x="1528549" y="1023582"/>
            <a:ext cx="5498008" cy="2543032"/>
          </a:xfrm>
        </p:spPr>
        <p:txBody>
          <a:bodyPr/>
          <a:lstStyle/>
          <a:p>
            <a:pPr marL="0" indent="0" algn="l" rtl="0">
              <a:buNone/>
            </a:pPr>
            <a:r>
              <a:rPr lang="en-US" dirty="0"/>
              <a:t>The user is prompted to input data for both home and away teams, including the goals scored, matches played, goals conceded, </a:t>
            </a:r>
            <a:r>
              <a:rPr lang="en-US" dirty="0" smtClean="0"/>
              <a:t>etc.</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87882" y="3566614"/>
            <a:ext cx="8555220" cy="2094932"/>
          </a:xfrm>
          <a:prstGeom prst="rect">
            <a:avLst/>
          </a:prstGeom>
        </p:spPr>
      </p:pic>
    </p:spTree>
    <p:extLst>
      <p:ext uri="{BB962C8B-B14F-4D97-AF65-F5344CB8AC3E}">
        <p14:creationId xmlns:p14="http://schemas.microsoft.com/office/powerpoint/2010/main" val="253024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1204" y="0"/>
            <a:ext cx="6726308" cy="719919"/>
          </a:xfrm>
        </p:spPr>
        <p:txBody>
          <a:bodyPr/>
          <a:lstStyle/>
          <a:p>
            <a:r>
              <a:rPr lang="en-US" dirty="0" smtClean="0"/>
              <a:t>Functions</a:t>
            </a:r>
            <a:endParaRPr lang="ar-EG" dirty="0"/>
          </a:p>
        </p:txBody>
      </p:sp>
      <p:sp>
        <p:nvSpPr>
          <p:cNvPr id="3" name="Content Placeholder 2"/>
          <p:cNvSpPr>
            <a:spLocks noGrp="1"/>
          </p:cNvSpPr>
          <p:nvPr>
            <p:ph idx="1"/>
          </p:nvPr>
        </p:nvSpPr>
        <p:spPr>
          <a:xfrm>
            <a:off x="1405720" y="1299381"/>
            <a:ext cx="10643214" cy="4937646"/>
          </a:xfrm>
        </p:spPr>
        <p:txBody>
          <a:bodyPr>
            <a:normAutofit fontScale="92500" lnSpcReduction="20000"/>
          </a:bodyPr>
          <a:lstStyle/>
          <a:p>
            <a:pPr marL="457200" indent="-457200" algn="l" rtl="0">
              <a:buAutoNum type="arabicPeriod"/>
            </a:pPr>
            <a:r>
              <a:rPr lang="en-US" b="1" dirty="0" err="1" smtClean="0"/>
              <a:t>calculate_average_goals</a:t>
            </a:r>
            <a:r>
              <a:rPr lang="en-US" dirty="0"/>
              <a:t>: Calculates the average goals per match based on the total goals scored and matches </a:t>
            </a:r>
            <a:r>
              <a:rPr lang="en-US" dirty="0" smtClean="0"/>
              <a:t>played</a:t>
            </a:r>
            <a:r>
              <a:rPr lang="ar-EG" dirty="0" smtClean="0"/>
              <a:t>.</a:t>
            </a:r>
            <a:endParaRPr lang="en-US" dirty="0" smtClean="0"/>
          </a:p>
          <a:p>
            <a:pPr marL="457200" indent="-457200" algn="l" rtl="0">
              <a:buAutoNum type="arabicPeriod"/>
            </a:pPr>
            <a:endParaRPr lang="ar-EG" dirty="0" smtClean="0"/>
          </a:p>
          <a:p>
            <a:pPr marL="457200" indent="-457200" algn="l" rtl="0">
              <a:buAutoNum type="arabicPeriod"/>
            </a:pPr>
            <a:endParaRPr lang="ar-EG" dirty="0"/>
          </a:p>
          <a:p>
            <a:pPr marL="457200" indent="-457200" algn="l" rtl="0">
              <a:buAutoNum type="arabicPeriod"/>
            </a:pPr>
            <a:endParaRPr lang="ar-EG" dirty="0" smtClean="0"/>
          </a:p>
          <a:p>
            <a:pPr marL="457200" indent="-457200" algn="l" rtl="0">
              <a:buAutoNum type="arabicPeriod"/>
            </a:pPr>
            <a:r>
              <a:rPr lang="en-US" b="1" dirty="0" err="1"/>
              <a:t>poisson_probability</a:t>
            </a:r>
            <a:r>
              <a:rPr lang="en-US" dirty="0"/>
              <a:t>: Calculates the Poisson probability for a given lambda and number of goals using the </a:t>
            </a:r>
            <a:r>
              <a:rPr lang="en-US" b="1" dirty="0" err="1"/>
              <a:t>pmf</a:t>
            </a:r>
            <a:r>
              <a:rPr lang="en-US" dirty="0"/>
              <a:t> (probability mass function) from the </a:t>
            </a:r>
            <a:r>
              <a:rPr lang="en-US" b="1" dirty="0" err="1"/>
              <a:t>scipy.stats.poisson</a:t>
            </a:r>
            <a:r>
              <a:rPr lang="en-US" dirty="0"/>
              <a:t> </a:t>
            </a:r>
            <a:r>
              <a:rPr lang="en-US" dirty="0" smtClean="0"/>
              <a:t>module.</a:t>
            </a:r>
          </a:p>
          <a:p>
            <a:pPr marL="457200" indent="-457200" algn="l" rtl="0">
              <a:buAutoNum type="arabicPeriod"/>
            </a:pPr>
            <a:endParaRPr lang="en-US" dirty="0"/>
          </a:p>
          <a:p>
            <a:pPr marL="457200" indent="-457200" algn="l" rtl="0">
              <a:buAutoNum type="arabicPeriod"/>
            </a:pPr>
            <a:endParaRPr lang="en-US" dirty="0" smtClean="0"/>
          </a:p>
          <a:p>
            <a:pPr marL="457200" indent="-457200" algn="l" rtl="0">
              <a:buAutoNum type="arabicPeriod"/>
            </a:pPr>
            <a:endParaRPr lang="en-US" dirty="0" smtClean="0"/>
          </a:p>
          <a:p>
            <a:pPr marL="457200" indent="-457200" algn="l" rtl="0">
              <a:buAutoNum type="arabicPeriod"/>
            </a:pPr>
            <a:r>
              <a:rPr lang="en-US" b="1" dirty="0" err="1"/>
              <a:t>predict_match_outcome</a:t>
            </a:r>
            <a:r>
              <a:rPr lang="en-US" dirty="0"/>
              <a:t>: Predicts match outcomes and the number of goals based on the average goals scored and conceded by both home and away </a:t>
            </a:r>
            <a:r>
              <a:rPr lang="en-US" dirty="0" smtClean="0"/>
              <a:t>teams.</a:t>
            </a:r>
          </a:p>
          <a:p>
            <a:pPr marL="457200" indent="-457200" algn="l" rtl="0">
              <a:buAutoNum type="arabicPeriod"/>
            </a:pPr>
            <a:endParaRPr lang="en-US" dirty="0"/>
          </a:p>
          <a:p>
            <a:pPr marL="457200" indent="-457200" algn="l" rtl="0">
              <a:buAutoNum type="arabicPeriod"/>
            </a:pPr>
            <a:endParaRPr lang="en-US" dirty="0" smtClean="0"/>
          </a:p>
          <a:p>
            <a:pPr marL="457200" indent="-457200" algn="l" rtl="0">
              <a:buAutoNum type="arabicPeriod"/>
            </a:pPr>
            <a:endParaRPr lang="ar-EG"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970824" y="1517035"/>
            <a:ext cx="10234824" cy="1016758"/>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526332" y="3768204"/>
            <a:ext cx="9679316" cy="978272"/>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957176" y="5702589"/>
            <a:ext cx="10248472" cy="813556"/>
          </a:xfrm>
          <a:prstGeom prst="rect">
            <a:avLst/>
          </a:prstGeom>
        </p:spPr>
      </p:pic>
    </p:spTree>
    <p:extLst>
      <p:ext uri="{BB962C8B-B14F-4D97-AF65-F5344CB8AC3E}">
        <p14:creationId xmlns:p14="http://schemas.microsoft.com/office/powerpoint/2010/main" val="2214805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759" y="0"/>
            <a:ext cx="5672134" cy="779060"/>
          </a:xfrm>
        </p:spPr>
        <p:txBody>
          <a:bodyPr/>
          <a:lstStyle/>
          <a:p>
            <a:r>
              <a:rPr lang="en-US" dirty="0" smtClean="0"/>
              <a:t>Prediction</a:t>
            </a:r>
            <a:endParaRPr lang="ar-EG" dirty="0"/>
          </a:p>
        </p:txBody>
      </p:sp>
      <p:sp>
        <p:nvSpPr>
          <p:cNvPr id="3" name="Content Placeholder 2"/>
          <p:cNvSpPr>
            <a:spLocks noGrp="1"/>
          </p:cNvSpPr>
          <p:nvPr>
            <p:ph idx="1"/>
          </p:nvPr>
        </p:nvSpPr>
        <p:spPr>
          <a:xfrm>
            <a:off x="1405719" y="1064524"/>
            <a:ext cx="10167583" cy="5902657"/>
          </a:xfrm>
        </p:spPr>
        <p:txBody>
          <a:bodyPr>
            <a:normAutofit/>
          </a:bodyPr>
          <a:lstStyle/>
          <a:p>
            <a:pPr marL="457200" indent="-457200" algn="l" rtl="0">
              <a:buFont typeface="+mj-lt"/>
              <a:buAutoNum type="arabicPeriod"/>
            </a:pPr>
            <a:r>
              <a:rPr lang="en-US" dirty="0" smtClean="0"/>
              <a:t>The script calculates the average goals scored and conceded for both the home and away teams using the provided data, then it uses the Poisson distribution to calculate the probabilities of different goal combinations for home and away teams</a:t>
            </a:r>
          </a:p>
          <a:p>
            <a:pPr marL="457200" indent="-457200" algn="l" rtl="0">
              <a:buFont typeface="+mj-lt"/>
              <a:buAutoNum type="arabicPeriod"/>
            </a:pPr>
            <a:endParaRPr lang="en-US" dirty="0" smtClean="0"/>
          </a:p>
          <a:p>
            <a:pPr marL="457200" indent="-457200" algn="l" rtl="0">
              <a:buFont typeface="+mj-lt"/>
              <a:buAutoNum type="arabicPeriod"/>
            </a:pPr>
            <a:endParaRPr lang="en-US" dirty="0" smtClean="0"/>
          </a:p>
          <a:p>
            <a:pPr marL="457200" indent="-457200" algn="l" rtl="0">
              <a:buFont typeface="+mj-lt"/>
              <a:buAutoNum type="arabicPeriod"/>
            </a:pPr>
            <a:r>
              <a:rPr lang="en-US" dirty="0" smtClean="0"/>
              <a:t>The </a:t>
            </a:r>
            <a:r>
              <a:rPr lang="en-US" dirty="0"/>
              <a:t>script prints the probabilities of a home win, away win, and draw, and predicts the match result based on the highest </a:t>
            </a:r>
            <a:r>
              <a:rPr lang="en-US" dirty="0" smtClean="0"/>
              <a:t>probability.</a:t>
            </a:r>
          </a:p>
          <a:p>
            <a:pPr marL="457200" indent="-457200" algn="l" rtl="0">
              <a:buFont typeface="+mj-lt"/>
              <a:buAutoNum type="arabicPeriod"/>
            </a:pPr>
            <a:endParaRPr lang="en-US" dirty="0" smtClean="0"/>
          </a:p>
          <a:p>
            <a:pPr marL="457200" indent="-457200" algn="l" rtl="0">
              <a:buFont typeface="+mj-lt"/>
              <a:buAutoNum type="arabicPeriod"/>
            </a:pPr>
            <a:endParaRPr lang="en-US" dirty="0" smtClean="0"/>
          </a:p>
          <a:p>
            <a:pPr marL="457200" indent="-457200" algn="l" rtl="0">
              <a:buFont typeface="+mj-lt"/>
              <a:buAutoNum type="arabicPeriod"/>
            </a:pPr>
            <a:endParaRPr lang="en-US" dirty="0" smtClean="0"/>
          </a:p>
          <a:p>
            <a:pPr marL="457200" indent="-457200" algn="l" rtl="0">
              <a:buFont typeface="+mj-lt"/>
              <a:buAutoNum type="arabicPeriod"/>
            </a:pPr>
            <a:r>
              <a:rPr lang="en-US" dirty="0" smtClean="0"/>
              <a:t>it </a:t>
            </a:r>
            <a:r>
              <a:rPr lang="en-US" dirty="0"/>
              <a:t>predicts the number of goals for both the home and away teams</a:t>
            </a:r>
            <a:r>
              <a:rPr lang="en-US" dirty="0" smtClean="0"/>
              <a:t>.</a:t>
            </a:r>
          </a:p>
          <a:p>
            <a:pPr marL="457200" indent="-457200" algn="l" rtl="0">
              <a:buFont typeface="+mj-lt"/>
              <a:buAutoNum type="arabicPeriod"/>
            </a:pPr>
            <a:endParaRPr lang="en-US" dirty="0"/>
          </a:p>
          <a:p>
            <a:pPr marL="457200" indent="-457200" algn="l" rtl="0">
              <a:buFont typeface="+mj-lt"/>
              <a:buAutoNum type="arabicPeriod"/>
            </a:pPr>
            <a:endParaRPr lang="en-US" dirty="0"/>
          </a:p>
          <a:p>
            <a:pPr marL="457200" indent="-457200" algn="l" rtl="0">
              <a:buFont typeface="+mj-lt"/>
              <a:buAutoNum type="arabicPeriod"/>
            </a:pPr>
            <a:endParaRPr lang="ar-EG" dirty="0"/>
          </a:p>
        </p:txBody>
      </p:sp>
      <p:pic>
        <p:nvPicPr>
          <p:cNvPr id="5" name="Picture 4"/>
          <p:cNvPicPr/>
          <p:nvPr/>
        </p:nvPicPr>
        <p:blipFill>
          <a:blip r:embed="rId2"/>
          <a:stretch>
            <a:fillRect/>
          </a:stretch>
        </p:blipFill>
        <p:spPr>
          <a:xfrm>
            <a:off x="1343968" y="2120519"/>
            <a:ext cx="10848032" cy="730156"/>
          </a:xfrm>
          <a:prstGeom prst="rect">
            <a:avLst/>
          </a:prstGeom>
        </p:spPr>
      </p:pic>
      <p:pic>
        <p:nvPicPr>
          <p:cNvPr id="6" name="Picture 5"/>
          <p:cNvPicPr/>
          <p:nvPr/>
        </p:nvPicPr>
        <p:blipFill>
          <a:blip r:embed="rId3"/>
          <a:stretch>
            <a:fillRect/>
          </a:stretch>
        </p:blipFill>
        <p:spPr>
          <a:xfrm>
            <a:off x="5464474" y="3906670"/>
            <a:ext cx="6727526" cy="1477206"/>
          </a:xfrm>
          <a:prstGeom prst="rect">
            <a:avLst/>
          </a:prstGeom>
        </p:spPr>
      </p:pic>
      <p:pic>
        <p:nvPicPr>
          <p:cNvPr id="7" name="Picture 6"/>
          <p:cNvPicPr/>
          <p:nvPr/>
        </p:nvPicPr>
        <p:blipFill>
          <a:blip r:embed="rId4"/>
          <a:stretch>
            <a:fillRect/>
          </a:stretch>
        </p:blipFill>
        <p:spPr>
          <a:xfrm>
            <a:off x="3466532" y="5950424"/>
            <a:ext cx="8725468" cy="889093"/>
          </a:xfrm>
          <a:prstGeom prst="rect">
            <a:avLst/>
          </a:prstGeom>
        </p:spPr>
      </p:pic>
    </p:spTree>
    <p:extLst>
      <p:ext uri="{BB962C8B-B14F-4D97-AF65-F5344CB8AC3E}">
        <p14:creationId xmlns:p14="http://schemas.microsoft.com/office/powerpoint/2010/main" val="3148137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116" y="1832212"/>
            <a:ext cx="10779693" cy="2726140"/>
          </a:xfrm>
        </p:spPr>
        <p:txBody>
          <a:bodyPr/>
          <a:lstStyle/>
          <a:p>
            <a:pPr rtl="0"/>
            <a:r>
              <a:rPr lang="en-US" dirty="0" smtClean="0"/>
              <a:t>Predict the time when an Earthquake might occur</a:t>
            </a:r>
            <a:endParaRPr lang="ar-EG" dirty="0"/>
          </a:p>
        </p:txBody>
      </p:sp>
    </p:spTree>
    <p:extLst>
      <p:ext uri="{BB962C8B-B14F-4D97-AF65-F5344CB8AC3E}">
        <p14:creationId xmlns:p14="http://schemas.microsoft.com/office/powerpoint/2010/main" val="3011025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0311" y="491320"/>
            <a:ext cx="6578220" cy="4524315"/>
          </a:xfrm>
          <a:prstGeom prst="rect">
            <a:avLst/>
          </a:prstGeom>
          <a:noFill/>
        </p:spPr>
        <p:txBody>
          <a:bodyPr wrap="square" rtlCol="1">
            <a:spAutoFit/>
          </a:bodyPr>
          <a:lstStyle/>
          <a:p>
            <a:pPr algn="l" rtl="0"/>
            <a:r>
              <a:rPr lang="en-US" sz="2400" dirty="0"/>
              <a:t>The exponential distribution is often concerned with the amount of time until some specific event occurs. For example, the amount of time until an earthquake occurs has an exponential distribution</a:t>
            </a:r>
            <a:r>
              <a:rPr lang="en-US" sz="2400" dirty="0" smtClean="0"/>
              <a:t>.</a:t>
            </a:r>
          </a:p>
          <a:p>
            <a:pPr algn="l" rtl="0"/>
            <a:endParaRPr lang="en-US" sz="2400" dirty="0"/>
          </a:p>
          <a:p>
            <a:pPr algn="l" rtl="0"/>
            <a:endParaRPr lang="en-US" sz="2400" dirty="0" smtClean="0"/>
          </a:p>
          <a:p>
            <a:pPr algn="l" rtl="0"/>
            <a:r>
              <a:rPr lang="en-US" sz="2400" dirty="0" smtClean="0"/>
              <a:t>We </a:t>
            </a:r>
            <a:r>
              <a:rPr lang="en-US" sz="2400" dirty="0"/>
              <a:t>can estimate the probability of an earthquake occurring within a specific time frame by considering both the time period and the average annual frequency of earthquakes.</a:t>
            </a:r>
          </a:p>
          <a:p>
            <a:pPr algn="l" rtl="0"/>
            <a:endParaRPr lang="en-US" sz="2400" dirty="0"/>
          </a:p>
          <a:p>
            <a:pPr algn="l" rtl="0"/>
            <a:endParaRPr lang="ar-EG" sz="2400" dirty="0">
              <a:latin typeface="+mj-lt"/>
            </a:endParaRPr>
          </a:p>
        </p:txBody>
      </p:sp>
      <p:pic>
        <p:nvPicPr>
          <p:cNvPr id="5" name="Picture 4" descr="A group of people standing on a pile of rubble&#10;&#10;Description automatically generated"/>
          <p:cNvPicPr/>
          <p:nvPr/>
        </p:nvPicPr>
        <p:blipFill>
          <a:blip r:embed="rId2"/>
          <a:stretch>
            <a:fillRect/>
          </a:stretch>
        </p:blipFill>
        <p:spPr>
          <a:xfrm>
            <a:off x="7163012" y="3948522"/>
            <a:ext cx="5028988" cy="2909478"/>
          </a:xfrm>
          <a:prstGeom prst="rect">
            <a:avLst/>
          </a:prstGeom>
        </p:spPr>
      </p:pic>
    </p:spTree>
    <p:extLst>
      <p:ext uri="{BB962C8B-B14F-4D97-AF65-F5344CB8AC3E}">
        <p14:creationId xmlns:p14="http://schemas.microsoft.com/office/powerpoint/2010/main" val="275089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5027" y="232011"/>
            <a:ext cx="8720919" cy="1200329"/>
          </a:xfrm>
          <a:prstGeom prst="rect">
            <a:avLst/>
          </a:prstGeom>
          <a:noFill/>
        </p:spPr>
        <p:txBody>
          <a:bodyPr wrap="square" rtlCol="1">
            <a:spAutoFit/>
          </a:bodyPr>
          <a:lstStyle/>
          <a:p>
            <a:pPr algn="l" rtl="0"/>
            <a:r>
              <a:rPr lang="en-US" sz="2400" b="1" dirty="0" smtClean="0"/>
              <a:t>Explaining Code for  example to calculate probability of occurrence of an Earthquake.</a:t>
            </a:r>
          </a:p>
          <a:p>
            <a:pPr algn="l" rtl="0"/>
            <a:endParaRPr lang="ar-EG" sz="2400" dirty="0"/>
          </a:p>
        </p:txBody>
      </p:sp>
      <p:sp>
        <p:nvSpPr>
          <p:cNvPr id="3" name="TextBox 2"/>
          <p:cNvSpPr txBox="1"/>
          <p:nvPr/>
        </p:nvSpPr>
        <p:spPr>
          <a:xfrm>
            <a:off x="1446663" y="1432340"/>
            <a:ext cx="10745337" cy="5262979"/>
          </a:xfrm>
          <a:prstGeom prst="rect">
            <a:avLst/>
          </a:prstGeom>
          <a:noFill/>
        </p:spPr>
        <p:txBody>
          <a:bodyPr wrap="square" rtlCol="1">
            <a:spAutoFit/>
          </a:bodyPr>
          <a:lstStyle/>
          <a:p>
            <a:pPr algn="l" rtl="0"/>
            <a:r>
              <a:rPr lang="en-US" sz="2400" b="1" dirty="0" smtClean="0"/>
              <a:t>1. Importing </a:t>
            </a:r>
            <a:r>
              <a:rPr lang="en-US" sz="2400" b="1" dirty="0"/>
              <a:t>needed libraries for exponential </a:t>
            </a:r>
            <a:r>
              <a:rPr lang="en-US" sz="2400" b="1" dirty="0" smtClean="0"/>
              <a:t>distribution</a:t>
            </a:r>
          </a:p>
          <a:p>
            <a:pPr algn="l" rtl="0"/>
            <a:endParaRPr lang="en-US" sz="2400" dirty="0" smtClean="0"/>
          </a:p>
          <a:p>
            <a:pPr algn="l" rtl="0"/>
            <a:endParaRPr lang="en-US" sz="2400" dirty="0"/>
          </a:p>
          <a:p>
            <a:pPr algn="l" rtl="0"/>
            <a:endParaRPr lang="en-US" sz="2400" dirty="0" smtClean="0"/>
          </a:p>
          <a:p>
            <a:pPr algn="l" rtl="0"/>
            <a:r>
              <a:rPr lang="en-US" sz="2400" dirty="0"/>
              <a:t>From "</a:t>
            </a:r>
            <a:r>
              <a:rPr lang="en-US" sz="2400" dirty="0" err="1"/>
              <a:t>scipy.stats</a:t>
            </a:r>
            <a:r>
              <a:rPr lang="en-US" sz="2400" dirty="0"/>
              <a:t>" we imported '</a:t>
            </a:r>
            <a:r>
              <a:rPr lang="en-US" sz="2400" dirty="0" err="1"/>
              <a:t>expon</a:t>
            </a:r>
            <a:r>
              <a:rPr lang="en-US" sz="2400" dirty="0"/>
              <a:t>' for exponential distribution, "</a:t>
            </a:r>
            <a:r>
              <a:rPr lang="en-US" sz="2400" dirty="0" err="1"/>
              <a:t>numpy</a:t>
            </a:r>
            <a:r>
              <a:rPr lang="en-US" sz="2400" dirty="0"/>
              <a:t>" as 'np' for numerical operations and from "plot" we used '</a:t>
            </a:r>
            <a:r>
              <a:rPr lang="en-US" sz="2400" dirty="0" err="1"/>
              <a:t>plot_pdf</a:t>
            </a:r>
            <a:r>
              <a:rPr lang="en-US" sz="2400" dirty="0"/>
              <a:t>', '</a:t>
            </a:r>
            <a:r>
              <a:rPr lang="en-US" sz="2400" dirty="0" err="1"/>
              <a:t>plot_cdf</a:t>
            </a:r>
            <a:r>
              <a:rPr lang="en-US" sz="2400" dirty="0"/>
              <a:t>' for graphing functions</a:t>
            </a:r>
            <a:r>
              <a:rPr lang="en-US" sz="2400" dirty="0" smtClean="0"/>
              <a:t>.</a:t>
            </a:r>
            <a:endParaRPr lang="en-US" sz="2400" dirty="0"/>
          </a:p>
          <a:p>
            <a:pPr algn="l" rtl="0"/>
            <a:r>
              <a:rPr lang="en-US" sz="2400" b="1" dirty="0" smtClean="0"/>
              <a:t>2. Setting </a:t>
            </a:r>
            <a:r>
              <a:rPr lang="en-US" sz="2400" b="1" dirty="0"/>
              <a:t>parameter for the Exponential distribution</a:t>
            </a:r>
          </a:p>
          <a:p>
            <a:pPr algn="l" rtl="0"/>
            <a:endParaRPr lang="en-US" sz="2400" dirty="0"/>
          </a:p>
          <a:p>
            <a:pPr algn="l" rtl="0"/>
            <a:endParaRPr lang="en-US" sz="2400" dirty="0" smtClean="0"/>
          </a:p>
          <a:p>
            <a:pPr algn="l" rtl="0"/>
            <a:endParaRPr lang="en-US" sz="2400" dirty="0"/>
          </a:p>
          <a:p>
            <a:pPr algn="l" rtl="0"/>
            <a:r>
              <a:rPr lang="en-US" sz="2400" dirty="0"/>
              <a:t>Mean is the rate of earthquakes per year, which is used as the rate parameter lambda for exponential distribution.</a:t>
            </a:r>
          </a:p>
          <a:p>
            <a:pPr algn="l" rtl="0"/>
            <a:endParaRPr lang="ar-EG" sz="2400" dirty="0"/>
          </a:p>
        </p:txBody>
      </p:sp>
      <p:pic>
        <p:nvPicPr>
          <p:cNvPr id="4" name="Picture 3" descr="A black background with white tex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3248167" y="1978925"/>
            <a:ext cx="8943833" cy="907576"/>
          </a:xfrm>
          <a:prstGeom prst="rect">
            <a:avLst/>
          </a:prstGeom>
          <a:noFill/>
          <a:ln>
            <a:noFill/>
          </a:ln>
        </p:spPr>
      </p:pic>
      <p:pic>
        <p:nvPicPr>
          <p:cNvPr id="5" name="Picture 4" descr="A black screen with white text&#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4233080" y="4456563"/>
            <a:ext cx="7958920" cy="838200"/>
          </a:xfrm>
          <a:prstGeom prst="rect">
            <a:avLst/>
          </a:prstGeom>
          <a:noFill/>
          <a:ln>
            <a:noFill/>
          </a:ln>
        </p:spPr>
      </p:pic>
    </p:spTree>
    <p:extLst>
      <p:ext uri="{BB962C8B-B14F-4D97-AF65-F5344CB8AC3E}">
        <p14:creationId xmlns:p14="http://schemas.microsoft.com/office/powerpoint/2010/main" val="35806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5152" y="242690"/>
            <a:ext cx="10376848" cy="4154984"/>
          </a:xfrm>
          <a:prstGeom prst="rect">
            <a:avLst/>
          </a:prstGeom>
          <a:noFill/>
        </p:spPr>
        <p:txBody>
          <a:bodyPr wrap="square" rtlCol="1">
            <a:spAutoFit/>
          </a:bodyPr>
          <a:lstStyle/>
          <a:p>
            <a:pPr algn="l" rtl="0"/>
            <a:r>
              <a:rPr lang="en-US" sz="2400" b="1" dirty="0" smtClean="0"/>
              <a:t>3. </a:t>
            </a:r>
            <a:r>
              <a:rPr lang="en-US" sz="2400" b="1" dirty="0"/>
              <a:t>Setting variables, calculating PDF and Printing </a:t>
            </a:r>
            <a:r>
              <a:rPr lang="en-US" sz="2400" b="1" dirty="0" smtClean="0"/>
              <a:t>Probability</a:t>
            </a:r>
          </a:p>
          <a:p>
            <a:pPr algn="l" rtl="0"/>
            <a:endParaRPr lang="en-US" sz="2400" dirty="0"/>
          </a:p>
          <a:p>
            <a:pPr algn="l" rtl="0"/>
            <a:endParaRPr lang="en-US" sz="2400" dirty="0" smtClean="0"/>
          </a:p>
          <a:p>
            <a:pPr algn="l" rtl="0"/>
            <a:endParaRPr lang="en-US" sz="2400" dirty="0" smtClean="0"/>
          </a:p>
          <a:p>
            <a:pPr algn="l" rtl="0"/>
            <a:endParaRPr lang="en-US" sz="2400" dirty="0" smtClean="0"/>
          </a:p>
          <a:p>
            <a:pPr algn="l" rtl="0"/>
            <a:r>
              <a:rPr lang="en-US" sz="2400" dirty="0" smtClean="0"/>
              <a:t>The </a:t>
            </a:r>
            <a:r>
              <a:rPr lang="en-US" sz="2400" dirty="0"/>
              <a:t>variable "</a:t>
            </a:r>
            <a:r>
              <a:rPr lang="en-US" sz="2400" dirty="0" err="1"/>
              <a:t>time_period</a:t>
            </a:r>
            <a:r>
              <a:rPr lang="en-US" sz="2400" dirty="0"/>
              <a:t>" is set to next year and then calculating x parameter which is lambda  and use "expon.pdf" for the </a:t>
            </a:r>
            <a:r>
              <a:rPr lang="en-US" sz="2400" dirty="0" err="1"/>
              <a:t>Probabilty</a:t>
            </a:r>
            <a:r>
              <a:rPr lang="en-US" sz="2400" dirty="0"/>
              <a:t> Density Function for next year</a:t>
            </a:r>
            <a:r>
              <a:rPr lang="en-US" sz="2400" dirty="0" smtClean="0"/>
              <a:t>.</a:t>
            </a:r>
            <a:endParaRPr lang="en-US" sz="2400" dirty="0"/>
          </a:p>
          <a:p>
            <a:pPr algn="l" rtl="0"/>
            <a:endParaRPr lang="en-US" sz="2400" dirty="0" smtClean="0"/>
          </a:p>
          <a:p>
            <a:pPr algn="l" rtl="0"/>
            <a:endParaRPr lang="en-US" sz="2400" dirty="0"/>
          </a:p>
          <a:p>
            <a:pPr algn="l" rtl="0"/>
            <a:r>
              <a:rPr lang="en-US" sz="2400" b="1" dirty="0" smtClean="0"/>
              <a:t>4. </a:t>
            </a:r>
            <a:r>
              <a:rPr lang="en-US" sz="2400" b="1" dirty="0"/>
              <a:t>Graphing PDF and </a:t>
            </a:r>
            <a:r>
              <a:rPr lang="en-US" sz="2400" b="1" dirty="0" smtClean="0"/>
              <a:t>CDF</a:t>
            </a:r>
          </a:p>
        </p:txBody>
      </p:sp>
      <p:pic>
        <p:nvPicPr>
          <p:cNvPr id="3" name="Picture 2" descr="A computer screen shot of tex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4394579" y="764274"/>
            <a:ext cx="7797421" cy="1173707"/>
          </a:xfrm>
          <a:prstGeom prst="rect">
            <a:avLst/>
          </a:prstGeom>
          <a:noFill/>
          <a:ln>
            <a:noFill/>
          </a:ln>
        </p:spPr>
      </p:pic>
      <p:pic>
        <p:nvPicPr>
          <p:cNvPr id="4" name="Picture 3" descr="A screen shot of a computer program&#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4886353" y="4417678"/>
            <a:ext cx="6813872" cy="2175982"/>
          </a:xfrm>
          <a:prstGeom prst="rect">
            <a:avLst/>
          </a:prstGeom>
          <a:noFill/>
          <a:ln>
            <a:noFill/>
          </a:ln>
        </p:spPr>
      </p:pic>
    </p:spTree>
    <p:extLst>
      <p:ext uri="{BB962C8B-B14F-4D97-AF65-F5344CB8AC3E}">
        <p14:creationId xmlns:p14="http://schemas.microsoft.com/office/powerpoint/2010/main" val="1886675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142</TotalTime>
  <Words>859</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Tahoma</vt:lpstr>
      <vt:lpstr>Parallax</vt:lpstr>
      <vt:lpstr>PowerPoint Presentation</vt:lpstr>
      <vt:lpstr>How to Predict Football Match Outcome using Statistics and probability? </vt:lpstr>
      <vt:lpstr>Data Input</vt:lpstr>
      <vt:lpstr>Functions</vt:lpstr>
      <vt:lpstr>Prediction</vt:lpstr>
      <vt:lpstr>Predict the time when an Earthquake might occur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Eslam</dc:creator>
  <cp:lastModifiedBy>Ahmed Eslam</cp:lastModifiedBy>
  <cp:revision>12</cp:revision>
  <dcterms:created xsi:type="dcterms:W3CDTF">2023-12-19T19:05:50Z</dcterms:created>
  <dcterms:modified xsi:type="dcterms:W3CDTF">2023-12-19T21:28:16Z</dcterms:modified>
</cp:coreProperties>
</file>