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OOJ GHAZALY" initials="MG" lastIdx="1" clrIdx="0">
    <p:extLst>
      <p:ext uri="{19B8F6BF-5375-455C-9EA6-DF929625EA0E}">
        <p15:presenceInfo xmlns:p15="http://schemas.microsoft.com/office/powerpoint/2012/main" userId="47f30220231616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67" d="100"/>
          <a:sy n="67" d="100"/>
        </p:scale>
        <p:origin x="80" y="1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OOJ GHAZALY" userId="47f302202316168f" providerId="LiveId" clId="{E0E00AF1-F2A9-4A4C-9E27-C71F1F3FA146}"/>
    <pc:docChg chg="undo custSel modSld">
      <pc:chgData name="MUROOJ GHAZALY" userId="47f302202316168f" providerId="LiveId" clId="{E0E00AF1-F2A9-4A4C-9E27-C71F1F3FA146}" dt="2023-12-19T21:26:13.198" v="52" actId="313"/>
      <pc:docMkLst>
        <pc:docMk/>
      </pc:docMkLst>
      <pc:sldChg chg="modSp mod modAnim">
        <pc:chgData name="MUROOJ GHAZALY" userId="47f302202316168f" providerId="LiveId" clId="{E0E00AF1-F2A9-4A4C-9E27-C71F1F3FA146}" dt="2023-12-19T21:19:09.655" v="39"/>
        <pc:sldMkLst>
          <pc:docMk/>
          <pc:sldMk cId="4116866838" sldId="262"/>
        </pc:sldMkLst>
        <pc:spChg chg="mod">
          <ac:chgData name="MUROOJ GHAZALY" userId="47f302202316168f" providerId="LiveId" clId="{E0E00AF1-F2A9-4A4C-9E27-C71F1F3FA146}" dt="2023-12-19T21:18:59.965" v="37" actId="20577"/>
          <ac:spMkLst>
            <pc:docMk/>
            <pc:sldMk cId="4116866838" sldId="262"/>
            <ac:spMk id="3" creationId="{0846904F-ADA3-1569-042E-E7B5C80EEDA9}"/>
          </ac:spMkLst>
        </pc:spChg>
        <pc:picChg chg="mod">
          <ac:chgData name="MUROOJ GHAZALY" userId="47f302202316168f" providerId="LiveId" clId="{E0E00AF1-F2A9-4A4C-9E27-C71F1F3FA146}" dt="2023-12-19T21:18:51.677" v="35" actId="1076"/>
          <ac:picMkLst>
            <pc:docMk/>
            <pc:sldMk cId="4116866838" sldId="262"/>
            <ac:picMk id="5" creationId="{ECD3B310-03D3-15E1-0B47-7015E2B3547A}"/>
          </ac:picMkLst>
        </pc:picChg>
        <pc:picChg chg="mod">
          <ac:chgData name="MUROOJ GHAZALY" userId="47f302202316168f" providerId="LiveId" clId="{E0E00AF1-F2A9-4A4C-9E27-C71F1F3FA146}" dt="2023-12-19T21:18:55.464" v="36" actId="1076"/>
          <ac:picMkLst>
            <pc:docMk/>
            <pc:sldMk cId="4116866838" sldId="262"/>
            <ac:picMk id="6" creationId="{6816016A-C498-AE8C-59C5-6167828ABAB9}"/>
          </ac:picMkLst>
        </pc:picChg>
      </pc:sldChg>
      <pc:sldChg chg="modAnim">
        <pc:chgData name="MUROOJ GHAZALY" userId="47f302202316168f" providerId="LiveId" clId="{E0E00AF1-F2A9-4A4C-9E27-C71F1F3FA146}" dt="2023-12-19T21:17:01.676" v="3"/>
        <pc:sldMkLst>
          <pc:docMk/>
          <pc:sldMk cId="2241260017" sldId="266"/>
        </pc:sldMkLst>
      </pc:sldChg>
      <pc:sldChg chg="modAnim">
        <pc:chgData name="MUROOJ GHAZALY" userId="47f302202316168f" providerId="LiveId" clId="{E0E00AF1-F2A9-4A4C-9E27-C71F1F3FA146}" dt="2023-12-19T21:18:34.828" v="26"/>
        <pc:sldMkLst>
          <pc:docMk/>
          <pc:sldMk cId="3602707770" sldId="269"/>
        </pc:sldMkLst>
      </pc:sldChg>
      <pc:sldChg chg="modAnim">
        <pc:chgData name="MUROOJ GHAZALY" userId="47f302202316168f" providerId="LiveId" clId="{E0E00AF1-F2A9-4A4C-9E27-C71F1F3FA146}" dt="2023-12-19T21:19:58.615" v="40"/>
        <pc:sldMkLst>
          <pc:docMk/>
          <pc:sldMk cId="3609550673" sldId="272"/>
        </pc:sldMkLst>
      </pc:sldChg>
      <pc:sldChg chg="modAnim">
        <pc:chgData name="MUROOJ GHAZALY" userId="47f302202316168f" providerId="LiveId" clId="{E0E00AF1-F2A9-4A4C-9E27-C71F1F3FA146}" dt="2023-12-19T21:20:54.563" v="42"/>
        <pc:sldMkLst>
          <pc:docMk/>
          <pc:sldMk cId="155463981" sldId="279"/>
        </pc:sldMkLst>
      </pc:sldChg>
      <pc:sldChg chg="modAnim">
        <pc:chgData name="MUROOJ GHAZALY" userId="47f302202316168f" providerId="LiveId" clId="{E0E00AF1-F2A9-4A4C-9E27-C71F1F3FA146}" dt="2023-12-19T21:20:47.475" v="41"/>
        <pc:sldMkLst>
          <pc:docMk/>
          <pc:sldMk cId="3572563996" sldId="280"/>
        </pc:sldMkLst>
      </pc:sldChg>
      <pc:sldChg chg="modAnim">
        <pc:chgData name="MUROOJ GHAZALY" userId="47f302202316168f" providerId="LiveId" clId="{E0E00AF1-F2A9-4A4C-9E27-C71F1F3FA146}" dt="2023-12-19T21:21:42.623" v="43"/>
        <pc:sldMkLst>
          <pc:docMk/>
          <pc:sldMk cId="1837586310" sldId="285"/>
        </pc:sldMkLst>
      </pc:sldChg>
      <pc:sldChg chg="modSp modAnim">
        <pc:chgData name="MUROOJ GHAZALY" userId="47f302202316168f" providerId="LiveId" clId="{E0E00AF1-F2A9-4A4C-9E27-C71F1F3FA146}" dt="2023-12-19T21:26:13.198" v="52" actId="313"/>
        <pc:sldMkLst>
          <pc:docMk/>
          <pc:sldMk cId="1199555580" sldId="288"/>
        </pc:sldMkLst>
        <pc:spChg chg="mod">
          <ac:chgData name="MUROOJ GHAZALY" userId="47f302202316168f" providerId="LiveId" clId="{E0E00AF1-F2A9-4A4C-9E27-C71F1F3FA146}" dt="2023-12-19T21:26:13.198" v="52" actId="313"/>
          <ac:spMkLst>
            <pc:docMk/>
            <pc:sldMk cId="1199555580" sldId="288"/>
            <ac:spMk id="3" creationId="{0846904F-ADA3-1569-042E-E7B5C80EEDA9}"/>
          </ac:spMkLst>
        </pc:spChg>
      </pc:sldChg>
      <pc:sldChg chg="modAnim">
        <pc:chgData name="MUROOJ GHAZALY" userId="47f302202316168f" providerId="LiveId" clId="{E0E00AF1-F2A9-4A4C-9E27-C71F1F3FA146}" dt="2023-12-19T21:23:00.495" v="50"/>
        <pc:sldMkLst>
          <pc:docMk/>
          <pc:sldMk cId="92011013" sldId="297"/>
        </pc:sldMkLst>
      </pc:sldChg>
      <pc:sldChg chg="modAnim">
        <pc:chgData name="MUROOJ GHAZALY" userId="47f302202316168f" providerId="LiveId" clId="{E0E00AF1-F2A9-4A4C-9E27-C71F1F3FA146}" dt="2023-12-19T21:23:20.315" v="51"/>
        <pc:sldMkLst>
          <pc:docMk/>
          <pc:sldMk cId="2584879852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12/19/2023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And Probability.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Binomial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0935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Equation: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PMF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/>
              <a:t>n: is number of trials</a:t>
            </a:r>
          </a:p>
          <a:p>
            <a:pPr marL="0" indent="0">
              <a:buNone/>
            </a:pPr>
            <a:r>
              <a:rPr lang="en-US" dirty="0"/>
              <a:t>p: probability of success in one trial k: number of successes</a:t>
            </a:r>
          </a:p>
          <a:p>
            <a:endParaRPr lang="en-US" dirty="0"/>
          </a:p>
          <a:p>
            <a:r>
              <a:rPr lang="en-US" dirty="0"/>
              <a:t>CDF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7DBA1-DDA7-687C-6CCD-F09E103C4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2133600"/>
            <a:ext cx="5257800" cy="110618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B85AA-A499-B2F3-6E05-5D7E9D08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5257800"/>
            <a:ext cx="5486400" cy="1012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126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Properties:                                           </a:t>
            </a:r>
          </a:p>
          <a:p>
            <a:pPr marL="0" lvl="0" indent="0" algn="ctr">
              <a:buNone/>
            </a:pPr>
            <a:r>
              <a:rPr lang="en-US" b="1" u="sng" dirty="0"/>
              <a:t>X∼Binomial (n,p)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Mean: the expected value of X is( E[X] =np).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E [X</a:t>
            </a:r>
            <a:r>
              <a:rPr lang="pl-PL" baseline="30000" dirty="0"/>
              <a:t>2</a:t>
            </a:r>
            <a:r>
              <a:rPr lang="pl-PL" dirty="0"/>
              <a:t>] = np (np+ (1−p)).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Variance: (Var[X] =np(1−p)).</a:t>
            </a:r>
          </a:p>
        </p:txBody>
      </p:sp>
    </p:spTree>
    <p:extLst>
      <p:ext uri="{BB962C8B-B14F-4D97-AF65-F5344CB8AC3E}">
        <p14:creationId xmlns:p14="http://schemas.microsoft.com/office/powerpoint/2010/main" val="42170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First, We start by importing </a:t>
            </a:r>
          </a:p>
          <a:p>
            <a:pPr marL="0" lvl="0" indent="0">
              <a:buNone/>
            </a:pPr>
            <a:r>
              <a:rPr lang="en-US" dirty="0"/>
              <a:t>the necessary libraries: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Second, we set the parameters of the </a:t>
            </a:r>
          </a:p>
          <a:p>
            <a:pPr marL="0" lvl="0" indent="0">
              <a:buNone/>
            </a:pPr>
            <a:r>
              <a:rPr lang="en-US" dirty="0"/>
              <a:t>Binomial Distribution: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6A11D945-1C5E-4657-227D-480BD12AF1A0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l="1711" t="7359" r="2509" b="11683"/>
          <a:stretch/>
        </p:blipFill>
        <p:spPr>
          <a:xfrm>
            <a:off x="6475412" y="2819400"/>
            <a:ext cx="4899237" cy="914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0839F-898F-B447-A47E-BF9EDC3F4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67" r="-2264" b="34775"/>
          <a:stretch/>
        </p:blipFill>
        <p:spPr>
          <a:xfrm>
            <a:off x="8456612" y="4378696"/>
            <a:ext cx="2918037" cy="1148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841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Third, we generate the </a:t>
            </a:r>
          </a:p>
          <a:p>
            <a:pPr marL="0" lvl="0" indent="0">
              <a:buNone/>
            </a:pPr>
            <a:r>
              <a:rPr lang="en-US" dirty="0"/>
              <a:t>necessary variables used for </a:t>
            </a:r>
          </a:p>
          <a:p>
            <a:pPr marL="0" lvl="0" indent="0">
              <a:buNone/>
            </a:pPr>
            <a:r>
              <a:rPr lang="en-US" dirty="0"/>
              <a:t>calculating mean and variance: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Finally, We use the following </a:t>
            </a:r>
          </a:p>
          <a:p>
            <a:pPr marL="0" lvl="0" indent="0">
              <a:buNone/>
            </a:pPr>
            <a:r>
              <a:rPr lang="en-US" dirty="0"/>
              <a:t>code to print mean and </a:t>
            </a:r>
          </a:p>
          <a:p>
            <a:pPr marL="0" lvl="0" indent="0">
              <a:buNone/>
            </a:pPr>
            <a:r>
              <a:rPr lang="en-US" dirty="0"/>
              <a:t>variance: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FB48E-9609-DA3B-9F36-69EF3BF3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209800"/>
            <a:ext cx="4291225" cy="2014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13">
            <a:extLst>
              <a:ext uri="{FF2B5EF4-FFF2-40B4-BE49-F238E27FC236}">
                <a16:creationId xmlns:a16="http://schemas.microsoft.com/office/drawing/2014/main" id="{05134E5C-A5AD-FBFA-6544-08CC7F76865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012" y="4663462"/>
            <a:ext cx="4291224" cy="1280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270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5774D566-CD99-AF12-D103-4B52354CDF5C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l="-1" r="-1344" b="6977"/>
          <a:stretch/>
        </p:blipFill>
        <p:spPr>
          <a:xfrm>
            <a:off x="1572798" y="2717693"/>
            <a:ext cx="2672176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601B69-A3FD-25B6-8E72-180090D70B75}"/>
              </a:ext>
            </a:extLst>
          </p:cNvPr>
          <p:cNvSpPr txBox="1">
            <a:spLocks/>
          </p:cNvSpPr>
          <p:nvPr/>
        </p:nvSpPr>
        <p:spPr>
          <a:xfrm>
            <a:off x="1593436" y="5103971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</a:t>
            </a:r>
          </a:p>
          <a:p>
            <a:pPr marL="0" indent="0" algn="ctr">
              <a:buNone/>
            </a:pPr>
            <a:r>
              <a:rPr lang="en-US" dirty="0"/>
              <a:t>and Variance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1B1C5-9200-6473-AC17-3C8D25E57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0" t="-5832" r="-1516" b="-1"/>
          <a:stretch/>
        </p:blipFill>
        <p:spPr bwMode="auto">
          <a:xfrm>
            <a:off x="4570412" y="2438400"/>
            <a:ext cx="3529225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C8A64-26D8-2CC5-A49F-F993316DF6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9" t="-5071" r="-3510" b="-7218"/>
          <a:stretch/>
        </p:blipFill>
        <p:spPr bwMode="auto">
          <a:xfrm>
            <a:off x="8425075" y="2286714"/>
            <a:ext cx="3231937" cy="2630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22309-5850-BE56-64BB-CD00E0684BB2}"/>
              </a:ext>
            </a:extLst>
          </p:cNvPr>
          <p:cNvSpPr txBox="1">
            <a:spLocks/>
          </p:cNvSpPr>
          <p:nvPr/>
        </p:nvSpPr>
        <p:spPr>
          <a:xfrm>
            <a:off x="5103812" y="5040313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PMF Plot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3D6C0F-3644-0475-FA08-DABF95EC8466}"/>
              </a:ext>
            </a:extLst>
          </p:cNvPr>
          <p:cNvSpPr txBox="1">
            <a:spLocks/>
          </p:cNvSpPr>
          <p:nvPr/>
        </p:nvSpPr>
        <p:spPr>
          <a:xfrm>
            <a:off x="8724699" y="5099923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CDF Plot</a:t>
            </a:r>
          </a:p>
        </p:txBody>
      </p:sp>
    </p:spTree>
    <p:extLst>
      <p:ext uri="{BB962C8B-B14F-4D97-AF65-F5344CB8AC3E}">
        <p14:creationId xmlns:p14="http://schemas.microsoft.com/office/powerpoint/2010/main" val="179373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1" grpId="0" uiExpand="1" build="p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Poisson Distribution:</a:t>
            </a:r>
          </a:p>
        </p:txBody>
      </p:sp>
    </p:spTree>
    <p:extLst>
      <p:ext uri="{BB962C8B-B14F-4D97-AF65-F5344CB8AC3E}">
        <p14:creationId xmlns:p14="http://schemas.microsoft.com/office/powerpoint/2010/main" val="804373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Formula: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/>
              <a:t>X is a random variable following a Poisson distribution</a:t>
            </a:r>
          </a:p>
          <a:p>
            <a:pPr marL="0" indent="0">
              <a:buNone/>
            </a:pPr>
            <a:r>
              <a:rPr lang="en-US" dirty="0"/>
              <a:t>K is the number of times an event occurs</a:t>
            </a:r>
          </a:p>
          <a:p>
            <a:pPr marL="0" indent="0">
              <a:buNone/>
            </a:pPr>
            <a:r>
              <a:rPr lang="en-US" dirty="0"/>
              <a:t>P (X = k) Is the probability that an event will occur k times</a:t>
            </a:r>
          </a:p>
          <a:p>
            <a:pPr marL="0" indent="0">
              <a:buNone/>
            </a:pPr>
            <a:r>
              <a:rPr lang="en-US" dirty="0"/>
              <a:t>e is Euler’s constant (approximately 2.718)</a:t>
            </a:r>
          </a:p>
          <a:p>
            <a:pPr marL="0" indent="0">
              <a:buNone/>
            </a:pPr>
            <a:r>
              <a:rPr lang="en-US" dirty="0"/>
              <a:t>𝜆 is the average number of times an event occurs</a:t>
            </a:r>
          </a:p>
          <a:p>
            <a:pPr marL="0" indent="0">
              <a:buNone/>
            </a:pPr>
            <a:r>
              <a:rPr lang="en-US" dirty="0"/>
              <a:t>!  is the factorial function</a:t>
            </a:r>
          </a:p>
          <a:p>
            <a:endParaRPr lang="en-US" dirty="0"/>
          </a:p>
        </p:txBody>
      </p:sp>
      <p:pic>
        <p:nvPicPr>
          <p:cNvPr id="4" name="Picture 3" descr="P(X = k) = \dfrac{e^{-\lambda} \lambda^k}{k!}">
            <a:extLst>
              <a:ext uri="{FF2B5EF4-FFF2-40B4-BE49-F238E27FC236}">
                <a16:creationId xmlns:a16="http://schemas.microsoft.com/office/drawing/2014/main" id="{17E15746-9380-F73F-8C86-D2B80E86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4522017" cy="1059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55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Properties:                                           </a:t>
            </a:r>
          </a:p>
          <a:p>
            <a:pPr marL="0" lvl="0" indent="0" algn="ctr">
              <a:buNone/>
            </a:pPr>
            <a:r>
              <a:rPr lang="en-US" b="1" u="sng" dirty="0"/>
              <a:t>X~Poisson (𝜆)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Mean: 𝐸(𝑥) = 𝜆.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𝐸 (〖x 〗</a:t>
            </a:r>
            <a:r>
              <a:rPr lang="en-US" baseline="30000" dirty="0"/>
              <a:t>2</a:t>
            </a:r>
            <a:r>
              <a:rPr lang="pl-PL" dirty="0"/>
              <a:t>) = 𝜆 + </a:t>
            </a:r>
            <a:r>
              <a:rPr lang="el-GR" dirty="0"/>
              <a:t>λ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variance: 𝑉𝑎𝑟 (𝑥) = 𝜆.</a:t>
            </a:r>
          </a:p>
        </p:txBody>
      </p:sp>
    </p:spTree>
    <p:extLst>
      <p:ext uri="{BB962C8B-B14F-4D97-AF65-F5344CB8AC3E}">
        <p14:creationId xmlns:p14="http://schemas.microsoft.com/office/powerpoint/2010/main" val="21124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First, we start by importing </a:t>
            </a:r>
          </a:p>
          <a:p>
            <a:pPr marL="0" lvl="0" indent="0">
              <a:buNone/>
            </a:pPr>
            <a:r>
              <a:rPr lang="en-US" dirty="0"/>
              <a:t>the required libraries: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Second, the code produces </a:t>
            </a:r>
          </a:p>
          <a:p>
            <a:pPr marL="0" lvl="0" indent="0">
              <a:buNone/>
            </a:pPr>
            <a:r>
              <a:rPr lang="en-US" dirty="0"/>
              <a:t>a different set of random </a:t>
            </a:r>
          </a:p>
          <a:p>
            <a:pPr marL="0" lvl="0" indent="0">
              <a:buNone/>
            </a:pPr>
            <a:r>
              <a:rPr lang="en-US" dirty="0"/>
              <a:t>numbers each time it is </a:t>
            </a:r>
          </a:p>
          <a:p>
            <a:pPr marL="0" lvl="0" indent="0">
              <a:buNone/>
            </a:pPr>
            <a:r>
              <a:rPr lang="en-US" dirty="0"/>
              <a:t>Executed: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766A3-7824-38D9-69B3-E3733224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73" b="-1282"/>
          <a:stretch/>
        </p:blipFill>
        <p:spPr bwMode="auto">
          <a:xfrm>
            <a:off x="6484836" y="2586990"/>
            <a:ext cx="5077114" cy="128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0BC12-D772-A1A3-2411-C6BF437AC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9" b="2729"/>
          <a:stretch/>
        </p:blipFill>
        <p:spPr bwMode="auto">
          <a:xfrm>
            <a:off x="6484836" y="4572000"/>
            <a:ext cx="5077114" cy="1883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64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91FA-F203-5B73-1395-748E83D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Discrete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397445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C90FEF-0999-10D6-E10D-CF26E915F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97" r="65865" b="959"/>
          <a:stretch/>
        </p:blipFill>
        <p:spPr>
          <a:xfrm>
            <a:off x="9490489" y="3070776"/>
            <a:ext cx="2209800" cy="158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9DC284-B939-D570-C8EE-28D6640A3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3" y="2590800"/>
            <a:ext cx="4048962" cy="254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D7B2F-1897-4C30-990D-572572A66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8" y="2723629"/>
            <a:ext cx="3627438" cy="2407200"/>
          </a:xfrm>
          <a:prstGeom prst="rect">
            <a:avLst/>
          </a:prstGeom>
          <a:noFill/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4EE20D-2EB0-59B7-FC99-B2BE06DA9FBC}"/>
              </a:ext>
            </a:extLst>
          </p:cNvPr>
          <p:cNvSpPr txBox="1">
            <a:spLocks/>
          </p:cNvSpPr>
          <p:nvPr/>
        </p:nvSpPr>
        <p:spPr>
          <a:xfrm>
            <a:off x="2313156" y="5257800"/>
            <a:ext cx="2443576" cy="4586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PMF Plot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1C6A581-6131-3056-A5BD-E45925B3710D}"/>
              </a:ext>
            </a:extLst>
          </p:cNvPr>
          <p:cNvSpPr txBox="1">
            <a:spLocks/>
          </p:cNvSpPr>
          <p:nvPr/>
        </p:nvSpPr>
        <p:spPr>
          <a:xfrm>
            <a:off x="6484836" y="5257800"/>
            <a:ext cx="2259611" cy="51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CDF Plot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DC066F-FAB7-2F73-0A28-108A4B241DA6}"/>
              </a:ext>
            </a:extLst>
          </p:cNvPr>
          <p:cNvSpPr txBox="1">
            <a:spLocks/>
          </p:cNvSpPr>
          <p:nvPr/>
        </p:nvSpPr>
        <p:spPr>
          <a:xfrm>
            <a:off x="9305725" y="4863386"/>
            <a:ext cx="2560011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Four </a:t>
            </a:r>
          </a:p>
          <a:p>
            <a:pPr marL="0" indent="0" algn="ctr">
              <a:buNone/>
            </a:pPr>
            <a:r>
              <a:rPr lang="en-US" dirty="0"/>
              <a:t>Moments</a:t>
            </a:r>
          </a:p>
        </p:txBody>
      </p:sp>
    </p:spTree>
    <p:extLst>
      <p:ext uri="{BB962C8B-B14F-4D97-AF65-F5344CB8AC3E}">
        <p14:creationId xmlns:p14="http://schemas.microsoft.com/office/powerpoint/2010/main" val="294128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  <p:bldP spid="17" grpId="0" uiExpand="1" build="p"/>
      <p:bldP spid="1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Uniform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635022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Formula:   PMF       p(x) = 1 / m, 	where x=1,2,…,m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marL="0" indent="0" algn="ctr">
              <a:buNone/>
            </a:pPr>
            <a:r>
              <a:rPr lang="en-US" b="1" u="sng" dirty="0"/>
              <a:t>X~Uniform (m)</a:t>
            </a:r>
          </a:p>
          <a:p>
            <a:r>
              <a:rPr lang="en-US" dirty="0"/>
              <a:t>Mean: The expected value of a Uniform random variable X is (E[x]= (m+1) /2) .</a:t>
            </a:r>
          </a:p>
          <a:p>
            <a:r>
              <a:rPr lang="en-US" dirty="0"/>
              <a:t>Variance: Var[x] = (m</a:t>
            </a:r>
            <a:r>
              <a:rPr lang="en-US" baseline="30000" dirty="0"/>
              <a:t>2</a:t>
            </a:r>
            <a:r>
              <a:rPr lang="en-US" dirty="0"/>
              <a:t> - 1) / 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08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First, we define the parameters a and b, </a:t>
            </a:r>
          </a:p>
          <a:p>
            <a:pPr marL="0" lvl="0" indent="0">
              <a:buNone/>
            </a:pPr>
            <a:r>
              <a:rPr lang="en-US" dirty="0"/>
              <a:t>which represent the range of values for a </a:t>
            </a:r>
          </a:p>
          <a:p>
            <a:pPr marL="0" lvl="0" indent="0">
              <a:buNone/>
            </a:pPr>
            <a:r>
              <a:rPr lang="en-US" dirty="0"/>
              <a:t>discrete uniform distribution: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Second, this line generates </a:t>
            </a:r>
          </a:p>
          <a:p>
            <a:pPr marL="0" indent="0">
              <a:buNone/>
            </a:pPr>
            <a:r>
              <a:rPr lang="en-US" dirty="0"/>
              <a:t>1000 random samples, These </a:t>
            </a:r>
          </a:p>
          <a:p>
            <a:pPr marL="0" indent="0">
              <a:buNone/>
            </a:pPr>
            <a:r>
              <a:rPr lang="en-US" dirty="0"/>
              <a:t>samples represent the random variable X: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C9165-AAA5-DC54-267F-CFB2F5EFE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2"/>
          <a:stretch/>
        </p:blipFill>
        <p:spPr>
          <a:xfrm>
            <a:off x="8990012" y="2560083"/>
            <a:ext cx="2546651" cy="1564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2E3E0-850F-D090-AE8C-D4A69C36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24" y="4800600"/>
            <a:ext cx="487393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Third, this line calculates the mean </a:t>
            </a:r>
          </a:p>
          <a:p>
            <a:pPr marL="0" lvl="0" indent="0">
              <a:buNone/>
            </a:pPr>
            <a:r>
              <a:rPr lang="en-US" dirty="0"/>
              <a:t>and variance of the generated samples: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Fourth, this prints the calculated </a:t>
            </a:r>
          </a:p>
          <a:p>
            <a:pPr marL="0" indent="0">
              <a:buNone/>
            </a:pPr>
            <a:r>
              <a:rPr lang="en-US" dirty="0"/>
              <a:t>mean and variance to the console: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Fifth, this line creates an array of </a:t>
            </a:r>
          </a:p>
          <a:p>
            <a:pPr marL="0" indent="0">
              <a:buNone/>
            </a:pPr>
            <a:r>
              <a:rPr lang="en-US" dirty="0"/>
              <a:t>discrete values for X: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93CEB-FE9A-D684-8F93-C5338C0C7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62" t="2470" r="28649" b="-2470"/>
          <a:stretch/>
        </p:blipFill>
        <p:spPr>
          <a:xfrm>
            <a:off x="8151812" y="2589061"/>
            <a:ext cx="3597274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B32C5-84A6-02DA-51D7-1C12419C5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1"/>
          <a:stretch/>
        </p:blipFill>
        <p:spPr>
          <a:xfrm>
            <a:off x="7618412" y="3953009"/>
            <a:ext cx="4130674" cy="1068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B08DC-DDB8-7787-4C1E-58F15F15A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701"/>
          <a:stretch/>
        </p:blipFill>
        <p:spPr>
          <a:xfrm>
            <a:off x="7466012" y="5432711"/>
            <a:ext cx="4283074" cy="10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6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Sixth, we calculate the </a:t>
            </a:r>
          </a:p>
          <a:p>
            <a:pPr marL="0" lvl="0" indent="0">
              <a:buNone/>
            </a:pPr>
            <a:r>
              <a:rPr lang="en-US" dirty="0"/>
              <a:t>Probability Mass Function (PMF) for </a:t>
            </a:r>
          </a:p>
          <a:p>
            <a:pPr marL="0" lvl="0" indent="0">
              <a:buNone/>
            </a:pPr>
            <a:r>
              <a:rPr lang="en-US" dirty="0"/>
              <a:t>the discrete values:</a:t>
            </a:r>
          </a:p>
          <a:p>
            <a:pPr lvl="0"/>
            <a:endParaRPr lang="en-US" dirty="0"/>
          </a:p>
          <a:p>
            <a:r>
              <a:rPr lang="en-US" dirty="0"/>
              <a:t>Finally, This block of code </a:t>
            </a:r>
          </a:p>
          <a:p>
            <a:pPr marL="0" indent="0">
              <a:buNone/>
            </a:pPr>
            <a:r>
              <a:rPr lang="en-US" dirty="0"/>
              <a:t>plots the PMF using plt.plot: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FDBD6-19F0-146F-E45D-F1E99034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819400"/>
            <a:ext cx="414401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FF81F-3539-CCA1-4E97-115BB5DD0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8"/>
          <a:stretch/>
        </p:blipFill>
        <p:spPr>
          <a:xfrm>
            <a:off x="6399213" y="4906963"/>
            <a:ext cx="528701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4EE20D-2EB0-59B7-FC99-B2BE06DA9FBC}"/>
              </a:ext>
            </a:extLst>
          </p:cNvPr>
          <p:cNvSpPr txBox="1">
            <a:spLocks/>
          </p:cNvSpPr>
          <p:nvPr/>
        </p:nvSpPr>
        <p:spPr>
          <a:xfrm>
            <a:off x="5117938" y="5791200"/>
            <a:ext cx="2443576" cy="4586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PMF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E58B8-0F73-7EA7-C3AB-5EBDC9719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2029" r="5928" b="12118"/>
          <a:stretch/>
        </p:blipFill>
        <p:spPr>
          <a:xfrm>
            <a:off x="3863226" y="1895832"/>
            <a:ext cx="4953000" cy="3599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819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Geometric Distribution:</a:t>
            </a:r>
          </a:p>
        </p:txBody>
      </p:sp>
    </p:spTree>
    <p:extLst>
      <p:ext uri="{BB962C8B-B14F-4D97-AF65-F5344CB8AC3E}">
        <p14:creationId xmlns:p14="http://schemas.microsoft.com/office/powerpoint/2010/main" val="377704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Formula:    Px (k) = (1 – P )</a:t>
            </a:r>
            <a:r>
              <a:rPr lang="en-US" baseline="30000" dirty="0"/>
              <a:t>k-1</a:t>
            </a:r>
            <a:r>
              <a:rPr lang="en-US" dirty="0"/>
              <a:t> P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marL="0" indent="0" algn="ctr">
              <a:buNone/>
            </a:pPr>
            <a:r>
              <a:rPr lang="en-US" b="1" u="sng" dirty="0"/>
              <a:t>X~Geometric (m)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BF10D-40D4-3070-3C61-CF436F0F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4252277"/>
            <a:ext cx="5618094" cy="20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First, importing needed libraries:</a:t>
            </a:r>
          </a:p>
          <a:p>
            <a:pPr lvl="0"/>
            <a:endParaRPr lang="en-US" dirty="0"/>
          </a:p>
          <a:p>
            <a:r>
              <a:rPr lang="en-US" dirty="0"/>
              <a:t>Second, defining the probability </a:t>
            </a:r>
          </a:p>
          <a:p>
            <a:pPr marL="0" indent="0">
              <a:buNone/>
            </a:pPr>
            <a:r>
              <a:rPr lang="en-US" dirty="0"/>
              <a:t>and calculating Mean and Variance: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Third, creating values for x and </a:t>
            </a:r>
          </a:p>
          <a:p>
            <a:pPr marL="0" indent="0">
              <a:buNone/>
            </a:pPr>
            <a:r>
              <a:rPr lang="en-US" dirty="0"/>
              <a:t>Geometric Distribution: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Image 23">
            <a:extLst>
              <a:ext uri="{FF2B5EF4-FFF2-40B4-BE49-F238E27FC236}">
                <a16:creationId xmlns:a16="http://schemas.microsoft.com/office/drawing/2014/main" id="{F30744AF-84AC-C663-95F4-C1F4B6E6DA0A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r="15076"/>
          <a:stretch/>
        </p:blipFill>
        <p:spPr>
          <a:xfrm>
            <a:off x="7389812" y="2286000"/>
            <a:ext cx="4151846" cy="1239837"/>
          </a:xfrm>
          <a:prstGeom prst="rect">
            <a:avLst/>
          </a:prstGeom>
        </p:spPr>
      </p:pic>
      <p:pic>
        <p:nvPicPr>
          <p:cNvPr id="5" name="Image 24">
            <a:extLst>
              <a:ext uri="{FF2B5EF4-FFF2-40B4-BE49-F238E27FC236}">
                <a16:creationId xmlns:a16="http://schemas.microsoft.com/office/drawing/2014/main" id="{EE475BFA-6899-5986-913F-4C39E4CB40EA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r="18479"/>
          <a:stretch/>
        </p:blipFill>
        <p:spPr>
          <a:xfrm>
            <a:off x="7542212" y="3792537"/>
            <a:ext cx="3999446" cy="1465263"/>
          </a:xfrm>
          <a:prstGeom prst="rect">
            <a:avLst/>
          </a:prstGeom>
        </p:spPr>
      </p:pic>
      <p:pic>
        <p:nvPicPr>
          <p:cNvPr id="6" name="Image 25">
            <a:extLst>
              <a:ext uri="{FF2B5EF4-FFF2-40B4-BE49-F238E27FC236}">
                <a16:creationId xmlns:a16="http://schemas.microsoft.com/office/drawing/2014/main" id="{B02847F6-A4B8-F50F-6824-7D52D2D77030}"/>
              </a:ext>
            </a:extLst>
          </p:cNvPr>
          <p:cNvPicPr>
            <a:picLocks/>
          </p:cNvPicPr>
          <p:nvPr/>
        </p:nvPicPr>
        <p:blipFill rotWithShape="1">
          <a:blip r:embed="rId4" cstate="print"/>
          <a:srcRect t="11490" r="36246" b="27226"/>
          <a:stretch/>
        </p:blipFill>
        <p:spPr>
          <a:xfrm>
            <a:off x="7389812" y="5524500"/>
            <a:ext cx="41518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3E3A-392C-22CB-5996-CC5AB315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6F2F-C597-812D-566B-F5837566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4500976" cy="45720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Bernoulli Distribution.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Binomial Distribution.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Poisson Distribution.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252E7C-7EB3-BE5A-928B-BAAF4F601465}"/>
              </a:ext>
            </a:extLst>
          </p:cNvPr>
          <p:cNvSpPr txBox="1">
            <a:spLocks/>
          </p:cNvSpPr>
          <p:nvPr/>
        </p:nvSpPr>
        <p:spPr>
          <a:xfrm>
            <a:off x="6094412" y="1600200"/>
            <a:ext cx="4500976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 startAt="4"/>
            </a:pPr>
            <a:r>
              <a:rPr lang="en-US" dirty="0"/>
              <a:t>Uniform Distribution</a:t>
            </a:r>
          </a:p>
          <a:p>
            <a:pPr marL="514350" indent="-514350">
              <a:buSzPct val="100000"/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eriod" startAt="4"/>
            </a:pPr>
            <a:r>
              <a:rPr lang="en-US" dirty="0"/>
              <a:t>Geometric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75064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Fourth, calculating Probability </a:t>
            </a:r>
          </a:p>
          <a:p>
            <a:pPr marL="0" lvl="0" indent="0">
              <a:buNone/>
            </a:pPr>
            <a:r>
              <a:rPr lang="en-US" dirty="0"/>
              <a:t>mass function for "x" </a:t>
            </a:r>
          </a:p>
          <a:p>
            <a:pPr marL="0" lvl="0" indent="0">
              <a:buNone/>
            </a:pPr>
            <a:r>
              <a:rPr lang="en-US" dirty="0"/>
              <a:t>and plotting it:</a:t>
            </a:r>
          </a:p>
          <a:p>
            <a:pPr lvl="0"/>
            <a:endParaRPr lang="en-US" dirty="0"/>
          </a:p>
          <a:p>
            <a:r>
              <a:rPr lang="en-US" dirty="0"/>
              <a:t>Finally, calculating cumulative </a:t>
            </a:r>
          </a:p>
          <a:p>
            <a:pPr marL="0" indent="0">
              <a:buNone/>
            </a:pPr>
            <a:r>
              <a:rPr lang="en-US" dirty="0"/>
              <a:t>density function for "x" </a:t>
            </a:r>
          </a:p>
          <a:p>
            <a:pPr marL="0" indent="0">
              <a:buNone/>
            </a:pPr>
            <a:r>
              <a:rPr lang="en-US" dirty="0"/>
              <a:t>and plotting it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Image 26">
            <a:extLst>
              <a:ext uri="{FF2B5EF4-FFF2-40B4-BE49-F238E27FC236}">
                <a16:creationId xmlns:a16="http://schemas.microsoft.com/office/drawing/2014/main" id="{51F5569F-9633-0036-59ED-6C5C3648D6B8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r="17543" b="9775"/>
          <a:stretch/>
        </p:blipFill>
        <p:spPr>
          <a:xfrm>
            <a:off x="5408612" y="3276600"/>
            <a:ext cx="6206595" cy="1447800"/>
          </a:xfrm>
          <a:prstGeom prst="rect">
            <a:avLst/>
          </a:prstGeom>
        </p:spPr>
      </p:pic>
      <p:pic>
        <p:nvPicPr>
          <p:cNvPr id="8" name="Image 27">
            <a:extLst>
              <a:ext uri="{FF2B5EF4-FFF2-40B4-BE49-F238E27FC236}">
                <a16:creationId xmlns:a16="http://schemas.microsoft.com/office/drawing/2014/main" id="{64EA4A89-357B-798C-0090-0BAD19E50227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r="24233"/>
          <a:stretch/>
        </p:blipFill>
        <p:spPr>
          <a:xfrm>
            <a:off x="5561012" y="5486400"/>
            <a:ext cx="605419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Image 28">
            <a:extLst>
              <a:ext uri="{FF2B5EF4-FFF2-40B4-BE49-F238E27FC236}">
                <a16:creationId xmlns:a16="http://schemas.microsoft.com/office/drawing/2014/main" id="{3A3D2FBA-F048-0735-8C2B-7F31E8CA9B9A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l="2086" t="80571" r="88520" b="15062"/>
          <a:stretch/>
        </p:blipFill>
        <p:spPr>
          <a:xfrm>
            <a:off x="1593436" y="2895600"/>
            <a:ext cx="2438400" cy="1143000"/>
          </a:xfrm>
          <a:prstGeom prst="rect">
            <a:avLst/>
          </a:prstGeom>
        </p:spPr>
      </p:pic>
      <p:pic>
        <p:nvPicPr>
          <p:cNvPr id="6" name="Image 29">
            <a:extLst>
              <a:ext uri="{FF2B5EF4-FFF2-40B4-BE49-F238E27FC236}">
                <a16:creationId xmlns:a16="http://schemas.microsoft.com/office/drawing/2014/main" id="{262EFBD8-BA58-F3FF-831F-F085C2504848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l="-3637" t="-5871" r="-4057" b="-5675"/>
          <a:stretch/>
        </p:blipFill>
        <p:spPr>
          <a:xfrm>
            <a:off x="4303712" y="2019300"/>
            <a:ext cx="3581399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30">
            <a:extLst>
              <a:ext uri="{FF2B5EF4-FFF2-40B4-BE49-F238E27FC236}">
                <a16:creationId xmlns:a16="http://schemas.microsoft.com/office/drawing/2014/main" id="{3B75A22E-991F-AB35-9895-AC75AF5A4CAB}"/>
              </a:ext>
            </a:extLst>
          </p:cNvPr>
          <p:cNvPicPr>
            <a:picLocks/>
          </p:cNvPicPr>
          <p:nvPr/>
        </p:nvPicPr>
        <p:blipFill rotWithShape="1">
          <a:blip r:embed="rId4" cstate="print"/>
          <a:srcRect l="-4661" t="-5228" r="-4404" b="-4576"/>
          <a:stretch/>
        </p:blipFill>
        <p:spPr>
          <a:xfrm>
            <a:off x="8157576" y="1866900"/>
            <a:ext cx="3490537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752A80-97EC-2064-7FDB-C5D1FAB445C3}"/>
              </a:ext>
            </a:extLst>
          </p:cNvPr>
          <p:cNvSpPr txBox="1">
            <a:spLocks/>
          </p:cNvSpPr>
          <p:nvPr/>
        </p:nvSpPr>
        <p:spPr>
          <a:xfrm>
            <a:off x="1359071" y="4349750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</a:t>
            </a:r>
          </a:p>
          <a:p>
            <a:pPr marL="0" indent="0" algn="ctr">
              <a:buNone/>
            </a:pPr>
            <a:r>
              <a:rPr lang="en-US" dirty="0"/>
              <a:t>and Variance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2A9DB-E6DD-F7AC-CA5F-7598E83E9FFA}"/>
              </a:ext>
            </a:extLst>
          </p:cNvPr>
          <p:cNvSpPr txBox="1">
            <a:spLocks/>
          </p:cNvSpPr>
          <p:nvPr/>
        </p:nvSpPr>
        <p:spPr>
          <a:xfrm>
            <a:off x="4758323" y="5067300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PMF Plot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001C9A-5E3E-CBDE-0FAD-A5701CE864B4}"/>
              </a:ext>
            </a:extLst>
          </p:cNvPr>
          <p:cNvSpPr txBox="1">
            <a:spLocks/>
          </p:cNvSpPr>
          <p:nvPr/>
        </p:nvSpPr>
        <p:spPr>
          <a:xfrm>
            <a:off x="8566756" y="5238750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CDF Plot</a:t>
            </a:r>
          </a:p>
        </p:txBody>
      </p:sp>
    </p:spTree>
    <p:extLst>
      <p:ext uri="{BB962C8B-B14F-4D97-AF65-F5344CB8AC3E}">
        <p14:creationId xmlns:p14="http://schemas.microsoft.com/office/powerpoint/2010/main" val="79328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9" grpId="0" uiExpand="1" build="p"/>
      <p:bldP spid="1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Continuous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4742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Formula: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dirty="0"/>
              <a:t>Where: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a : the beginning of interval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b : the end of the interval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fx(x): is the probability density function”PDF”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B622-25A8-0AA5-1281-4EC713092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/>
          <a:stretch/>
        </p:blipFill>
        <p:spPr bwMode="auto">
          <a:xfrm>
            <a:off x="3503612" y="1942571"/>
            <a:ext cx="4648200" cy="983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55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257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Properties:                                           </a:t>
            </a:r>
          </a:p>
          <a:p>
            <a:pPr marL="0" lvl="0" indent="0" algn="ctr">
              <a:buNone/>
            </a:pPr>
            <a:r>
              <a:rPr lang="en-US" b="1" u="sng" dirty="0"/>
              <a:t>X∼Continuous (p)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PDF :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CDF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AAF2F-F214-B010-39D3-A6193EF3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514600"/>
            <a:ext cx="4267200" cy="1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BC905-E9D5-8CB0-E50A-EE76671DF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t="-761" r="1441" b="761"/>
          <a:stretch/>
        </p:blipFill>
        <p:spPr bwMode="auto">
          <a:xfrm>
            <a:off x="2168524" y="3594965"/>
            <a:ext cx="4267200" cy="1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71E7D-880F-993B-28BA-7952955B6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/>
          <a:stretch/>
        </p:blipFill>
        <p:spPr bwMode="auto">
          <a:xfrm>
            <a:off x="3122612" y="4606824"/>
            <a:ext cx="4197134" cy="125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5C954-7238-612A-1F1F-93325A228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/>
          <a:stretch/>
        </p:blipFill>
        <p:spPr bwMode="auto">
          <a:xfrm>
            <a:off x="3159124" y="5826292"/>
            <a:ext cx="3886200" cy="11279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402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 we import the libraries we </a:t>
            </a:r>
          </a:p>
          <a:p>
            <a:pPr marL="0" lvl="0" indent="0">
              <a:buNone/>
            </a:pPr>
            <a:r>
              <a:rPr lang="en-US" dirty="0"/>
              <a:t>need for executing the code :</a:t>
            </a:r>
          </a:p>
          <a:p>
            <a:pPr lvl="0"/>
            <a:endParaRPr lang="en-US" dirty="0"/>
          </a:p>
          <a:p>
            <a:r>
              <a:rPr lang="en-US" dirty="0"/>
              <a:t>Second, </a:t>
            </a:r>
            <a:r>
              <a:rPr lang="en-GB" dirty="0"/>
              <a:t>this block calculates </a:t>
            </a:r>
          </a:p>
          <a:p>
            <a:pPr marL="0" indent="0">
              <a:buNone/>
            </a:pPr>
            <a:r>
              <a:rPr lang="en-GB" dirty="0"/>
              <a:t>and plots the uniform distribution </a:t>
            </a:r>
          </a:p>
          <a:p>
            <a:pPr marL="0" indent="0">
              <a:buNone/>
            </a:pPr>
            <a:r>
              <a:rPr lang="en-GB" dirty="0"/>
              <a:t>using the two parameters a and b: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1500F-B08D-B45D-CB46-E02BE8C69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 r="7407"/>
          <a:stretch/>
        </p:blipFill>
        <p:spPr bwMode="auto">
          <a:xfrm>
            <a:off x="7161212" y="2514600"/>
            <a:ext cx="4443625" cy="1078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AC831-0D0D-61D5-2F0E-3C2CD130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899"/>
          <a:stretch/>
        </p:blipFill>
        <p:spPr bwMode="auto">
          <a:xfrm>
            <a:off x="7356687" y="3776028"/>
            <a:ext cx="4248150" cy="2533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87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8A856-8954-12E0-B6DA-3A658158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5" b="63554"/>
          <a:stretch/>
        </p:blipFill>
        <p:spPr bwMode="auto">
          <a:xfrm>
            <a:off x="1677913" y="3276600"/>
            <a:ext cx="2291176" cy="122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B8F23-7943-6FC9-5EEA-2CBF97220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1" r="-1466" b="-3145"/>
          <a:stretch/>
        </p:blipFill>
        <p:spPr bwMode="auto">
          <a:xfrm>
            <a:off x="4247245" y="2631440"/>
            <a:ext cx="3311912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BD4C4-E09E-4379-6286-88C165413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3" r="1" b="-1517"/>
          <a:stretch/>
        </p:blipFill>
        <p:spPr bwMode="auto">
          <a:xfrm>
            <a:off x="7897334" y="2539841"/>
            <a:ext cx="3617981" cy="2697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D4689C-8338-605E-5B9E-6DD9D18466FD}"/>
              </a:ext>
            </a:extLst>
          </p:cNvPr>
          <p:cNvSpPr txBox="1">
            <a:spLocks/>
          </p:cNvSpPr>
          <p:nvPr/>
        </p:nvSpPr>
        <p:spPr>
          <a:xfrm>
            <a:off x="1435991" y="4793139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</a:t>
            </a:r>
          </a:p>
          <a:p>
            <a:pPr marL="0" indent="0" algn="ctr">
              <a:buNone/>
            </a:pPr>
            <a:r>
              <a:rPr lang="en-US" dirty="0"/>
              <a:t>and Variance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B85C5-6EA3-1F6F-389D-2847DD5C29A0}"/>
              </a:ext>
            </a:extLst>
          </p:cNvPr>
          <p:cNvSpPr txBox="1">
            <a:spLocks/>
          </p:cNvSpPr>
          <p:nvPr/>
        </p:nvSpPr>
        <p:spPr>
          <a:xfrm>
            <a:off x="4567113" y="5328603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PDF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F406E5-39FD-00A7-D282-A01EC6EA7170}"/>
              </a:ext>
            </a:extLst>
          </p:cNvPr>
          <p:cNvSpPr txBox="1">
            <a:spLocks/>
          </p:cNvSpPr>
          <p:nvPr/>
        </p:nvSpPr>
        <p:spPr>
          <a:xfrm>
            <a:off x="8370236" y="5514419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CDF Plot</a:t>
            </a:r>
          </a:p>
        </p:txBody>
      </p:sp>
    </p:spTree>
    <p:extLst>
      <p:ext uri="{BB962C8B-B14F-4D97-AF65-F5344CB8AC3E}">
        <p14:creationId xmlns:p14="http://schemas.microsoft.com/office/powerpoint/2010/main" val="170704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4" grpId="0" uiExpand="1" build="p"/>
      <p:bldP spid="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68257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1E77DF-B552-7118-9573-BBD45ADC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257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Properties:                                           </a:t>
            </a:r>
          </a:p>
          <a:p>
            <a:pPr marL="0" lvl="0" indent="0" algn="ctr">
              <a:buNone/>
            </a:pPr>
            <a:r>
              <a:rPr lang="en-US" b="1" u="sng" dirty="0"/>
              <a:t>X∼Exponential (𝜆)</a:t>
            </a:r>
          </a:p>
          <a:p>
            <a:pPr marL="285750" lvl="0" indent="-285750">
              <a:buFont typeface="+mj-lt"/>
              <a:buAutoNum type="arabicPeriod"/>
            </a:pPr>
            <a:r>
              <a:rPr lang="en-US" dirty="0"/>
              <a:t> Mean :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 Variance :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PDF :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CDF : </a:t>
            </a:r>
          </a:p>
        </p:txBody>
      </p:sp>
      <p:pic>
        <p:nvPicPr>
          <p:cNvPr id="10" name="Picture 9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18DC699C-9ADD-654D-564F-E93FD576A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t="9192" r="11041" b="13416"/>
          <a:stretch/>
        </p:blipFill>
        <p:spPr bwMode="auto">
          <a:xfrm>
            <a:off x="3351212" y="2590800"/>
            <a:ext cx="1752600" cy="73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6FC5325-20BA-C704-D74F-E19CB608F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4" b="15888"/>
          <a:stretch/>
        </p:blipFill>
        <p:spPr bwMode="auto">
          <a:xfrm>
            <a:off x="3808412" y="3477212"/>
            <a:ext cx="1981200" cy="93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4A81E122-04C0-3B2D-98C6-A3070A972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r="12467" b="58333"/>
          <a:stretch/>
        </p:blipFill>
        <p:spPr bwMode="auto">
          <a:xfrm>
            <a:off x="3198812" y="4780680"/>
            <a:ext cx="3657600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62FCF9FA-A9DD-232D-DD77-0F01DB442F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t="7345" r="16494" b="40801"/>
          <a:stretch/>
        </p:blipFill>
        <p:spPr bwMode="auto">
          <a:xfrm>
            <a:off x="3126431" y="5865967"/>
            <a:ext cx="3345162" cy="93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22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34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First, this code imports the </a:t>
            </a:r>
          </a:p>
          <a:p>
            <a:pPr marL="0" lvl="0" indent="0">
              <a:buNone/>
            </a:pPr>
            <a:r>
              <a:rPr lang="en-US" dirty="0"/>
              <a:t>necessary libraries and modules: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Second, we set Random </a:t>
            </a:r>
          </a:p>
          <a:p>
            <a:pPr marL="0" lvl="0" indent="0">
              <a:buNone/>
            </a:pPr>
            <a:r>
              <a:rPr lang="en-US" dirty="0"/>
              <a:t>numbers it’s size 1000</a:t>
            </a:r>
            <a:r>
              <a:rPr lang="en-GB" dirty="0"/>
              <a:t>: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Third, </a:t>
            </a:r>
            <a:r>
              <a:rPr lang="en-US" dirty="0"/>
              <a:t>we calculate mean,</a:t>
            </a:r>
          </a:p>
          <a:p>
            <a:pPr marL="0" indent="0">
              <a:buNone/>
            </a:pPr>
            <a:r>
              <a:rPr lang="en-US" dirty="0"/>
              <a:t>variance, standard deviation</a:t>
            </a:r>
          </a:p>
          <a:p>
            <a:pPr marL="0" indent="0">
              <a:buNone/>
            </a:pPr>
            <a:r>
              <a:rPr lang="en-US" dirty="0"/>
              <a:t>and median: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8F7971C-2A26-83E1-726D-4FA8B7B87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59"/>
          <a:stretch/>
        </p:blipFill>
        <p:spPr bwMode="auto">
          <a:xfrm>
            <a:off x="7085013" y="2286000"/>
            <a:ext cx="4648200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E4FC696-B3FD-E891-3E12-0C0207E6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8"/>
          <a:stretch/>
        </p:blipFill>
        <p:spPr bwMode="auto">
          <a:xfrm>
            <a:off x="6111875" y="3649028"/>
            <a:ext cx="5638800" cy="115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1368205-70A1-EA29-1B19-7F47934541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"/>
          <a:stretch/>
        </p:blipFill>
        <p:spPr bwMode="auto">
          <a:xfrm>
            <a:off x="6246812" y="5257801"/>
            <a:ext cx="5503863" cy="119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53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Bernoulli Distribution:</a:t>
            </a:r>
          </a:p>
        </p:txBody>
      </p:sp>
    </p:spTree>
    <p:extLst>
      <p:ext uri="{BB962C8B-B14F-4D97-AF65-F5344CB8AC3E}">
        <p14:creationId xmlns:p14="http://schemas.microsoft.com/office/powerpoint/2010/main" val="3804825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D4689C-8338-605E-5B9E-6DD9D18466FD}"/>
              </a:ext>
            </a:extLst>
          </p:cNvPr>
          <p:cNvSpPr txBox="1">
            <a:spLocks/>
          </p:cNvSpPr>
          <p:nvPr/>
        </p:nvSpPr>
        <p:spPr>
          <a:xfrm>
            <a:off x="989077" y="4552672"/>
            <a:ext cx="3515422" cy="1531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</a:t>
            </a:r>
          </a:p>
          <a:p>
            <a:pPr marL="0" indent="0" algn="ctr">
              <a:buNone/>
            </a:pPr>
            <a:r>
              <a:rPr lang="en-US" dirty="0"/>
              <a:t>and Variance</a:t>
            </a:r>
          </a:p>
          <a:p>
            <a:pPr marL="0" indent="0" algn="ctr">
              <a:buNone/>
            </a:pPr>
            <a:r>
              <a:rPr lang="en-US" dirty="0"/>
              <a:t>and Standard Deviation </a:t>
            </a:r>
          </a:p>
          <a:p>
            <a:pPr marL="0" indent="0" algn="ctr">
              <a:buNone/>
            </a:pPr>
            <a:r>
              <a:rPr lang="en-US" dirty="0"/>
              <a:t>and Median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B85C5-6EA3-1F6F-389D-2847DD5C29A0}"/>
              </a:ext>
            </a:extLst>
          </p:cNvPr>
          <p:cNvSpPr txBox="1">
            <a:spLocks/>
          </p:cNvSpPr>
          <p:nvPr/>
        </p:nvSpPr>
        <p:spPr>
          <a:xfrm>
            <a:off x="4758324" y="5195133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PDF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F406E5-39FD-00A7-D282-A01EC6EA7170}"/>
              </a:ext>
            </a:extLst>
          </p:cNvPr>
          <p:cNvSpPr txBox="1">
            <a:spLocks/>
          </p:cNvSpPr>
          <p:nvPr/>
        </p:nvSpPr>
        <p:spPr>
          <a:xfrm>
            <a:off x="8662671" y="5195133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CDF Plot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3933900-51DD-D4B1-82BE-41A9A1C70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17936" r="55041"/>
          <a:stretch/>
        </p:blipFill>
        <p:spPr bwMode="auto">
          <a:xfrm>
            <a:off x="1522412" y="2983150"/>
            <a:ext cx="2448752" cy="139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54D52D92-5AB5-C752-8A35-985EBE41F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1" t="9190" r="6459" b="4340"/>
          <a:stretch/>
        </p:blipFill>
        <p:spPr>
          <a:xfrm>
            <a:off x="4253818" y="2535848"/>
            <a:ext cx="3681188" cy="2330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F853371D-ACBA-BBD6-E4F6-C3BE5978A3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10612" r="19227"/>
          <a:stretch/>
        </p:blipFill>
        <p:spPr bwMode="auto">
          <a:xfrm>
            <a:off x="8359123" y="2486205"/>
            <a:ext cx="3279272" cy="2392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91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4" grpId="0" uiExpand="1" build="p"/>
      <p:bldP spid="1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7AB-AB13-78C1-4774-3808273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76" y="2101968"/>
            <a:ext cx="8283272" cy="2654064"/>
          </a:xfrm>
        </p:spPr>
        <p:txBody>
          <a:bodyPr anchor="ctr"/>
          <a:lstStyle/>
          <a:p>
            <a:pPr algn="ctr"/>
            <a:r>
              <a:rPr lang="en-US" dirty="0"/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54480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EF0825-0F9F-68C8-93E5-1FCACE678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lang="en-US" dirty="0"/>
                  <a:t>Properties:                                           </a:t>
                </a:r>
              </a:p>
              <a:p>
                <a:pPr marL="0" lvl="0" indent="0" algn="ctr">
                  <a:buNone/>
                </a:pPr>
                <a:r>
                  <a:rPr lang="en-US" b="1" u="sng" dirty="0"/>
                  <a:t>X∼Exponential (𝜆)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PDF :  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i="1"/>
                                </m:ctrlPr>
                              </m:radPr>
                              <m:deg/>
                              <m:e>
                                <m:r>
                                  <a:rPr lang="en-US" i="1"/>
                                  <m:t>2</m:t>
                                </m:r>
                                <m:r>
                                  <a:rPr lang="en-US" i="1"/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eqArr>
                      </m:den>
                    </m:f>
                    <m:r>
                      <a:rPr lang="en-US" i="1"/>
                      <m:t>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i="1"/>
                                </m:ctrlPr>
                              </m:eqArrPr>
                              <m:e>
                                <m:r>
                                  <a:rPr lang="en-US" i="1"/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  <m:r>
                                          <a:rPr lang="en-US" i="1"/>
                                          <m:t>−</m:t>
                                        </m:r>
                                        <m:r>
                                          <a:rPr lang="en-US" i="1"/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/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num>
                          <m:den>
                            <m:r>
                              <a:rPr lang="en-US" i="1"/>
                              <m:t>2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𝜎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(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  <m:r>
                      <a:rPr lang="en-US" i="1"/>
                      <m:t>,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are parameters of the distribution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CDF :  Φ</a:t>
                </a:r>
                <a:r>
                  <a:rPr lang="fr-FR" dirty="0"/>
                  <a:t>(x) = F</a:t>
                </a:r>
                <a:r>
                  <a:rPr lang="fr-FR" baseline="-25000" dirty="0"/>
                  <a:t>x</a:t>
                </a:r>
                <a:r>
                  <a:rPr lang="fr-FR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fr-FR" i="1"/>
                          <m:t>1</m:t>
                        </m:r>
                      </m:num>
                      <m:den>
                        <m:r>
                          <a:rPr lang="fr-FR" i="1"/>
                          <m:t>√2</m:t>
                        </m:r>
                        <m:r>
                          <a:rPr lang="en-US" i="1"/>
                          <m:t>𝜋</m:t>
                        </m:r>
                      </m:den>
                    </m:f>
                    <m:r>
                      <a:rPr lang="en-US" i="1"/>
                      <m:t> </m:t>
                    </m:r>
                    <m:nary>
                      <m:naryPr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fr-FR" i="1"/>
                          <m:t>−∞</m:t>
                        </m:r>
                      </m:sub>
                      <m:sup>
                        <m:r>
                          <a:rPr lang="en-US" i="1"/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eqArr>
                                  <m:eqArrPr>
                                    <m:ctrlPr>
                                      <a:rPr lang="en-US" i="1"/>
                                    </m:ctrlPr>
                                  </m:eqArrPr>
                                  <m:e>
                                    <m:r>
                                      <a:rPr lang="fr-FR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US" i="1"/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fr-FR" i="1"/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num>
                              <m:den>
                                <m:r>
                                  <a:rPr lang="fr-FR" i="1"/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i="1"/>
                      <m:t>𝑑𝑡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EF0825-0F9F-68C8-93E5-1FCACE678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1308" t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1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r>
              <a:rPr lang="en-US" dirty="0"/>
              <a:t>First, we import the needed libraries: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Second, we set the </a:t>
            </a:r>
          </a:p>
          <a:p>
            <a:pPr marL="0" lvl="0" indent="0">
              <a:buNone/>
            </a:pPr>
            <a:r>
              <a:rPr lang="en-US" dirty="0"/>
              <a:t>parameters for Gaussian </a:t>
            </a:r>
          </a:p>
          <a:p>
            <a:pPr marL="0" lvl="0" indent="0">
              <a:buNone/>
            </a:pPr>
            <a:r>
              <a:rPr lang="en-US" dirty="0"/>
              <a:t>Distribution</a:t>
            </a:r>
            <a:r>
              <a:rPr lang="en-GB" dirty="0"/>
              <a:t>: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Third, </a:t>
            </a:r>
            <a:r>
              <a:rPr lang="en-US" dirty="0"/>
              <a:t>we calculate and print</a:t>
            </a:r>
          </a:p>
          <a:p>
            <a:pPr marL="0" indent="0">
              <a:buNone/>
            </a:pPr>
            <a:r>
              <a:rPr lang="en-US" dirty="0"/>
              <a:t> Mean and Variance: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6190B-F174-621D-7859-7DBA5D2F6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9" t="11678" r="54253" b="82068"/>
          <a:stretch/>
        </p:blipFill>
        <p:spPr bwMode="auto">
          <a:xfrm>
            <a:off x="7901571" y="2590799"/>
            <a:ext cx="3779510" cy="60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384B9-0ECB-E601-41D9-181D8D5E2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9" t="21615" r="33144" b="62022"/>
          <a:stretch/>
        </p:blipFill>
        <p:spPr bwMode="auto">
          <a:xfrm>
            <a:off x="5767970" y="3657601"/>
            <a:ext cx="5913111" cy="1497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67B19-9439-9C6D-13F0-B83D2D51A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5" t="38858" r="53492" b="42573"/>
          <a:stretch/>
        </p:blipFill>
        <p:spPr bwMode="auto">
          <a:xfrm>
            <a:off x="6704012" y="5486400"/>
            <a:ext cx="4977069" cy="1116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537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34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r>
              <a:rPr lang="en-US" dirty="0"/>
              <a:t>Fourth, this block plots Probability </a:t>
            </a:r>
          </a:p>
          <a:p>
            <a:pPr marL="0" indent="0">
              <a:buNone/>
            </a:pPr>
            <a:r>
              <a:rPr lang="en-US" dirty="0"/>
              <a:t>Density Function (PDF):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Finally, this block plots Cumulative </a:t>
            </a:r>
          </a:p>
          <a:p>
            <a:pPr lvl="0"/>
            <a:r>
              <a:rPr lang="en-US" dirty="0"/>
              <a:t>Distribution Function (CDF):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26E73-788F-5330-5C38-6149A06B6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5" t="58713" r="27341" b="17927"/>
          <a:stretch/>
        </p:blipFill>
        <p:spPr bwMode="auto">
          <a:xfrm>
            <a:off x="5561012" y="3276600"/>
            <a:ext cx="6084570" cy="1529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917DE5-0EE1-83D6-C0AC-F502591F2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14" t="57189" r="41586" b="17059"/>
          <a:stretch/>
        </p:blipFill>
        <p:spPr bwMode="auto">
          <a:xfrm>
            <a:off x="6627812" y="5486400"/>
            <a:ext cx="5017770" cy="12918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87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D4689C-8338-605E-5B9E-6DD9D18466FD}"/>
              </a:ext>
            </a:extLst>
          </p:cNvPr>
          <p:cNvSpPr txBox="1">
            <a:spLocks/>
          </p:cNvSpPr>
          <p:nvPr/>
        </p:nvSpPr>
        <p:spPr>
          <a:xfrm>
            <a:off x="989076" y="4429402"/>
            <a:ext cx="3515422" cy="153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</a:t>
            </a:r>
          </a:p>
          <a:p>
            <a:pPr marL="0" indent="0" algn="ctr">
              <a:buNone/>
            </a:pPr>
            <a:r>
              <a:rPr lang="en-US" dirty="0"/>
              <a:t>and Variance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B85C5-6EA3-1F6F-389D-2847DD5C29A0}"/>
              </a:ext>
            </a:extLst>
          </p:cNvPr>
          <p:cNvSpPr txBox="1">
            <a:spLocks/>
          </p:cNvSpPr>
          <p:nvPr/>
        </p:nvSpPr>
        <p:spPr>
          <a:xfrm>
            <a:off x="4758323" y="5257800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PDF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F406E5-39FD-00A7-D282-A01EC6EA7170}"/>
              </a:ext>
            </a:extLst>
          </p:cNvPr>
          <p:cNvSpPr txBox="1">
            <a:spLocks/>
          </p:cNvSpPr>
          <p:nvPr/>
        </p:nvSpPr>
        <p:spPr>
          <a:xfrm>
            <a:off x="8535881" y="5257800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CDF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8956-D47A-5793-3CCE-DE9CA1ED9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78" t="76057" r="61578" b="19341"/>
          <a:stretch/>
        </p:blipFill>
        <p:spPr bwMode="auto">
          <a:xfrm>
            <a:off x="1639056" y="3352800"/>
            <a:ext cx="2215463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BFAD2-8A62-3BA0-274D-341FAB2A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25" y="2428598"/>
            <a:ext cx="3498573" cy="262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889B9-9EF5-5DEB-E532-F611E2AC0D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98" y="2428598"/>
            <a:ext cx="3499142" cy="262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099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4" grpId="0" uiExpand="1" build="p"/>
      <p:bldP spid="1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4E12-14C6-E889-E6F1-91E377894276}"/>
              </a:ext>
            </a:extLst>
          </p:cNvPr>
          <p:cNvSpPr txBox="1">
            <a:spLocks/>
          </p:cNvSpPr>
          <p:nvPr/>
        </p:nvSpPr>
        <p:spPr>
          <a:xfrm>
            <a:off x="1952776" y="2101968"/>
            <a:ext cx="8283272" cy="26540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 For </a:t>
            </a:r>
          </a:p>
          <a:p>
            <a:pPr algn="ctr"/>
            <a:r>
              <a:rPr lang="en-US" sz="6600" dirty="0"/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06851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905000"/>
            <a:ext cx="9782801" cy="4572000"/>
          </a:xfrm>
        </p:spPr>
        <p:txBody>
          <a:bodyPr/>
          <a:lstStyle/>
          <a:p>
            <a:r>
              <a:rPr lang="en-US" dirty="0"/>
              <a:t>Equations: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PMF         pX(0)=1−p                pX(1)=p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CDF         F(x)=p^x*</a:t>
            </a:r>
            <a:r>
              <a:rPr lang="pl-PL" dirty="0"/>
              <a:t>〖</a:t>
            </a:r>
            <a:r>
              <a:rPr lang="en-US" dirty="0"/>
              <a:t>(1-p)</a:t>
            </a:r>
            <a:r>
              <a:rPr lang="pl-PL" dirty="0"/>
              <a:t>〗</a:t>
            </a:r>
            <a:r>
              <a:rPr lang="en-US" baseline="30000" dirty="0"/>
              <a:t>(1-x)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79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6904F-ADA3-1569-042E-E7B5C80EE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Properties:                                           </a:t>
                </a:r>
              </a:p>
              <a:p>
                <a:pPr marL="0" lvl="0" indent="0" algn="ctr">
                  <a:buNone/>
                </a:pPr>
                <a:r>
                  <a:rPr lang="en-US" b="1" u="sng" dirty="0"/>
                  <a:t>X∼Bernoulli (p)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Mean: The expected value of a Bernoulli random variable X is (E [x] = P).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b="0" i="1"/>
                          <m:t>𝑋</m:t>
                        </m:r>
                      </m:e>
                      <m:sup>
                        <m:r>
                          <a:rPr lang="en-US" b="0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 = P.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Variance: Var [x] = P(1-P).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6904F-ADA3-1569-042E-E7B5C80EE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200" r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55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First, we need to import </a:t>
            </a:r>
          </a:p>
          <a:p>
            <a:pPr marL="0" lvl="0" indent="0">
              <a:buNone/>
            </a:pPr>
            <a:r>
              <a:rPr lang="en-US" dirty="0"/>
              <a:t>needed libraries and define </a:t>
            </a:r>
          </a:p>
          <a:p>
            <a:pPr marL="0" lvl="0" indent="0">
              <a:buNone/>
            </a:pPr>
            <a:r>
              <a:rPr lang="en-US" dirty="0"/>
              <a:t>the plotting: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Second, setting up the </a:t>
            </a:r>
          </a:p>
          <a:p>
            <a:pPr marL="0" lvl="0" indent="0">
              <a:buNone/>
            </a:pPr>
            <a:r>
              <a:rPr lang="en-US" dirty="0"/>
              <a:t>Bernoulli distribution:</a:t>
            </a:r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6C04C9E6-CEF0-5AC5-A5A9-2B519A13E3E1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t="12463"/>
          <a:stretch/>
        </p:blipFill>
        <p:spPr bwMode="auto">
          <a:xfrm>
            <a:off x="6704012" y="1905000"/>
            <a:ext cx="4803775" cy="2437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65997D76-A55E-BE13-62C2-8023F956B024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t="14459" r="67555" b="16121"/>
          <a:stretch/>
        </p:blipFill>
        <p:spPr bwMode="auto">
          <a:xfrm>
            <a:off x="6704012" y="5105401"/>
            <a:ext cx="4803775" cy="10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164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Code: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Third, Defining values </a:t>
            </a:r>
          </a:p>
          <a:p>
            <a:pPr marL="0" lvl="0" indent="0">
              <a:buNone/>
            </a:pPr>
            <a:r>
              <a:rPr lang="en-US" dirty="0"/>
              <a:t>for X (Possible outcomes):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Fourth, calculating probability </a:t>
            </a:r>
          </a:p>
          <a:p>
            <a:pPr marL="0" lvl="0" indent="0">
              <a:buNone/>
            </a:pPr>
            <a:r>
              <a:rPr lang="en-US" dirty="0"/>
              <a:t>mass function (PFM), Mean </a:t>
            </a:r>
          </a:p>
          <a:p>
            <a:pPr marL="0" lvl="0" indent="0">
              <a:buNone/>
            </a:pPr>
            <a:r>
              <a:rPr lang="en-US" dirty="0"/>
              <a:t>and Variance:</a:t>
            </a:r>
          </a:p>
          <a:p>
            <a:pPr lvl="0"/>
            <a:endParaRPr lang="en-US" dirty="0"/>
          </a:p>
          <a:p>
            <a:r>
              <a:rPr lang="en-US" dirty="0"/>
              <a:t>Finally</a:t>
            </a:r>
            <a:r>
              <a:rPr lang="en-US" b="1" dirty="0"/>
              <a:t>, </a:t>
            </a:r>
            <a:r>
              <a:rPr lang="en-US" dirty="0"/>
              <a:t>printing mean and </a:t>
            </a:r>
          </a:p>
          <a:p>
            <a:pPr marL="0" indent="0">
              <a:buNone/>
            </a:pPr>
            <a:r>
              <a:rPr lang="en-US" dirty="0"/>
              <a:t>variance also, plotting the PMF: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ECD3B310-03D3-15E1-0B47-7015E2B3547A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r="54204" b="5882"/>
          <a:stretch/>
        </p:blipFill>
        <p:spPr>
          <a:xfrm>
            <a:off x="6880437" y="2274772"/>
            <a:ext cx="4495799" cy="990599"/>
          </a:xfrm>
          <a:prstGeom prst="rect">
            <a:avLst/>
          </a:prstGeom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6816016A-C498-AE8C-59C5-6167828ABAB9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t="19299" r="45728" b="7707"/>
          <a:stretch/>
        </p:blipFill>
        <p:spPr bwMode="auto">
          <a:xfrm>
            <a:off x="6890078" y="3810000"/>
            <a:ext cx="4495799" cy="99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5">
            <a:extLst>
              <a:ext uri="{FF2B5EF4-FFF2-40B4-BE49-F238E27FC236}">
                <a16:creationId xmlns:a16="http://schemas.microsoft.com/office/drawing/2014/main" id="{D0C42A64-9E32-1177-BD3B-8391DFC4D861}"/>
              </a:ext>
            </a:extLst>
          </p:cNvPr>
          <p:cNvPicPr>
            <a:picLocks/>
          </p:cNvPicPr>
          <p:nvPr/>
        </p:nvPicPr>
        <p:blipFill rotWithShape="1">
          <a:blip r:embed="rId4" cstate="print"/>
          <a:srcRect r="27158" b="-4677"/>
          <a:stretch/>
        </p:blipFill>
        <p:spPr>
          <a:xfrm>
            <a:off x="6880438" y="5181600"/>
            <a:ext cx="4495799" cy="15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A3B2-89F4-5657-73A3-E2FB4BD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04F-ADA3-1569-042E-E7B5C80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Output: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B00C3FE6-AFE6-F6A0-CE6A-FD68D37321F0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l="49874" t="5329" r="627" b="21513"/>
          <a:stretch/>
        </p:blipFill>
        <p:spPr bwMode="auto">
          <a:xfrm>
            <a:off x="6906524" y="2270125"/>
            <a:ext cx="3505202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2F4900-A6EA-4E6D-6D4F-ED006717134F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t="88906" r="86006" b="5664"/>
          <a:stretch/>
        </p:blipFill>
        <p:spPr bwMode="auto">
          <a:xfrm>
            <a:off x="2436812" y="3352800"/>
            <a:ext cx="3505202" cy="1035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12F35-7453-3A28-58B9-5C3004192D88}"/>
              </a:ext>
            </a:extLst>
          </p:cNvPr>
          <p:cNvSpPr txBox="1">
            <a:spLocks/>
          </p:cNvSpPr>
          <p:nvPr/>
        </p:nvSpPr>
        <p:spPr>
          <a:xfrm>
            <a:off x="7323037" y="5653088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PMF Plot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E844D0-217D-395C-CD5E-87E3C66D8BC7}"/>
              </a:ext>
            </a:extLst>
          </p:cNvPr>
          <p:cNvSpPr txBox="1">
            <a:spLocks/>
          </p:cNvSpPr>
          <p:nvPr/>
        </p:nvSpPr>
        <p:spPr>
          <a:xfrm>
            <a:off x="2853325" y="4813300"/>
            <a:ext cx="2672176" cy="88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</a:t>
            </a:r>
          </a:p>
          <a:p>
            <a:pPr marL="0" indent="0" algn="ctr">
              <a:buNone/>
            </a:pPr>
            <a:r>
              <a:rPr lang="en-US" dirty="0"/>
              <a:t>and Variance</a:t>
            </a:r>
          </a:p>
        </p:txBody>
      </p:sp>
    </p:spTree>
    <p:extLst>
      <p:ext uri="{BB962C8B-B14F-4D97-AF65-F5344CB8AC3E}">
        <p14:creationId xmlns:p14="http://schemas.microsoft.com/office/powerpoint/2010/main" val="353036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uiExpand="1" build="p"/>
    </p:bld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233</TotalTime>
  <Words>1115</Words>
  <Application>Microsoft Office PowerPoint</Application>
  <PresentationFormat>Custom</PresentationFormat>
  <Paragraphs>337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Euphemia</vt:lpstr>
      <vt:lpstr>Math 16x9</vt:lpstr>
      <vt:lpstr>Statistics And Probability.</vt:lpstr>
      <vt:lpstr>Discrete Random Variables.</vt:lpstr>
      <vt:lpstr>Types of Distribution:</vt:lpstr>
      <vt:lpstr>Bernoulli Distribution:</vt:lpstr>
      <vt:lpstr>Bernoulli Distribution:</vt:lpstr>
      <vt:lpstr>Bernoulli Distribution:</vt:lpstr>
      <vt:lpstr>Bernoulli Distribution:</vt:lpstr>
      <vt:lpstr>Bernoulli Distribution:</vt:lpstr>
      <vt:lpstr>Bernoulli Distribution:</vt:lpstr>
      <vt:lpstr>Binomial Distribution:</vt:lpstr>
      <vt:lpstr>Binomial Distribution:</vt:lpstr>
      <vt:lpstr>Binomial Distribution:</vt:lpstr>
      <vt:lpstr>Binomial Distribution:</vt:lpstr>
      <vt:lpstr>Binomial Distribution:</vt:lpstr>
      <vt:lpstr>Binomial Distribution:</vt:lpstr>
      <vt:lpstr>Poisson Distribution:</vt:lpstr>
      <vt:lpstr>Poisson Distribution:</vt:lpstr>
      <vt:lpstr>Poisson Distribution:</vt:lpstr>
      <vt:lpstr>Poisson Distribution:</vt:lpstr>
      <vt:lpstr>Poisson Distribution:</vt:lpstr>
      <vt:lpstr>Uniform Distribution:</vt:lpstr>
      <vt:lpstr>Uniform Distribution:</vt:lpstr>
      <vt:lpstr>Uniform Distribution:</vt:lpstr>
      <vt:lpstr>Uniform Distribution:</vt:lpstr>
      <vt:lpstr>Uniform Distribution:</vt:lpstr>
      <vt:lpstr>Uniform Distribution:</vt:lpstr>
      <vt:lpstr>Geometric Distribution:</vt:lpstr>
      <vt:lpstr>Geometric Distribution:</vt:lpstr>
      <vt:lpstr>Geometric Distribution:</vt:lpstr>
      <vt:lpstr>Geometric Distribution:</vt:lpstr>
      <vt:lpstr>Geometric Distribution:</vt:lpstr>
      <vt:lpstr>Continuous Distribution</vt:lpstr>
      <vt:lpstr>Continuous Distribution:</vt:lpstr>
      <vt:lpstr>Continuous Distribution:</vt:lpstr>
      <vt:lpstr>Continuous Distribution:</vt:lpstr>
      <vt:lpstr>Continuous Distribution:</vt:lpstr>
      <vt:lpstr>Exponential Distribution</vt:lpstr>
      <vt:lpstr>Exponential Distribution:</vt:lpstr>
      <vt:lpstr>Exponential Distribution:</vt:lpstr>
      <vt:lpstr>Exponential Distribution:</vt:lpstr>
      <vt:lpstr>Gaussian Distribution</vt:lpstr>
      <vt:lpstr>Gaussian Distribution:</vt:lpstr>
      <vt:lpstr>Gaussian Distribution:</vt:lpstr>
      <vt:lpstr>Gaussian Distribution:</vt:lpstr>
      <vt:lpstr>Gaussian Distribution: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And Probability.</dc:title>
  <dc:creator>MUROOJ GHAZALY</dc:creator>
  <cp:lastModifiedBy>MUROOJ GHAZALY</cp:lastModifiedBy>
  <cp:revision>1</cp:revision>
  <dcterms:created xsi:type="dcterms:W3CDTF">2023-12-19T17:33:13Z</dcterms:created>
  <dcterms:modified xsi:type="dcterms:W3CDTF">2023-12-19T21:26:50Z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