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7" r:id="rId7"/>
    <p:sldId id="276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6D9DE"/>
    <a:srgbClr val="00A8EA"/>
    <a:srgbClr val="052566"/>
    <a:srgbClr val="6F297F"/>
    <a:srgbClr val="C759B7"/>
    <a:srgbClr val="D42984"/>
    <a:srgbClr val="9E217A"/>
    <a:srgbClr val="9F2179"/>
    <a:srgbClr val="E76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7382" autoAdjust="0"/>
  </p:normalViewPr>
  <p:slideViewPr>
    <p:cSldViewPr snapToGrid="0">
      <p:cViewPr varScale="1">
        <p:scale>
          <a:sx n="98" d="100"/>
          <a:sy n="98" d="100"/>
        </p:scale>
        <p:origin x="1684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0CAF9-3B31-4600-97DE-6FFE85214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5DD521-7A1F-4F4C-9D29-D675C9897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BCAAD3-8163-469E-AA7F-1F1ECC6C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80381B-66DF-41EC-B4E1-C8F8AD05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BE7AE-E5E2-4624-BEF2-F2B51A89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52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C17D1-E64C-4B33-856A-AD561F11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2D22C1-472D-496A-B143-28A50D9F5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FDEEB1-E8E3-4629-9040-A0DC6ACB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6D971A-6F98-4F5A-8DAA-CD0D3B89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3DB692-14F2-457D-96CB-E19D02A5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4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83B443-5AE9-4279-8607-898AC3C48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324493-DB74-420E-93AD-1ABC9F769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D88D-ECF5-4921-BDEB-E70B5255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0CF725-4C89-4E5E-AAB0-E20B725E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6891A2-545C-4104-AF5A-570A5375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43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DCC0F-1746-480F-914A-E4A1E972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C2B221-89FF-4311-B94C-B8E5A00F2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465CE9-BFA4-45FB-A187-76ADE31B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D8D992-26EE-4BB3-833F-A3117943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09B1C3-9D1D-4A1B-8F9F-961ACC88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88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FF882-97FA-4AD5-BDAD-62FB03A1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EC8447-0096-4E71-81A5-695A0C22F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E09BFA-AB28-453A-BDEE-4C27F7E8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A5B5EE-BF7A-43DE-B4A5-F7F5EC07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9E60CB-C364-48B8-A25E-F20A56C6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50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77D75-82A5-4E28-A943-EAD83399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70BB78-3636-4195-8A3C-90250F14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06FC93-E4A1-4672-A922-05A42098D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9CBDA6-D575-4022-8FBB-4771A3B5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7D67DA-D71C-4C18-9FF9-0A3F1FEE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57A9FF-68FC-495F-8895-AB366013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15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C190C-351D-41B7-9CC5-13D5BFAA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A4AD27-6A31-4C82-A476-619A8C5D8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91E324-6CD1-47B8-99B3-C0DF2F938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A2CA0F-235A-488A-BA97-90958A1E9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1EC2B0-1AE2-4132-8D64-3900183D9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8E7087-CEC0-4A6E-A54C-03AD1BDD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975D6E-D996-4038-B22A-4BAB852C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6D2392-06F7-4203-8040-9FB597E8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87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DAD4F-2F6E-410D-B481-07067F08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A21505-876A-4944-9640-F84E993C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0E7DCB-1E71-4CA4-95C7-7E4876B5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2043BF-4282-4FDF-85A7-B01B0A14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65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7E75F7-F90A-4B83-9308-65DF2922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903551-47F2-4105-83C8-34E12FE3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46448A-4E93-4B6A-8AEC-7E194974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91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F48EA-19A0-4CB8-BA44-2511D71A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47231-6EC5-4672-BB96-95D242F5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CA3BAE-2329-484E-86BC-13781C1C2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470576-3B68-4CA0-9D97-2D832C5D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EB153-E2A2-449C-891D-85DDBBB3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18B688-06C5-40A0-BB5F-A240B1C5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59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F8E28-F1F7-4E10-8AC4-246647D5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6977BB-1219-493E-9386-F4DA0FED0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2FF2ED-E8BA-4F3F-9F18-2203CBE70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342BE5-E7DA-48D8-A590-03927C46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361905-8DC5-48F4-B334-9B00ECAE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8A9CA5-FC60-473F-86D0-5F28D0CF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79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36DBAD-2DCE-4665-A54F-3CA24847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F51A5F-5E0A-48C7-8A2C-828B3C08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CD9623-B374-4362-BCEB-55E2B45A3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E2FBE-8A96-469C-8EE7-BAC4F3732FDA}" type="datetimeFigureOut">
              <a:rPr lang="pt-BR" smtClean="0"/>
              <a:t>06/10/2023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ECC53B-7A14-4299-AA6F-19B7BFB76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63F265-8C15-4225-85E3-3D6C55E95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5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3E54887C-3B22-4934-8DB3-8E47A60F5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257B5B9-9CC7-4EFF-9B1C-C72DB912A041}"/>
              </a:ext>
            </a:extLst>
          </p:cNvPr>
          <p:cNvSpPr/>
          <p:nvPr/>
        </p:nvSpPr>
        <p:spPr>
          <a:xfrm>
            <a:off x="2542784" y="2448024"/>
            <a:ext cx="2144683" cy="2247625"/>
          </a:xfrm>
          <a:prstGeom prst="roundRect">
            <a:avLst/>
          </a:prstGeom>
          <a:noFill/>
          <a:ln>
            <a:noFill/>
          </a:ln>
          <a:effectLst>
            <a:outerShdw blurRad="50800" dist="76200" dir="5400000" algn="ctr" rotWithShape="0">
              <a:schemeClr val="bg2">
                <a:lumMod val="5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C1C1479D-4376-4686-8F39-96AAE199F59A}"/>
              </a:ext>
            </a:extLst>
          </p:cNvPr>
          <p:cNvGrpSpPr/>
          <p:nvPr/>
        </p:nvGrpSpPr>
        <p:grpSpPr>
          <a:xfrm>
            <a:off x="805900" y="6465974"/>
            <a:ext cx="3473768" cy="215444"/>
            <a:chOff x="10425112" y="6374358"/>
            <a:chExt cx="3473768" cy="215444"/>
          </a:xfrm>
        </p:grpSpPr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43B8096C-B7EF-4315-954C-65A30CF95FB7}"/>
                </a:ext>
              </a:extLst>
            </p:cNvPr>
            <p:cNvSpPr txBox="1"/>
            <p:nvPr/>
          </p:nvSpPr>
          <p:spPr>
            <a:xfrm>
              <a:off x="10485120" y="6374358"/>
              <a:ext cx="34137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I HASHTAG TREINAMENTOS</a:t>
              </a:r>
            </a:p>
          </p:txBody>
        </p:sp>
        <p:pic>
          <p:nvPicPr>
            <p:cNvPr id="122" name="Imagem 121">
              <a:extLst>
                <a:ext uri="{FF2B5EF4-FFF2-40B4-BE49-F238E27FC236}">
                  <a16:creationId xmlns:a16="http://schemas.microsoft.com/office/drawing/2014/main" id="{CA64E098-36A5-43D6-8CA4-37F512F71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112" y="6422072"/>
              <a:ext cx="120016" cy="120016"/>
            </a:xfrm>
            <a:prstGeom prst="rect">
              <a:avLst/>
            </a:prstGeom>
          </p:spPr>
        </p:pic>
      </p:grp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55BF81E6-7515-4120-BCA3-31CF74EDACA4}"/>
              </a:ext>
            </a:extLst>
          </p:cNvPr>
          <p:cNvSpPr/>
          <p:nvPr/>
        </p:nvSpPr>
        <p:spPr>
          <a:xfrm>
            <a:off x="827189" y="1045686"/>
            <a:ext cx="1070036" cy="724209"/>
          </a:xfrm>
          <a:prstGeom prst="roundRect">
            <a:avLst/>
          </a:prstGeom>
          <a:gradFill>
            <a:gsLst>
              <a:gs pos="0">
                <a:srgbClr val="052566"/>
              </a:gs>
              <a:gs pos="100000">
                <a:srgbClr val="00A8EA"/>
              </a:gs>
            </a:gsLst>
            <a:lin ang="2700000" scaled="1"/>
          </a:gradFill>
          <a:ln>
            <a:noFill/>
          </a:ln>
          <a:effectLst>
            <a:outerShdw blurRad="165100" dir="5400000" sx="98000" sy="98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0694127-D547-4C1B-B329-4067764199E9}"/>
              </a:ext>
            </a:extLst>
          </p:cNvPr>
          <p:cNvSpPr txBox="1"/>
          <p:nvPr/>
        </p:nvSpPr>
        <p:spPr>
          <a:xfrm>
            <a:off x="923147" y="1154456"/>
            <a:ext cx="905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partan ExtraBold" pitchFamily="2" charset="0"/>
              </a:rPr>
              <a:t>BEM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97AC46F-3B1A-45BF-B87C-8FC0D4BEDAD3}"/>
              </a:ext>
            </a:extLst>
          </p:cNvPr>
          <p:cNvGrpSpPr/>
          <p:nvPr/>
        </p:nvGrpSpPr>
        <p:grpSpPr>
          <a:xfrm>
            <a:off x="711991" y="2051497"/>
            <a:ext cx="10105534" cy="1425262"/>
            <a:chOff x="2083250" y="1896229"/>
            <a:chExt cx="9250536" cy="1425262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2403C82-E778-49D2-9567-4458921C5DE4}"/>
                </a:ext>
              </a:extLst>
            </p:cNvPr>
            <p:cNvSpPr txBox="1"/>
            <p:nvPr/>
          </p:nvSpPr>
          <p:spPr>
            <a:xfrm>
              <a:off x="2386663" y="1896229"/>
              <a:ext cx="8947123" cy="1425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2000" dirty="0" err="1">
                  <a:latin typeface="Montserrat" panose="00000500000000000000" pitchFamily="2" charset="0"/>
                </a:rPr>
                <a:t>Blocks</a:t>
              </a:r>
              <a:endParaRPr lang="pt-BR" sz="2000" dirty="0">
                <a:latin typeface="Montserrat" panose="00000500000000000000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pt-BR" sz="2000" dirty="0" err="1">
                  <a:latin typeface="Montserrat" panose="00000500000000000000" pitchFamily="2" charset="0"/>
                </a:rPr>
                <a:t>Elements</a:t>
              </a:r>
              <a:endParaRPr lang="pt-BR" sz="2000" dirty="0">
                <a:latin typeface="Montserrat" panose="00000500000000000000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pt-BR" sz="2000" dirty="0" err="1">
                  <a:latin typeface="Montserrat" panose="00000500000000000000" pitchFamily="2" charset="0"/>
                </a:rPr>
                <a:t>Modifiers</a:t>
              </a:r>
              <a:endParaRPr lang="pt-BR" sz="2000" dirty="0">
                <a:latin typeface="Montserrat" panose="00000500000000000000" pitchFamily="2" charset="0"/>
              </a:endParaRPr>
            </a:p>
          </p:txBody>
        </p: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76021F1-DDF8-4A83-B6F6-BEEB888CA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459" y="2006859"/>
              <a:ext cx="380952" cy="380952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4F327A4-984B-4681-A094-E774D807A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250" y="2465028"/>
              <a:ext cx="380952" cy="380952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BEE2A001-0297-E974-A03A-FF02FE0D5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4" y="3060174"/>
            <a:ext cx="41616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42233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3E54887C-3B22-4934-8DB3-8E47A60F5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257B5B9-9CC7-4EFF-9B1C-C72DB912A041}"/>
              </a:ext>
            </a:extLst>
          </p:cNvPr>
          <p:cNvSpPr/>
          <p:nvPr/>
        </p:nvSpPr>
        <p:spPr>
          <a:xfrm>
            <a:off x="2542784" y="2448024"/>
            <a:ext cx="2144683" cy="2247625"/>
          </a:xfrm>
          <a:prstGeom prst="roundRect">
            <a:avLst/>
          </a:prstGeom>
          <a:noFill/>
          <a:ln>
            <a:noFill/>
          </a:ln>
          <a:effectLst>
            <a:outerShdw blurRad="50800" dist="76200" dir="5400000" algn="ctr" rotWithShape="0">
              <a:schemeClr val="bg2">
                <a:lumMod val="5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C1C1479D-4376-4686-8F39-96AAE199F59A}"/>
              </a:ext>
            </a:extLst>
          </p:cNvPr>
          <p:cNvGrpSpPr/>
          <p:nvPr/>
        </p:nvGrpSpPr>
        <p:grpSpPr>
          <a:xfrm>
            <a:off x="805900" y="6465974"/>
            <a:ext cx="3473768" cy="215444"/>
            <a:chOff x="10425112" y="6374358"/>
            <a:chExt cx="3473768" cy="215444"/>
          </a:xfrm>
        </p:grpSpPr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43B8096C-B7EF-4315-954C-65A30CF95FB7}"/>
                </a:ext>
              </a:extLst>
            </p:cNvPr>
            <p:cNvSpPr txBox="1"/>
            <p:nvPr/>
          </p:nvSpPr>
          <p:spPr>
            <a:xfrm>
              <a:off x="10485120" y="6374358"/>
              <a:ext cx="34137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I HASHTAG TREINAMENTOS</a:t>
              </a:r>
            </a:p>
          </p:txBody>
        </p:sp>
        <p:pic>
          <p:nvPicPr>
            <p:cNvPr id="122" name="Imagem 121">
              <a:extLst>
                <a:ext uri="{FF2B5EF4-FFF2-40B4-BE49-F238E27FC236}">
                  <a16:creationId xmlns:a16="http://schemas.microsoft.com/office/drawing/2014/main" id="{CA64E098-36A5-43D6-8CA4-37F512F71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112" y="6422072"/>
              <a:ext cx="120016" cy="120016"/>
            </a:xfrm>
            <a:prstGeom prst="rect">
              <a:avLst/>
            </a:prstGeom>
          </p:spPr>
        </p:pic>
      </p:grp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55BF81E6-7515-4120-BCA3-31CF74EDACA4}"/>
              </a:ext>
            </a:extLst>
          </p:cNvPr>
          <p:cNvSpPr/>
          <p:nvPr/>
        </p:nvSpPr>
        <p:spPr>
          <a:xfrm>
            <a:off x="827189" y="1045686"/>
            <a:ext cx="1944003" cy="724209"/>
          </a:xfrm>
          <a:prstGeom prst="roundRect">
            <a:avLst/>
          </a:prstGeom>
          <a:gradFill>
            <a:gsLst>
              <a:gs pos="0">
                <a:srgbClr val="052566"/>
              </a:gs>
              <a:gs pos="100000">
                <a:srgbClr val="00A8EA"/>
              </a:gs>
            </a:gsLst>
            <a:lin ang="2700000" scaled="1"/>
          </a:gradFill>
          <a:ln>
            <a:noFill/>
          </a:ln>
          <a:effectLst>
            <a:outerShdw blurRad="165100" dir="5400000" sx="98000" sy="98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0694127-D547-4C1B-B329-4067764199E9}"/>
              </a:ext>
            </a:extLst>
          </p:cNvPr>
          <p:cNvSpPr txBox="1"/>
          <p:nvPr/>
        </p:nvSpPr>
        <p:spPr>
          <a:xfrm>
            <a:off x="923146" y="1154456"/>
            <a:ext cx="266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partan ExtraBold" pitchFamily="2" charset="0"/>
              </a:rPr>
              <a:t>Conclusão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97AC46F-3B1A-45BF-B87C-8FC0D4BEDAD3}"/>
              </a:ext>
            </a:extLst>
          </p:cNvPr>
          <p:cNvGrpSpPr/>
          <p:nvPr/>
        </p:nvGrpSpPr>
        <p:grpSpPr>
          <a:xfrm>
            <a:off x="714404" y="2051497"/>
            <a:ext cx="10103121" cy="501932"/>
            <a:chOff x="2085459" y="1896229"/>
            <a:chExt cx="9248327" cy="501932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2403C82-E778-49D2-9567-4458921C5DE4}"/>
                </a:ext>
              </a:extLst>
            </p:cNvPr>
            <p:cNvSpPr txBox="1"/>
            <p:nvPr/>
          </p:nvSpPr>
          <p:spPr>
            <a:xfrm>
              <a:off x="2386663" y="1896229"/>
              <a:ext cx="8947123" cy="501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Usar ou não usar BEM?</a:t>
              </a:r>
            </a:p>
          </p:txBody>
        </p: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76021F1-DDF8-4A83-B6F6-BEEB888CA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459" y="2006859"/>
              <a:ext cx="380952" cy="380952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BEE32AC1-4500-DE79-FB32-C873B8A62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19" y="3065889"/>
            <a:ext cx="416162" cy="3809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EF916DA-169C-FAFC-4D75-8EF60D582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19" y="2614008"/>
            <a:ext cx="416162" cy="3809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E98DBA-CE0B-B74B-2F61-518B300B4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19" y="3499461"/>
            <a:ext cx="416162" cy="38095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ECE15FB-4C2E-F163-D8DA-FDAB24CBD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19" y="3940809"/>
            <a:ext cx="416162" cy="38095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FE86A9D-EEBC-93B6-9F16-51DB626B39AF}"/>
              </a:ext>
            </a:extLst>
          </p:cNvPr>
          <p:cNvSpPr txBox="1"/>
          <p:nvPr/>
        </p:nvSpPr>
        <p:spPr>
          <a:xfrm>
            <a:off x="1043447" y="2522673"/>
            <a:ext cx="9774078" cy="50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Depende!</a:t>
            </a:r>
            <a:endParaRPr lang="pt-BR" sz="2000" dirty="0">
              <a:effectLst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E5836FF-9891-1631-43F3-F8D3DAD9920F}"/>
              </a:ext>
            </a:extLst>
          </p:cNvPr>
          <p:cNvSpPr txBox="1"/>
          <p:nvPr/>
        </p:nvSpPr>
        <p:spPr>
          <a:xfrm>
            <a:off x="1043447" y="2984549"/>
            <a:ext cx="9774078" cy="50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Avaliar os pontos positivos e negativos em conjunto com o projeto</a:t>
            </a:r>
            <a:endParaRPr lang="pt-BR" sz="2000" dirty="0">
              <a:effectLst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51322DF-C8F9-3134-273F-1AF21E2DAA55}"/>
              </a:ext>
            </a:extLst>
          </p:cNvPr>
          <p:cNvSpPr txBox="1"/>
          <p:nvPr/>
        </p:nvSpPr>
        <p:spPr>
          <a:xfrm>
            <a:off x="1043447" y="3435478"/>
            <a:ext cx="10105106" cy="50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É uma página única e você prefere escrever com CSS </a:t>
            </a:r>
            <a:r>
              <a:rPr lang="pt-BR" sz="2000" kern="1200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Nesting</a:t>
            </a:r>
            <a:r>
              <a:rPr lang="pt-BR" sz="2000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? Não use BEM </a:t>
            </a:r>
            <a:endParaRPr lang="pt-BR" sz="2000" dirty="0">
              <a:effectLst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B77E815-184A-DC45-1D8A-5AA782DAE2F3}"/>
              </a:ext>
            </a:extLst>
          </p:cNvPr>
          <p:cNvSpPr txBox="1"/>
          <p:nvPr/>
        </p:nvSpPr>
        <p:spPr>
          <a:xfrm>
            <a:off x="1043447" y="3842952"/>
            <a:ext cx="10105106" cy="142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>
                <a:solidFill>
                  <a:srgbClr val="000000"/>
                </a:solidFill>
                <a:latin typeface="Montserrat" panose="00000500000000000000" pitchFamily="2" charset="0"/>
              </a:rPr>
              <a:t>Quer criar um projeto mais robusto e manutenível, com colaboração de mais desenvolvedores, e seguir um padrão que é conhecido internacionalmente? Use o BEM</a:t>
            </a:r>
            <a:endParaRPr lang="pt-B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65479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3E54887C-3B22-4934-8DB3-8E47A60F5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257B5B9-9CC7-4EFF-9B1C-C72DB912A041}"/>
              </a:ext>
            </a:extLst>
          </p:cNvPr>
          <p:cNvSpPr/>
          <p:nvPr/>
        </p:nvSpPr>
        <p:spPr>
          <a:xfrm>
            <a:off x="2542784" y="2448024"/>
            <a:ext cx="2144683" cy="2247625"/>
          </a:xfrm>
          <a:prstGeom prst="roundRect">
            <a:avLst/>
          </a:prstGeom>
          <a:noFill/>
          <a:ln>
            <a:noFill/>
          </a:ln>
          <a:effectLst>
            <a:outerShdw blurRad="50800" dist="76200" dir="5400000" algn="ctr" rotWithShape="0">
              <a:schemeClr val="bg2">
                <a:lumMod val="5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C1C1479D-4376-4686-8F39-96AAE199F59A}"/>
              </a:ext>
            </a:extLst>
          </p:cNvPr>
          <p:cNvGrpSpPr/>
          <p:nvPr/>
        </p:nvGrpSpPr>
        <p:grpSpPr>
          <a:xfrm>
            <a:off x="805900" y="6465974"/>
            <a:ext cx="3473768" cy="215444"/>
            <a:chOff x="10425112" y="6374358"/>
            <a:chExt cx="3473768" cy="215444"/>
          </a:xfrm>
        </p:grpSpPr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43B8096C-B7EF-4315-954C-65A30CF95FB7}"/>
                </a:ext>
              </a:extLst>
            </p:cNvPr>
            <p:cNvSpPr txBox="1"/>
            <p:nvPr/>
          </p:nvSpPr>
          <p:spPr>
            <a:xfrm>
              <a:off x="10485120" y="6374358"/>
              <a:ext cx="34137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I HASHTAG TREINAMENTOS</a:t>
              </a:r>
            </a:p>
          </p:txBody>
        </p:sp>
        <p:pic>
          <p:nvPicPr>
            <p:cNvPr id="122" name="Imagem 121">
              <a:extLst>
                <a:ext uri="{FF2B5EF4-FFF2-40B4-BE49-F238E27FC236}">
                  <a16:creationId xmlns:a16="http://schemas.microsoft.com/office/drawing/2014/main" id="{CA64E098-36A5-43D6-8CA4-37F512F71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112" y="6422072"/>
              <a:ext cx="120016" cy="120016"/>
            </a:xfrm>
            <a:prstGeom prst="rect">
              <a:avLst/>
            </a:prstGeom>
          </p:spPr>
        </p:pic>
      </p:grp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55BF81E6-7515-4120-BCA3-31CF74EDACA4}"/>
              </a:ext>
            </a:extLst>
          </p:cNvPr>
          <p:cNvSpPr/>
          <p:nvPr/>
        </p:nvSpPr>
        <p:spPr>
          <a:xfrm>
            <a:off x="827189" y="1045686"/>
            <a:ext cx="1362396" cy="724209"/>
          </a:xfrm>
          <a:prstGeom prst="roundRect">
            <a:avLst/>
          </a:prstGeom>
          <a:gradFill>
            <a:gsLst>
              <a:gs pos="0">
                <a:srgbClr val="052566"/>
              </a:gs>
              <a:gs pos="100000">
                <a:srgbClr val="00A8EA"/>
              </a:gs>
            </a:gsLst>
            <a:lin ang="2700000" scaled="1"/>
          </a:gradFill>
          <a:ln>
            <a:noFill/>
          </a:ln>
          <a:effectLst>
            <a:outerShdw blurRad="165100" dir="5400000" sx="98000" sy="98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0694127-D547-4C1B-B329-4067764199E9}"/>
              </a:ext>
            </a:extLst>
          </p:cNvPr>
          <p:cNvSpPr txBox="1"/>
          <p:nvPr/>
        </p:nvSpPr>
        <p:spPr>
          <a:xfrm>
            <a:off x="923146" y="1154456"/>
            <a:ext cx="1185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chemeClr val="bg1">
                    <a:lumMod val="95000"/>
                  </a:schemeClr>
                </a:solidFill>
                <a:latin typeface="Spartan ExtraBold" pitchFamily="2" charset="0"/>
              </a:rPr>
              <a:t>Blocks</a:t>
            </a:r>
            <a:endParaRPr lang="pt-BR" sz="2800" dirty="0">
              <a:solidFill>
                <a:schemeClr val="bg1">
                  <a:lumMod val="95000"/>
                </a:schemeClr>
              </a:solidFill>
              <a:latin typeface="Spartan ExtraBold" pitchFamily="2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97AC46F-3B1A-45BF-B87C-8FC0D4BEDAD3}"/>
              </a:ext>
            </a:extLst>
          </p:cNvPr>
          <p:cNvGrpSpPr/>
          <p:nvPr/>
        </p:nvGrpSpPr>
        <p:grpSpPr>
          <a:xfrm>
            <a:off x="714404" y="2051497"/>
            <a:ext cx="10103121" cy="1886927"/>
            <a:chOff x="2085459" y="1896229"/>
            <a:chExt cx="9248327" cy="1886927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2403C82-E778-49D2-9567-4458921C5DE4}"/>
                </a:ext>
              </a:extLst>
            </p:cNvPr>
            <p:cNvSpPr txBox="1"/>
            <p:nvPr/>
          </p:nvSpPr>
          <p:spPr>
            <a:xfrm>
              <a:off x="2386663" y="1896229"/>
              <a:ext cx="8947123" cy="1886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Uma entidade independente com um significado próprio que representa uma parte da interface de uma página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Exemplos: cabeçalho, menu, botão, input...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Notação: </a:t>
              </a:r>
              <a:r>
                <a:rPr lang="pt-BR" sz="2000" dirty="0" err="1">
                  <a:latin typeface="Montserrat" panose="00000500000000000000" pitchFamily="2" charset="0"/>
                </a:rPr>
                <a:t>cabecalho</a:t>
              </a:r>
              <a:r>
                <a:rPr lang="pt-BR" sz="2000" dirty="0">
                  <a:latin typeface="Montserrat" panose="00000500000000000000" pitchFamily="2" charset="0"/>
                </a:rPr>
                <a:t>, menu, </a:t>
              </a:r>
              <a:r>
                <a:rPr lang="pt-BR" sz="2000" dirty="0" err="1">
                  <a:latin typeface="Montserrat" panose="00000500000000000000" pitchFamily="2" charset="0"/>
                </a:rPr>
                <a:t>botao</a:t>
              </a:r>
              <a:r>
                <a:rPr lang="pt-BR" sz="2000" dirty="0">
                  <a:latin typeface="Montserrat" panose="00000500000000000000" pitchFamily="2" charset="0"/>
                </a:rPr>
                <a:t>, input</a:t>
              </a:r>
            </a:p>
          </p:txBody>
        </p: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76021F1-DDF8-4A83-B6F6-BEEB888CA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459" y="2006859"/>
              <a:ext cx="380952" cy="380952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BEE2A001-0297-E974-A03A-FF02FE0D5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4" y="3067049"/>
            <a:ext cx="416162" cy="3809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E8CB78E-341F-D50E-7097-A8E5FD5F8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74" y="3528083"/>
            <a:ext cx="41616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221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3E54887C-3B22-4934-8DB3-8E47A60F5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257B5B9-9CC7-4EFF-9B1C-C72DB912A041}"/>
              </a:ext>
            </a:extLst>
          </p:cNvPr>
          <p:cNvSpPr/>
          <p:nvPr/>
        </p:nvSpPr>
        <p:spPr>
          <a:xfrm>
            <a:off x="2542784" y="2448024"/>
            <a:ext cx="2144683" cy="2247625"/>
          </a:xfrm>
          <a:prstGeom prst="roundRect">
            <a:avLst/>
          </a:prstGeom>
          <a:noFill/>
          <a:ln>
            <a:noFill/>
          </a:ln>
          <a:effectLst>
            <a:outerShdw blurRad="50800" dist="76200" dir="5400000" algn="ctr" rotWithShape="0">
              <a:schemeClr val="bg2">
                <a:lumMod val="5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C1C1479D-4376-4686-8F39-96AAE199F59A}"/>
              </a:ext>
            </a:extLst>
          </p:cNvPr>
          <p:cNvGrpSpPr/>
          <p:nvPr/>
        </p:nvGrpSpPr>
        <p:grpSpPr>
          <a:xfrm>
            <a:off x="805900" y="6465974"/>
            <a:ext cx="3473768" cy="215444"/>
            <a:chOff x="10425112" y="6374358"/>
            <a:chExt cx="3473768" cy="215444"/>
          </a:xfrm>
        </p:grpSpPr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43B8096C-B7EF-4315-954C-65A30CF95FB7}"/>
                </a:ext>
              </a:extLst>
            </p:cNvPr>
            <p:cNvSpPr txBox="1"/>
            <p:nvPr/>
          </p:nvSpPr>
          <p:spPr>
            <a:xfrm>
              <a:off x="10485120" y="6374358"/>
              <a:ext cx="34137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I HASHTAG TREINAMENTOS</a:t>
              </a:r>
            </a:p>
          </p:txBody>
        </p:sp>
        <p:pic>
          <p:nvPicPr>
            <p:cNvPr id="122" name="Imagem 121">
              <a:extLst>
                <a:ext uri="{FF2B5EF4-FFF2-40B4-BE49-F238E27FC236}">
                  <a16:creationId xmlns:a16="http://schemas.microsoft.com/office/drawing/2014/main" id="{CA64E098-36A5-43D6-8CA4-37F512F71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112" y="6422072"/>
              <a:ext cx="120016" cy="120016"/>
            </a:xfrm>
            <a:prstGeom prst="rect">
              <a:avLst/>
            </a:prstGeom>
          </p:spPr>
        </p:pic>
      </p:grp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55BF81E6-7515-4120-BCA3-31CF74EDACA4}"/>
              </a:ext>
            </a:extLst>
          </p:cNvPr>
          <p:cNvSpPr/>
          <p:nvPr/>
        </p:nvSpPr>
        <p:spPr>
          <a:xfrm>
            <a:off x="827189" y="1045686"/>
            <a:ext cx="1715596" cy="724209"/>
          </a:xfrm>
          <a:prstGeom prst="roundRect">
            <a:avLst/>
          </a:prstGeom>
          <a:gradFill>
            <a:gsLst>
              <a:gs pos="0">
                <a:srgbClr val="052566"/>
              </a:gs>
              <a:gs pos="100000">
                <a:srgbClr val="00A8EA"/>
              </a:gs>
            </a:gsLst>
            <a:lin ang="2700000" scaled="1"/>
          </a:gradFill>
          <a:ln>
            <a:noFill/>
          </a:ln>
          <a:effectLst>
            <a:outerShdw blurRad="165100" dir="5400000" sx="98000" sy="98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0694127-D547-4C1B-B329-4067764199E9}"/>
              </a:ext>
            </a:extLst>
          </p:cNvPr>
          <p:cNvSpPr txBox="1"/>
          <p:nvPr/>
        </p:nvSpPr>
        <p:spPr>
          <a:xfrm>
            <a:off x="923146" y="1154456"/>
            <a:ext cx="266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chemeClr val="bg1">
                    <a:lumMod val="95000"/>
                  </a:schemeClr>
                </a:solidFill>
                <a:latin typeface="Spartan ExtraBold" pitchFamily="2" charset="0"/>
              </a:rPr>
              <a:t>Elements</a:t>
            </a:r>
            <a:endParaRPr lang="pt-BR" sz="2800" dirty="0">
              <a:solidFill>
                <a:schemeClr val="bg1">
                  <a:lumMod val="95000"/>
                </a:schemeClr>
              </a:solidFill>
              <a:latin typeface="Spartan ExtraBold" pitchFamily="2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97AC46F-3B1A-45BF-B87C-8FC0D4BEDAD3}"/>
              </a:ext>
            </a:extLst>
          </p:cNvPr>
          <p:cNvGrpSpPr/>
          <p:nvPr/>
        </p:nvGrpSpPr>
        <p:grpSpPr>
          <a:xfrm>
            <a:off x="714404" y="2051497"/>
            <a:ext cx="10103121" cy="2810256"/>
            <a:chOff x="2085459" y="1896229"/>
            <a:chExt cx="9248327" cy="2810256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2403C82-E778-49D2-9567-4458921C5DE4}"/>
                </a:ext>
              </a:extLst>
            </p:cNvPr>
            <p:cNvSpPr txBox="1"/>
            <p:nvPr/>
          </p:nvSpPr>
          <p:spPr>
            <a:xfrm>
              <a:off x="2386663" y="1896229"/>
              <a:ext cx="8947123" cy="2810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Um elemento é parte de um bloco, está associado a ele e, por isso, não tem sentido fora do bloco ao qual ele pertence.</a:t>
              </a:r>
            </a:p>
            <a:p>
              <a:pPr>
                <a:lnSpc>
                  <a:spcPct val="150000"/>
                </a:lnSpc>
              </a:pPr>
              <a:r>
                <a:rPr lang="pt-BR" sz="2000" i="1" dirty="0">
                  <a:latin typeface="Montserrat" panose="00000500000000000000" pitchFamily="2" charset="0"/>
                </a:rPr>
                <a:t>Nem todos os blocos possuem elementos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Exemplos: um menu (bloco) que contém itens (elementos); um rodapé (bloco) que contém um copyright (elemento)...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Notação: </a:t>
              </a:r>
              <a:r>
                <a:rPr lang="pt-BR" sz="2000" dirty="0" err="1">
                  <a:latin typeface="Montserrat" panose="00000500000000000000" pitchFamily="2" charset="0"/>
                </a:rPr>
                <a:t>menu__item</a:t>
              </a:r>
              <a:r>
                <a:rPr lang="pt-BR" sz="2000" dirty="0">
                  <a:latin typeface="Montserrat" panose="00000500000000000000" pitchFamily="2" charset="0"/>
                </a:rPr>
                <a:t>, </a:t>
              </a:r>
              <a:r>
                <a:rPr lang="pt-BR" sz="2000" dirty="0" err="1">
                  <a:latin typeface="Montserrat" panose="00000500000000000000" pitchFamily="2" charset="0"/>
                </a:rPr>
                <a:t>rodape</a:t>
              </a:r>
              <a:r>
                <a:rPr lang="pt-BR" sz="2000" dirty="0">
                  <a:latin typeface="Montserrat" panose="00000500000000000000" pitchFamily="2" charset="0"/>
                </a:rPr>
                <a:t>__copyright</a:t>
              </a:r>
            </a:p>
          </p:txBody>
        </p: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76021F1-DDF8-4A83-B6F6-BEEB888CA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459" y="2006859"/>
              <a:ext cx="380952" cy="380952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BEE2A001-0297-E974-A03A-FF02FE0D5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4" y="3067049"/>
            <a:ext cx="416162" cy="3809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EE32AC1-4500-DE79-FB32-C873B8A62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4" y="3538697"/>
            <a:ext cx="416162" cy="3809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7B525D5-04C1-4B41-F8FD-C6DA1B1AF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4" y="4416692"/>
            <a:ext cx="41616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3944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3E54887C-3B22-4934-8DB3-8E47A60F5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257B5B9-9CC7-4EFF-9B1C-C72DB912A041}"/>
              </a:ext>
            </a:extLst>
          </p:cNvPr>
          <p:cNvSpPr/>
          <p:nvPr/>
        </p:nvSpPr>
        <p:spPr>
          <a:xfrm>
            <a:off x="2542784" y="2448024"/>
            <a:ext cx="2144683" cy="2247625"/>
          </a:xfrm>
          <a:prstGeom prst="roundRect">
            <a:avLst/>
          </a:prstGeom>
          <a:noFill/>
          <a:ln>
            <a:noFill/>
          </a:ln>
          <a:effectLst>
            <a:outerShdw blurRad="50800" dist="76200" dir="5400000" algn="ctr" rotWithShape="0">
              <a:schemeClr val="bg2">
                <a:lumMod val="5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C1C1479D-4376-4686-8F39-96AAE199F59A}"/>
              </a:ext>
            </a:extLst>
          </p:cNvPr>
          <p:cNvGrpSpPr/>
          <p:nvPr/>
        </p:nvGrpSpPr>
        <p:grpSpPr>
          <a:xfrm>
            <a:off x="805900" y="6465974"/>
            <a:ext cx="3473768" cy="215444"/>
            <a:chOff x="10425112" y="6374358"/>
            <a:chExt cx="3473768" cy="215444"/>
          </a:xfrm>
        </p:grpSpPr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43B8096C-B7EF-4315-954C-65A30CF95FB7}"/>
                </a:ext>
              </a:extLst>
            </p:cNvPr>
            <p:cNvSpPr txBox="1"/>
            <p:nvPr/>
          </p:nvSpPr>
          <p:spPr>
            <a:xfrm>
              <a:off x="10485120" y="6374358"/>
              <a:ext cx="34137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I HASHTAG TREINAMENTOS</a:t>
              </a:r>
            </a:p>
          </p:txBody>
        </p:sp>
        <p:pic>
          <p:nvPicPr>
            <p:cNvPr id="122" name="Imagem 121">
              <a:extLst>
                <a:ext uri="{FF2B5EF4-FFF2-40B4-BE49-F238E27FC236}">
                  <a16:creationId xmlns:a16="http://schemas.microsoft.com/office/drawing/2014/main" id="{CA64E098-36A5-43D6-8CA4-37F512F71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112" y="6422072"/>
              <a:ext cx="120016" cy="120016"/>
            </a:xfrm>
            <a:prstGeom prst="rect">
              <a:avLst/>
            </a:prstGeom>
          </p:spPr>
        </p:pic>
      </p:grp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55BF81E6-7515-4120-BCA3-31CF74EDACA4}"/>
              </a:ext>
            </a:extLst>
          </p:cNvPr>
          <p:cNvSpPr/>
          <p:nvPr/>
        </p:nvSpPr>
        <p:spPr>
          <a:xfrm>
            <a:off x="827188" y="1045686"/>
            <a:ext cx="1832035" cy="724209"/>
          </a:xfrm>
          <a:prstGeom prst="roundRect">
            <a:avLst/>
          </a:prstGeom>
          <a:gradFill>
            <a:gsLst>
              <a:gs pos="0">
                <a:srgbClr val="052566"/>
              </a:gs>
              <a:gs pos="100000">
                <a:srgbClr val="00A8EA"/>
              </a:gs>
            </a:gsLst>
            <a:lin ang="2700000" scaled="1"/>
          </a:gradFill>
          <a:ln>
            <a:noFill/>
          </a:ln>
          <a:effectLst>
            <a:outerShdw blurRad="165100" dir="5400000" sx="98000" sy="98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0694127-D547-4C1B-B329-4067764199E9}"/>
              </a:ext>
            </a:extLst>
          </p:cNvPr>
          <p:cNvSpPr txBox="1"/>
          <p:nvPr/>
        </p:nvSpPr>
        <p:spPr>
          <a:xfrm>
            <a:off x="923146" y="1154456"/>
            <a:ext cx="266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chemeClr val="bg1">
                    <a:lumMod val="95000"/>
                  </a:schemeClr>
                </a:solidFill>
                <a:latin typeface="Spartan ExtraBold" pitchFamily="2" charset="0"/>
              </a:rPr>
              <a:t>Modifiers</a:t>
            </a:r>
            <a:endParaRPr lang="pt-BR" sz="2800" dirty="0">
              <a:solidFill>
                <a:schemeClr val="bg1">
                  <a:lumMod val="95000"/>
                </a:schemeClr>
              </a:solidFill>
              <a:latin typeface="Spartan ExtraBold" pitchFamily="2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97AC46F-3B1A-45BF-B87C-8FC0D4BEDAD3}"/>
              </a:ext>
            </a:extLst>
          </p:cNvPr>
          <p:cNvGrpSpPr/>
          <p:nvPr/>
        </p:nvGrpSpPr>
        <p:grpSpPr>
          <a:xfrm>
            <a:off x="714404" y="2051497"/>
            <a:ext cx="10103121" cy="2810256"/>
            <a:chOff x="2085459" y="1896229"/>
            <a:chExt cx="9248327" cy="2810256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2403C82-E778-49D2-9567-4458921C5DE4}"/>
                </a:ext>
              </a:extLst>
            </p:cNvPr>
            <p:cNvSpPr txBox="1"/>
            <p:nvPr/>
          </p:nvSpPr>
          <p:spPr>
            <a:xfrm>
              <a:off x="2386663" y="1896229"/>
              <a:ext cx="8947123" cy="2810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Um modificador é uma palavra adicionada a um bloco ou elemento que define uma aparência ou um estado/comportamento. 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Exemplos: um item (elemento) do menu de navegação (bloco) estar clicado ou não (modificador); um botão (bloco) com várias opções de cores (modificador)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Notação: </a:t>
              </a:r>
              <a:r>
                <a:rPr lang="pt-BR" sz="2000" dirty="0" err="1">
                  <a:latin typeface="Montserrat" panose="00000500000000000000" pitchFamily="2" charset="0"/>
                </a:rPr>
                <a:t>menu__item</a:t>
              </a:r>
              <a:r>
                <a:rPr lang="pt-BR" sz="2000" dirty="0">
                  <a:latin typeface="Montserrat" panose="00000500000000000000" pitchFamily="2" charset="0"/>
                </a:rPr>
                <a:t>--clicado, </a:t>
              </a:r>
              <a:r>
                <a:rPr lang="pt-BR" sz="2000" dirty="0" err="1">
                  <a:latin typeface="Montserrat" panose="00000500000000000000" pitchFamily="2" charset="0"/>
                </a:rPr>
                <a:t>botao</a:t>
              </a:r>
              <a:r>
                <a:rPr lang="pt-BR" sz="2000" dirty="0">
                  <a:latin typeface="Montserrat" panose="00000500000000000000" pitchFamily="2" charset="0"/>
                </a:rPr>
                <a:t>--azul, </a:t>
              </a:r>
              <a:r>
                <a:rPr lang="pt-BR" sz="2000" dirty="0" err="1">
                  <a:latin typeface="Montserrat" panose="00000500000000000000" pitchFamily="2" charset="0"/>
                </a:rPr>
                <a:t>botao</a:t>
              </a:r>
              <a:r>
                <a:rPr lang="pt-BR" sz="2000" dirty="0">
                  <a:latin typeface="Montserrat" panose="00000500000000000000" pitchFamily="2" charset="0"/>
                </a:rPr>
                <a:t>--cor-vermelha</a:t>
              </a:r>
            </a:p>
          </p:txBody>
        </p: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76021F1-DDF8-4A83-B6F6-BEEB888CA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459" y="2006859"/>
              <a:ext cx="380952" cy="380952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BEE2A001-0297-E974-A03A-FF02FE0D5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4" y="3067049"/>
            <a:ext cx="416162" cy="3809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EE32AC1-4500-DE79-FB32-C873B8A62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4" y="3538697"/>
            <a:ext cx="416162" cy="3809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D1BD9A6-7463-E9BC-5E2A-19CD9D00B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4" y="4431257"/>
            <a:ext cx="41616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0775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3E54887C-3B22-4934-8DB3-8E47A60F5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257B5B9-9CC7-4EFF-9B1C-C72DB912A041}"/>
              </a:ext>
            </a:extLst>
          </p:cNvPr>
          <p:cNvSpPr/>
          <p:nvPr/>
        </p:nvSpPr>
        <p:spPr>
          <a:xfrm>
            <a:off x="2542784" y="2448024"/>
            <a:ext cx="2144683" cy="2247625"/>
          </a:xfrm>
          <a:prstGeom prst="roundRect">
            <a:avLst/>
          </a:prstGeom>
          <a:noFill/>
          <a:ln>
            <a:noFill/>
          </a:ln>
          <a:effectLst>
            <a:outerShdw blurRad="50800" dist="76200" dir="5400000" algn="ctr" rotWithShape="0">
              <a:schemeClr val="bg2">
                <a:lumMod val="5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C1C1479D-4376-4686-8F39-96AAE199F59A}"/>
              </a:ext>
            </a:extLst>
          </p:cNvPr>
          <p:cNvGrpSpPr/>
          <p:nvPr/>
        </p:nvGrpSpPr>
        <p:grpSpPr>
          <a:xfrm>
            <a:off x="805900" y="6465974"/>
            <a:ext cx="3473768" cy="215444"/>
            <a:chOff x="10425112" y="6374358"/>
            <a:chExt cx="3473768" cy="215444"/>
          </a:xfrm>
        </p:grpSpPr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43B8096C-B7EF-4315-954C-65A30CF95FB7}"/>
                </a:ext>
              </a:extLst>
            </p:cNvPr>
            <p:cNvSpPr txBox="1"/>
            <p:nvPr/>
          </p:nvSpPr>
          <p:spPr>
            <a:xfrm>
              <a:off x="10485120" y="6374358"/>
              <a:ext cx="34137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I HASHTAG TREINAMENTOS</a:t>
              </a:r>
            </a:p>
          </p:txBody>
        </p:sp>
        <p:pic>
          <p:nvPicPr>
            <p:cNvPr id="122" name="Imagem 121">
              <a:extLst>
                <a:ext uri="{FF2B5EF4-FFF2-40B4-BE49-F238E27FC236}">
                  <a16:creationId xmlns:a16="http://schemas.microsoft.com/office/drawing/2014/main" id="{CA64E098-36A5-43D6-8CA4-37F512F71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112" y="6422072"/>
              <a:ext cx="120016" cy="120016"/>
            </a:xfrm>
            <a:prstGeom prst="rect">
              <a:avLst/>
            </a:prstGeom>
          </p:spPr>
        </p:pic>
      </p:grp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55BF81E6-7515-4120-BCA3-31CF74EDACA4}"/>
              </a:ext>
            </a:extLst>
          </p:cNvPr>
          <p:cNvSpPr/>
          <p:nvPr/>
        </p:nvSpPr>
        <p:spPr>
          <a:xfrm>
            <a:off x="827188" y="1045686"/>
            <a:ext cx="1832035" cy="724209"/>
          </a:xfrm>
          <a:prstGeom prst="roundRect">
            <a:avLst/>
          </a:prstGeom>
          <a:gradFill>
            <a:gsLst>
              <a:gs pos="0">
                <a:srgbClr val="052566"/>
              </a:gs>
              <a:gs pos="100000">
                <a:srgbClr val="00A8EA"/>
              </a:gs>
            </a:gsLst>
            <a:lin ang="2700000" scaled="1"/>
          </a:gradFill>
          <a:ln>
            <a:noFill/>
          </a:ln>
          <a:effectLst>
            <a:outerShdw blurRad="165100" dir="5400000" sx="98000" sy="98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0694127-D547-4C1B-B329-4067764199E9}"/>
              </a:ext>
            </a:extLst>
          </p:cNvPr>
          <p:cNvSpPr txBox="1"/>
          <p:nvPr/>
        </p:nvSpPr>
        <p:spPr>
          <a:xfrm>
            <a:off x="923146" y="1154456"/>
            <a:ext cx="266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partan ExtraBold" pitchFamily="2" charset="0"/>
              </a:rPr>
              <a:t>Exemplos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B75CE7-6709-C178-696A-BE914189A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08" y="2022577"/>
            <a:ext cx="4337825" cy="254942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75130A0-E36E-B7FA-122D-EC6413E74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953" y="1137918"/>
            <a:ext cx="3458058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663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3E54887C-3B22-4934-8DB3-8E47A60F5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257B5B9-9CC7-4EFF-9B1C-C72DB912A041}"/>
              </a:ext>
            </a:extLst>
          </p:cNvPr>
          <p:cNvSpPr/>
          <p:nvPr/>
        </p:nvSpPr>
        <p:spPr>
          <a:xfrm>
            <a:off x="2542784" y="2448024"/>
            <a:ext cx="2144683" cy="2247625"/>
          </a:xfrm>
          <a:prstGeom prst="roundRect">
            <a:avLst/>
          </a:prstGeom>
          <a:noFill/>
          <a:ln>
            <a:noFill/>
          </a:ln>
          <a:effectLst>
            <a:outerShdw blurRad="50800" dist="76200" dir="5400000" algn="ctr" rotWithShape="0">
              <a:schemeClr val="bg2">
                <a:lumMod val="5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C1C1479D-4376-4686-8F39-96AAE199F59A}"/>
              </a:ext>
            </a:extLst>
          </p:cNvPr>
          <p:cNvGrpSpPr/>
          <p:nvPr/>
        </p:nvGrpSpPr>
        <p:grpSpPr>
          <a:xfrm>
            <a:off x="805900" y="6465974"/>
            <a:ext cx="3473768" cy="215444"/>
            <a:chOff x="10425112" y="6374358"/>
            <a:chExt cx="3473768" cy="215444"/>
          </a:xfrm>
        </p:grpSpPr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43B8096C-B7EF-4315-954C-65A30CF95FB7}"/>
                </a:ext>
              </a:extLst>
            </p:cNvPr>
            <p:cNvSpPr txBox="1"/>
            <p:nvPr/>
          </p:nvSpPr>
          <p:spPr>
            <a:xfrm>
              <a:off x="10485120" y="6374358"/>
              <a:ext cx="34137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I HASHTAG TREINAMENTOS</a:t>
              </a:r>
            </a:p>
          </p:txBody>
        </p:sp>
        <p:pic>
          <p:nvPicPr>
            <p:cNvPr id="122" name="Imagem 121">
              <a:extLst>
                <a:ext uri="{FF2B5EF4-FFF2-40B4-BE49-F238E27FC236}">
                  <a16:creationId xmlns:a16="http://schemas.microsoft.com/office/drawing/2014/main" id="{CA64E098-36A5-43D6-8CA4-37F512F71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112" y="6422072"/>
              <a:ext cx="120016" cy="120016"/>
            </a:xfrm>
            <a:prstGeom prst="rect">
              <a:avLst/>
            </a:prstGeom>
          </p:spPr>
        </p:pic>
      </p:grp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55BF81E6-7515-4120-BCA3-31CF74EDACA4}"/>
              </a:ext>
            </a:extLst>
          </p:cNvPr>
          <p:cNvSpPr/>
          <p:nvPr/>
        </p:nvSpPr>
        <p:spPr>
          <a:xfrm>
            <a:off x="827188" y="1045686"/>
            <a:ext cx="1832035" cy="724209"/>
          </a:xfrm>
          <a:prstGeom prst="roundRect">
            <a:avLst/>
          </a:prstGeom>
          <a:gradFill>
            <a:gsLst>
              <a:gs pos="0">
                <a:srgbClr val="052566"/>
              </a:gs>
              <a:gs pos="100000">
                <a:srgbClr val="00A8EA"/>
              </a:gs>
            </a:gsLst>
            <a:lin ang="2700000" scaled="1"/>
          </a:gradFill>
          <a:ln>
            <a:noFill/>
          </a:ln>
          <a:effectLst>
            <a:outerShdw blurRad="165100" dir="5400000" sx="98000" sy="98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0694127-D547-4C1B-B329-4067764199E9}"/>
              </a:ext>
            </a:extLst>
          </p:cNvPr>
          <p:cNvSpPr txBox="1"/>
          <p:nvPr/>
        </p:nvSpPr>
        <p:spPr>
          <a:xfrm>
            <a:off x="923146" y="1154456"/>
            <a:ext cx="266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partan ExtraBold" pitchFamily="2" charset="0"/>
              </a:rPr>
              <a:t>Exemplos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50DD555-EE08-EF2C-768E-206E96B87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08" y="2100811"/>
            <a:ext cx="5582429" cy="92405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3278436-E312-BADE-7BC2-943048A0B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756" y="3108009"/>
            <a:ext cx="2724530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625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3E54887C-3B22-4934-8DB3-8E47A60F5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257B5B9-9CC7-4EFF-9B1C-C72DB912A041}"/>
              </a:ext>
            </a:extLst>
          </p:cNvPr>
          <p:cNvSpPr/>
          <p:nvPr/>
        </p:nvSpPr>
        <p:spPr>
          <a:xfrm>
            <a:off x="2542784" y="2448024"/>
            <a:ext cx="2144683" cy="2247625"/>
          </a:xfrm>
          <a:prstGeom prst="roundRect">
            <a:avLst/>
          </a:prstGeom>
          <a:noFill/>
          <a:ln>
            <a:noFill/>
          </a:ln>
          <a:effectLst>
            <a:outerShdw blurRad="50800" dist="76200" dir="5400000" algn="ctr" rotWithShape="0">
              <a:schemeClr val="bg2">
                <a:lumMod val="5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C1C1479D-4376-4686-8F39-96AAE199F59A}"/>
              </a:ext>
            </a:extLst>
          </p:cNvPr>
          <p:cNvGrpSpPr/>
          <p:nvPr/>
        </p:nvGrpSpPr>
        <p:grpSpPr>
          <a:xfrm>
            <a:off x="805900" y="6465974"/>
            <a:ext cx="3473768" cy="215444"/>
            <a:chOff x="10425112" y="6374358"/>
            <a:chExt cx="3473768" cy="215444"/>
          </a:xfrm>
        </p:grpSpPr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43B8096C-B7EF-4315-954C-65A30CF95FB7}"/>
                </a:ext>
              </a:extLst>
            </p:cNvPr>
            <p:cNvSpPr txBox="1"/>
            <p:nvPr/>
          </p:nvSpPr>
          <p:spPr>
            <a:xfrm>
              <a:off x="10485120" y="6374358"/>
              <a:ext cx="34137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I HASHTAG TREINAMENTOS</a:t>
              </a:r>
            </a:p>
          </p:txBody>
        </p:sp>
        <p:pic>
          <p:nvPicPr>
            <p:cNvPr id="122" name="Imagem 121">
              <a:extLst>
                <a:ext uri="{FF2B5EF4-FFF2-40B4-BE49-F238E27FC236}">
                  <a16:creationId xmlns:a16="http://schemas.microsoft.com/office/drawing/2014/main" id="{CA64E098-36A5-43D6-8CA4-37F512F71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112" y="6422072"/>
              <a:ext cx="120016" cy="120016"/>
            </a:xfrm>
            <a:prstGeom prst="rect">
              <a:avLst/>
            </a:prstGeom>
          </p:spPr>
        </p:pic>
      </p:grp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55BF81E6-7515-4120-BCA3-31CF74EDACA4}"/>
              </a:ext>
            </a:extLst>
          </p:cNvPr>
          <p:cNvSpPr/>
          <p:nvPr/>
        </p:nvSpPr>
        <p:spPr>
          <a:xfrm>
            <a:off x="827189" y="1045686"/>
            <a:ext cx="1715596" cy="724209"/>
          </a:xfrm>
          <a:prstGeom prst="roundRect">
            <a:avLst/>
          </a:prstGeom>
          <a:gradFill>
            <a:gsLst>
              <a:gs pos="0">
                <a:srgbClr val="052566"/>
              </a:gs>
              <a:gs pos="100000">
                <a:srgbClr val="00A8EA"/>
              </a:gs>
            </a:gsLst>
            <a:lin ang="2700000" scaled="1"/>
          </a:gradFill>
          <a:ln>
            <a:noFill/>
          </a:ln>
          <a:effectLst>
            <a:outerShdw blurRad="165100" dir="5400000" sx="98000" sy="98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0694127-D547-4C1B-B329-4067764199E9}"/>
              </a:ext>
            </a:extLst>
          </p:cNvPr>
          <p:cNvSpPr txBox="1"/>
          <p:nvPr/>
        </p:nvSpPr>
        <p:spPr>
          <a:xfrm>
            <a:off x="923146" y="1154456"/>
            <a:ext cx="266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partan ExtraBold" pitchFamily="2" charset="0"/>
              </a:rPr>
              <a:t>Cuidados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97AC46F-3B1A-45BF-B87C-8FC0D4BEDAD3}"/>
              </a:ext>
            </a:extLst>
          </p:cNvPr>
          <p:cNvGrpSpPr/>
          <p:nvPr/>
        </p:nvGrpSpPr>
        <p:grpSpPr>
          <a:xfrm>
            <a:off x="714404" y="2051497"/>
            <a:ext cx="10103121" cy="3271921"/>
            <a:chOff x="2085459" y="1896229"/>
            <a:chExt cx="9248327" cy="3271921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2403C82-E778-49D2-9567-4458921C5DE4}"/>
                </a:ext>
              </a:extLst>
            </p:cNvPr>
            <p:cNvSpPr txBox="1"/>
            <p:nvPr/>
          </p:nvSpPr>
          <p:spPr>
            <a:xfrm>
              <a:off x="2386663" y="1896229"/>
              <a:ext cx="8947123" cy="3271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Blocos podem existir dentro de outros blocos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Não siga a hierarquia de elementos, sempre </a:t>
              </a:r>
              <a:r>
                <a:rPr lang="pt-BR" sz="2000" dirty="0" err="1">
                  <a:latin typeface="Montserrat" panose="00000500000000000000" pitchFamily="2" charset="0"/>
                </a:rPr>
                <a:t>bloco__elemento</a:t>
              </a:r>
              <a:endParaRPr lang="pt-BR" sz="2000" dirty="0">
                <a:latin typeface="Montserrat" panose="00000500000000000000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Use nomes compostos separados por hífen, bloco-</a:t>
              </a:r>
              <a:r>
                <a:rPr lang="pt-BR" sz="2000" dirty="0" err="1">
                  <a:latin typeface="Montserrat" panose="00000500000000000000" pitchFamily="2" charset="0"/>
                </a:rPr>
                <a:t>composto__elemento</a:t>
              </a:r>
              <a:endParaRPr lang="pt-BR" sz="2000" dirty="0">
                <a:latin typeface="Montserrat" panose="00000500000000000000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Não se usam seletores de </a:t>
              </a:r>
              <a:r>
                <a:rPr lang="pt-BR" sz="2000" dirty="0" err="1">
                  <a:latin typeface="Montserrat" panose="00000500000000000000" pitchFamily="2" charset="0"/>
                </a:rPr>
                <a:t>Tag</a:t>
              </a:r>
              <a:r>
                <a:rPr lang="pt-BR" sz="2000" dirty="0">
                  <a:latin typeface="Montserrat" panose="00000500000000000000" pitchFamily="2" charset="0"/>
                </a:rPr>
                <a:t> ou ID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Idealmente não se combinam seletores: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	Errado: .</a:t>
              </a:r>
              <a:r>
                <a:rPr lang="pt-BR" sz="2000" dirty="0" err="1">
                  <a:latin typeface="Montserrat" panose="00000500000000000000" pitchFamily="2" charset="0"/>
                </a:rPr>
                <a:t>bloco__elemento.bloco__elemento</a:t>
              </a:r>
              <a:r>
                <a:rPr lang="pt-BR" sz="2000" dirty="0">
                  <a:latin typeface="Montserrat" panose="00000500000000000000" pitchFamily="2" charset="0"/>
                </a:rPr>
                <a:t>--modificador {}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	Certo: .</a:t>
              </a:r>
              <a:r>
                <a:rPr lang="pt-BR" sz="2000" dirty="0" err="1">
                  <a:latin typeface="Montserrat" panose="00000500000000000000" pitchFamily="2" charset="0"/>
                </a:rPr>
                <a:t>bloco__elemento</a:t>
              </a:r>
              <a:r>
                <a:rPr lang="pt-BR" sz="2000" dirty="0">
                  <a:latin typeface="Montserrat" panose="00000500000000000000" pitchFamily="2" charset="0"/>
                </a:rPr>
                <a:t>--modificador {}</a:t>
              </a:r>
            </a:p>
          </p:txBody>
        </p: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76021F1-DDF8-4A83-B6F6-BEEB888CA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459" y="2006859"/>
              <a:ext cx="380952" cy="380952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BEE32AC1-4500-DE79-FB32-C873B8A62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19" y="3065889"/>
            <a:ext cx="416162" cy="3809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EF916DA-169C-FAFC-4D75-8EF60D582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19" y="2614008"/>
            <a:ext cx="416162" cy="3809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E98DBA-CE0B-B74B-2F61-518B300B4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19" y="3499461"/>
            <a:ext cx="416162" cy="38095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ECE15FB-4C2E-F163-D8DA-FDAB24CBD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19" y="3940809"/>
            <a:ext cx="416162" cy="38095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7986321-8AEA-2A39-9EE8-538A441BA5B3}"/>
              </a:ext>
            </a:extLst>
          </p:cNvPr>
          <p:cNvSpPr/>
          <p:nvPr/>
        </p:nvSpPr>
        <p:spPr>
          <a:xfrm>
            <a:off x="538264" y="2543079"/>
            <a:ext cx="8722468" cy="4701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232A958-39AC-F9AA-A964-5D897D8373A1}"/>
              </a:ext>
            </a:extLst>
          </p:cNvPr>
          <p:cNvSpPr/>
          <p:nvPr/>
        </p:nvSpPr>
        <p:spPr>
          <a:xfrm>
            <a:off x="538264" y="3033554"/>
            <a:ext cx="10071370" cy="4701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E36850B-0D51-4F60-B405-A0B3C23B5841}"/>
              </a:ext>
            </a:extLst>
          </p:cNvPr>
          <p:cNvSpPr/>
          <p:nvPr/>
        </p:nvSpPr>
        <p:spPr>
          <a:xfrm>
            <a:off x="642210" y="3434080"/>
            <a:ext cx="10071370" cy="4701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BC484E2-1E73-1B72-A75A-F029D857FF25}"/>
              </a:ext>
            </a:extLst>
          </p:cNvPr>
          <p:cNvSpPr/>
          <p:nvPr/>
        </p:nvSpPr>
        <p:spPr>
          <a:xfrm>
            <a:off x="642210" y="3914108"/>
            <a:ext cx="10071370" cy="14186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9281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3E54887C-3B22-4934-8DB3-8E47A60F5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257B5B9-9CC7-4EFF-9B1C-C72DB912A041}"/>
              </a:ext>
            </a:extLst>
          </p:cNvPr>
          <p:cNvSpPr/>
          <p:nvPr/>
        </p:nvSpPr>
        <p:spPr>
          <a:xfrm>
            <a:off x="2542784" y="2448024"/>
            <a:ext cx="2144683" cy="2247625"/>
          </a:xfrm>
          <a:prstGeom prst="roundRect">
            <a:avLst/>
          </a:prstGeom>
          <a:noFill/>
          <a:ln>
            <a:noFill/>
          </a:ln>
          <a:effectLst>
            <a:outerShdw blurRad="50800" dist="76200" dir="5400000" algn="ctr" rotWithShape="0">
              <a:schemeClr val="bg2">
                <a:lumMod val="5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C1C1479D-4376-4686-8F39-96AAE199F59A}"/>
              </a:ext>
            </a:extLst>
          </p:cNvPr>
          <p:cNvGrpSpPr/>
          <p:nvPr/>
        </p:nvGrpSpPr>
        <p:grpSpPr>
          <a:xfrm>
            <a:off x="805900" y="6465974"/>
            <a:ext cx="3473768" cy="215444"/>
            <a:chOff x="10425112" y="6374358"/>
            <a:chExt cx="3473768" cy="215444"/>
          </a:xfrm>
        </p:grpSpPr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43B8096C-B7EF-4315-954C-65A30CF95FB7}"/>
                </a:ext>
              </a:extLst>
            </p:cNvPr>
            <p:cNvSpPr txBox="1"/>
            <p:nvPr/>
          </p:nvSpPr>
          <p:spPr>
            <a:xfrm>
              <a:off x="10485120" y="6374358"/>
              <a:ext cx="34137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I HASHTAG TREINAMENTOS</a:t>
              </a:r>
            </a:p>
          </p:txBody>
        </p:sp>
        <p:pic>
          <p:nvPicPr>
            <p:cNvPr id="122" name="Imagem 121">
              <a:extLst>
                <a:ext uri="{FF2B5EF4-FFF2-40B4-BE49-F238E27FC236}">
                  <a16:creationId xmlns:a16="http://schemas.microsoft.com/office/drawing/2014/main" id="{CA64E098-36A5-43D6-8CA4-37F512F71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112" y="6422072"/>
              <a:ext cx="120016" cy="120016"/>
            </a:xfrm>
            <a:prstGeom prst="rect">
              <a:avLst/>
            </a:prstGeom>
          </p:spPr>
        </p:pic>
      </p:grp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55BF81E6-7515-4120-BCA3-31CF74EDACA4}"/>
              </a:ext>
            </a:extLst>
          </p:cNvPr>
          <p:cNvSpPr/>
          <p:nvPr/>
        </p:nvSpPr>
        <p:spPr>
          <a:xfrm>
            <a:off x="827189" y="1045686"/>
            <a:ext cx="1813374" cy="724209"/>
          </a:xfrm>
          <a:prstGeom prst="roundRect">
            <a:avLst/>
          </a:prstGeom>
          <a:gradFill>
            <a:gsLst>
              <a:gs pos="0">
                <a:srgbClr val="052566"/>
              </a:gs>
              <a:gs pos="100000">
                <a:srgbClr val="00A8EA"/>
              </a:gs>
            </a:gsLst>
            <a:lin ang="2700000" scaled="1"/>
          </a:gradFill>
          <a:ln>
            <a:noFill/>
          </a:ln>
          <a:effectLst>
            <a:outerShdw blurRad="165100" dir="5400000" sx="98000" sy="98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0694127-D547-4C1B-B329-4067764199E9}"/>
              </a:ext>
            </a:extLst>
          </p:cNvPr>
          <p:cNvSpPr txBox="1"/>
          <p:nvPr/>
        </p:nvSpPr>
        <p:spPr>
          <a:xfrm>
            <a:off x="923146" y="1154456"/>
            <a:ext cx="266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partan ExtraBold" pitchFamily="2" charset="0"/>
              </a:rPr>
              <a:t>Vantagens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97AC46F-3B1A-45BF-B87C-8FC0D4BEDAD3}"/>
              </a:ext>
            </a:extLst>
          </p:cNvPr>
          <p:cNvGrpSpPr/>
          <p:nvPr/>
        </p:nvGrpSpPr>
        <p:grpSpPr>
          <a:xfrm>
            <a:off x="714404" y="2051497"/>
            <a:ext cx="10103121" cy="2810256"/>
            <a:chOff x="2085459" y="1896229"/>
            <a:chExt cx="9248327" cy="2810256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2403C82-E778-49D2-9567-4458921C5DE4}"/>
                </a:ext>
              </a:extLst>
            </p:cNvPr>
            <p:cNvSpPr txBox="1"/>
            <p:nvPr/>
          </p:nvSpPr>
          <p:spPr>
            <a:xfrm>
              <a:off x="2386663" y="1896229"/>
              <a:ext cx="8947123" cy="2810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Blocos possuem estilos independentes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Estrutura e Facilidade de compreensão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Independência de classes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Menor especificidade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CSS de fácil manutenção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Códigos reutilizáveis</a:t>
              </a:r>
            </a:p>
          </p:txBody>
        </p: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76021F1-DDF8-4A83-B6F6-BEEB888CA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459" y="2006859"/>
              <a:ext cx="380952" cy="380952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BEE32AC1-4500-DE79-FB32-C873B8A62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19" y="3065889"/>
            <a:ext cx="416162" cy="3809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EF916DA-169C-FAFC-4D75-8EF60D582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19" y="2614008"/>
            <a:ext cx="416162" cy="3809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E98DBA-CE0B-B74B-2F61-518B300B4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19" y="3499461"/>
            <a:ext cx="416162" cy="38095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ECE15FB-4C2E-F163-D8DA-FDAB24CBD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19" y="3940809"/>
            <a:ext cx="416162" cy="3809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3DADFB4-33FC-88C7-D79B-BFE8DBD0B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19" y="4436911"/>
            <a:ext cx="416162" cy="38095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452BF6D-4766-8122-A4C9-9E49AA3F3051}"/>
              </a:ext>
            </a:extLst>
          </p:cNvPr>
          <p:cNvSpPr/>
          <p:nvPr/>
        </p:nvSpPr>
        <p:spPr>
          <a:xfrm>
            <a:off x="538264" y="2543079"/>
            <a:ext cx="5843081" cy="4701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845F555-AB92-4F59-ED23-088F760FE05F}"/>
              </a:ext>
            </a:extLst>
          </p:cNvPr>
          <p:cNvSpPr/>
          <p:nvPr/>
        </p:nvSpPr>
        <p:spPr>
          <a:xfrm>
            <a:off x="690664" y="3055356"/>
            <a:ext cx="5843081" cy="4701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86A828A-32E5-A299-49AA-682C8501FCE2}"/>
              </a:ext>
            </a:extLst>
          </p:cNvPr>
          <p:cNvSpPr/>
          <p:nvPr/>
        </p:nvSpPr>
        <p:spPr>
          <a:xfrm>
            <a:off x="590144" y="3493275"/>
            <a:ext cx="5843081" cy="4701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A9D5DC3-66E6-48E4-C512-463DB4D09EB4}"/>
              </a:ext>
            </a:extLst>
          </p:cNvPr>
          <p:cNvSpPr/>
          <p:nvPr/>
        </p:nvSpPr>
        <p:spPr>
          <a:xfrm>
            <a:off x="590143" y="3942419"/>
            <a:ext cx="5843081" cy="4701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A1D381C-CF3C-D396-2524-C3BE4A055DA3}"/>
              </a:ext>
            </a:extLst>
          </p:cNvPr>
          <p:cNvSpPr/>
          <p:nvPr/>
        </p:nvSpPr>
        <p:spPr>
          <a:xfrm>
            <a:off x="670745" y="4433091"/>
            <a:ext cx="5843081" cy="4701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0242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3E54887C-3B22-4934-8DB3-8E47A60F5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257B5B9-9CC7-4EFF-9B1C-C72DB912A041}"/>
              </a:ext>
            </a:extLst>
          </p:cNvPr>
          <p:cNvSpPr/>
          <p:nvPr/>
        </p:nvSpPr>
        <p:spPr>
          <a:xfrm>
            <a:off x="2542784" y="2448024"/>
            <a:ext cx="2144683" cy="2247625"/>
          </a:xfrm>
          <a:prstGeom prst="roundRect">
            <a:avLst/>
          </a:prstGeom>
          <a:noFill/>
          <a:ln>
            <a:noFill/>
          </a:ln>
          <a:effectLst>
            <a:outerShdw blurRad="50800" dist="76200" dir="5400000" algn="ctr" rotWithShape="0">
              <a:schemeClr val="bg2">
                <a:lumMod val="5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C1C1479D-4376-4686-8F39-96AAE199F59A}"/>
              </a:ext>
            </a:extLst>
          </p:cNvPr>
          <p:cNvGrpSpPr/>
          <p:nvPr/>
        </p:nvGrpSpPr>
        <p:grpSpPr>
          <a:xfrm>
            <a:off x="805900" y="6465974"/>
            <a:ext cx="3473768" cy="215444"/>
            <a:chOff x="10425112" y="6374358"/>
            <a:chExt cx="3473768" cy="215444"/>
          </a:xfrm>
        </p:grpSpPr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43B8096C-B7EF-4315-954C-65A30CF95FB7}"/>
                </a:ext>
              </a:extLst>
            </p:cNvPr>
            <p:cNvSpPr txBox="1"/>
            <p:nvPr/>
          </p:nvSpPr>
          <p:spPr>
            <a:xfrm>
              <a:off x="10485120" y="6374358"/>
              <a:ext cx="34137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I HASHTAG TREINAMENTOS</a:t>
              </a:r>
            </a:p>
          </p:txBody>
        </p:sp>
        <p:pic>
          <p:nvPicPr>
            <p:cNvPr id="122" name="Imagem 121">
              <a:extLst>
                <a:ext uri="{FF2B5EF4-FFF2-40B4-BE49-F238E27FC236}">
                  <a16:creationId xmlns:a16="http://schemas.microsoft.com/office/drawing/2014/main" id="{CA64E098-36A5-43D6-8CA4-37F512F71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112" y="6422072"/>
              <a:ext cx="120016" cy="120016"/>
            </a:xfrm>
            <a:prstGeom prst="rect">
              <a:avLst/>
            </a:prstGeom>
          </p:spPr>
        </p:pic>
      </p:grp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55BF81E6-7515-4120-BCA3-31CF74EDACA4}"/>
              </a:ext>
            </a:extLst>
          </p:cNvPr>
          <p:cNvSpPr/>
          <p:nvPr/>
        </p:nvSpPr>
        <p:spPr>
          <a:xfrm>
            <a:off x="827189" y="1045686"/>
            <a:ext cx="2531832" cy="724209"/>
          </a:xfrm>
          <a:prstGeom prst="roundRect">
            <a:avLst/>
          </a:prstGeom>
          <a:gradFill>
            <a:gsLst>
              <a:gs pos="0">
                <a:srgbClr val="052566"/>
              </a:gs>
              <a:gs pos="100000">
                <a:srgbClr val="00A8EA"/>
              </a:gs>
            </a:gsLst>
            <a:lin ang="2700000" scaled="1"/>
          </a:gradFill>
          <a:ln>
            <a:noFill/>
          </a:ln>
          <a:effectLst>
            <a:outerShdw blurRad="165100" dir="5400000" sx="98000" sy="98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0694127-D547-4C1B-B329-4067764199E9}"/>
              </a:ext>
            </a:extLst>
          </p:cNvPr>
          <p:cNvSpPr txBox="1"/>
          <p:nvPr/>
        </p:nvSpPr>
        <p:spPr>
          <a:xfrm>
            <a:off x="923146" y="1154456"/>
            <a:ext cx="266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partan ExtraBold" pitchFamily="2" charset="0"/>
              </a:rPr>
              <a:t>Desvantagens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97AC46F-3B1A-45BF-B87C-8FC0D4BEDAD3}"/>
              </a:ext>
            </a:extLst>
          </p:cNvPr>
          <p:cNvGrpSpPr/>
          <p:nvPr/>
        </p:nvGrpSpPr>
        <p:grpSpPr>
          <a:xfrm>
            <a:off x="714404" y="2051497"/>
            <a:ext cx="10103121" cy="2348592"/>
            <a:chOff x="2085459" y="1896229"/>
            <a:chExt cx="9248327" cy="2348592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2403C82-E778-49D2-9567-4458921C5DE4}"/>
                </a:ext>
              </a:extLst>
            </p:cNvPr>
            <p:cNvSpPr txBox="1"/>
            <p:nvPr/>
          </p:nvSpPr>
          <p:spPr>
            <a:xfrm>
              <a:off x="2386663" y="1896229"/>
              <a:ext cx="8947123" cy="2348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HTML fica maior e mais “feio”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Não consegue ver a hierarquia pelo CSS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Classes repetitivas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Tem que escrever mais códigos em CSS e em HTML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Não usa a praticidade do CSS Aninhado</a:t>
              </a:r>
            </a:p>
          </p:txBody>
        </p: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76021F1-DDF8-4A83-B6F6-BEEB888CA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459" y="2006859"/>
              <a:ext cx="380952" cy="380952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BEE32AC1-4500-DE79-FB32-C873B8A62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19" y="3065889"/>
            <a:ext cx="416162" cy="3809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EF916DA-169C-FAFC-4D75-8EF60D582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19" y="2614008"/>
            <a:ext cx="416162" cy="3809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AE98DBA-CE0B-B74B-2F61-518B300B4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19" y="3499461"/>
            <a:ext cx="416162" cy="38095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ECE15FB-4C2E-F163-D8DA-FDAB24CBD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19" y="3940809"/>
            <a:ext cx="416162" cy="38095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3FB5B35-49C5-7BCD-DAC2-55E62236CE5A}"/>
              </a:ext>
            </a:extLst>
          </p:cNvPr>
          <p:cNvSpPr/>
          <p:nvPr/>
        </p:nvSpPr>
        <p:spPr>
          <a:xfrm>
            <a:off x="693584" y="2560235"/>
            <a:ext cx="5843081" cy="4701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0B2E6CF-25DF-79C8-F4C6-E59CAAB931E7}"/>
              </a:ext>
            </a:extLst>
          </p:cNvPr>
          <p:cNvSpPr/>
          <p:nvPr/>
        </p:nvSpPr>
        <p:spPr>
          <a:xfrm>
            <a:off x="719841" y="3028112"/>
            <a:ext cx="5843081" cy="4701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0F5D831-7A99-DCAA-0909-9D5334992442}"/>
              </a:ext>
            </a:extLst>
          </p:cNvPr>
          <p:cNvSpPr/>
          <p:nvPr/>
        </p:nvSpPr>
        <p:spPr>
          <a:xfrm>
            <a:off x="693584" y="3426952"/>
            <a:ext cx="7561956" cy="4701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8422B5C-2EB9-2F64-730B-E8655276C6D3}"/>
              </a:ext>
            </a:extLst>
          </p:cNvPr>
          <p:cNvSpPr/>
          <p:nvPr/>
        </p:nvSpPr>
        <p:spPr>
          <a:xfrm>
            <a:off x="631976" y="3961822"/>
            <a:ext cx="7561956" cy="4701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082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397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Montserrat</vt:lpstr>
      <vt:lpstr>Spartan ExtraBold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Pereira</dc:creator>
  <cp:lastModifiedBy>Diego Amorim</cp:lastModifiedBy>
  <cp:revision>31</cp:revision>
  <dcterms:created xsi:type="dcterms:W3CDTF">2021-12-27T20:59:15Z</dcterms:created>
  <dcterms:modified xsi:type="dcterms:W3CDTF">2023-10-06T18:46:31Z</dcterms:modified>
</cp:coreProperties>
</file>