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sldIdLst>
    <p:sldId id="257" r:id="rId2"/>
    <p:sldId id="300" r:id="rId3"/>
    <p:sldId id="301" r:id="rId4"/>
    <p:sldId id="302" r:id="rId5"/>
    <p:sldId id="303" r:id="rId6"/>
    <p:sldId id="306" r:id="rId7"/>
    <p:sldId id="307" r:id="rId8"/>
    <p:sldId id="304" r:id="rId9"/>
    <p:sldId id="308" r:id="rId10"/>
    <p:sldId id="309" r:id="rId11"/>
    <p:sldId id="310" r:id="rId12"/>
    <p:sldId id="311" r:id="rId13"/>
    <p:sldId id="305" r:id="rId14"/>
    <p:sldId id="312" r:id="rId15"/>
    <p:sldId id="313" r:id="rId16"/>
    <p:sldId id="314" r:id="rId17"/>
  </p:sldIdLst>
  <p:sldSz cx="109728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4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29" autoAdjust="0"/>
    <p:restoredTop sz="91667" autoAdjust="0"/>
  </p:normalViewPr>
  <p:slideViewPr>
    <p:cSldViewPr>
      <p:cViewPr varScale="1">
        <p:scale>
          <a:sx n="102" d="100"/>
          <a:sy n="102" d="100"/>
        </p:scale>
        <p:origin x="1256" y="184"/>
      </p:cViewPr>
      <p:guideLst>
        <p:guide orient="horz" pos="2160"/>
        <p:guide pos="3456"/>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3777F6-658B-4CFA-A882-D32DA93CC55B}" type="datetimeFigureOut">
              <a:rPr lang="en-US" smtClean="0"/>
              <a:t>9/3/25</a:t>
            </a:fld>
            <a:endParaRPr lang="en-US"/>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88761-2F24-40B1-A2B0-8A7E394A98EE}" type="slidenum">
              <a:rPr lang="en-US" smtClean="0"/>
              <a:t>‹#›</a:t>
            </a:fld>
            <a:endParaRPr lang="en-US"/>
          </a:p>
        </p:txBody>
      </p:sp>
    </p:spTree>
    <p:extLst>
      <p:ext uri="{BB962C8B-B14F-4D97-AF65-F5344CB8AC3E}">
        <p14:creationId xmlns:p14="http://schemas.microsoft.com/office/powerpoint/2010/main" val="313730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888761-2F24-40B1-A2B0-8A7E394A98EE}" type="slidenum">
              <a:rPr lang="en-US" smtClean="0"/>
              <a:t>10</a:t>
            </a:fld>
            <a:endParaRPr lang="en-US"/>
          </a:p>
        </p:txBody>
      </p:sp>
    </p:spTree>
    <p:extLst>
      <p:ext uri="{BB962C8B-B14F-4D97-AF65-F5344CB8AC3E}">
        <p14:creationId xmlns:p14="http://schemas.microsoft.com/office/powerpoint/2010/main" val="889700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743200" y="3124200"/>
            <a:ext cx="740664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743200" y="5003322"/>
            <a:ext cx="740664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9546145" y="1135997"/>
            <a:ext cx="2286000" cy="457200"/>
          </a:xfrm>
        </p:spPr>
        <p:txBody>
          <a:bodyPr/>
          <a:lstStyle/>
          <a:p>
            <a:fld id="{E1955A15-0958-45AD-9734-BB50B3BC7A89}" type="datetime1">
              <a:rPr lang="en-US" smtClean="0"/>
              <a:t>9/3/25</a:t>
            </a:fld>
            <a:endParaRPr lang="en-US"/>
          </a:p>
        </p:txBody>
      </p:sp>
      <p:sp>
        <p:nvSpPr>
          <p:cNvPr id="17" name="Footer Placeholder 16"/>
          <p:cNvSpPr>
            <a:spLocks noGrp="1"/>
          </p:cNvSpPr>
          <p:nvPr>
            <p:ph type="ftr" sz="quarter" idx="11"/>
          </p:nvPr>
        </p:nvSpPr>
        <p:spPr bwMode="auto">
          <a:xfrm rot="5400000">
            <a:off x="8858483" y="4143264"/>
            <a:ext cx="3657600" cy="460858"/>
          </a:xfrm>
        </p:spPr>
        <p:txBody>
          <a:bodyPr/>
          <a:lstStyle/>
          <a:p>
            <a:endParaRPr lang="en-US"/>
          </a:p>
        </p:txBody>
      </p:sp>
      <p:sp>
        <p:nvSpPr>
          <p:cNvPr id="10" name="Rectangle 9"/>
          <p:cNvSpPr/>
          <p:nvPr/>
        </p:nvSpPr>
        <p:spPr bwMode="auto">
          <a:xfrm>
            <a:off x="457200" y="0"/>
            <a:ext cx="73152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331603" y="0"/>
            <a:ext cx="125597"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1188720" y="0"/>
            <a:ext cx="21824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369584" y="0"/>
            <a:ext cx="276336"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2761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109728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1024934"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071968"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28016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10936627"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463040" y="0"/>
            <a:ext cx="9144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731520" y="3429000"/>
            <a:ext cx="155448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571558" y="4866752"/>
            <a:ext cx="769709"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309296" y="5500632"/>
            <a:ext cx="164592"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997050" y="5788152"/>
            <a:ext cx="329184"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2286000" y="4495800"/>
            <a:ext cx="438912"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590653" y="4928702"/>
            <a:ext cx="731520" cy="517524"/>
          </a:xfrm>
        </p:spPr>
        <p:txBody>
          <a:bodyPr/>
          <a:lstStyle/>
          <a:p>
            <a:fld id="{D8989D64-87E4-4DE7-B409-61F0808C40B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C07F3A7-7C75-4DFA-AD75-201F5738B978}" type="datetime1">
              <a:rPr lang="en-US" smtClean="0"/>
              <a:t>9/3/25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989D64-87E4-4DE7-B409-61F0808C40B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55280" y="274639"/>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548640" y="274639"/>
            <a:ext cx="722376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91BF71D-564B-4A3C-A8CD-813CE54EFDE6}" type="datetime1">
              <a:rPr lang="en-US" smtClean="0"/>
              <a:t>9/3/25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989D64-87E4-4DE7-B409-61F0808C40B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548640" y="1600200"/>
            <a:ext cx="896112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F45A9FE5-FE31-4734-AA3F-A3FC54B45D99}" type="datetime1">
              <a:rPr lang="en-US" smtClean="0"/>
              <a:t>9/3/25</a:t>
            </a:fld>
            <a:endParaRPr lang="en-US"/>
          </a:p>
        </p:txBody>
      </p:sp>
      <p:sp>
        <p:nvSpPr>
          <p:cNvPr id="9" name="Slide Number Placeholder 8"/>
          <p:cNvSpPr>
            <a:spLocks noGrp="1"/>
          </p:cNvSpPr>
          <p:nvPr>
            <p:ph type="sldNum" sz="quarter" idx="15"/>
          </p:nvPr>
        </p:nvSpPr>
        <p:spPr/>
        <p:txBody>
          <a:bodyPr rtlCol="0"/>
          <a:lstStyle/>
          <a:p>
            <a:fld id="{D8989D64-87E4-4DE7-B409-61F0808C40BD}"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0" y="2895600"/>
            <a:ext cx="740664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743200" y="5010150"/>
            <a:ext cx="740664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9544507" y="1132332"/>
            <a:ext cx="2286000" cy="457200"/>
          </a:xfrm>
        </p:spPr>
        <p:txBody>
          <a:bodyPr/>
          <a:lstStyle/>
          <a:p>
            <a:fld id="{AE982E11-F3F5-44E8-A149-BCBC964977D9}" type="datetime1">
              <a:rPr lang="en-US" smtClean="0"/>
              <a:t>9/3/25</a:t>
            </a:fld>
            <a:endParaRPr lang="en-US"/>
          </a:p>
        </p:txBody>
      </p:sp>
      <p:sp>
        <p:nvSpPr>
          <p:cNvPr id="5" name="Footer Placeholder 4"/>
          <p:cNvSpPr>
            <a:spLocks noGrp="1"/>
          </p:cNvSpPr>
          <p:nvPr>
            <p:ph type="ftr" sz="quarter" idx="11"/>
          </p:nvPr>
        </p:nvSpPr>
        <p:spPr bwMode="auto">
          <a:xfrm rot="5400000">
            <a:off x="8858707" y="4140403"/>
            <a:ext cx="3657600" cy="460858"/>
          </a:xfrm>
        </p:spPr>
        <p:txBody>
          <a:bodyPr/>
          <a:lstStyle/>
          <a:p>
            <a:endParaRPr lang="en-US"/>
          </a:p>
        </p:txBody>
      </p:sp>
      <p:sp>
        <p:nvSpPr>
          <p:cNvPr id="9" name="Rectangle 8"/>
          <p:cNvSpPr/>
          <p:nvPr/>
        </p:nvSpPr>
        <p:spPr bwMode="auto">
          <a:xfrm>
            <a:off x="457200" y="0"/>
            <a:ext cx="73152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331603" y="0"/>
            <a:ext cx="125597"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1188720" y="0"/>
            <a:ext cx="21824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369584" y="0"/>
            <a:ext cx="276336"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2761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109728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24934"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071968"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28016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463040" y="0"/>
            <a:ext cx="9144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731520" y="3429000"/>
            <a:ext cx="155448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589645" y="4866752"/>
            <a:ext cx="769709"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309296" y="5500632"/>
            <a:ext cx="164592"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997050" y="5791200"/>
            <a:ext cx="329184"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2254848" y="4479888"/>
            <a:ext cx="438912"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1091753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608739" y="4928702"/>
            <a:ext cx="731520" cy="517524"/>
          </a:xfrm>
        </p:spPr>
        <p:txBody>
          <a:bodyPr/>
          <a:lstStyle/>
          <a:p>
            <a:fld id="{D8989D64-87E4-4DE7-B409-61F0808C40B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7BB8F0E3-0287-4C41-A5F5-716B93569651}" type="datetime1">
              <a:rPr lang="en-US" smtClean="0"/>
              <a:t>9/3/25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989D64-87E4-4DE7-B409-61F0808C40BD}" type="slidenum">
              <a:rPr lang="en-US" smtClean="0"/>
              <a:t>‹#›</a:t>
            </a:fld>
            <a:endParaRPr lang="en-US"/>
          </a:p>
        </p:txBody>
      </p:sp>
      <p:sp>
        <p:nvSpPr>
          <p:cNvPr id="9" name="Content Placeholder 8"/>
          <p:cNvSpPr>
            <a:spLocks noGrp="1"/>
          </p:cNvSpPr>
          <p:nvPr>
            <p:ph sz="quarter" idx="1"/>
          </p:nvPr>
        </p:nvSpPr>
        <p:spPr>
          <a:xfrm>
            <a:off x="548640" y="1600200"/>
            <a:ext cx="43891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5124298" y="1600200"/>
            <a:ext cx="43891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8640" y="273050"/>
            <a:ext cx="905256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9DFB197A-01BD-407E-9FED-48F74A38EB77}" type="datetime1">
              <a:rPr lang="en-US" smtClean="0"/>
              <a:t>9/3/25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989D64-87E4-4DE7-B409-61F0808C40BD}" type="slidenum">
              <a:rPr lang="en-US" smtClean="0"/>
              <a:t>‹#›</a:t>
            </a:fld>
            <a:endParaRPr lang="en-US"/>
          </a:p>
        </p:txBody>
      </p:sp>
      <p:sp>
        <p:nvSpPr>
          <p:cNvPr id="11" name="Content Placeholder 10"/>
          <p:cNvSpPr>
            <a:spLocks noGrp="1"/>
          </p:cNvSpPr>
          <p:nvPr>
            <p:ph sz="quarter" idx="2"/>
          </p:nvPr>
        </p:nvSpPr>
        <p:spPr>
          <a:xfrm>
            <a:off x="548640" y="2362200"/>
            <a:ext cx="438912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5246370" y="2362200"/>
            <a:ext cx="438912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548640" y="1569720"/>
            <a:ext cx="438912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5212080" y="1569720"/>
            <a:ext cx="438912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ED87FFA2-F91B-4C19-9781-9ACD9CB942D8}" type="datetime1">
              <a:rPr lang="en-US" smtClean="0"/>
              <a:t>9/3/25</a:t>
            </a:fld>
            <a:endParaRPr lang="en-US"/>
          </a:p>
        </p:txBody>
      </p:sp>
      <p:sp>
        <p:nvSpPr>
          <p:cNvPr id="7" name="Slide Number Placeholder 6"/>
          <p:cNvSpPr>
            <a:spLocks noGrp="1"/>
          </p:cNvSpPr>
          <p:nvPr>
            <p:ph type="sldNum" sz="quarter" idx="11"/>
          </p:nvPr>
        </p:nvSpPr>
        <p:spPr/>
        <p:txBody>
          <a:bodyPr rtlCol="0"/>
          <a:lstStyle/>
          <a:p>
            <a:fld id="{D8989D64-87E4-4DE7-B409-61F0808C40BD}"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71E069-2E71-498F-8B1C-625C9B79D453}" type="datetime1">
              <a:rPr lang="en-US" smtClean="0"/>
              <a:t>9/3/25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989D64-87E4-4DE7-B409-61F0808C40B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05156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4677156" y="3154680"/>
            <a:ext cx="6309360" cy="54864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8174736" y="274320"/>
            <a:ext cx="183245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749808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743075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1078992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10607040" y="0"/>
            <a:ext cx="36576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9848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9787738" y="5715000"/>
            <a:ext cx="658368"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65760" y="274320"/>
            <a:ext cx="676656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0F78131B-0DAA-476F-B46D-8397E5958F18}" type="datetime1">
              <a:rPr lang="en-US" smtClean="0"/>
              <a:t>9/3/25</a:t>
            </a:fld>
            <a:endParaRPr lang="en-US"/>
          </a:p>
        </p:txBody>
      </p:sp>
      <p:sp>
        <p:nvSpPr>
          <p:cNvPr id="22" name="Slide Number Placeholder 21"/>
          <p:cNvSpPr>
            <a:spLocks noGrp="1"/>
          </p:cNvSpPr>
          <p:nvPr>
            <p:ph type="sldNum" sz="quarter" idx="15"/>
          </p:nvPr>
        </p:nvSpPr>
        <p:spPr/>
        <p:txBody>
          <a:bodyPr rtlCol="0"/>
          <a:lstStyle/>
          <a:p>
            <a:fld id="{D8989D64-87E4-4DE7-B409-61F0808C40BD}"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05156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9787738" y="5715000"/>
            <a:ext cx="658368"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4651096" y="3154680"/>
            <a:ext cx="6309360" cy="54864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740664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8118958" y="264795"/>
            <a:ext cx="18288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1078992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10607040" y="0"/>
            <a:ext cx="36576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1069848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749808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743075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D06DD83F-4520-46E7-9844-13E6C585CC72}" type="datetime1">
              <a:rPr lang="en-US" smtClean="0"/>
              <a:t>9/3/25</a:t>
            </a:fld>
            <a:endParaRPr lang="en-US"/>
          </a:p>
        </p:txBody>
      </p:sp>
      <p:sp>
        <p:nvSpPr>
          <p:cNvPr id="18" name="Slide Number Placeholder 17"/>
          <p:cNvSpPr>
            <a:spLocks noGrp="1"/>
          </p:cNvSpPr>
          <p:nvPr>
            <p:ph type="sldNum" sz="quarter" idx="11"/>
          </p:nvPr>
        </p:nvSpPr>
        <p:spPr/>
        <p:txBody>
          <a:bodyPr rtlCol="0"/>
          <a:lstStyle/>
          <a:p>
            <a:fld id="{D8989D64-87E4-4DE7-B409-61F0808C40BD}"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05156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548640" y="274638"/>
            <a:ext cx="896112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548640" y="1600200"/>
            <a:ext cx="896112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9308592" y="1043446"/>
            <a:ext cx="2011680" cy="460858"/>
          </a:xfrm>
          <a:prstGeom prst="rect">
            <a:avLst/>
          </a:prstGeom>
        </p:spPr>
        <p:txBody>
          <a:bodyPr vert="horz" anchor="ctr" anchorCtr="0"/>
          <a:lstStyle>
            <a:lvl1pPr algn="r" eaLnBrk="1" latinLnBrk="0" hangingPunct="1">
              <a:defRPr kumimoji="0" sz="1200">
                <a:solidFill>
                  <a:schemeClr val="tx2"/>
                </a:solidFill>
              </a:defRPr>
            </a:lvl1pPr>
          </a:lstStyle>
          <a:p>
            <a:fld id="{0574E376-17DD-4AAF-986D-2B0D331D6AF7}" type="datetime1">
              <a:rPr lang="en-US" smtClean="0"/>
              <a:t>9/3/25</a:t>
            </a:fld>
            <a:endParaRPr lang="en-US"/>
          </a:p>
        </p:txBody>
      </p:sp>
      <p:sp>
        <p:nvSpPr>
          <p:cNvPr id="3" name="Footer Placeholder 2"/>
          <p:cNvSpPr>
            <a:spLocks noGrp="1"/>
          </p:cNvSpPr>
          <p:nvPr>
            <p:ph type="ftr" sz="quarter" idx="3"/>
          </p:nvPr>
        </p:nvSpPr>
        <p:spPr>
          <a:xfrm rot="5400000">
            <a:off x="8708263" y="3700664"/>
            <a:ext cx="3200400" cy="438912"/>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9144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1078992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10607040" y="0"/>
            <a:ext cx="36576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9848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9787738" y="5715000"/>
            <a:ext cx="658368"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9754819" y="5734050"/>
            <a:ext cx="731520" cy="521208"/>
          </a:xfrm>
          <a:prstGeom prst="rect">
            <a:avLst/>
          </a:prstGeom>
        </p:spPr>
        <p:txBody>
          <a:bodyPr vert="horz" anchor="ctr"/>
          <a:lstStyle>
            <a:lvl1pPr algn="ctr" eaLnBrk="1" latinLnBrk="0" hangingPunct="1">
              <a:defRPr kumimoji="0" sz="1400" b="1">
                <a:solidFill>
                  <a:srgbClr val="FFFFFF"/>
                </a:solidFill>
              </a:defRPr>
            </a:lvl1pPr>
          </a:lstStyle>
          <a:p>
            <a:fld id="{D8989D64-87E4-4DE7-B409-61F0808C40B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8989D64-87E4-4DE7-B409-61F0808C40BD}" type="slidenum">
              <a:rPr lang="en-US" smtClean="0"/>
              <a:t>1</a:t>
            </a:fld>
            <a:endParaRPr lang="en-US"/>
          </a:p>
        </p:txBody>
      </p:sp>
      <p:sp>
        <p:nvSpPr>
          <p:cNvPr id="9" name="Rectangle 4"/>
          <p:cNvSpPr txBox="1">
            <a:spLocks noChangeArrowheads="1"/>
          </p:cNvSpPr>
          <p:nvPr/>
        </p:nvSpPr>
        <p:spPr>
          <a:xfrm>
            <a:off x="2144683" y="2708441"/>
            <a:ext cx="8828117" cy="1558759"/>
          </a:xfrm>
          <a:prstGeom prst="rect">
            <a:avLst/>
          </a:prstGeom>
          <a:noFill/>
        </p:spPr>
        <p:txBody>
          <a:bodyPr vert="horz" anchor="b">
            <a:normAutofit/>
          </a:bodyPr>
          <a:lstStyle>
            <a:lvl1pPr algn="l" rtl="0" eaLnBrk="1" latinLnBrk="0" hangingPunct="1">
              <a:spcBef>
                <a:spcPct val="0"/>
              </a:spcBef>
              <a:buNone/>
              <a:defRPr kumimoji="0" sz="3000" b="1" kern="1200" cap="small" baseline="0">
                <a:solidFill>
                  <a:schemeClr val="tx2"/>
                </a:solidFill>
                <a:latin typeface="+mj-lt"/>
                <a:ea typeface="+mj-ea"/>
                <a:cs typeface="+mj-cs"/>
              </a:defRPr>
            </a:lvl1pPr>
          </a:lstStyle>
          <a:p>
            <a:r>
              <a:rPr lang="en-US" altLang="zh-CN" sz="2800" dirty="0">
                <a:ln w="18000">
                  <a:solidFill>
                    <a:schemeClr val="tx1"/>
                  </a:solidFill>
                  <a:prstDash val="solid"/>
                  <a:miter lim="800000"/>
                </a:ln>
                <a:solidFill>
                  <a:schemeClr val="tx1"/>
                </a:solidFill>
                <a:effectLst>
                  <a:outerShdw blurRad="50800" dist="38100" dir="5400000" algn="t" rotWithShape="0">
                    <a:prstClr val="black">
                      <a:alpha val="40000"/>
                    </a:prstClr>
                  </a:outerShdw>
                </a:effectLst>
                <a:ea typeface="宋体" charset="-122"/>
              </a:rPr>
              <a:t>Lecturer</a:t>
            </a:r>
          </a:p>
          <a:p>
            <a:r>
              <a:rPr lang="en-US" altLang="zh-CN" sz="2800" dirty="0">
                <a:ln w="18000">
                  <a:solidFill>
                    <a:schemeClr val="tx1"/>
                  </a:solidFill>
                  <a:prstDash val="solid"/>
                  <a:miter lim="800000"/>
                </a:ln>
                <a:solidFill>
                  <a:schemeClr val="tx1"/>
                </a:solidFill>
                <a:effectLst>
                  <a:outerShdw blurRad="50800" dist="38100" dir="5400000" algn="t" rotWithShape="0">
                    <a:prstClr val="black">
                      <a:alpha val="40000"/>
                    </a:prstClr>
                  </a:outerShdw>
                </a:effectLst>
                <a:ea typeface="宋体" charset="-122"/>
              </a:rPr>
              <a:t>	</a:t>
            </a:r>
          </a:p>
          <a:p>
            <a:endParaRPr lang="en-US" altLang="zh-CN" sz="2800" dirty="0">
              <a:ln w="18000">
                <a:solidFill>
                  <a:schemeClr val="tx1"/>
                </a:solidFill>
                <a:prstDash val="solid"/>
                <a:miter lim="800000"/>
              </a:ln>
              <a:solidFill>
                <a:schemeClr val="tx1"/>
              </a:solidFill>
              <a:effectLst>
                <a:outerShdw blurRad="50800" dist="38100" dir="5400000" algn="t" rotWithShape="0">
                  <a:prstClr val="black">
                    <a:alpha val="40000"/>
                  </a:prstClr>
                </a:outerShdw>
              </a:effectLst>
              <a:ea typeface="宋体" charset="-122"/>
            </a:endParaRPr>
          </a:p>
        </p:txBody>
      </p:sp>
      <p:sp>
        <p:nvSpPr>
          <p:cNvPr id="3" name="TextBox 2"/>
          <p:cNvSpPr txBox="1"/>
          <p:nvPr/>
        </p:nvSpPr>
        <p:spPr>
          <a:xfrm>
            <a:off x="2144683" y="451741"/>
            <a:ext cx="8427871" cy="1969770"/>
          </a:xfrm>
          <a:prstGeom prst="rect">
            <a:avLst/>
          </a:prstGeom>
          <a:noFill/>
        </p:spPr>
        <p:txBody>
          <a:bodyPr wrap="square" rtlCol="0">
            <a:spAutoFit/>
          </a:bodyPr>
          <a:lstStyle/>
          <a:p>
            <a:pPr algn="ctr"/>
            <a:r>
              <a:rPr lang="en-US" sz="3200" b="1" dirty="0"/>
              <a:t> University of </a:t>
            </a:r>
            <a:r>
              <a:rPr lang="en-US" sz="3200" b="1" dirty="0" err="1"/>
              <a:t>Hafr</a:t>
            </a:r>
            <a:r>
              <a:rPr lang="en-US" sz="3200" b="1" dirty="0"/>
              <a:t> Al-</a:t>
            </a:r>
            <a:r>
              <a:rPr lang="en-US" sz="3200" b="1" dirty="0" err="1"/>
              <a:t>Batin</a:t>
            </a:r>
            <a:endParaRPr lang="en-US" sz="3200" b="1" dirty="0"/>
          </a:p>
          <a:p>
            <a:pPr algn="ctr"/>
            <a:endParaRPr lang="en-US" sz="2400" b="1" dirty="0"/>
          </a:p>
          <a:p>
            <a:pPr algn="ctr"/>
            <a:endParaRPr lang="en-US" sz="2400" b="1" dirty="0"/>
          </a:p>
          <a:p>
            <a:pPr algn="ctr"/>
            <a:r>
              <a:rPr lang="en-US" sz="2400" b="1" dirty="0"/>
              <a:t>SET 212: Fire Prevention and Protection Methods         </a:t>
            </a:r>
          </a:p>
          <a:p>
            <a:r>
              <a:rPr lang="en-US" b="1" i="1" dirty="0">
                <a:solidFill>
                  <a:schemeClr val="bg2">
                    <a:lumMod val="50000"/>
                  </a:schemeClr>
                </a:solidFill>
              </a:rPr>
              <a:t>    </a:t>
            </a:r>
            <a:endParaRPr lang="en-US" i="1" dirty="0">
              <a:solidFill>
                <a:srgbClr val="7030A0"/>
              </a:solidFill>
            </a:endParaRPr>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2115739" y="354156"/>
            <a:ext cx="763905" cy="763905"/>
          </a:xfrm>
          <a:prstGeom prst="rect">
            <a:avLst/>
          </a:prstGeom>
          <a:noFill/>
          <a:ln>
            <a:noFill/>
          </a:ln>
        </p:spPr>
      </p:pic>
      <p:pic>
        <p:nvPicPr>
          <p:cNvPr id="11" name="Picture 10"/>
          <p:cNvPicPr/>
          <p:nvPr/>
        </p:nvPicPr>
        <p:blipFill>
          <a:blip r:embed="rId3">
            <a:extLst>
              <a:ext uri="{28A0092B-C50C-407E-A947-70E740481C1C}">
                <a14:useLocalDpi xmlns:a14="http://schemas.microsoft.com/office/drawing/2010/main" val="0"/>
              </a:ext>
            </a:extLst>
          </a:blip>
          <a:srcRect/>
          <a:stretch>
            <a:fillRect/>
          </a:stretch>
        </p:blipFill>
        <p:spPr bwMode="auto">
          <a:xfrm>
            <a:off x="2026203" y="1127992"/>
            <a:ext cx="942975" cy="323850"/>
          </a:xfrm>
          <a:prstGeom prst="rect">
            <a:avLst/>
          </a:prstGeom>
          <a:noFill/>
          <a:ln>
            <a:noFill/>
          </a:ln>
        </p:spPr>
      </p:pic>
      <p:sp>
        <p:nvSpPr>
          <p:cNvPr id="4" name="Rectangle: Rounded Corners 3">
            <a:extLst>
              <a:ext uri="{FF2B5EF4-FFF2-40B4-BE49-F238E27FC236}">
                <a16:creationId xmlns:a16="http://schemas.microsoft.com/office/drawing/2014/main" id="{3A398E6F-CAE0-42BA-BAF6-755A337C6ED5}"/>
              </a:ext>
            </a:extLst>
          </p:cNvPr>
          <p:cNvSpPr/>
          <p:nvPr/>
        </p:nvSpPr>
        <p:spPr>
          <a:xfrm>
            <a:off x="3053541" y="5065226"/>
            <a:ext cx="7010400" cy="762000"/>
          </a:xfrm>
          <a:prstGeom prst="roundRect">
            <a:avLst/>
          </a:prstGeom>
          <a:solidFill>
            <a:srgbClr val="7030A0"/>
          </a:solidFill>
          <a:ln>
            <a:solidFill>
              <a:srgbClr val="00B0F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FIRE SAFETY IN THE WORKPLACE</a:t>
            </a:r>
            <a:endParaRPr lang="en-US" sz="2800" dirty="0"/>
          </a:p>
        </p:txBody>
      </p:sp>
    </p:spTree>
    <p:extLst>
      <p:ext uri="{BB962C8B-B14F-4D97-AF65-F5344CB8AC3E}">
        <p14:creationId xmlns:p14="http://schemas.microsoft.com/office/powerpoint/2010/main" val="47149020"/>
      </p:ext>
    </p:extLst>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88720" y="76200"/>
            <a:ext cx="8997696" cy="457200"/>
          </a:xfrm>
        </p:spPr>
        <p:txBody>
          <a:bodyPr>
            <a:noAutofit/>
          </a:bodyPr>
          <a:lstStyle/>
          <a:p>
            <a:pPr algn="ctr"/>
            <a:r>
              <a:rPr lang="en-US" sz="2500" b="1" dirty="0"/>
              <a:t>Fire Prevention and Protection Methods –SET 212</a:t>
            </a:r>
            <a:endParaRPr lang="en-US" sz="2500" dirty="0"/>
          </a:p>
        </p:txBody>
      </p:sp>
      <p:cxnSp>
        <p:nvCxnSpPr>
          <p:cNvPr id="6" name="Straight Connector 5"/>
          <p:cNvCxnSpPr/>
          <p:nvPr/>
        </p:nvCxnSpPr>
        <p:spPr>
          <a:xfrm>
            <a:off x="1600200" y="685800"/>
            <a:ext cx="7772400" cy="0"/>
          </a:xfrm>
          <a:prstGeom prst="line">
            <a:avLst/>
          </a:prstGeom>
          <a:ln w="57150">
            <a:headEnd type="oval" w="med" len="med"/>
            <a:tailEnd type="oval" w="med" len="med"/>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cxnSp>
      <p:sp>
        <p:nvSpPr>
          <p:cNvPr id="2" name="Content Placeholder 1"/>
          <p:cNvSpPr>
            <a:spLocks noGrp="1"/>
          </p:cNvSpPr>
          <p:nvPr>
            <p:ph sz="quarter" idx="1"/>
          </p:nvPr>
        </p:nvSpPr>
        <p:spPr>
          <a:xfrm>
            <a:off x="548639" y="878108"/>
            <a:ext cx="9937699" cy="5595844"/>
          </a:xfrm>
        </p:spPr>
        <p:txBody>
          <a:bodyPr>
            <a:normAutofit lnSpcReduction="10000"/>
          </a:bodyPr>
          <a:lstStyle/>
          <a:p>
            <a:pPr marL="0" indent="0" algn="ctr">
              <a:buNone/>
            </a:pPr>
            <a:r>
              <a:rPr lang="en-GB" b="1" dirty="0">
                <a:solidFill>
                  <a:srgbClr val="FF0000"/>
                </a:solidFill>
              </a:rPr>
              <a:t>FIRE RISK ASSESSMENTS</a:t>
            </a:r>
          </a:p>
          <a:p>
            <a:pPr marL="0" indent="0" algn="ctr">
              <a:buNone/>
            </a:pPr>
            <a:endParaRPr lang="en-GB" b="1" dirty="0">
              <a:solidFill>
                <a:srgbClr val="FF0000"/>
              </a:solidFill>
            </a:endParaRPr>
          </a:p>
          <a:p>
            <a:pPr algn="just">
              <a:buFont typeface="Wingdings" panose="05000000000000000000" pitchFamily="2" charset="2"/>
              <a:buChar char="§"/>
            </a:pPr>
            <a:r>
              <a:rPr lang="en-GB" sz="2000" dirty="0"/>
              <a:t>As the responsible person you must carry out and regularly review a </a:t>
            </a:r>
            <a:r>
              <a:rPr lang="en-GB" sz="2000" b="1" dirty="0"/>
              <a:t>fire risk assessment</a:t>
            </a:r>
            <a:r>
              <a:rPr lang="en-GB" sz="2000" dirty="0"/>
              <a:t> of the premises. This will identify what you need to do to prevent fire and keep people safe.</a:t>
            </a:r>
          </a:p>
          <a:p>
            <a:pPr algn="just">
              <a:buFont typeface="Wingdings" panose="05000000000000000000" pitchFamily="2" charset="2"/>
              <a:buChar char="§"/>
            </a:pPr>
            <a:endParaRPr lang="en-GB" sz="2000" dirty="0"/>
          </a:p>
          <a:p>
            <a:pPr algn="just">
              <a:buFont typeface="Wingdings" panose="05000000000000000000" pitchFamily="2" charset="2"/>
              <a:buChar char="§"/>
            </a:pPr>
            <a:r>
              <a:rPr lang="en-GB" sz="2000" dirty="0"/>
              <a:t>Identify the fire hazards.</a:t>
            </a:r>
          </a:p>
          <a:p>
            <a:pPr algn="just">
              <a:buFont typeface="Wingdings" panose="05000000000000000000" pitchFamily="2" charset="2"/>
              <a:buChar char="§"/>
            </a:pPr>
            <a:endParaRPr lang="en-GB" sz="2000" dirty="0"/>
          </a:p>
          <a:p>
            <a:pPr algn="just">
              <a:buFont typeface="Wingdings" panose="05000000000000000000" pitchFamily="2" charset="2"/>
              <a:buChar char="§"/>
            </a:pPr>
            <a:r>
              <a:rPr lang="en-GB" sz="2000" dirty="0"/>
              <a:t>Identify people at risk.</a:t>
            </a:r>
          </a:p>
          <a:p>
            <a:pPr algn="just">
              <a:buFont typeface="Wingdings" panose="05000000000000000000" pitchFamily="2" charset="2"/>
              <a:buChar char="§"/>
            </a:pPr>
            <a:endParaRPr lang="en-GB" sz="2000" dirty="0"/>
          </a:p>
          <a:p>
            <a:pPr algn="just">
              <a:buFont typeface="Wingdings" panose="05000000000000000000" pitchFamily="2" charset="2"/>
              <a:buChar char="§"/>
            </a:pPr>
            <a:r>
              <a:rPr lang="en-GB" sz="2000" dirty="0"/>
              <a:t>Evaluate, remove or reduce the risks</a:t>
            </a:r>
          </a:p>
          <a:p>
            <a:pPr algn="just">
              <a:buFont typeface="Wingdings" panose="05000000000000000000" pitchFamily="2" charset="2"/>
              <a:buChar char="§"/>
            </a:pPr>
            <a:endParaRPr lang="en-GB" sz="2000" dirty="0"/>
          </a:p>
          <a:p>
            <a:pPr algn="just">
              <a:buFont typeface="Wingdings" panose="05000000000000000000" pitchFamily="2" charset="2"/>
              <a:buChar char="§"/>
            </a:pPr>
            <a:r>
              <a:rPr lang="en-GB" sz="2000" dirty="0"/>
              <a:t>Record your findings, prepare an emergency plan and provide training.</a:t>
            </a:r>
          </a:p>
          <a:p>
            <a:pPr algn="just">
              <a:buFont typeface="Wingdings" panose="05000000000000000000" pitchFamily="2" charset="2"/>
              <a:buChar char="§"/>
            </a:pPr>
            <a:endParaRPr lang="en-GB" sz="2000" dirty="0"/>
          </a:p>
          <a:p>
            <a:pPr algn="just">
              <a:buFont typeface="Wingdings" panose="05000000000000000000" pitchFamily="2" charset="2"/>
              <a:buChar char="§"/>
            </a:pPr>
            <a:r>
              <a:rPr lang="en-GB" sz="2000" dirty="0"/>
              <a:t>Review and update the fire risk assessment regularly.</a:t>
            </a:r>
            <a:endParaRPr lang="en-US" sz="2000" dirty="0"/>
          </a:p>
        </p:txBody>
      </p:sp>
      <p:sp>
        <p:nvSpPr>
          <p:cNvPr id="3" name="Slide Number Placeholder 2"/>
          <p:cNvSpPr>
            <a:spLocks noGrp="1"/>
          </p:cNvSpPr>
          <p:nvPr>
            <p:ph type="sldNum" sz="quarter" idx="15"/>
          </p:nvPr>
        </p:nvSpPr>
        <p:spPr/>
        <p:txBody>
          <a:bodyPr/>
          <a:lstStyle/>
          <a:p>
            <a:fld id="{D8989D64-87E4-4DE7-B409-61F0808C40BD}" type="slidenum">
              <a:rPr lang="en-US" smtClean="0"/>
              <a:t>10</a:t>
            </a:fld>
            <a:endParaRPr lang="en-US"/>
          </a:p>
        </p:txBody>
      </p:sp>
    </p:spTree>
    <p:extLst>
      <p:ext uri="{BB962C8B-B14F-4D97-AF65-F5344CB8AC3E}">
        <p14:creationId xmlns:p14="http://schemas.microsoft.com/office/powerpoint/2010/main" val="3063240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88720" y="76200"/>
            <a:ext cx="8997696" cy="457200"/>
          </a:xfrm>
        </p:spPr>
        <p:txBody>
          <a:bodyPr>
            <a:noAutofit/>
          </a:bodyPr>
          <a:lstStyle/>
          <a:p>
            <a:pPr algn="ctr"/>
            <a:r>
              <a:rPr lang="en-US" sz="2500" b="1" dirty="0"/>
              <a:t>Fire Prevention and Protection Methods –SET 212</a:t>
            </a:r>
            <a:endParaRPr lang="en-US" sz="2500" dirty="0"/>
          </a:p>
        </p:txBody>
      </p:sp>
      <p:cxnSp>
        <p:nvCxnSpPr>
          <p:cNvPr id="6" name="Straight Connector 5"/>
          <p:cNvCxnSpPr/>
          <p:nvPr/>
        </p:nvCxnSpPr>
        <p:spPr>
          <a:xfrm>
            <a:off x="1600200" y="685800"/>
            <a:ext cx="7772400" cy="0"/>
          </a:xfrm>
          <a:prstGeom prst="line">
            <a:avLst/>
          </a:prstGeom>
          <a:ln w="57150">
            <a:headEnd type="oval" w="med" len="med"/>
            <a:tailEnd type="oval" w="med" len="med"/>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cxnSp>
      <p:sp>
        <p:nvSpPr>
          <p:cNvPr id="2" name="Content Placeholder 1"/>
          <p:cNvSpPr>
            <a:spLocks noGrp="1"/>
          </p:cNvSpPr>
          <p:nvPr>
            <p:ph sz="quarter" idx="1"/>
          </p:nvPr>
        </p:nvSpPr>
        <p:spPr>
          <a:xfrm>
            <a:off x="548639" y="878108"/>
            <a:ext cx="9937699" cy="5595844"/>
          </a:xfrm>
        </p:spPr>
        <p:txBody>
          <a:bodyPr>
            <a:normAutofit/>
          </a:bodyPr>
          <a:lstStyle/>
          <a:p>
            <a:pPr algn="ctr">
              <a:buFont typeface="Arial" panose="020B0604020202020204" pitchFamily="34" charset="0"/>
              <a:buChar char="•"/>
            </a:pPr>
            <a:r>
              <a:rPr lang="en-GB" sz="2000" b="1" dirty="0">
                <a:solidFill>
                  <a:srgbClr val="FF0000"/>
                </a:solidFill>
              </a:rPr>
              <a:t>FIRE SAFETY RISK ASSESSMENT</a:t>
            </a:r>
          </a:p>
          <a:p>
            <a:pPr marL="0" indent="0" algn="just">
              <a:buNone/>
            </a:pPr>
            <a:endParaRPr lang="en-GB" sz="2000" b="1" dirty="0"/>
          </a:p>
          <a:p>
            <a:pPr algn="just">
              <a:buFont typeface="Wingdings" panose="05000000000000000000" pitchFamily="2" charset="2"/>
              <a:buChar char="§"/>
            </a:pPr>
            <a:r>
              <a:rPr lang="en-GB" sz="2000" dirty="0"/>
              <a:t>You’ll need to consider:</a:t>
            </a:r>
          </a:p>
          <a:p>
            <a:pPr algn="just">
              <a:buFont typeface="Wingdings" panose="05000000000000000000" pitchFamily="2" charset="2"/>
              <a:buChar char="ü"/>
            </a:pPr>
            <a:r>
              <a:rPr lang="en-GB" sz="2000" dirty="0"/>
              <a:t>emergency routes and exits</a:t>
            </a:r>
          </a:p>
          <a:p>
            <a:pPr algn="just">
              <a:buFont typeface="Wingdings" panose="05000000000000000000" pitchFamily="2" charset="2"/>
              <a:buChar char="ü"/>
            </a:pPr>
            <a:r>
              <a:rPr lang="en-GB" sz="2000" dirty="0"/>
              <a:t>fire detection and warning systems</a:t>
            </a:r>
          </a:p>
          <a:p>
            <a:pPr algn="just">
              <a:buFont typeface="Wingdings" panose="05000000000000000000" pitchFamily="2" charset="2"/>
              <a:buChar char="ü"/>
            </a:pPr>
            <a:r>
              <a:rPr lang="en-GB" sz="2000" dirty="0"/>
              <a:t>fire fighting equipment</a:t>
            </a:r>
          </a:p>
          <a:p>
            <a:pPr algn="just">
              <a:buFont typeface="Wingdings" panose="05000000000000000000" pitchFamily="2" charset="2"/>
              <a:buChar char="ü"/>
            </a:pPr>
            <a:r>
              <a:rPr lang="en-GB" sz="2000" dirty="0"/>
              <a:t>the removal or safe storage of dangerous substances</a:t>
            </a:r>
          </a:p>
          <a:p>
            <a:pPr algn="just">
              <a:buFont typeface="Wingdings" panose="05000000000000000000" pitchFamily="2" charset="2"/>
              <a:buChar char="ü"/>
            </a:pPr>
            <a:r>
              <a:rPr lang="en-GB" sz="2000" dirty="0"/>
              <a:t>an emergency fire evacuation plan</a:t>
            </a:r>
          </a:p>
          <a:p>
            <a:pPr algn="just">
              <a:buFont typeface="Wingdings" panose="05000000000000000000" pitchFamily="2" charset="2"/>
              <a:buChar char="ü"/>
            </a:pPr>
            <a:r>
              <a:rPr lang="en-GB" sz="2000" dirty="0"/>
              <a:t>the needs of vulnerable people, e.g. the elderly, young children or those with disabilities.</a:t>
            </a:r>
          </a:p>
          <a:p>
            <a:pPr algn="just">
              <a:buFont typeface="Wingdings" panose="05000000000000000000" pitchFamily="2" charset="2"/>
              <a:buChar char="ü"/>
            </a:pPr>
            <a:r>
              <a:rPr lang="en-GB" sz="2000" dirty="0"/>
              <a:t>providing information to employees and other people on the premises</a:t>
            </a:r>
          </a:p>
          <a:p>
            <a:pPr algn="just">
              <a:buFont typeface="Wingdings" panose="05000000000000000000" pitchFamily="2" charset="2"/>
              <a:buChar char="ü"/>
            </a:pPr>
            <a:r>
              <a:rPr lang="en-GB" sz="2000" dirty="0"/>
              <a:t>staff fire safety training</a:t>
            </a:r>
            <a:endParaRPr lang="en-US" sz="2000" dirty="0"/>
          </a:p>
          <a:p>
            <a:pPr marL="0" indent="0">
              <a:buNone/>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b="1" dirty="0">
              <a:solidFill>
                <a:srgbClr val="FF0000"/>
              </a:solidFill>
              <a:latin typeface="+mj-lt"/>
            </a:endParaRPr>
          </a:p>
        </p:txBody>
      </p:sp>
      <p:sp>
        <p:nvSpPr>
          <p:cNvPr id="3" name="Slide Number Placeholder 2"/>
          <p:cNvSpPr>
            <a:spLocks noGrp="1"/>
          </p:cNvSpPr>
          <p:nvPr>
            <p:ph type="sldNum" sz="quarter" idx="15"/>
          </p:nvPr>
        </p:nvSpPr>
        <p:spPr/>
        <p:txBody>
          <a:bodyPr/>
          <a:lstStyle/>
          <a:p>
            <a:fld id="{D8989D64-87E4-4DE7-B409-61F0808C40BD}" type="slidenum">
              <a:rPr lang="en-US" smtClean="0"/>
              <a:t>11</a:t>
            </a:fld>
            <a:endParaRPr lang="en-US"/>
          </a:p>
        </p:txBody>
      </p:sp>
    </p:spTree>
    <p:extLst>
      <p:ext uri="{BB962C8B-B14F-4D97-AF65-F5344CB8AC3E}">
        <p14:creationId xmlns:p14="http://schemas.microsoft.com/office/powerpoint/2010/main" val="4147170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88720" y="76200"/>
            <a:ext cx="8997696" cy="457200"/>
          </a:xfrm>
        </p:spPr>
        <p:txBody>
          <a:bodyPr>
            <a:noAutofit/>
          </a:bodyPr>
          <a:lstStyle/>
          <a:p>
            <a:pPr algn="ctr"/>
            <a:r>
              <a:rPr lang="en-US" sz="2500" b="1" dirty="0"/>
              <a:t>Fire Prevention and Protection Methods –SET 212</a:t>
            </a:r>
            <a:endParaRPr lang="en-US" sz="2500" dirty="0"/>
          </a:p>
        </p:txBody>
      </p:sp>
      <p:cxnSp>
        <p:nvCxnSpPr>
          <p:cNvPr id="6" name="Straight Connector 5"/>
          <p:cNvCxnSpPr/>
          <p:nvPr/>
        </p:nvCxnSpPr>
        <p:spPr>
          <a:xfrm>
            <a:off x="1600200" y="685800"/>
            <a:ext cx="7772400" cy="0"/>
          </a:xfrm>
          <a:prstGeom prst="line">
            <a:avLst/>
          </a:prstGeom>
          <a:ln w="57150">
            <a:headEnd type="oval" w="med" len="med"/>
            <a:tailEnd type="oval" w="med" len="med"/>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cxnSp>
      <p:sp>
        <p:nvSpPr>
          <p:cNvPr id="2" name="Content Placeholder 1"/>
          <p:cNvSpPr>
            <a:spLocks noGrp="1"/>
          </p:cNvSpPr>
          <p:nvPr>
            <p:ph sz="quarter" idx="1"/>
          </p:nvPr>
        </p:nvSpPr>
        <p:spPr>
          <a:xfrm>
            <a:off x="548639" y="878108"/>
            <a:ext cx="9937699" cy="5595844"/>
          </a:xfrm>
        </p:spPr>
        <p:txBody>
          <a:bodyPr>
            <a:normAutofit/>
          </a:bodyPr>
          <a:lstStyle/>
          <a:p>
            <a:pPr marL="0" indent="0">
              <a:buNone/>
            </a:pPr>
            <a:endParaRPr lang="en-US" dirty="0"/>
          </a:p>
          <a:p>
            <a:pPr marL="0" indent="0">
              <a:buNone/>
            </a:pPr>
            <a:endParaRPr lang="en-US" dirty="0"/>
          </a:p>
          <a:p>
            <a:pPr>
              <a:buFont typeface="Wingdings" panose="05000000000000000000" pitchFamily="2" charset="2"/>
              <a:buChar char="§"/>
            </a:pPr>
            <a:endParaRPr lang="en-US" dirty="0"/>
          </a:p>
          <a:p>
            <a:pPr>
              <a:buFont typeface="Wingdings" panose="05000000000000000000" pitchFamily="2" charset="2"/>
              <a:buChar char="Ø"/>
            </a:pPr>
            <a:endParaRPr lang="en-US" dirty="0"/>
          </a:p>
          <a:p>
            <a:pPr marL="0" indent="0">
              <a:buNone/>
            </a:pPr>
            <a:endParaRPr lang="en-US" sz="2000" b="1" dirty="0"/>
          </a:p>
          <a:p>
            <a:pPr marL="0" indent="0">
              <a:buNone/>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b="1" dirty="0">
              <a:solidFill>
                <a:srgbClr val="FF0000"/>
              </a:solidFill>
              <a:latin typeface="+mj-lt"/>
            </a:endParaRPr>
          </a:p>
        </p:txBody>
      </p:sp>
      <p:sp>
        <p:nvSpPr>
          <p:cNvPr id="3" name="Slide Number Placeholder 2"/>
          <p:cNvSpPr>
            <a:spLocks noGrp="1"/>
          </p:cNvSpPr>
          <p:nvPr>
            <p:ph type="sldNum" sz="quarter" idx="15"/>
          </p:nvPr>
        </p:nvSpPr>
        <p:spPr/>
        <p:txBody>
          <a:bodyPr/>
          <a:lstStyle/>
          <a:p>
            <a:fld id="{D8989D64-87E4-4DE7-B409-61F0808C40BD}" type="slidenum">
              <a:rPr lang="en-US" smtClean="0"/>
              <a:t>12</a:t>
            </a:fld>
            <a:endParaRPr lang="en-US"/>
          </a:p>
        </p:txBody>
      </p:sp>
      <p:sp>
        <p:nvSpPr>
          <p:cNvPr id="5" name="Rectangle 4"/>
          <p:cNvSpPr/>
          <p:nvPr/>
        </p:nvSpPr>
        <p:spPr>
          <a:xfrm>
            <a:off x="762000" y="1030509"/>
            <a:ext cx="9724338" cy="4401205"/>
          </a:xfrm>
          <a:prstGeom prst="rect">
            <a:avLst/>
          </a:prstGeom>
        </p:spPr>
        <p:txBody>
          <a:bodyPr wrap="square">
            <a:spAutoFit/>
          </a:bodyPr>
          <a:lstStyle/>
          <a:p>
            <a:pPr algn="ctr"/>
            <a:r>
              <a:rPr lang="en-GB" sz="2000" b="1" dirty="0">
                <a:solidFill>
                  <a:srgbClr val="FF0000"/>
                </a:solidFill>
              </a:rPr>
              <a:t>HELP WITH THE ASSESSMENT</a:t>
            </a:r>
          </a:p>
          <a:p>
            <a:pPr algn="ctr"/>
            <a:endParaRPr lang="en-GB" sz="2000" b="1" dirty="0">
              <a:solidFill>
                <a:srgbClr val="FF0000"/>
              </a:solidFill>
            </a:endParaRPr>
          </a:p>
          <a:p>
            <a:pPr marL="342900" indent="-342900" algn="just">
              <a:buFont typeface="Wingdings" panose="05000000000000000000" pitchFamily="2" charset="2"/>
              <a:buChar char="§"/>
            </a:pPr>
            <a:r>
              <a:rPr lang="en-GB" sz="2000" dirty="0"/>
              <a:t>You can do the fire risk assessment yourself with the help of standard fire safety risk assessment guides.</a:t>
            </a:r>
          </a:p>
          <a:p>
            <a:pPr marL="342900" indent="-342900" algn="just">
              <a:buFont typeface="Wingdings" panose="05000000000000000000" pitchFamily="2" charset="2"/>
              <a:buChar char="§"/>
            </a:pPr>
            <a:endParaRPr lang="en-GB" sz="2000" dirty="0"/>
          </a:p>
          <a:p>
            <a:pPr marL="342900" indent="-342900" algn="just">
              <a:buFont typeface="Wingdings" panose="05000000000000000000" pitchFamily="2" charset="2"/>
              <a:buChar char="§"/>
            </a:pPr>
            <a:r>
              <a:rPr lang="en-GB" sz="2000" dirty="0"/>
              <a:t>If you don’t have the expertise or time to do the fire risk assessment yourself you need to appoint a ‘competent person’ to help, e.g. a professional risk assessor.</a:t>
            </a:r>
          </a:p>
          <a:p>
            <a:pPr marL="342900" indent="-342900" algn="just">
              <a:buFont typeface="Wingdings" panose="05000000000000000000" pitchFamily="2" charset="2"/>
              <a:buChar char="§"/>
            </a:pPr>
            <a:endParaRPr lang="en-GB" sz="2000" dirty="0"/>
          </a:p>
          <a:p>
            <a:pPr marL="342900" indent="-342900" algn="just">
              <a:buFont typeface="Wingdings" panose="05000000000000000000" pitchFamily="2" charset="2"/>
              <a:buChar char="§"/>
            </a:pPr>
            <a:r>
              <a:rPr lang="en-GB" sz="2000" dirty="0"/>
              <a:t>Your local fire and rescue authority might be able to give you advice if you’re not sure your risk assessment’s been carried out properly. However, they can’t carry out risk assessments for you.</a:t>
            </a:r>
          </a:p>
          <a:p>
            <a:pPr marL="342900" indent="-342900" algn="just">
              <a:buFont typeface="Wingdings" panose="05000000000000000000" pitchFamily="2" charset="2"/>
              <a:buChar char="§"/>
            </a:pPr>
            <a:endParaRPr lang="en-GB" sz="2000" dirty="0"/>
          </a:p>
          <a:p>
            <a:pPr marL="342900" indent="-342900" algn="just">
              <a:buFont typeface="Wingdings" panose="05000000000000000000" pitchFamily="2" charset="2"/>
              <a:buChar char="§"/>
            </a:pPr>
            <a:endParaRPr lang="en-US" sz="2000" dirty="0"/>
          </a:p>
        </p:txBody>
      </p:sp>
    </p:spTree>
    <p:extLst>
      <p:ext uri="{BB962C8B-B14F-4D97-AF65-F5344CB8AC3E}">
        <p14:creationId xmlns:p14="http://schemas.microsoft.com/office/powerpoint/2010/main" val="387404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88720" y="76200"/>
            <a:ext cx="8997696" cy="457200"/>
          </a:xfrm>
        </p:spPr>
        <p:txBody>
          <a:bodyPr>
            <a:noAutofit/>
          </a:bodyPr>
          <a:lstStyle/>
          <a:p>
            <a:pPr algn="ctr"/>
            <a:r>
              <a:rPr lang="en-US" sz="2500" b="1" dirty="0"/>
              <a:t>Fire Prevention and Protection Methods –SET 212</a:t>
            </a:r>
            <a:endParaRPr lang="en-US" sz="2500" dirty="0"/>
          </a:p>
        </p:txBody>
      </p:sp>
      <p:cxnSp>
        <p:nvCxnSpPr>
          <p:cNvPr id="6" name="Straight Connector 5"/>
          <p:cNvCxnSpPr/>
          <p:nvPr/>
        </p:nvCxnSpPr>
        <p:spPr>
          <a:xfrm>
            <a:off x="1600200" y="685800"/>
            <a:ext cx="7772400" cy="0"/>
          </a:xfrm>
          <a:prstGeom prst="line">
            <a:avLst/>
          </a:prstGeom>
          <a:ln w="57150">
            <a:headEnd type="oval" w="med" len="med"/>
            <a:tailEnd type="oval" w="med" len="med"/>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cxnSp>
      <p:sp>
        <p:nvSpPr>
          <p:cNvPr id="2" name="Content Placeholder 1"/>
          <p:cNvSpPr>
            <a:spLocks noGrp="1"/>
          </p:cNvSpPr>
          <p:nvPr>
            <p:ph sz="quarter" idx="1"/>
          </p:nvPr>
        </p:nvSpPr>
        <p:spPr>
          <a:xfrm>
            <a:off x="548639" y="1143000"/>
            <a:ext cx="9937700" cy="5330952"/>
          </a:xfrm>
        </p:spPr>
        <p:txBody>
          <a:bodyPr>
            <a:normAutofit/>
          </a:bodyPr>
          <a:lstStyle/>
          <a:p>
            <a:pPr marL="0" indent="0">
              <a:buNone/>
            </a:pPr>
            <a:endParaRPr lang="en-US" sz="2000" b="1" dirty="0"/>
          </a:p>
          <a:p>
            <a:pPr marL="0" indent="0">
              <a:buNone/>
            </a:pPr>
            <a:endParaRPr lang="en-US" dirty="0"/>
          </a:p>
          <a:p>
            <a:pPr>
              <a:buFont typeface="Wingdings" panose="05000000000000000000" pitchFamily="2" charset="2"/>
              <a:buChar char="§"/>
            </a:pPr>
            <a:endParaRPr lang="en-US" dirty="0"/>
          </a:p>
          <a:p>
            <a:pPr marL="0" indent="0">
              <a:buNone/>
            </a:pPr>
            <a:endParaRPr lang="en-US" dirty="0"/>
          </a:p>
        </p:txBody>
      </p:sp>
      <p:sp>
        <p:nvSpPr>
          <p:cNvPr id="3" name="Slide Number Placeholder 2"/>
          <p:cNvSpPr>
            <a:spLocks noGrp="1"/>
          </p:cNvSpPr>
          <p:nvPr>
            <p:ph type="sldNum" sz="quarter" idx="15"/>
          </p:nvPr>
        </p:nvSpPr>
        <p:spPr/>
        <p:txBody>
          <a:bodyPr/>
          <a:lstStyle/>
          <a:p>
            <a:fld id="{D8989D64-87E4-4DE7-B409-61F0808C40BD}" type="slidenum">
              <a:rPr lang="en-US" smtClean="0"/>
              <a:t>13</a:t>
            </a:fld>
            <a:endParaRPr lang="en-US"/>
          </a:p>
        </p:txBody>
      </p:sp>
      <p:sp>
        <p:nvSpPr>
          <p:cNvPr id="7" name="Rectangle 6"/>
          <p:cNvSpPr/>
          <p:nvPr/>
        </p:nvSpPr>
        <p:spPr>
          <a:xfrm>
            <a:off x="2129360" y="933855"/>
            <a:ext cx="5791970" cy="400110"/>
          </a:xfrm>
          <a:prstGeom prst="rect">
            <a:avLst/>
          </a:prstGeom>
        </p:spPr>
        <p:txBody>
          <a:bodyPr wrap="none">
            <a:spAutoFit/>
          </a:bodyPr>
          <a:lstStyle/>
          <a:p>
            <a:r>
              <a:rPr lang="en-GB" sz="2000" b="1" dirty="0">
                <a:solidFill>
                  <a:srgbClr val="FF0000"/>
                </a:solidFill>
              </a:rPr>
              <a:t>FIRE SAFETY AND EVACUATION PLANS</a:t>
            </a:r>
            <a:endParaRPr lang="en-US" sz="2000" b="1" dirty="0">
              <a:solidFill>
                <a:srgbClr val="FF0000"/>
              </a:solidFill>
            </a:endParaRPr>
          </a:p>
        </p:txBody>
      </p:sp>
      <p:sp>
        <p:nvSpPr>
          <p:cNvPr id="14" name="Rectangle 13"/>
          <p:cNvSpPr/>
          <p:nvPr/>
        </p:nvSpPr>
        <p:spPr>
          <a:xfrm>
            <a:off x="685799" y="1473399"/>
            <a:ext cx="9800539" cy="4401205"/>
          </a:xfrm>
          <a:prstGeom prst="rect">
            <a:avLst/>
          </a:prstGeom>
        </p:spPr>
        <p:txBody>
          <a:bodyPr wrap="square">
            <a:spAutoFit/>
          </a:bodyPr>
          <a:lstStyle/>
          <a:p>
            <a:pPr marL="285750" indent="-285750" algn="just">
              <a:buFont typeface="Wingdings" panose="05000000000000000000" pitchFamily="2" charset="2"/>
              <a:buChar char="§"/>
            </a:pPr>
            <a:r>
              <a:rPr lang="en-GB" sz="2000" dirty="0"/>
              <a:t>Your plan must show how you have:</a:t>
            </a:r>
          </a:p>
          <a:p>
            <a:pPr marL="285750" indent="-285750" algn="just">
              <a:buFont typeface="Wingdings" panose="05000000000000000000" pitchFamily="2" charset="2"/>
              <a:buChar char="§"/>
            </a:pPr>
            <a:endParaRPr lang="en-GB" sz="2000" dirty="0"/>
          </a:p>
          <a:p>
            <a:pPr marL="285750" indent="-285750" algn="just">
              <a:buFont typeface="Wingdings" panose="05000000000000000000" pitchFamily="2" charset="2"/>
              <a:buChar char="§"/>
            </a:pPr>
            <a:r>
              <a:rPr lang="en-GB" sz="2000" dirty="0"/>
              <a:t>A clear passageway to all escape routes clearly marked escape routes that are as short and direct as possible.</a:t>
            </a:r>
          </a:p>
          <a:p>
            <a:pPr algn="just"/>
            <a:endParaRPr lang="en-GB" sz="2000" dirty="0"/>
          </a:p>
          <a:p>
            <a:pPr marL="285750" indent="-285750" algn="just">
              <a:buFont typeface="Wingdings" panose="05000000000000000000" pitchFamily="2" charset="2"/>
              <a:buChar char="§"/>
            </a:pPr>
            <a:r>
              <a:rPr lang="en-GB" sz="2000" dirty="0"/>
              <a:t>enough exits and routes for all people to escape</a:t>
            </a:r>
          </a:p>
          <a:p>
            <a:pPr algn="just"/>
            <a:endParaRPr lang="en-GB" sz="2000" dirty="0"/>
          </a:p>
          <a:p>
            <a:pPr marL="285750" indent="-285750" algn="just">
              <a:buFont typeface="Wingdings" panose="05000000000000000000" pitchFamily="2" charset="2"/>
              <a:buChar char="§"/>
            </a:pPr>
            <a:r>
              <a:rPr lang="en-GB" sz="2000" dirty="0"/>
              <a:t>emergency doors that open easily</a:t>
            </a:r>
          </a:p>
          <a:p>
            <a:pPr marL="285750" indent="-285750" algn="just">
              <a:buFont typeface="Wingdings" panose="05000000000000000000" pitchFamily="2" charset="2"/>
              <a:buChar char="§"/>
            </a:pPr>
            <a:endParaRPr lang="en-GB" sz="2000" dirty="0"/>
          </a:p>
          <a:p>
            <a:pPr marL="285750" indent="-285750" algn="just">
              <a:buFont typeface="Wingdings" panose="05000000000000000000" pitchFamily="2" charset="2"/>
              <a:buChar char="§"/>
            </a:pPr>
            <a:r>
              <a:rPr lang="en-GB" sz="2000" dirty="0"/>
              <a:t>emergency lighting where needed</a:t>
            </a:r>
          </a:p>
          <a:p>
            <a:pPr marL="285750" indent="-285750" algn="just">
              <a:buFont typeface="Wingdings" panose="05000000000000000000" pitchFamily="2" charset="2"/>
              <a:buChar char="§"/>
            </a:pPr>
            <a:endParaRPr lang="en-GB" sz="2000" dirty="0"/>
          </a:p>
          <a:p>
            <a:pPr marL="285750" indent="-285750" algn="just">
              <a:buFont typeface="Wingdings" panose="05000000000000000000" pitchFamily="2" charset="2"/>
              <a:buChar char="§"/>
            </a:pPr>
            <a:r>
              <a:rPr lang="en-GB" sz="2000" dirty="0"/>
              <a:t>training for all employees to know and use the escape routes</a:t>
            </a:r>
          </a:p>
          <a:p>
            <a:pPr marL="285750" indent="-285750" algn="just">
              <a:buFont typeface="Wingdings" panose="05000000000000000000" pitchFamily="2" charset="2"/>
              <a:buChar char="§"/>
            </a:pPr>
            <a:endParaRPr lang="en-GB" sz="2000" dirty="0"/>
          </a:p>
          <a:p>
            <a:pPr marL="285750" indent="-285750" algn="just">
              <a:buFont typeface="Wingdings" panose="05000000000000000000" pitchFamily="2" charset="2"/>
              <a:buChar char="§"/>
            </a:pPr>
            <a:r>
              <a:rPr lang="en-GB" sz="2000" dirty="0"/>
              <a:t>a safe meeting point for staff.</a:t>
            </a:r>
            <a:endParaRPr lang="en-US" sz="2000" dirty="0"/>
          </a:p>
        </p:txBody>
      </p:sp>
    </p:spTree>
    <p:extLst>
      <p:ext uri="{BB962C8B-B14F-4D97-AF65-F5344CB8AC3E}">
        <p14:creationId xmlns:p14="http://schemas.microsoft.com/office/powerpoint/2010/main" val="3967857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88720" y="76200"/>
            <a:ext cx="8997696" cy="457200"/>
          </a:xfrm>
        </p:spPr>
        <p:txBody>
          <a:bodyPr>
            <a:noAutofit/>
          </a:bodyPr>
          <a:lstStyle/>
          <a:p>
            <a:pPr algn="ctr"/>
            <a:r>
              <a:rPr lang="en-US" sz="2500" b="1" dirty="0"/>
              <a:t>Fire Prevention and Protection Methods –SET 212</a:t>
            </a:r>
            <a:endParaRPr lang="en-US" sz="2500" dirty="0"/>
          </a:p>
        </p:txBody>
      </p:sp>
      <p:cxnSp>
        <p:nvCxnSpPr>
          <p:cNvPr id="6" name="Straight Connector 5"/>
          <p:cNvCxnSpPr/>
          <p:nvPr/>
        </p:nvCxnSpPr>
        <p:spPr>
          <a:xfrm>
            <a:off x="1600200" y="685800"/>
            <a:ext cx="7772400" cy="0"/>
          </a:xfrm>
          <a:prstGeom prst="line">
            <a:avLst/>
          </a:prstGeom>
          <a:ln w="57150">
            <a:headEnd type="oval" w="med" len="med"/>
            <a:tailEnd type="oval" w="med" len="med"/>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cxnSp>
      <p:sp>
        <p:nvSpPr>
          <p:cNvPr id="2" name="Content Placeholder 1"/>
          <p:cNvSpPr>
            <a:spLocks noGrp="1"/>
          </p:cNvSpPr>
          <p:nvPr>
            <p:ph sz="quarter" idx="1"/>
          </p:nvPr>
        </p:nvSpPr>
        <p:spPr>
          <a:xfrm>
            <a:off x="548639" y="1143000"/>
            <a:ext cx="9937700" cy="5330952"/>
          </a:xfrm>
        </p:spPr>
        <p:txBody>
          <a:bodyPr>
            <a:normAutofit/>
          </a:bodyPr>
          <a:lstStyle/>
          <a:p>
            <a:pPr marL="0" indent="0" algn="ctr">
              <a:buNone/>
            </a:pPr>
            <a:r>
              <a:rPr lang="en-US" sz="2000" b="1" dirty="0">
                <a:solidFill>
                  <a:srgbClr val="FF0000"/>
                </a:solidFill>
                <a:latin typeface="+mj-lt"/>
              </a:rPr>
              <a:t>       </a:t>
            </a:r>
            <a:r>
              <a:rPr lang="en-GB" sz="2000" b="1" dirty="0">
                <a:solidFill>
                  <a:srgbClr val="FF0000"/>
                </a:solidFill>
              </a:rPr>
              <a:t>FIRE SAFETY EQUIPMENT, DRILLS AND TRAINING.</a:t>
            </a:r>
          </a:p>
          <a:p>
            <a:pPr marL="0" indent="0" algn="ctr">
              <a:buNone/>
            </a:pPr>
            <a:endParaRPr lang="en-US" sz="2000" dirty="0"/>
          </a:p>
          <a:p>
            <a:pPr>
              <a:buFont typeface="Wingdings" panose="05000000000000000000" pitchFamily="2" charset="2"/>
              <a:buChar char="§"/>
            </a:pPr>
            <a:r>
              <a:rPr lang="en-GB" b="1" dirty="0">
                <a:latin typeface="+mj-lt"/>
              </a:rPr>
              <a:t>Fire detection and warning systems.</a:t>
            </a:r>
          </a:p>
          <a:p>
            <a:pPr>
              <a:buFont typeface="Wingdings" panose="05000000000000000000" pitchFamily="2" charset="2"/>
              <a:buChar char="§"/>
            </a:pPr>
            <a:endParaRPr lang="en-GB" b="1" dirty="0">
              <a:latin typeface="+mj-lt"/>
            </a:endParaRPr>
          </a:p>
          <a:p>
            <a:pPr algn="just">
              <a:buFont typeface="Wingdings" panose="05000000000000000000" pitchFamily="2" charset="2"/>
              <a:buChar char="§"/>
            </a:pPr>
            <a:r>
              <a:rPr lang="en-GB" sz="2000" dirty="0">
                <a:latin typeface="+mj-lt"/>
              </a:rPr>
              <a:t>You must have a fire detection and warning system. You may need different types of detectors, depending on the type of building and the work carried out in it.</a:t>
            </a:r>
          </a:p>
          <a:p>
            <a:pPr algn="just">
              <a:buFont typeface="Wingdings" panose="05000000000000000000" pitchFamily="2" charset="2"/>
              <a:buChar char="§"/>
            </a:pPr>
            <a:endParaRPr lang="en-GB" sz="2000" dirty="0">
              <a:latin typeface="+mj-lt"/>
            </a:endParaRPr>
          </a:p>
          <a:p>
            <a:pPr>
              <a:buFont typeface="Wingdings" panose="05000000000000000000" pitchFamily="2" charset="2"/>
              <a:buChar char="§"/>
            </a:pPr>
            <a:r>
              <a:rPr lang="en-US" b="1" dirty="0">
                <a:latin typeface="+mj-lt"/>
              </a:rPr>
              <a:t>Fire fighting equipment</a:t>
            </a:r>
          </a:p>
          <a:p>
            <a:pPr>
              <a:buFont typeface="Wingdings" panose="05000000000000000000" pitchFamily="2" charset="2"/>
              <a:buChar char="§"/>
            </a:pPr>
            <a:endParaRPr lang="en-US" b="1" dirty="0">
              <a:latin typeface="+mj-lt"/>
            </a:endParaRPr>
          </a:p>
          <a:p>
            <a:pPr>
              <a:buFont typeface="Wingdings" panose="05000000000000000000" pitchFamily="2" charset="2"/>
              <a:buChar char="§"/>
            </a:pPr>
            <a:r>
              <a:rPr lang="en-GB" sz="2000" dirty="0">
                <a:latin typeface="+mj-lt"/>
              </a:rPr>
              <a:t>The types of equipment you need depend on your business premises. You’ll need to have any equipment properly installed, tested and maintained and train your staff to use them if necessary.</a:t>
            </a:r>
            <a:endParaRPr lang="en-US" sz="2000" dirty="0">
              <a:latin typeface="+mj-lt"/>
            </a:endParaRPr>
          </a:p>
        </p:txBody>
      </p:sp>
      <p:sp>
        <p:nvSpPr>
          <p:cNvPr id="3" name="Slide Number Placeholder 2"/>
          <p:cNvSpPr>
            <a:spLocks noGrp="1"/>
          </p:cNvSpPr>
          <p:nvPr>
            <p:ph type="sldNum" sz="quarter" idx="15"/>
          </p:nvPr>
        </p:nvSpPr>
        <p:spPr/>
        <p:txBody>
          <a:bodyPr/>
          <a:lstStyle/>
          <a:p>
            <a:fld id="{D8989D64-87E4-4DE7-B409-61F0808C40BD}" type="slidenum">
              <a:rPr lang="en-US" smtClean="0"/>
              <a:t>14</a:t>
            </a:fld>
            <a:endParaRPr lang="en-US"/>
          </a:p>
        </p:txBody>
      </p:sp>
    </p:spTree>
    <p:extLst>
      <p:ext uri="{BB962C8B-B14F-4D97-AF65-F5344CB8AC3E}">
        <p14:creationId xmlns:p14="http://schemas.microsoft.com/office/powerpoint/2010/main" val="2923607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88720" y="76200"/>
            <a:ext cx="8997696" cy="457200"/>
          </a:xfrm>
        </p:spPr>
        <p:txBody>
          <a:bodyPr>
            <a:noAutofit/>
          </a:bodyPr>
          <a:lstStyle/>
          <a:p>
            <a:pPr algn="ctr"/>
            <a:r>
              <a:rPr lang="en-US" sz="2500" b="1" dirty="0"/>
              <a:t>Fire Prevention and Protection Methods –SET 212</a:t>
            </a:r>
            <a:endParaRPr lang="en-US" sz="2500" dirty="0"/>
          </a:p>
        </p:txBody>
      </p:sp>
      <p:cxnSp>
        <p:nvCxnSpPr>
          <p:cNvPr id="6" name="Straight Connector 5"/>
          <p:cNvCxnSpPr/>
          <p:nvPr/>
        </p:nvCxnSpPr>
        <p:spPr>
          <a:xfrm>
            <a:off x="1600200" y="685800"/>
            <a:ext cx="7772400" cy="0"/>
          </a:xfrm>
          <a:prstGeom prst="line">
            <a:avLst/>
          </a:prstGeom>
          <a:ln w="57150">
            <a:headEnd type="oval" w="med" len="med"/>
            <a:tailEnd type="oval" w="med" len="med"/>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cxnSp>
      <p:sp>
        <p:nvSpPr>
          <p:cNvPr id="2" name="Content Placeholder 1"/>
          <p:cNvSpPr>
            <a:spLocks noGrp="1"/>
          </p:cNvSpPr>
          <p:nvPr>
            <p:ph sz="quarter" idx="1"/>
          </p:nvPr>
        </p:nvSpPr>
        <p:spPr>
          <a:xfrm>
            <a:off x="548639" y="1143000"/>
            <a:ext cx="9937700" cy="5330952"/>
          </a:xfrm>
        </p:spPr>
        <p:txBody>
          <a:bodyPr>
            <a:normAutofit/>
          </a:bodyPr>
          <a:lstStyle/>
          <a:p>
            <a:pPr marL="0" indent="0" algn="ctr">
              <a:buNone/>
            </a:pPr>
            <a:r>
              <a:rPr lang="en-US" sz="2000" b="1" dirty="0">
                <a:solidFill>
                  <a:srgbClr val="FF0000"/>
                </a:solidFill>
                <a:latin typeface="+mj-lt"/>
              </a:rPr>
              <a:t>       </a:t>
            </a:r>
            <a:r>
              <a:rPr lang="en-GB" b="1" dirty="0">
                <a:solidFill>
                  <a:srgbClr val="FF0000"/>
                </a:solidFill>
              </a:rPr>
              <a:t>Maintenance and testing</a:t>
            </a:r>
          </a:p>
          <a:p>
            <a:pPr marL="0" indent="0" algn="ctr">
              <a:buNone/>
            </a:pPr>
            <a:endParaRPr lang="en-US" b="1" dirty="0"/>
          </a:p>
          <a:p>
            <a:pPr>
              <a:buFont typeface="Wingdings" panose="05000000000000000000" pitchFamily="2" charset="2"/>
              <a:buChar char="§"/>
            </a:pPr>
            <a:r>
              <a:rPr lang="en-GB" dirty="0">
                <a:latin typeface="+mj-lt"/>
              </a:rPr>
              <a:t>You must carry out regular checks to make sure that:</a:t>
            </a:r>
          </a:p>
          <a:p>
            <a:pPr>
              <a:buFont typeface="Wingdings" panose="05000000000000000000" pitchFamily="2" charset="2"/>
              <a:buChar char="§"/>
            </a:pPr>
            <a:endParaRPr lang="en-GB" dirty="0">
              <a:latin typeface="+mj-lt"/>
            </a:endParaRPr>
          </a:p>
          <a:p>
            <a:pPr algn="just">
              <a:buFont typeface="Wingdings" panose="05000000000000000000" pitchFamily="2" charset="2"/>
              <a:buChar char="§"/>
            </a:pPr>
            <a:r>
              <a:rPr lang="en-GB" dirty="0">
                <a:latin typeface="+mj-lt"/>
              </a:rPr>
              <a:t>All fire alarm systems are working the emergency lighting is working you record any faults in systems and equipment all escape routes are clear and the floor is in good condition all fire escapes can be opened easily automatic fire doors close correctly fire exit signs are in the right place.</a:t>
            </a:r>
          </a:p>
          <a:p>
            <a:pPr algn="just">
              <a:buFont typeface="Wingdings" panose="05000000000000000000" pitchFamily="2" charset="2"/>
              <a:buChar char="§"/>
            </a:pPr>
            <a:endParaRPr lang="en-GB" dirty="0">
              <a:latin typeface="+mj-lt"/>
            </a:endParaRPr>
          </a:p>
          <a:p>
            <a:pPr algn="just">
              <a:buFont typeface="Wingdings" panose="05000000000000000000" pitchFamily="2" charset="2"/>
              <a:buChar char="§"/>
            </a:pPr>
            <a:endParaRPr lang="en-GB" dirty="0">
              <a:latin typeface="+mj-lt"/>
            </a:endParaRPr>
          </a:p>
        </p:txBody>
      </p:sp>
      <p:sp>
        <p:nvSpPr>
          <p:cNvPr id="3" name="Slide Number Placeholder 2"/>
          <p:cNvSpPr>
            <a:spLocks noGrp="1"/>
          </p:cNvSpPr>
          <p:nvPr>
            <p:ph type="sldNum" sz="quarter" idx="15"/>
          </p:nvPr>
        </p:nvSpPr>
        <p:spPr/>
        <p:txBody>
          <a:bodyPr/>
          <a:lstStyle/>
          <a:p>
            <a:fld id="{D8989D64-87E4-4DE7-B409-61F0808C40BD}" type="slidenum">
              <a:rPr lang="en-US" smtClean="0"/>
              <a:t>15</a:t>
            </a:fld>
            <a:endParaRPr lang="en-US"/>
          </a:p>
        </p:txBody>
      </p:sp>
    </p:spTree>
    <p:extLst>
      <p:ext uri="{BB962C8B-B14F-4D97-AF65-F5344CB8AC3E}">
        <p14:creationId xmlns:p14="http://schemas.microsoft.com/office/powerpoint/2010/main" val="1614683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88720" y="76200"/>
            <a:ext cx="8997696" cy="457200"/>
          </a:xfrm>
        </p:spPr>
        <p:txBody>
          <a:bodyPr>
            <a:noAutofit/>
          </a:bodyPr>
          <a:lstStyle/>
          <a:p>
            <a:pPr algn="ctr"/>
            <a:r>
              <a:rPr lang="en-US" sz="2500" b="1" dirty="0"/>
              <a:t>Fire Prevention and Protection Methods –SET 212</a:t>
            </a:r>
            <a:endParaRPr lang="en-US" sz="2500" dirty="0"/>
          </a:p>
        </p:txBody>
      </p:sp>
      <p:cxnSp>
        <p:nvCxnSpPr>
          <p:cNvPr id="6" name="Straight Connector 5"/>
          <p:cNvCxnSpPr/>
          <p:nvPr/>
        </p:nvCxnSpPr>
        <p:spPr>
          <a:xfrm>
            <a:off x="1600200" y="685800"/>
            <a:ext cx="7772400" cy="0"/>
          </a:xfrm>
          <a:prstGeom prst="line">
            <a:avLst/>
          </a:prstGeom>
          <a:ln w="57150">
            <a:headEnd type="oval" w="med" len="med"/>
            <a:tailEnd type="oval" w="med" len="med"/>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cxnSp>
      <p:sp>
        <p:nvSpPr>
          <p:cNvPr id="2" name="Content Placeholder 1"/>
          <p:cNvSpPr>
            <a:spLocks noGrp="1"/>
          </p:cNvSpPr>
          <p:nvPr>
            <p:ph sz="quarter" idx="1"/>
          </p:nvPr>
        </p:nvSpPr>
        <p:spPr>
          <a:xfrm>
            <a:off x="548639" y="1143000"/>
            <a:ext cx="9937700" cy="5330952"/>
          </a:xfrm>
        </p:spPr>
        <p:txBody>
          <a:bodyPr>
            <a:normAutofit/>
          </a:bodyPr>
          <a:lstStyle/>
          <a:p>
            <a:pPr marL="0" indent="0" algn="ctr">
              <a:buNone/>
            </a:pPr>
            <a:r>
              <a:rPr lang="en-US" sz="2000" b="1" dirty="0">
                <a:solidFill>
                  <a:srgbClr val="FF0000"/>
                </a:solidFill>
                <a:latin typeface="+mj-lt"/>
              </a:rPr>
              <a:t>       </a:t>
            </a:r>
            <a:r>
              <a:rPr lang="en-GB" b="1" dirty="0">
                <a:solidFill>
                  <a:srgbClr val="FF0000"/>
                </a:solidFill>
              </a:rPr>
              <a:t>Fire drills and training</a:t>
            </a:r>
          </a:p>
          <a:p>
            <a:pPr marL="0" indent="0" algn="ctr">
              <a:buNone/>
            </a:pPr>
            <a:endParaRPr lang="en-US" b="1" dirty="0"/>
          </a:p>
          <a:p>
            <a:pPr algn="just">
              <a:buFont typeface="Wingdings" panose="05000000000000000000" pitchFamily="2" charset="2"/>
              <a:buChar char="§"/>
            </a:pPr>
            <a:r>
              <a:rPr lang="en-GB" dirty="0">
                <a:latin typeface="+mj-lt"/>
              </a:rPr>
              <a:t>You need to train new staff when they start work and tell all employees about any new fire risks.</a:t>
            </a:r>
          </a:p>
          <a:p>
            <a:pPr algn="just">
              <a:buFont typeface="Wingdings" panose="05000000000000000000" pitchFamily="2" charset="2"/>
              <a:buChar char="§"/>
            </a:pPr>
            <a:endParaRPr lang="en-GB" dirty="0">
              <a:latin typeface="+mj-lt"/>
            </a:endParaRPr>
          </a:p>
          <a:p>
            <a:pPr algn="just">
              <a:buFont typeface="Wingdings" panose="05000000000000000000" pitchFamily="2" charset="2"/>
              <a:buChar char="§"/>
            </a:pPr>
            <a:r>
              <a:rPr lang="en-GB" dirty="0">
                <a:latin typeface="+mj-lt"/>
              </a:rPr>
              <a:t>You should carry out at least one fire drill per year and record the results. You must keep the results as part of your fire safety and evacuation plan.</a:t>
            </a:r>
          </a:p>
        </p:txBody>
      </p:sp>
      <p:sp>
        <p:nvSpPr>
          <p:cNvPr id="3" name="Slide Number Placeholder 2"/>
          <p:cNvSpPr>
            <a:spLocks noGrp="1"/>
          </p:cNvSpPr>
          <p:nvPr>
            <p:ph type="sldNum" sz="quarter" idx="15"/>
          </p:nvPr>
        </p:nvSpPr>
        <p:spPr/>
        <p:txBody>
          <a:bodyPr/>
          <a:lstStyle/>
          <a:p>
            <a:fld id="{D8989D64-87E4-4DE7-B409-61F0808C40BD}" type="slidenum">
              <a:rPr lang="en-US" smtClean="0"/>
              <a:t>16</a:t>
            </a:fld>
            <a:endParaRPr lang="en-US"/>
          </a:p>
        </p:txBody>
      </p:sp>
    </p:spTree>
    <p:extLst>
      <p:ext uri="{BB962C8B-B14F-4D97-AF65-F5344CB8AC3E}">
        <p14:creationId xmlns:p14="http://schemas.microsoft.com/office/powerpoint/2010/main" val="3835101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88720" y="76200"/>
            <a:ext cx="8997696" cy="457200"/>
          </a:xfrm>
        </p:spPr>
        <p:txBody>
          <a:bodyPr>
            <a:noAutofit/>
          </a:bodyPr>
          <a:lstStyle/>
          <a:p>
            <a:r>
              <a:rPr lang="en-US" sz="2500" b="1" dirty="0"/>
              <a:t>Fire Prevention and Protection Methods –SET 212</a:t>
            </a:r>
            <a:endParaRPr lang="en-US" sz="2500" dirty="0"/>
          </a:p>
        </p:txBody>
      </p:sp>
      <p:cxnSp>
        <p:nvCxnSpPr>
          <p:cNvPr id="6" name="Straight Connector 5"/>
          <p:cNvCxnSpPr/>
          <p:nvPr/>
        </p:nvCxnSpPr>
        <p:spPr>
          <a:xfrm>
            <a:off x="1600200" y="685800"/>
            <a:ext cx="7772400" cy="0"/>
          </a:xfrm>
          <a:prstGeom prst="line">
            <a:avLst/>
          </a:prstGeom>
          <a:ln w="57150">
            <a:headEnd type="oval" w="med" len="med"/>
            <a:tailEnd type="oval" w="med" len="med"/>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cxnSp>
      <p:sp>
        <p:nvSpPr>
          <p:cNvPr id="2" name="Content Placeholder 1"/>
          <p:cNvSpPr>
            <a:spLocks noGrp="1"/>
          </p:cNvSpPr>
          <p:nvPr>
            <p:ph sz="quarter" idx="1"/>
          </p:nvPr>
        </p:nvSpPr>
        <p:spPr>
          <a:xfrm>
            <a:off x="548640" y="1143000"/>
            <a:ext cx="9637776" cy="5330952"/>
          </a:xfrm>
        </p:spPr>
        <p:txBody>
          <a:bodyPr>
            <a:normAutofit/>
          </a:bodyPr>
          <a:lstStyle/>
          <a:p>
            <a:pPr marL="0" indent="0" algn="ctr">
              <a:buNone/>
            </a:pPr>
            <a:r>
              <a:rPr lang="en-US" b="1" dirty="0">
                <a:solidFill>
                  <a:srgbClr val="FF0000"/>
                </a:solidFill>
                <a:latin typeface="+mj-lt"/>
              </a:rPr>
              <a:t>HSE HISTORY</a:t>
            </a:r>
          </a:p>
          <a:p>
            <a:pPr algn="just">
              <a:buFont typeface="Wingdings" panose="05000000000000000000" pitchFamily="2" charset="2"/>
              <a:buChar char="§"/>
            </a:pPr>
            <a:r>
              <a:rPr lang="en-GB" sz="2000" dirty="0">
                <a:latin typeface="+mj-lt"/>
              </a:rPr>
              <a:t>This was further strengthened by my parents’ Health &amp; Safety guidance.</a:t>
            </a:r>
          </a:p>
          <a:p>
            <a:pPr algn="just">
              <a:buFont typeface="Wingdings" panose="05000000000000000000" pitchFamily="2" charset="2"/>
              <a:buChar char="§"/>
            </a:pPr>
            <a:r>
              <a:rPr lang="en-GB" sz="2000" dirty="0">
                <a:latin typeface="+mj-lt"/>
              </a:rPr>
              <a:t>“Watch where you’re going or you’ll hurt yourself”.</a:t>
            </a:r>
          </a:p>
          <a:p>
            <a:pPr algn="just">
              <a:buFont typeface="Wingdings" panose="05000000000000000000" pitchFamily="2" charset="2"/>
              <a:buChar char="§"/>
            </a:pPr>
            <a:r>
              <a:rPr lang="en-GB" sz="2000" dirty="0">
                <a:latin typeface="+mj-lt"/>
              </a:rPr>
              <a:t>“If you fall off that wall that’ll teach you”.</a:t>
            </a:r>
          </a:p>
          <a:p>
            <a:pPr algn="just">
              <a:buFont typeface="Wingdings" panose="05000000000000000000" pitchFamily="2" charset="2"/>
              <a:buChar char="§"/>
            </a:pPr>
            <a:r>
              <a:rPr lang="en-GB" sz="2000" dirty="0">
                <a:latin typeface="+mj-lt"/>
              </a:rPr>
              <a:t>“Don’t come running to me if you break your leg”</a:t>
            </a:r>
            <a:endParaRPr lang="en-US" sz="2000" dirty="0">
              <a:latin typeface="+mj-lt"/>
            </a:endParaRPr>
          </a:p>
        </p:txBody>
      </p:sp>
      <p:sp>
        <p:nvSpPr>
          <p:cNvPr id="3" name="Slide Number Placeholder 2"/>
          <p:cNvSpPr>
            <a:spLocks noGrp="1"/>
          </p:cNvSpPr>
          <p:nvPr>
            <p:ph type="sldNum" sz="quarter" idx="15"/>
          </p:nvPr>
        </p:nvSpPr>
        <p:spPr/>
        <p:txBody>
          <a:bodyPr/>
          <a:lstStyle/>
          <a:p>
            <a:fld id="{D8989D64-87E4-4DE7-B409-61F0808C40BD}" type="slidenum">
              <a:rPr lang="en-US" smtClean="0"/>
              <a:t>2</a:t>
            </a:fld>
            <a:endParaRPr lang="en-US"/>
          </a:p>
        </p:txBody>
      </p:sp>
      <p:pic>
        <p:nvPicPr>
          <p:cNvPr id="8" name="Picture 7"/>
          <p:cNvPicPr>
            <a:picLocks noChangeAspect="1"/>
          </p:cNvPicPr>
          <p:nvPr/>
        </p:nvPicPr>
        <p:blipFill>
          <a:blip r:embed="rId2"/>
          <a:stretch>
            <a:fillRect/>
          </a:stretch>
        </p:blipFill>
        <p:spPr>
          <a:xfrm>
            <a:off x="3183115" y="3429000"/>
            <a:ext cx="4785775" cy="3132091"/>
          </a:xfrm>
          <a:prstGeom prst="rect">
            <a:avLst/>
          </a:prstGeom>
        </p:spPr>
      </p:pic>
    </p:spTree>
    <p:extLst>
      <p:ext uri="{BB962C8B-B14F-4D97-AF65-F5344CB8AC3E}">
        <p14:creationId xmlns:p14="http://schemas.microsoft.com/office/powerpoint/2010/main" val="3333525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62001" y="76200"/>
            <a:ext cx="9724338" cy="457200"/>
          </a:xfrm>
        </p:spPr>
        <p:txBody>
          <a:bodyPr>
            <a:noAutofit/>
          </a:bodyPr>
          <a:lstStyle/>
          <a:p>
            <a:pPr algn="ctr"/>
            <a:r>
              <a:rPr lang="en-US" sz="2500" b="1" dirty="0"/>
              <a:t>Fire Prevention and Protection Methods –SET 212</a:t>
            </a:r>
            <a:endParaRPr lang="en-US" sz="2500" dirty="0"/>
          </a:p>
        </p:txBody>
      </p:sp>
      <p:cxnSp>
        <p:nvCxnSpPr>
          <p:cNvPr id="6" name="Straight Connector 5"/>
          <p:cNvCxnSpPr/>
          <p:nvPr/>
        </p:nvCxnSpPr>
        <p:spPr>
          <a:xfrm>
            <a:off x="1600200" y="685800"/>
            <a:ext cx="7772400" cy="0"/>
          </a:xfrm>
          <a:prstGeom prst="line">
            <a:avLst/>
          </a:prstGeom>
          <a:ln w="57150">
            <a:headEnd type="oval" w="med" len="med"/>
            <a:tailEnd type="oval" w="med" len="med"/>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cxnSp>
      <p:sp>
        <p:nvSpPr>
          <p:cNvPr id="2" name="Content Placeholder 1"/>
          <p:cNvSpPr>
            <a:spLocks noGrp="1"/>
          </p:cNvSpPr>
          <p:nvPr>
            <p:ph sz="quarter" idx="1"/>
          </p:nvPr>
        </p:nvSpPr>
        <p:spPr>
          <a:xfrm>
            <a:off x="548640" y="1066803"/>
            <a:ext cx="9814560" cy="5105397"/>
          </a:xfrm>
        </p:spPr>
        <p:txBody>
          <a:bodyPr>
            <a:normAutofit/>
          </a:bodyPr>
          <a:lstStyle/>
          <a:p>
            <a:pPr algn="just">
              <a:buFont typeface="Wingdings" panose="05000000000000000000" pitchFamily="2" charset="2"/>
              <a:buChar char="§"/>
            </a:pPr>
            <a:r>
              <a:rPr lang="en-GB" dirty="0"/>
              <a:t>And at 16yrs of age as I began my engineering apprenticeship, I learnt that if you took air &amp; compressed it became very dangerous if abused.</a:t>
            </a:r>
          </a:p>
          <a:p>
            <a:pPr algn="just">
              <a:buFont typeface="Wingdings" panose="05000000000000000000" pitchFamily="2" charset="2"/>
              <a:buChar char="§"/>
            </a:pPr>
            <a:endParaRPr lang="en-GB" dirty="0"/>
          </a:p>
          <a:p>
            <a:pPr marL="0" indent="0">
              <a:buNone/>
            </a:pPr>
            <a:endParaRPr lang="en-US" dirty="0">
              <a:latin typeface="+mj-lt"/>
            </a:endParaRPr>
          </a:p>
        </p:txBody>
      </p:sp>
      <p:sp>
        <p:nvSpPr>
          <p:cNvPr id="3" name="Slide Number Placeholder 2"/>
          <p:cNvSpPr>
            <a:spLocks noGrp="1"/>
          </p:cNvSpPr>
          <p:nvPr>
            <p:ph type="sldNum" sz="quarter" idx="15"/>
          </p:nvPr>
        </p:nvSpPr>
        <p:spPr/>
        <p:txBody>
          <a:bodyPr/>
          <a:lstStyle/>
          <a:p>
            <a:fld id="{D8989D64-87E4-4DE7-B409-61F0808C40BD}" type="slidenum">
              <a:rPr lang="en-US" smtClean="0"/>
              <a:t>3</a:t>
            </a:fld>
            <a:endParaRPr lang="en-US"/>
          </a:p>
        </p:txBody>
      </p:sp>
      <p:pic>
        <p:nvPicPr>
          <p:cNvPr id="8" name="Picture 7"/>
          <p:cNvPicPr>
            <a:picLocks noChangeAspect="1"/>
          </p:cNvPicPr>
          <p:nvPr/>
        </p:nvPicPr>
        <p:blipFill>
          <a:blip r:embed="rId2"/>
          <a:stretch>
            <a:fillRect/>
          </a:stretch>
        </p:blipFill>
        <p:spPr>
          <a:xfrm>
            <a:off x="3505200" y="2381314"/>
            <a:ext cx="4114800" cy="3425392"/>
          </a:xfrm>
          <a:prstGeom prst="rect">
            <a:avLst/>
          </a:prstGeom>
        </p:spPr>
      </p:pic>
    </p:spTree>
    <p:extLst>
      <p:ext uri="{BB962C8B-B14F-4D97-AF65-F5344CB8AC3E}">
        <p14:creationId xmlns:p14="http://schemas.microsoft.com/office/powerpoint/2010/main" val="395503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88720" y="76200"/>
            <a:ext cx="8997696" cy="457200"/>
          </a:xfrm>
        </p:spPr>
        <p:txBody>
          <a:bodyPr>
            <a:noAutofit/>
          </a:bodyPr>
          <a:lstStyle/>
          <a:p>
            <a:pPr algn="ctr"/>
            <a:r>
              <a:rPr lang="en-US" sz="2500" b="1" dirty="0"/>
              <a:t>Fire Prevention and Protection Methods –SET 212</a:t>
            </a:r>
            <a:endParaRPr lang="en-US" sz="2500" dirty="0"/>
          </a:p>
        </p:txBody>
      </p:sp>
      <p:cxnSp>
        <p:nvCxnSpPr>
          <p:cNvPr id="6" name="Straight Connector 5"/>
          <p:cNvCxnSpPr/>
          <p:nvPr/>
        </p:nvCxnSpPr>
        <p:spPr>
          <a:xfrm>
            <a:off x="1600200" y="685800"/>
            <a:ext cx="7772400" cy="0"/>
          </a:xfrm>
          <a:prstGeom prst="line">
            <a:avLst/>
          </a:prstGeom>
          <a:ln w="57150">
            <a:headEnd type="oval" w="med" len="med"/>
            <a:tailEnd type="oval" w="med" len="med"/>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cxnSp>
      <p:sp>
        <p:nvSpPr>
          <p:cNvPr id="2" name="Content Placeholder 1"/>
          <p:cNvSpPr>
            <a:spLocks noGrp="1"/>
          </p:cNvSpPr>
          <p:nvPr>
            <p:ph sz="quarter" idx="1"/>
          </p:nvPr>
        </p:nvSpPr>
        <p:spPr>
          <a:xfrm>
            <a:off x="548639" y="1066800"/>
            <a:ext cx="9937699" cy="5407152"/>
          </a:xfrm>
        </p:spPr>
        <p:txBody>
          <a:bodyPr>
            <a:normAutofit/>
          </a:bodyPr>
          <a:lstStyle/>
          <a:p>
            <a:pPr algn="just">
              <a:buFont typeface="Wingdings" panose="05000000000000000000" pitchFamily="2" charset="2"/>
              <a:buChar char="§"/>
            </a:pPr>
            <a:r>
              <a:rPr lang="en-GB" sz="2000" dirty="0"/>
              <a:t>And when I joined the fire service in 1991, “smoke” was something we crawled under; &amp; if our ears started dripping it was too hot &amp; we should get out.</a:t>
            </a:r>
          </a:p>
          <a:p>
            <a:pPr algn="just">
              <a:buFont typeface="Wingdings" panose="05000000000000000000" pitchFamily="2" charset="2"/>
              <a:buChar char="§"/>
            </a:pPr>
            <a:endParaRPr lang="en-GB" sz="2000" dirty="0"/>
          </a:p>
          <a:p>
            <a:pPr algn="just">
              <a:buFont typeface="Wingdings" panose="05000000000000000000" pitchFamily="2" charset="2"/>
              <a:buChar char="§"/>
            </a:pPr>
            <a:endParaRPr lang="en-GB" sz="2000" dirty="0"/>
          </a:p>
        </p:txBody>
      </p:sp>
      <p:sp>
        <p:nvSpPr>
          <p:cNvPr id="3" name="Slide Number Placeholder 2"/>
          <p:cNvSpPr>
            <a:spLocks noGrp="1"/>
          </p:cNvSpPr>
          <p:nvPr>
            <p:ph type="sldNum" sz="quarter" idx="15"/>
          </p:nvPr>
        </p:nvSpPr>
        <p:spPr/>
        <p:txBody>
          <a:bodyPr/>
          <a:lstStyle/>
          <a:p>
            <a:fld id="{D8989D64-87E4-4DE7-B409-61F0808C40BD}" type="slidenum">
              <a:rPr lang="en-US" smtClean="0"/>
              <a:t>4</a:t>
            </a:fld>
            <a:endParaRPr lang="en-US"/>
          </a:p>
        </p:txBody>
      </p:sp>
      <p:pic>
        <p:nvPicPr>
          <p:cNvPr id="5" name="Picture 4"/>
          <p:cNvPicPr>
            <a:picLocks noChangeAspect="1"/>
          </p:cNvPicPr>
          <p:nvPr/>
        </p:nvPicPr>
        <p:blipFill>
          <a:blip r:embed="rId2"/>
          <a:stretch>
            <a:fillRect/>
          </a:stretch>
        </p:blipFill>
        <p:spPr>
          <a:xfrm>
            <a:off x="2514600" y="1981200"/>
            <a:ext cx="5867400" cy="3657599"/>
          </a:xfrm>
          <a:prstGeom prst="rect">
            <a:avLst/>
          </a:prstGeom>
        </p:spPr>
      </p:pic>
    </p:spTree>
    <p:extLst>
      <p:ext uri="{BB962C8B-B14F-4D97-AF65-F5344CB8AC3E}">
        <p14:creationId xmlns:p14="http://schemas.microsoft.com/office/powerpoint/2010/main" val="2193496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88720" y="76200"/>
            <a:ext cx="8997696" cy="457200"/>
          </a:xfrm>
        </p:spPr>
        <p:txBody>
          <a:bodyPr>
            <a:noAutofit/>
          </a:bodyPr>
          <a:lstStyle/>
          <a:p>
            <a:r>
              <a:rPr lang="en-US" sz="2500" b="1" dirty="0"/>
              <a:t>Fire Prevention and Protection Methods –SET 212</a:t>
            </a:r>
            <a:endParaRPr lang="en-US" sz="2500" dirty="0"/>
          </a:p>
        </p:txBody>
      </p:sp>
      <p:cxnSp>
        <p:nvCxnSpPr>
          <p:cNvPr id="6" name="Straight Connector 5"/>
          <p:cNvCxnSpPr/>
          <p:nvPr/>
        </p:nvCxnSpPr>
        <p:spPr>
          <a:xfrm>
            <a:off x="1600200" y="685800"/>
            <a:ext cx="7772400" cy="0"/>
          </a:xfrm>
          <a:prstGeom prst="line">
            <a:avLst/>
          </a:prstGeom>
          <a:ln w="57150">
            <a:headEnd type="oval" w="med" len="med"/>
            <a:tailEnd type="oval" w="med" len="med"/>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cxnSp>
      <p:sp>
        <p:nvSpPr>
          <p:cNvPr id="2" name="Content Placeholder 1"/>
          <p:cNvSpPr>
            <a:spLocks noGrp="1"/>
          </p:cNvSpPr>
          <p:nvPr>
            <p:ph sz="quarter" idx="1"/>
          </p:nvPr>
        </p:nvSpPr>
        <p:spPr>
          <a:xfrm>
            <a:off x="548640" y="1143000"/>
            <a:ext cx="10043160" cy="5330952"/>
          </a:xfrm>
        </p:spPr>
        <p:txBody>
          <a:bodyPr>
            <a:normAutofit/>
          </a:bodyPr>
          <a:lstStyle/>
          <a:p>
            <a:pPr>
              <a:buFont typeface="Wingdings" panose="05000000000000000000" pitchFamily="2" charset="2"/>
              <a:buChar char="§"/>
            </a:pPr>
            <a:r>
              <a:rPr lang="en-GB" dirty="0"/>
              <a:t>Fortunately, health &amp; safety has moved on from there.</a:t>
            </a:r>
          </a:p>
          <a:p>
            <a:pPr>
              <a:buFont typeface="Wingdings" panose="05000000000000000000" pitchFamily="2" charset="2"/>
              <a:buChar char="Ø"/>
            </a:pPr>
            <a:endParaRPr lang="en-GB" dirty="0"/>
          </a:p>
          <a:p>
            <a:pPr>
              <a:buFont typeface="Wingdings" panose="05000000000000000000" pitchFamily="2" charset="2"/>
              <a:buChar char="§"/>
            </a:pPr>
            <a:r>
              <a:rPr lang="en-US" dirty="0"/>
              <a:t>What is Health &amp; Safety?.</a:t>
            </a:r>
          </a:p>
          <a:p>
            <a:pPr>
              <a:buFont typeface="Wingdings" panose="05000000000000000000" pitchFamily="2" charset="2"/>
              <a:buChar char="Ø"/>
            </a:pPr>
            <a:endParaRPr lang="en-US" dirty="0"/>
          </a:p>
          <a:p>
            <a:pPr>
              <a:buFont typeface="Wingdings" panose="05000000000000000000" pitchFamily="2" charset="2"/>
              <a:buChar char="§"/>
            </a:pPr>
            <a:r>
              <a:rPr lang="en-GB" dirty="0"/>
              <a:t>Surely, it is COMMON SENSE?</a:t>
            </a:r>
          </a:p>
          <a:p>
            <a:pPr>
              <a:buFont typeface="Wingdings" panose="05000000000000000000" pitchFamily="2" charset="2"/>
              <a:buChar char="Ø"/>
            </a:pPr>
            <a:endParaRPr lang="en-GB" dirty="0"/>
          </a:p>
          <a:p>
            <a:pPr algn="just">
              <a:buFont typeface="Wingdings" panose="05000000000000000000" pitchFamily="2" charset="2"/>
              <a:buChar char="§"/>
            </a:pPr>
            <a:r>
              <a:rPr lang="en-GB" dirty="0"/>
              <a:t>“</a:t>
            </a:r>
            <a:r>
              <a:rPr lang="en-GB" b="1" dirty="0"/>
              <a:t>Common sense is your natural ability to make good judgement &amp; to behave in a practical &amp; sensible way”.</a:t>
            </a:r>
          </a:p>
          <a:p>
            <a:pPr algn="just">
              <a:buFont typeface="Wingdings" panose="05000000000000000000" pitchFamily="2" charset="2"/>
              <a:buChar char="§"/>
            </a:pPr>
            <a:endParaRPr lang="en-GB" b="1" dirty="0"/>
          </a:p>
          <a:p>
            <a:pPr algn="just">
              <a:buFont typeface="Wingdings" panose="05000000000000000000" pitchFamily="2" charset="2"/>
              <a:buChar char="§"/>
            </a:pPr>
            <a:r>
              <a:rPr lang="en-GB" dirty="0"/>
              <a:t>Unfortunately, history tells us that common sense is not so common, which is why, historically, a lot of our health &amp; safety has been retrospective.</a:t>
            </a:r>
            <a:endParaRPr lang="en-US" dirty="0"/>
          </a:p>
          <a:p>
            <a:pPr marL="0" indent="0">
              <a:buNone/>
            </a:pPr>
            <a:endParaRPr lang="en-US" sz="2000" b="1" dirty="0"/>
          </a:p>
          <a:p>
            <a:pPr marL="0" indent="0">
              <a:buNone/>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b="1" dirty="0">
              <a:solidFill>
                <a:srgbClr val="FF0000"/>
              </a:solidFill>
              <a:latin typeface="+mj-lt"/>
            </a:endParaRPr>
          </a:p>
        </p:txBody>
      </p:sp>
      <p:sp>
        <p:nvSpPr>
          <p:cNvPr id="3" name="Slide Number Placeholder 2"/>
          <p:cNvSpPr>
            <a:spLocks noGrp="1"/>
          </p:cNvSpPr>
          <p:nvPr>
            <p:ph type="sldNum" sz="quarter" idx="15"/>
          </p:nvPr>
        </p:nvSpPr>
        <p:spPr/>
        <p:txBody>
          <a:bodyPr/>
          <a:lstStyle/>
          <a:p>
            <a:fld id="{D8989D64-87E4-4DE7-B409-61F0808C40BD}" type="slidenum">
              <a:rPr lang="en-US" smtClean="0"/>
              <a:t>5</a:t>
            </a:fld>
            <a:endParaRPr lang="en-US" dirty="0"/>
          </a:p>
        </p:txBody>
      </p:sp>
    </p:spTree>
    <p:extLst>
      <p:ext uri="{BB962C8B-B14F-4D97-AF65-F5344CB8AC3E}">
        <p14:creationId xmlns:p14="http://schemas.microsoft.com/office/powerpoint/2010/main" val="2461088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88720" y="76200"/>
            <a:ext cx="8997696" cy="457200"/>
          </a:xfrm>
        </p:spPr>
        <p:txBody>
          <a:bodyPr>
            <a:noAutofit/>
          </a:bodyPr>
          <a:lstStyle/>
          <a:p>
            <a:r>
              <a:rPr lang="en-US" sz="2500" b="1" dirty="0"/>
              <a:t>Fire Prevention and Protection Methods –SET 212</a:t>
            </a:r>
            <a:endParaRPr lang="en-US" sz="2500" dirty="0"/>
          </a:p>
        </p:txBody>
      </p:sp>
      <p:cxnSp>
        <p:nvCxnSpPr>
          <p:cNvPr id="6" name="Straight Connector 5"/>
          <p:cNvCxnSpPr/>
          <p:nvPr/>
        </p:nvCxnSpPr>
        <p:spPr>
          <a:xfrm>
            <a:off x="1600200" y="685800"/>
            <a:ext cx="7772400" cy="0"/>
          </a:xfrm>
          <a:prstGeom prst="line">
            <a:avLst/>
          </a:prstGeom>
          <a:ln w="57150">
            <a:headEnd type="oval" w="med" len="med"/>
            <a:tailEnd type="oval" w="med" len="med"/>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cxnSp>
      <p:sp>
        <p:nvSpPr>
          <p:cNvPr id="2" name="Content Placeholder 1"/>
          <p:cNvSpPr>
            <a:spLocks noGrp="1"/>
          </p:cNvSpPr>
          <p:nvPr>
            <p:ph sz="quarter" idx="1"/>
          </p:nvPr>
        </p:nvSpPr>
        <p:spPr>
          <a:xfrm>
            <a:off x="548640" y="1143000"/>
            <a:ext cx="10043160" cy="5330952"/>
          </a:xfrm>
        </p:spPr>
        <p:txBody>
          <a:bodyPr>
            <a:normAutofit/>
          </a:bodyPr>
          <a:lstStyle/>
          <a:p>
            <a:pPr algn="ctr">
              <a:buFont typeface="Wingdings" panose="05000000000000000000" pitchFamily="2" charset="2"/>
              <a:buChar char="§"/>
            </a:pPr>
            <a:r>
              <a:rPr lang="en-GB" sz="2000" b="1" dirty="0">
                <a:solidFill>
                  <a:srgbClr val="FF0000"/>
                </a:solidFill>
              </a:rPr>
              <a:t>WHY DO WE SHY AWAY FROM FRA?</a:t>
            </a:r>
          </a:p>
          <a:p>
            <a:pPr algn="ctr">
              <a:buFont typeface="Wingdings" panose="05000000000000000000" pitchFamily="2" charset="2"/>
              <a:buChar char="§"/>
            </a:pPr>
            <a:endParaRPr lang="en-US" sz="2000" b="1" dirty="0">
              <a:solidFill>
                <a:srgbClr val="FF0000"/>
              </a:solidFill>
            </a:endParaRPr>
          </a:p>
          <a:p>
            <a:pPr algn="just">
              <a:buFont typeface="Wingdings" panose="05000000000000000000" pitchFamily="2" charset="2"/>
              <a:buChar char="ü"/>
            </a:pPr>
            <a:r>
              <a:rPr lang="en-GB" sz="2000" dirty="0"/>
              <a:t>Risk Assessment </a:t>
            </a:r>
          </a:p>
          <a:p>
            <a:pPr algn="just">
              <a:buFont typeface="Wingdings" panose="05000000000000000000" pitchFamily="2" charset="2"/>
              <a:buChar char="ü"/>
            </a:pPr>
            <a:r>
              <a:rPr lang="en-GB" sz="2000" dirty="0"/>
              <a:t>Dynamic Risk Assessment </a:t>
            </a:r>
          </a:p>
          <a:p>
            <a:pPr algn="just">
              <a:buFont typeface="Wingdings" panose="05000000000000000000" pitchFamily="2" charset="2"/>
              <a:buChar char="ü"/>
            </a:pPr>
            <a:endParaRPr lang="en-GB" sz="2000" dirty="0"/>
          </a:p>
          <a:p>
            <a:pPr algn="just">
              <a:buFont typeface="Wingdings" panose="05000000000000000000" pitchFamily="2" charset="2"/>
              <a:buChar char="§"/>
            </a:pPr>
            <a:r>
              <a:rPr lang="en-US" dirty="0"/>
              <a:t>Fire Risk Assessment ?</a:t>
            </a:r>
          </a:p>
          <a:p>
            <a:pPr algn="just">
              <a:buFont typeface="Wingdings" panose="05000000000000000000" pitchFamily="2" charset="2"/>
              <a:buChar char="§"/>
            </a:pPr>
            <a:endParaRPr lang="en-US" dirty="0"/>
          </a:p>
          <a:p>
            <a:pPr algn="just">
              <a:buFont typeface="Wingdings" panose="05000000000000000000" pitchFamily="2" charset="2"/>
              <a:buChar char="§"/>
            </a:pPr>
            <a:r>
              <a:rPr lang="en-GB" dirty="0"/>
              <a:t>What is a fire risk assessment?</a:t>
            </a:r>
          </a:p>
          <a:p>
            <a:pPr algn="just">
              <a:buFont typeface="Wingdings" panose="05000000000000000000" pitchFamily="2" charset="2"/>
              <a:buChar char="§"/>
            </a:pPr>
            <a:endParaRPr lang="en-GB" dirty="0"/>
          </a:p>
          <a:p>
            <a:pPr algn="just">
              <a:buFont typeface="Wingdings" panose="05000000000000000000" pitchFamily="2" charset="2"/>
              <a:buChar char="§"/>
            </a:pPr>
            <a:r>
              <a:rPr lang="en-GB" dirty="0"/>
              <a:t>And what is a risk assessment for?</a:t>
            </a:r>
          </a:p>
          <a:p>
            <a:pPr algn="just">
              <a:buFont typeface="Wingdings" panose="05000000000000000000" pitchFamily="2" charset="2"/>
              <a:buChar char="§"/>
            </a:pPr>
            <a:endParaRPr lang="en-GB" dirty="0"/>
          </a:p>
          <a:p>
            <a:pPr algn="just">
              <a:buFont typeface="Wingdings" panose="05000000000000000000" pitchFamily="2" charset="2"/>
              <a:buChar char="§"/>
            </a:pPr>
            <a:r>
              <a:rPr lang="en-GB" dirty="0"/>
              <a:t>Why do you even need this bit of paper anyway?</a:t>
            </a: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b="1" dirty="0">
              <a:solidFill>
                <a:srgbClr val="FF0000"/>
              </a:solidFill>
              <a:latin typeface="+mj-lt"/>
            </a:endParaRPr>
          </a:p>
        </p:txBody>
      </p:sp>
      <p:sp>
        <p:nvSpPr>
          <p:cNvPr id="3" name="Slide Number Placeholder 2"/>
          <p:cNvSpPr>
            <a:spLocks noGrp="1"/>
          </p:cNvSpPr>
          <p:nvPr>
            <p:ph type="sldNum" sz="quarter" idx="15"/>
          </p:nvPr>
        </p:nvSpPr>
        <p:spPr/>
        <p:txBody>
          <a:bodyPr/>
          <a:lstStyle/>
          <a:p>
            <a:fld id="{D8989D64-87E4-4DE7-B409-61F0808C40BD}" type="slidenum">
              <a:rPr lang="en-US" smtClean="0"/>
              <a:t>6</a:t>
            </a:fld>
            <a:endParaRPr lang="en-US"/>
          </a:p>
        </p:txBody>
      </p:sp>
    </p:spTree>
    <p:extLst>
      <p:ext uri="{BB962C8B-B14F-4D97-AF65-F5344CB8AC3E}">
        <p14:creationId xmlns:p14="http://schemas.microsoft.com/office/powerpoint/2010/main" val="1580759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88720" y="76200"/>
            <a:ext cx="8997696" cy="457200"/>
          </a:xfrm>
        </p:spPr>
        <p:txBody>
          <a:bodyPr>
            <a:noAutofit/>
          </a:bodyPr>
          <a:lstStyle/>
          <a:p>
            <a:r>
              <a:rPr lang="en-US" sz="2500" b="1" dirty="0"/>
              <a:t>Fire Prevention and Protection Methods –SET 212</a:t>
            </a:r>
            <a:endParaRPr lang="en-US" sz="2500" dirty="0"/>
          </a:p>
        </p:txBody>
      </p:sp>
      <p:cxnSp>
        <p:nvCxnSpPr>
          <p:cNvPr id="6" name="Straight Connector 5"/>
          <p:cNvCxnSpPr/>
          <p:nvPr/>
        </p:nvCxnSpPr>
        <p:spPr>
          <a:xfrm>
            <a:off x="1600200" y="685800"/>
            <a:ext cx="7772400" cy="0"/>
          </a:xfrm>
          <a:prstGeom prst="line">
            <a:avLst/>
          </a:prstGeom>
          <a:ln w="57150">
            <a:headEnd type="oval" w="med" len="med"/>
            <a:tailEnd type="oval" w="med" len="med"/>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cxnSp>
      <p:sp>
        <p:nvSpPr>
          <p:cNvPr id="2" name="Content Placeholder 1"/>
          <p:cNvSpPr>
            <a:spLocks noGrp="1"/>
          </p:cNvSpPr>
          <p:nvPr>
            <p:ph sz="quarter" idx="1"/>
          </p:nvPr>
        </p:nvSpPr>
        <p:spPr>
          <a:xfrm>
            <a:off x="665988" y="815503"/>
            <a:ext cx="10043160" cy="5330952"/>
          </a:xfrm>
        </p:spPr>
        <p:txBody>
          <a:bodyPr>
            <a:normAutofit/>
          </a:bodyPr>
          <a:lstStyle/>
          <a:p>
            <a:pPr marL="0" indent="0" algn="ctr">
              <a:buNone/>
            </a:pPr>
            <a:endParaRPr lang="en-GB" b="1" dirty="0">
              <a:solidFill>
                <a:srgbClr val="FF0000"/>
              </a:solidFill>
            </a:endParaRPr>
          </a:p>
          <a:p>
            <a:pPr algn="just">
              <a:buFont typeface="Wingdings" panose="05000000000000000000" pitchFamily="2" charset="2"/>
              <a:buChar char="§"/>
            </a:pPr>
            <a:r>
              <a:rPr lang="en-GB" sz="2200" dirty="0"/>
              <a:t>A fire risk assessment is designed to minimise the probability of the event of a fire by identifying the potential hazards and fire risks within a building.</a:t>
            </a:r>
          </a:p>
          <a:p>
            <a:pPr algn="just">
              <a:buFont typeface="Wingdings" panose="05000000000000000000" pitchFamily="2" charset="2"/>
              <a:buChar char="§"/>
            </a:pPr>
            <a:endParaRPr lang="en-GB" sz="2200" dirty="0"/>
          </a:p>
          <a:p>
            <a:pPr algn="just">
              <a:buFont typeface="Wingdings" panose="05000000000000000000" pitchFamily="2" charset="2"/>
              <a:buChar char="§"/>
            </a:pPr>
            <a:r>
              <a:rPr lang="en-GB" sz="2000" dirty="0"/>
              <a:t>However, it doesn’t just examine the structure of the building itself, but the contents of the building, the layout, and the use of the building.</a:t>
            </a:r>
          </a:p>
          <a:p>
            <a:pPr algn="just">
              <a:buFont typeface="Wingdings" panose="05000000000000000000" pitchFamily="2" charset="2"/>
              <a:buChar char="§"/>
            </a:pPr>
            <a:endParaRPr lang="en-GB" sz="2000" dirty="0"/>
          </a:p>
          <a:p>
            <a:pPr algn="just">
              <a:buFont typeface="Wingdings" panose="05000000000000000000" pitchFamily="2" charset="2"/>
              <a:buChar char="§"/>
            </a:pPr>
            <a:r>
              <a:rPr lang="en-GB" sz="2000" dirty="0">
                <a:solidFill>
                  <a:srgbClr val="00B0F0"/>
                </a:solidFill>
              </a:rPr>
              <a:t>How does the use of the building affect the fire risk?</a:t>
            </a:r>
          </a:p>
          <a:p>
            <a:pPr algn="just">
              <a:buFont typeface="Wingdings" panose="05000000000000000000" pitchFamily="2" charset="2"/>
              <a:buChar char="§"/>
            </a:pPr>
            <a:r>
              <a:rPr lang="en-GB" sz="2000" dirty="0">
                <a:solidFill>
                  <a:srgbClr val="00B0F0"/>
                </a:solidFill>
              </a:rPr>
              <a:t>How many people are in the building?</a:t>
            </a:r>
          </a:p>
          <a:p>
            <a:pPr algn="just">
              <a:buFont typeface="Wingdings" panose="05000000000000000000" pitchFamily="2" charset="2"/>
              <a:buChar char="§"/>
            </a:pPr>
            <a:r>
              <a:rPr lang="en-GB" sz="2000" dirty="0">
                <a:solidFill>
                  <a:srgbClr val="00B0F0"/>
                </a:solidFill>
              </a:rPr>
              <a:t>How will they escape?</a:t>
            </a:r>
          </a:p>
          <a:p>
            <a:pPr algn="just">
              <a:buFont typeface="Wingdings" panose="05000000000000000000" pitchFamily="2" charset="2"/>
              <a:buChar char="§"/>
            </a:pPr>
            <a:r>
              <a:rPr lang="en-GB" sz="2000" dirty="0">
                <a:solidFill>
                  <a:srgbClr val="00B0F0"/>
                </a:solidFill>
              </a:rPr>
              <a:t>What steps should be taken to minimise the dangers?</a:t>
            </a:r>
            <a:endParaRPr lang="en-US" sz="2000" dirty="0">
              <a:solidFill>
                <a:srgbClr val="00B0F0"/>
              </a:solidFill>
            </a:endParaRPr>
          </a:p>
          <a:p>
            <a:pPr marL="0" indent="0">
              <a:buNone/>
            </a:pPr>
            <a:r>
              <a:rPr lang="en-US" sz="2000" dirty="0"/>
              <a:t> </a:t>
            </a:r>
          </a:p>
          <a:p>
            <a:pPr>
              <a:buFont typeface="Wingdings" panose="05000000000000000000" pitchFamily="2" charset="2"/>
              <a:buChar char="Ø"/>
            </a:pPr>
            <a:endParaRPr lang="en-US" dirty="0"/>
          </a:p>
          <a:p>
            <a:pPr marL="0" indent="0">
              <a:buNone/>
            </a:pPr>
            <a:endParaRPr lang="en-US" sz="2000" b="1" dirty="0"/>
          </a:p>
          <a:p>
            <a:pPr marL="0" indent="0">
              <a:buNone/>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marL="0" indent="0">
              <a:buNone/>
            </a:pPr>
            <a:endParaRPr lang="en-US" b="1" dirty="0">
              <a:solidFill>
                <a:srgbClr val="FF0000"/>
              </a:solidFill>
              <a:latin typeface="+mj-lt"/>
            </a:endParaRPr>
          </a:p>
        </p:txBody>
      </p:sp>
      <p:sp>
        <p:nvSpPr>
          <p:cNvPr id="3" name="Slide Number Placeholder 2"/>
          <p:cNvSpPr>
            <a:spLocks noGrp="1"/>
          </p:cNvSpPr>
          <p:nvPr>
            <p:ph type="sldNum" sz="quarter" idx="15"/>
          </p:nvPr>
        </p:nvSpPr>
        <p:spPr/>
        <p:txBody>
          <a:bodyPr/>
          <a:lstStyle/>
          <a:p>
            <a:fld id="{D8989D64-87E4-4DE7-B409-61F0808C40BD}" type="slidenum">
              <a:rPr lang="en-US" smtClean="0"/>
              <a:t>7</a:t>
            </a:fld>
            <a:endParaRPr lang="en-US"/>
          </a:p>
        </p:txBody>
      </p:sp>
    </p:spTree>
    <p:extLst>
      <p:ext uri="{BB962C8B-B14F-4D97-AF65-F5344CB8AC3E}">
        <p14:creationId xmlns:p14="http://schemas.microsoft.com/office/powerpoint/2010/main" val="1491612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88720" y="76200"/>
            <a:ext cx="8997696" cy="457200"/>
          </a:xfrm>
        </p:spPr>
        <p:txBody>
          <a:bodyPr>
            <a:noAutofit/>
          </a:bodyPr>
          <a:lstStyle/>
          <a:p>
            <a:r>
              <a:rPr lang="en-US" sz="2500" b="1" dirty="0"/>
              <a:t>Fire Prevention and Protection Methods –SET 212</a:t>
            </a:r>
            <a:endParaRPr lang="en-US" sz="2500" dirty="0"/>
          </a:p>
        </p:txBody>
      </p:sp>
      <p:cxnSp>
        <p:nvCxnSpPr>
          <p:cNvPr id="6" name="Straight Connector 5"/>
          <p:cNvCxnSpPr/>
          <p:nvPr/>
        </p:nvCxnSpPr>
        <p:spPr>
          <a:xfrm>
            <a:off x="1600200" y="685800"/>
            <a:ext cx="7772400" cy="0"/>
          </a:xfrm>
          <a:prstGeom prst="line">
            <a:avLst/>
          </a:prstGeom>
          <a:ln w="57150">
            <a:headEnd type="oval" w="med" len="med"/>
            <a:tailEnd type="oval" w="med" len="med"/>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cxnSp>
      <p:sp>
        <p:nvSpPr>
          <p:cNvPr id="2" name="Content Placeholder 1"/>
          <p:cNvSpPr>
            <a:spLocks noGrp="1"/>
          </p:cNvSpPr>
          <p:nvPr>
            <p:ph sz="quarter" idx="1"/>
          </p:nvPr>
        </p:nvSpPr>
        <p:spPr>
          <a:xfrm>
            <a:off x="548639" y="878108"/>
            <a:ext cx="9937699" cy="5595844"/>
          </a:xfrm>
        </p:spPr>
        <p:txBody>
          <a:bodyPr>
            <a:normAutofit/>
          </a:bodyPr>
          <a:lstStyle/>
          <a:p>
            <a:pPr algn="ctr">
              <a:buFont typeface="Wingdings" panose="05000000000000000000" pitchFamily="2" charset="2"/>
              <a:buChar char="§"/>
            </a:pPr>
            <a:r>
              <a:rPr lang="en-GB" sz="2000" b="1" dirty="0">
                <a:solidFill>
                  <a:srgbClr val="C00000"/>
                </a:solidFill>
              </a:rPr>
              <a:t>WHO'S RESPONSIBLE?</a:t>
            </a:r>
          </a:p>
          <a:p>
            <a:pPr marL="0" indent="0">
              <a:buNone/>
            </a:pPr>
            <a:r>
              <a:rPr lang="en-GB" b="1" dirty="0"/>
              <a:t>• </a:t>
            </a:r>
            <a:r>
              <a:rPr lang="en-GB" sz="2000" dirty="0"/>
              <a:t>An employer</a:t>
            </a:r>
          </a:p>
          <a:p>
            <a:pPr marL="0" indent="0">
              <a:buNone/>
            </a:pPr>
            <a:r>
              <a:rPr lang="en-GB" sz="2000" dirty="0"/>
              <a:t>• The owner</a:t>
            </a:r>
          </a:p>
          <a:p>
            <a:pPr marL="0" indent="0">
              <a:buNone/>
            </a:pPr>
            <a:r>
              <a:rPr lang="en-GB" sz="2000" dirty="0"/>
              <a:t>• The landlord</a:t>
            </a:r>
          </a:p>
          <a:p>
            <a:pPr marL="0" indent="0">
              <a:buNone/>
            </a:pPr>
            <a:r>
              <a:rPr lang="en-GB" sz="2000" dirty="0"/>
              <a:t>• An occupier.</a:t>
            </a:r>
          </a:p>
          <a:p>
            <a:pPr marL="0" indent="0">
              <a:buNone/>
            </a:pPr>
            <a:endParaRPr lang="en-GB" sz="2000" dirty="0"/>
          </a:p>
          <a:p>
            <a:pPr>
              <a:buFont typeface="Wingdings" panose="05000000000000000000" pitchFamily="2" charset="2"/>
              <a:buChar char="§"/>
            </a:pPr>
            <a:r>
              <a:rPr lang="en-GB" sz="2000" dirty="0"/>
              <a:t>Anyone else with control of the premises, e.g. a facilities manager, building manager, managing agent or risk assessor.</a:t>
            </a:r>
          </a:p>
          <a:p>
            <a:pPr>
              <a:buFont typeface="Wingdings" panose="05000000000000000000" pitchFamily="2" charset="2"/>
              <a:buChar char="§"/>
            </a:pPr>
            <a:endParaRPr lang="en-GB" sz="2000" dirty="0"/>
          </a:p>
          <a:p>
            <a:pPr>
              <a:buFont typeface="Wingdings" panose="05000000000000000000" pitchFamily="2" charset="2"/>
              <a:buChar char="§"/>
            </a:pPr>
            <a:r>
              <a:rPr lang="en-GB" sz="2000" dirty="0"/>
              <a:t>You’re known as the ‘responsible person’. If there’s more than one responsible person, you have to work together to meet your responsibilities.</a:t>
            </a:r>
            <a:endParaRPr lang="en-US" sz="2000" dirty="0"/>
          </a:p>
          <a:p>
            <a:pPr>
              <a:buFont typeface="Wingdings" panose="05000000000000000000" pitchFamily="2" charset="2"/>
              <a:buChar char="Ø"/>
            </a:pPr>
            <a:endParaRPr lang="en-US" sz="2000" dirty="0"/>
          </a:p>
          <a:p>
            <a:pPr marL="0" indent="0">
              <a:buNone/>
            </a:pPr>
            <a:endParaRPr lang="en-US" sz="2000" b="1" dirty="0"/>
          </a:p>
          <a:p>
            <a:pPr marL="0" indent="0">
              <a:buNone/>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b="1" dirty="0">
              <a:solidFill>
                <a:srgbClr val="FF0000"/>
              </a:solidFill>
              <a:latin typeface="+mj-lt"/>
            </a:endParaRPr>
          </a:p>
        </p:txBody>
      </p:sp>
      <p:sp>
        <p:nvSpPr>
          <p:cNvPr id="3" name="Slide Number Placeholder 2"/>
          <p:cNvSpPr>
            <a:spLocks noGrp="1"/>
          </p:cNvSpPr>
          <p:nvPr>
            <p:ph type="sldNum" sz="quarter" idx="15"/>
          </p:nvPr>
        </p:nvSpPr>
        <p:spPr/>
        <p:txBody>
          <a:bodyPr/>
          <a:lstStyle/>
          <a:p>
            <a:fld id="{D8989D64-87E4-4DE7-B409-61F0808C40BD}" type="slidenum">
              <a:rPr lang="en-US" smtClean="0"/>
              <a:t>8</a:t>
            </a:fld>
            <a:endParaRPr lang="en-US"/>
          </a:p>
        </p:txBody>
      </p:sp>
    </p:spTree>
    <p:extLst>
      <p:ext uri="{BB962C8B-B14F-4D97-AF65-F5344CB8AC3E}">
        <p14:creationId xmlns:p14="http://schemas.microsoft.com/office/powerpoint/2010/main" val="1879070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88720" y="76200"/>
            <a:ext cx="8997696" cy="457200"/>
          </a:xfrm>
        </p:spPr>
        <p:txBody>
          <a:bodyPr>
            <a:noAutofit/>
          </a:bodyPr>
          <a:lstStyle/>
          <a:p>
            <a:r>
              <a:rPr lang="en-US" sz="2500" b="1" dirty="0"/>
              <a:t>Fire Prevention and Protection Methods –SET 212</a:t>
            </a:r>
            <a:endParaRPr lang="en-US" sz="2500" dirty="0"/>
          </a:p>
        </p:txBody>
      </p:sp>
      <p:cxnSp>
        <p:nvCxnSpPr>
          <p:cNvPr id="6" name="Straight Connector 5"/>
          <p:cNvCxnSpPr/>
          <p:nvPr/>
        </p:nvCxnSpPr>
        <p:spPr>
          <a:xfrm>
            <a:off x="1600200" y="685800"/>
            <a:ext cx="7772400" cy="0"/>
          </a:xfrm>
          <a:prstGeom prst="line">
            <a:avLst/>
          </a:prstGeom>
          <a:ln w="57150">
            <a:headEnd type="oval" w="med" len="med"/>
            <a:tailEnd type="oval" w="med" len="med"/>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cxnSp>
      <p:sp>
        <p:nvSpPr>
          <p:cNvPr id="2" name="Content Placeholder 1"/>
          <p:cNvSpPr>
            <a:spLocks noGrp="1"/>
          </p:cNvSpPr>
          <p:nvPr>
            <p:ph sz="quarter" idx="1"/>
          </p:nvPr>
        </p:nvSpPr>
        <p:spPr>
          <a:xfrm>
            <a:off x="548639" y="878108"/>
            <a:ext cx="9937699" cy="5595844"/>
          </a:xfrm>
        </p:spPr>
        <p:txBody>
          <a:bodyPr>
            <a:normAutofit/>
          </a:bodyPr>
          <a:lstStyle/>
          <a:p>
            <a:pPr algn="ctr">
              <a:buFont typeface="Wingdings" panose="05000000000000000000" pitchFamily="2" charset="2"/>
              <a:buChar char="§"/>
            </a:pPr>
            <a:r>
              <a:rPr lang="en-GB" sz="2000" b="1" dirty="0">
                <a:solidFill>
                  <a:srgbClr val="C00000"/>
                </a:solidFill>
              </a:rPr>
              <a:t>RESPONSIBILITIES</a:t>
            </a:r>
          </a:p>
          <a:p>
            <a:pPr algn="ctr">
              <a:buFont typeface="Wingdings" panose="05000000000000000000" pitchFamily="2" charset="2"/>
              <a:buChar char="§"/>
            </a:pPr>
            <a:endParaRPr lang="en-GB" sz="2000" b="1" dirty="0">
              <a:solidFill>
                <a:srgbClr val="C00000"/>
              </a:solidFill>
            </a:endParaRPr>
          </a:p>
          <a:p>
            <a:pPr marL="0" indent="0" algn="just">
              <a:buNone/>
            </a:pPr>
            <a:r>
              <a:rPr lang="en-GB" sz="2000" dirty="0"/>
              <a:t>As the responsible person you must:</a:t>
            </a:r>
          </a:p>
          <a:p>
            <a:pPr algn="just">
              <a:buFont typeface="Wingdings" panose="05000000000000000000" pitchFamily="2" charset="2"/>
              <a:buChar char="v"/>
            </a:pPr>
            <a:r>
              <a:rPr lang="en-GB" sz="2000" dirty="0"/>
              <a:t>Carry out a fire risk assessment of the premises and review it regularly</a:t>
            </a:r>
          </a:p>
          <a:p>
            <a:pPr marL="0" indent="0" algn="just">
              <a:buNone/>
            </a:pPr>
            <a:endParaRPr lang="en-GB" sz="2000" dirty="0"/>
          </a:p>
          <a:p>
            <a:pPr algn="just">
              <a:buFont typeface="Wingdings" panose="05000000000000000000" pitchFamily="2" charset="2"/>
              <a:buChar char="v"/>
            </a:pPr>
            <a:r>
              <a:rPr lang="en-GB" sz="2000" dirty="0"/>
              <a:t>Tell staff or their representatives about the risks you’ve identified.</a:t>
            </a:r>
          </a:p>
          <a:p>
            <a:pPr marL="0" indent="0" algn="just">
              <a:buNone/>
            </a:pPr>
            <a:endParaRPr lang="en-GB" sz="2000" dirty="0"/>
          </a:p>
          <a:p>
            <a:pPr algn="just">
              <a:buFont typeface="Wingdings" panose="05000000000000000000" pitchFamily="2" charset="2"/>
              <a:buChar char="v"/>
            </a:pPr>
            <a:r>
              <a:rPr lang="en-GB" sz="2000" dirty="0"/>
              <a:t>Put in place, and maintain, appropriate fire safety measures.</a:t>
            </a:r>
          </a:p>
          <a:p>
            <a:pPr algn="just">
              <a:buFont typeface="Wingdings" panose="05000000000000000000" pitchFamily="2" charset="2"/>
              <a:buChar char="v"/>
            </a:pPr>
            <a:endParaRPr lang="en-GB" sz="2000" dirty="0"/>
          </a:p>
          <a:p>
            <a:pPr algn="just">
              <a:buFont typeface="Wingdings" panose="05000000000000000000" pitchFamily="2" charset="2"/>
              <a:buChar char="v"/>
            </a:pPr>
            <a:r>
              <a:rPr lang="en-GB" sz="2000" dirty="0"/>
              <a:t>Plan for an emergency.</a:t>
            </a:r>
          </a:p>
          <a:p>
            <a:pPr algn="just">
              <a:buFont typeface="Wingdings" panose="05000000000000000000" pitchFamily="2" charset="2"/>
              <a:buChar char="v"/>
            </a:pPr>
            <a:endParaRPr lang="en-GB" sz="2000" dirty="0"/>
          </a:p>
          <a:p>
            <a:pPr algn="just">
              <a:buFont typeface="Wingdings" panose="05000000000000000000" pitchFamily="2" charset="2"/>
              <a:buChar char="v"/>
            </a:pPr>
            <a:r>
              <a:rPr lang="en-GB" sz="2000" dirty="0"/>
              <a:t>Provide staff information, fire safety instruction and training.</a:t>
            </a:r>
            <a:endParaRPr lang="en-US" sz="2000" dirty="0"/>
          </a:p>
          <a:p>
            <a:pPr marL="0" indent="0">
              <a:buNone/>
            </a:pPr>
            <a:endParaRPr lang="en-US" sz="2000" dirty="0"/>
          </a:p>
          <a:p>
            <a:pPr>
              <a:buFont typeface="Wingdings" panose="05000000000000000000" pitchFamily="2" charset="2"/>
              <a:buChar char="§"/>
            </a:pPr>
            <a:endParaRPr lang="en-US" dirty="0"/>
          </a:p>
          <a:p>
            <a:pPr>
              <a:buFont typeface="Wingdings" panose="05000000000000000000" pitchFamily="2" charset="2"/>
              <a:buChar char="Ø"/>
            </a:pPr>
            <a:endParaRPr lang="en-US" dirty="0"/>
          </a:p>
          <a:p>
            <a:pPr marL="0" indent="0">
              <a:buNone/>
            </a:pPr>
            <a:endParaRPr lang="en-US" sz="2000" b="1" dirty="0"/>
          </a:p>
          <a:p>
            <a:pPr marL="0" indent="0">
              <a:buNone/>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b="1" dirty="0">
              <a:solidFill>
                <a:srgbClr val="FF0000"/>
              </a:solidFill>
              <a:latin typeface="+mj-lt"/>
            </a:endParaRPr>
          </a:p>
        </p:txBody>
      </p:sp>
      <p:sp>
        <p:nvSpPr>
          <p:cNvPr id="3" name="Slide Number Placeholder 2"/>
          <p:cNvSpPr>
            <a:spLocks noGrp="1"/>
          </p:cNvSpPr>
          <p:nvPr>
            <p:ph type="sldNum" sz="quarter" idx="15"/>
          </p:nvPr>
        </p:nvSpPr>
        <p:spPr/>
        <p:txBody>
          <a:bodyPr/>
          <a:lstStyle/>
          <a:p>
            <a:fld id="{D8989D64-87E4-4DE7-B409-61F0808C40BD}" type="slidenum">
              <a:rPr lang="en-US" smtClean="0"/>
              <a:t>9</a:t>
            </a:fld>
            <a:endParaRPr lang="en-US"/>
          </a:p>
        </p:txBody>
      </p:sp>
    </p:spTree>
    <p:extLst>
      <p:ext uri="{BB962C8B-B14F-4D97-AF65-F5344CB8AC3E}">
        <p14:creationId xmlns:p14="http://schemas.microsoft.com/office/powerpoint/2010/main" val="39419845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5205</TotalTime>
  <Words>1122</Words>
  <Application>Microsoft Macintosh PowerPoint</Application>
  <PresentationFormat>Custom</PresentationFormat>
  <Paragraphs>192</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宋体</vt:lpstr>
      <vt:lpstr>Arial</vt:lpstr>
      <vt:lpstr>Calibri</vt:lpstr>
      <vt:lpstr>Century Schoolbook</vt:lpstr>
      <vt:lpstr>Wingdings</vt:lpstr>
      <vt:lpstr>Wingdings 2</vt:lpstr>
      <vt:lpstr>Oriel</vt:lpstr>
      <vt:lpstr>PowerPoint Presentation</vt:lpstr>
      <vt:lpstr>Fire Prevention and Protection Methods –SET 212</vt:lpstr>
      <vt:lpstr>Fire Prevention and Protection Methods –SET 212</vt:lpstr>
      <vt:lpstr>Fire Prevention and Protection Methods –SET 212</vt:lpstr>
      <vt:lpstr>Fire Prevention and Protection Methods –SET 212</vt:lpstr>
      <vt:lpstr>Fire Prevention and Protection Methods –SET 212</vt:lpstr>
      <vt:lpstr>Fire Prevention and Protection Methods –SET 212</vt:lpstr>
      <vt:lpstr>Fire Prevention and Protection Methods –SET 212</vt:lpstr>
      <vt:lpstr>Fire Prevention and Protection Methods –SET 212</vt:lpstr>
      <vt:lpstr>Fire Prevention and Protection Methods –SET 212</vt:lpstr>
      <vt:lpstr>Fire Prevention and Protection Methods –SET 212</vt:lpstr>
      <vt:lpstr>Fire Prevention and Protection Methods –SET 212</vt:lpstr>
      <vt:lpstr>Fire Prevention and Protection Methods –SET 212</vt:lpstr>
      <vt:lpstr>Fire Prevention and Protection Methods –SET 212</vt:lpstr>
      <vt:lpstr>Fire Prevention and Protection Methods –SET 212</vt:lpstr>
      <vt:lpstr>Fire Prevention and Protection Methods –SET 212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CHARACTERISATION OF MAGNESIUM-NICKEL COMPOSITE</dc:title>
  <dc:creator>NASLEK</dc:creator>
  <cp:lastModifiedBy>Manswr Alenezi</cp:lastModifiedBy>
  <cp:revision>251</cp:revision>
  <dcterms:created xsi:type="dcterms:W3CDTF">2014-12-22T03:01:06Z</dcterms:created>
  <dcterms:modified xsi:type="dcterms:W3CDTF">2025-09-03T17:40:20Z</dcterms:modified>
</cp:coreProperties>
</file>