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1" r:id="rId3"/>
    <p:sldId id="259" r:id="rId4"/>
    <p:sldId id="260" r:id="rId5"/>
    <p:sldId id="273" r:id="rId6"/>
    <p:sldId id="258" r:id="rId7"/>
    <p:sldId id="272" r:id="rId8"/>
    <p:sldId id="270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9660" autoAdjust="0"/>
  </p:normalViewPr>
  <p:slideViewPr>
    <p:cSldViewPr snapToGrid="0">
      <p:cViewPr varScale="1">
        <p:scale>
          <a:sx n="59" d="100"/>
          <a:sy n="59" d="100"/>
        </p:scale>
        <p:origin x="8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0114-E9BB-49BC-A02E-9FA3FFFAE5F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A8190-753C-4378-8AA2-7C047BB5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"Data Integrity and Efficiency Framework" is a robust solution designed to </a:t>
            </a:r>
            <a:r>
              <a:rPr lang="en-US" dirty="0" err="1"/>
              <a:t>opti</a:t>
            </a:r>
            <a:r>
              <a:rPr lang="en-US" dirty="0"/>
              <a:t>-</a:t>
            </a:r>
          </a:p>
          <a:p>
            <a:r>
              <a:rPr lang="en-US" dirty="0" err="1"/>
              <a:t>mize</a:t>
            </a:r>
            <a:r>
              <a:rPr lang="en-US" dirty="0"/>
              <a:t> data communication channels. Leveraging advanced techniques such as bit and</a:t>
            </a:r>
          </a:p>
          <a:p>
            <a:r>
              <a:rPr lang="en-US" dirty="0"/>
              <a:t>character stuffing, along with Hamming distance parity checks, the framework ensures</a:t>
            </a:r>
          </a:p>
          <a:p>
            <a:r>
              <a:rPr lang="en-US" dirty="0"/>
              <a:t>precise data transfer by minimizing errors. With a focus on reliability and efficacy, this</a:t>
            </a:r>
          </a:p>
          <a:p>
            <a:r>
              <a:rPr lang="en-US" dirty="0"/>
              <a:t>comprehensive structure guarantees dependable information exchange, reducing mis-</a:t>
            </a:r>
          </a:p>
          <a:p>
            <a:r>
              <a:rPr lang="en-US" dirty="0"/>
              <a:t>takes and maximizing efficiency across diverse communication platforms.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A8190-753C-4378-8AA2-7C047BB5CE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5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data integrity: Establish measures to prevent corruption and unauthorized access, ensuring the accuracy and reliability of data.</a:t>
            </a:r>
          </a:p>
          <a:p>
            <a:pPr rt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Optimize data efficiency: Streamline workflows, reduce redundancy, and enhance processing speed for improved data management.</a:t>
            </a:r>
          </a:p>
          <a:p>
            <a:pPr rt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Enforce data quality standards: Define and implement criteria for accuracy, completeness, and consistency to uphold high-quality data.</a:t>
            </a:r>
          </a:p>
          <a:p>
            <a:pPr rt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Strengthen data security: Implement encryption, access controls, and regular audits to protect sensitive information and prevent data breaches.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A8190-753C-4378-8AA2-7C047BB5CE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Telecommunications: Improving the reliability of data transmission in telecom-</a:t>
            </a:r>
            <a:br>
              <a:rPr lang="en-US" dirty="0">
                <a:effectLst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munication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networks, reducing errors in voice and data communication.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Network Communication: Enhancing the efficiency and accuracy of data ex-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computer networks and internet communication.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Embedded Systems: Implementing robust data integrity measures in embedded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 for critical applications such as automotive communication, industrial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br>
              <a:rPr lang="en-US" dirty="0">
                <a:effectLst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IoT devices.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File Transfer Protocols: Integrating the framework into file transfer protocols to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 the secure and error-free exchange of files and documents.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Healthcare Systems: Securing the transmission of sensitive health data to ensure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 records remain accurate and untampered.</a:t>
            </a:r>
            <a:br>
              <a:rPr lang="en-US" dirty="0">
                <a:effectLst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Financial Transactions: Ensuring the integrity of financial data during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br>
              <a:rPr lang="en-US" dirty="0">
                <a:effectLst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preventing errors that could lead to financial discrepancies.</a:t>
            </a:r>
            <a:br>
              <a:rPr lang="en-US" dirty="0">
                <a:effectLst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A8190-753C-4378-8AA2-7C047BB5CE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Optimization for Emerging Technologies: Explore opportunities to optimize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 for emerging communication technologies, such as 5G and beyond, ensuring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compatibility and optimal performance in the evolving landscape.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Machine Learning Integration: Investigate the integration of machine learning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algorithms to enhance the framework’s adaptability, allowing it to dynamically adjust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changing communication environments and patterns.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Real-Time Implementation: Work towards achieving real-time implementation of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framework, minimizing computational overhead, and ensuring efficient data transfer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time-sensitive applications.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Dynamic Error Correction Strategies: Develop dynamic error correction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can adapt to varying levels of noise and interference, improving the frame-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work’s ability to handle complex and dynamic communication conditions.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**Standardization and Interoperability:** Contribute to standardization efforts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the industry to ensure interoperability with existing communication protocols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promote the widespread adoption of the framework.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Integration with Edge Computing: Explore integration possibilities with edge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architectures, allowing the framework to operate closer to the data source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enhance efficiency in distributed and edge computing environments.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Security Enhancements: Extend the framework to address security aspects,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encryption techniques and authentication mechanisms to safeguard transmitted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from potential threats.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IoT and Sensor Networks: Investigate the application of the framework in In-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Things (IoT) and sensor networks, adapting it to efficiently handle the unique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challenges posed by these interconnected and resource-constrained devices.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Cross-Platform Compatibility: Focus on achieving cross-platform compatibility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</a:p>
          <a:p>
            <a:pPr rtl="0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ensure seamless operation across a wide range of devices, operating systems, and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protocols.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User-Friendly Interfaces: Develop user-friendly interfaces and configuration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 to simplify the integration process and make the framework accessible to a broader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 of users, including those without extensive technical expertise.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addressing these future avenues, the project can continue to evolve, staying at the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forefront of advancements in communication technologies and contributing to enhanced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integrity and efficiency in diverse application domains.</a:t>
            </a:r>
          </a:p>
          <a:p>
            <a:br>
              <a:rPr lang="en-US" dirty="0"/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A8190-753C-4378-8AA2-7C047BB5CE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348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08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6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4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47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2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9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C260B-9812-41F2-9A05-42563B0517A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DACC-0882-4D93-8624-086ECA65A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2A7473-66CD-40E2-80F2-F3391DB9511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67" y="10877"/>
            <a:ext cx="1974339" cy="19743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5292C3B-6118-45F6-B74C-315A93B0180C}"/>
              </a:ext>
            </a:extLst>
          </p:cNvPr>
          <p:cNvSpPr/>
          <p:nvPr/>
        </p:nvSpPr>
        <p:spPr>
          <a:xfrm>
            <a:off x="4726006" y="470838"/>
            <a:ext cx="6939815" cy="780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dirty="0">
                <a:ln>
                  <a:solidFill>
                    <a:schemeClr val="accent3">
                      <a:lumMod val="75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Green University Of Bangladesh</a:t>
            </a:r>
            <a:endParaRPr lang="en-US" sz="2800" b="1" dirty="0">
              <a:ln>
                <a:solidFill>
                  <a:schemeClr val="accent3">
                    <a:lumMod val="75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168B0-1E8D-4BBC-AC6D-4E52E0C2F49B}"/>
              </a:ext>
            </a:extLst>
          </p:cNvPr>
          <p:cNvSpPr txBox="1"/>
          <p:nvPr/>
        </p:nvSpPr>
        <p:spPr>
          <a:xfrm>
            <a:off x="4726000" y="1280159"/>
            <a:ext cx="6939815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Dept. of Computer Science &amp; Engineering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146B4E5-6DFD-4EA6-8E89-DAF2AC657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4" y="2754744"/>
            <a:ext cx="1659077" cy="16590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0DAE26-E3EE-4AEC-9961-D8ED5C4CDCF3}"/>
              </a:ext>
            </a:extLst>
          </p:cNvPr>
          <p:cNvSpPr txBox="1"/>
          <p:nvPr/>
        </p:nvSpPr>
        <p:spPr>
          <a:xfrm>
            <a:off x="5633721" y="2940051"/>
            <a:ext cx="6032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	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Lab</a:t>
            </a:r>
          </a:p>
          <a:p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	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CSE-308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4CF00C-7FB2-44A8-B4D9-986D24EA82B8}"/>
              </a:ext>
            </a:extLst>
          </p:cNvPr>
          <p:cNvSpPr/>
          <p:nvPr/>
        </p:nvSpPr>
        <p:spPr>
          <a:xfrm>
            <a:off x="2341235" y="4872785"/>
            <a:ext cx="9827905" cy="207192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E2EBF-D9C3-4859-8AFD-EF5205F33C55}"/>
              </a:ext>
            </a:extLst>
          </p:cNvPr>
          <p:cNvSpPr/>
          <p:nvPr/>
        </p:nvSpPr>
        <p:spPr>
          <a:xfrm flipH="1">
            <a:off x="2318376" y="0"/>
            <a:ext cx="45719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glow rad="63500">
              <a:schemeClr val="accent1">
                <a:alpha val="81000"/>
              </a:schemeClr>
            </a:glow>
            <a:softEdge rad="0"/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09D0D-A1F0-4019-BD44-5910B6D5C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14" y="5761254"/>
            <a:ext cx="9782186" cy="1087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28D0F5-F4D5-40C8-8E71-4AB2C7319B95}"/>
              </a:ext>
            </a:extLst>
          </p:cNvPr>
          <p:cNvSpPr txBox="1"/>
          <p:nvPr/>
        </p:nvSpPr>
        <p:spPr>
          <a:xfrm>
            <a:off x="2409815" y="5080854"/>
            <a:ext cx="978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tx1">
                    <a:lumMod val="95000"/>
                  </a:schemeClr>
                </a:solidFill>
                <a:latin typeface="Arial Rounded MT Bold" panose="020F0704030504030204" pitchFamily="34" charset="0"/>
              </a:rPr>
              <a:t> Data Integrity and Efficiency Framework</a:t>
            </a:r>
          </a:p>
        </p:txBody>
      </p:sp>
    </p:spTree>
    <p:extLst>
      <p:ext uri="{BB962C8B-B14F-4D97-AF65-F5344CB8AC3E}">
        <p14:creationId xmlns:p14="http://schemas.microsoft.com/office/powerpoint/2010/main" val="1842889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1" grpId="0"/>
      <p:bldP spid="22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F7FE-31F7-40C8-A044-A60D163B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5551276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79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6B7010-ED9D-4764-8BF2-914B9CD04B2C}"/>
              </a:ext>
            </a:extLst>
          </p:cNvPr>
          <p:cNvSpPr/>
          <p:nvPr/>
        </p:nvSpPr>
        <p:spPr>
          <a:xfrm>
            <a:off x="3034876" y="4232094"/>
            <a:ext cx="2520683" cy="242289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Name: Tarikul Islam </a:t>
            </a: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Id: 212002008</a:t>
            </a: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Batch: 212</a:t>
            </a: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Section: D3</a:t>
            </a: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</a:p>
          <a:p>
            <a:pPr algn="ctr"/>
            <a:endParaRPr lang="en-US" dirty="0">
              <a:ln>
                <a:solidFill>
                  <a:schemeClr val="accent4">
                    <a:lumMod val="75000"/>
                  </a:schemeClr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1E960-8480-4143-928E-D40C3A6272D8}"/>
              </a:ext>
            </a:extLst>
          </p:cNvPr>
          <p:cNvSpPr txBox="1"/>
          <p:nvPr/>
        </p:nvSpPr>
        <p:spPr>
          <a:xfrm>
            <a:off x="0" y="20301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Presented By: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5E564-EAD8-421C-993A-1691B35C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45" y="1140229"/>
            <a:ext cx="2309746" cy="28915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2D9806-FE6C-4715-9FE0-E74333EBE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5839" y="1140229"/>
            <a:ext cx="2428959" cy="28915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1BA995-409A-493A-9889-7C80F99475F9}"/>
              </a:ext>
            </a:extLst>
          </p:cNvPr>
          <p:cNvSpPr/>
          <p:nvPr/>
        </p:nvSpPr>
        <p:spPr>
          <a:xfrm>
            <a:off x="6309358" y="4232094"/>
            <a:ext cx="2661919" cy="24228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Bibi Fatema Priya</a:t>
            </a:r>
            <a:endParaRPr lang="en-US" sz="2000" dirty="0">
              <a:ln>
                <a:solidFill>
                  <a:schemeClr val="accent4">
                    <a:lumMod val="75000"/>
                  </a:schemeClr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Id: 212002089</a:t>
            </a: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Batch: 212</a:t>
            </a: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Section: D3</a:t>
            </a: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r>
              <a:rPr lang="en-US" sz="2000" dirty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Green University of Bangladesh</a:t>
            </a:r>
          </a:p>
          <a:p>
            <a:pPr algn="ctr"/>
            <a:endParaRPr lang="en-US" dirty="0">
              <a:ln>
                <a:solidFill>
                  <a:schemeClr val="accent4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1656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AF6D-2B3B-46A2-B3A9-034DFBED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997243"/>
            <a:ext cx="9905999" cy="3541714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demonstration.</a:t>
            </a:r>
          </a:p>
        </p:txBody>
      </p:sp>
      <p:sp>
        <p:nvSpPr>
          <p:cNvPr id="6" name="Rectangle 5" descr="hghj&#10;&#10;">
            <a:extLst>
              <a:ext uri="{FF2B5EF4-FFF2-40B4-BE49-F238E27FC236}">
                <a16:creationId xmlns:a16="http://schemas.microsoft.com/office/drawing/2014/main" id="{9D839B66-94A8-43E4-96C5-59A584B2E85B}"/>
              </a:ext>
            </a:extLst>
          </p:cNvPr>
          <p:cNvSpPr/>
          <p:nvPr/>
        </p:nvSpPr>
        <p:spPr>
          <a:xfrm>
            <a:off x="1141414" y="1001027"/>
            <a:ext cx="9905999" cy="66414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Table of content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C8AAB-C557-4638-A85E-C5AB15E215CB}"/>
              </a:ext>
            </a:extLst>
          </p:cNvPr>
          <p:cNvCxnSpPr/>
          <p:nvPr/>
        </p:nvCxnSpPr>
        <p:spPr>
          <a:xfrm flipV="1">
            <a:off x="1141414" y="1001027"/>
            <a:ext cx="985836" cy="6641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09720B-C0D0-4E6C-BC74-1C572209E7E4}"/>
              </a:ext>
            </a:extLst>
          </p:cNvPr>
          <p:cNvCxnSpPr>
            <a:cxnSpLocks/>
          </p:cNvCxnSpPr>
          <p:nvPr/>
        </p:nvCxnSpPr>
        <p:spPr>
          <a:xfrm flipV="1">
            <a:off x="1133233" y="1001027"/>
            <a:ext cx="705727" cy="49810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677776-066A-43F2-9287-4BAC3D09E61B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141414" y="1014711"/>
            <a:ext cx="490536" cy="3183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9E47C6-A7B0-466C-9769-C64D28D93F82}"/>
              </a:ext>
            </a:extLst>
          </p:cNvPr>
          <p:cNvCxnSpPr>
            <a:cxnSpLocks/>
          </p:cNvCxnSpPr>
          <p:nvPr/>
        </p:nvCxnSpPr>
        <p:spPr>
          <a:xfrm flipV="1">
            <a:off x="1141414" y="1001027"/>
            <a:ext cx="263227" cy="17733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BA5833-A4E8-481C-9BF5-64BD75684893}"/>
              </a:ext>
            </a:extLst>
          </p:cNvPr>
          <p:cNvCxnSpPr/>
          <p:nvPr/>
        </p:nvCxnSpPr>
        <p:spPr>
          <a:xfrm flipH="1">
            <a:off x="10204450" y="1001027"/>
            <a:ext cx="842963" cy="6641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6EFD14-B5CA-4F1B-8F5D-42D5881E4091}"/>
              </a:ext>
            </a:extLst>
          </p:cNvPr>
          <p:cNvCxnSpPr>
            <a:cxnSpLocks/>
          </p:cNvCxnSpPr>
          <p:nvPr/>
        </p:nvCxnSpPr>
        <p:spPr>
          <a:xfrm flipH="1">
            <a:off x="10394950" y="1153427"/>
            <a:ext cx="644282" cy="50115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5D34B4-D782-4C83-8340-9F7816E99FCD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10600195" y="1333099"/>
            <a:ext cx="447218" cy="33207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019D7B-6BAA-4A87-B816-B5A70D806C4C}"/>
              </a:ext>
            </a:extLst>
          </p:cNvPr>
          <p:cNvCxnSpPr>
            <a:cxnSpLocks/>
          </p:cNvCxnSpPr>
          <p:nvPr/>
        </p:nvCxnSpPr>
        <p:spPr>
          <a:xfrm flipH="1">
            <a:off x="10782060" y="1454150"/>
            <a:ext cx="267839" cy="21102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3A3A89E-AC14-415D-83CA-C039BF16F726}"/>
              </a:ext>
            </a:extLst>
          </p:cNvPr>
          <p:cNvSpPr/>
          <p:nvPr/>
        </p:nvSpPr>
        <p:spPr>
          <a:xfrm rot="5400000">
            <a:off x="11115576" y="125129"/>
            <a:ext cx="1010653" cy="760396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201E-9781-4AB1-80F4-70881F330367}"/>
              </a:ext>
            </a:extLst>
          </p:cNvPr>
          <p:cNvSpPr/>
          <p:nvPr/>
        </p:nvSpPr>
        <p:spPr>
          <a:xfrm>
            <a:off x="11390711" y="920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Rounded MT Bold" panose="020F070403050403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21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6EF014D-96DA-4AAF-AF79-4AAD3AEFEC21}"/>
              </a:ext>
            </a:extLst>
          </p:cNvPr>
          <p:cNvSpPr/>
          <p:nvPr/>
        </p:nvSpPr>
        <p:spPr>
          <a:xfrm rot="5400000">
            <a:off x="11115576" y="125129"/>
            <a:ext cx="1010653" cy="760396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53161-0723-4358-92FA-155B93727B1B}"/>
              </a:ext>
            </a:extLst>
          </p:cNvPr>
          <p:cNvSpPr/>
          <p:nvPr/>
        </p:nvSpPr>
        <p:spPr>
          <a:xfrm>
            <a:off x="11390711" y="920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Rounded MT Bold" panose="020F0704030504030204" pitchFamily="34" charset="0"/>
              </a:rPr>
              <a:t>02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932383" y="653137"/>
            <a:ext cx="10282651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1241F-7B2D-CB8A-BF18-ADF69734388E}"/>
              </a:ext>
            </a:extLst>
          </p:cNvPr>
          <p:cNvSpPr/>
          <p:nvPr/>
        </p:nvSpPr>
        <p:spPr>
          <a:xfrm>
            <a:off x="1097280" y="6269680"/>
            <a:ext cx="7786780" cy="4030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C4EDACC-8072-6881-BFF6-104D0E4A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3961"/>
            <a:ext cx="9383151" cy="28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 Box 1906901820">
            <a:extLst>
              <a:ext uri="{FF2B5EF4-FFF2-40B4-BE49-F238E27FC236}">
                <a16:creationId xmlns:a16="http://schemas.microsoft.com/office/drawing/2014/main" id="{AA6520FA-CC92-069E-EBBE-EAC3C2906C5D}"/>
              </a:ext>
            </a:extLst>
          </p:cNvPr>
          <p:cNvSpPr txBox="1"/>
          <p:nvPr/>
        </p:nvSpPr>
        <p:spPr>
          <a:xfrm>
            <a:off x="3552191" y="3727899"/>
            <a:ext cx="350890" cy="67606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4BACC6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0245F52A-3104-F94F-59F6-0AFA4F40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557" y="1934568"/>
            <a:ext cx="731230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Data Integrity and Efficiency</a:t>
            </a:r>
          </a:p>
          <a:p>
            <a:pPr algn="ctr">
              <a:defRPr/>
            </a:pPr>
            <a:r>
              <a:rPr lang="en-US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Framework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AC5037-90F3-4CFE-88CA-D2DA410E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3081" y="3265534"/>
            <a:ext cx="3972953" cy="2276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988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6EF014D-96DA-4AAF-AF79-4AAD3AEFEC21}"/>
              </a:ext>
            </a:extLst>
          </p:cNvPr>
          <p:cNvSpPr/>
          <p:nvPr/>
        </p:nvSpPr>
        <p:spPr>
          <a:xfrm rot="5400000">
            <a:off x="11115576" y="125129"/>
            <a:ext cx="1010653" cy="760396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653161-0723-4358-92FA-155B93727B1B}"/>
              </a:ext>
            </a:extLst>
          </p:cNvPr>
          <p:cNvSpPr/>
          <p:nvPr/>
        </p:nvSpPr>
        <p:spPr>
          <a:xfrm>
            <a:off x="11390711" y="920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Rounded MT Bold" panose="020F0704030504030204" pitchFamily="34" charset="0"/>
              </a:rPr>
              <a:t>02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1067576" y="876551"/>
            <a:ext cx="10282651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1241F-7B2D-CB8A-BF18-ADF69734388E}"/>
              </a:ext>
            </a:extLst>
          </p:cNvPr>
          <p:cNvSpPr/>
          <p:nvPr/>
        </p:nvSpPr>
        <p:spPr>
          <a:xfrm>
            <a:off x="1097280" y="6269680"/>
            <a:ext cx="7786780" cy="4030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C4EDACC-8072-6881-BFF6-104D0E4A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3961"/>
            <a:ext cx="9383151" cy="28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 Box 1906901820">
            <a:extLst>
              <a:ext uri="{FF2B5EF4-FFF2-40B4-BE49-F238E27FC236}">
                <a16:creationId xmlns:a16="http://schemas.microsoft.com/office/drawing/2014/main" id="{AA6520FA-CC92-069E-EBBE-EAC3C2906C5D}"/>
              </a:ext>
            </a:extLst>
          </p:cNvPr>
          <p:cNvSpPr txBox="1"/>
          <p:nvPr/>
        </p:nvSpPr>
        <p:spPr>
          <a:xfrm>
            <a:off x="3552191" y="3727899"/>
            <a:ext cx="350890" cy="67606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4BACC6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2DE57-B29D-478A-8519-1790B11CC87C}"/>
              </a:ext>
            </a:extLst>
          </p:cNvPr>
          <p:cNvSpPr/>
          <p:nvPr/>
        </p:nvSpPr>
        <p:spPr>
          <a:xfrm>
            <a:off x="1851262" y="2514953"/>
            <a:ext cx="75318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data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data quality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data security</a:t>
            </a:r>
          </a:p>
        </p:txBody>
      </p:sp>
    </p:spTree>
    <p:extLst>
      <p:ext uri="{BB962C8B-B14F-4D97-AF65-F5344CB8AC3E}">
        <p14:creationId xmlns:p14="http://schemas.microsoft.com/office/powerpoint/2010/main" val="167254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09335E7-3519-44E5-AA1F-38294D9B6A24}"/>
              </a:ext>
            </a:extLst>
          </p:cNvPr>
          <p:cNvSpPr/>
          <p:nvPr/>
        </p:nvSpPr>
        <p:spPr>
          <a:xfrm rot="5400000">
            <a:off x="11115576" y="125129"/>
            <a:ext cx="1010653" cy="760396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119DB-56BD-4A86-A9D2-75B82C91ED54}"/>
              </a:ext>
            </a:extLst>
          </p:cNvPr>
          <p:cNvSpPr/>
          <p:nvPr/>
        </p:nvSpPr>
        <p:spPr>
          <a:xfrm>
            <a:off x="11390711" y="920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Rounded MT Bold" panose="020F0704030504030204" pitchFamily="34" charset="0"/>
              </a:rPr>
              <a:t>03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29125" y="1010654"/>
            <a:ext cx="10378556" cy="7267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9824" y="2644170"/>
            <a:ext cx="90837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Telecommunications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Network Communication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Embedded Systems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File Transfer Protocols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Healthcare Systems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Financial Transactions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4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09335E7-3519-44E5-AA1F-38294D9B6A24}"/>
              </a:ext>
            </a:extLst>
          </p:cNvPr>
          <p:cNvSpPr/>
          <p:nvPr/>
        </p:nvSpPr>
        <p:spPr>
          <a:xfrm rot="5400000">
            <a:off x="11115576" y="125129"/>
            <a:ext cx="1010653" cy="760396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119DB-56BD-4A86-A9D2-75B82C91ED54}"/>
              </a:ext>
            </a:extLst>
          </p:cNvPr>
          <p:cNvSpPr/>
          <p:nvPr/>
        </p:nvSpPr>
        <p:spPr>
          <a:xfrm>
            <a:off x="11390711" y="920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Rounded MT Bold" panose="020F0704030504030204" pitchFamily="34" charset="0"/>
              </a:rPr>
              <a:t>03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012155" y="921961"/>
            <a:ext cx="10378556" cy="7267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9824" y="2644170"/>
            <a:ext cx="9083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Optimization for Emerging Technologies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Machine Learning Integration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Real-Time Implementation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Dynamic Error Correction Strategies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Standardization and Interoperability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Security Enhancements</a:t>
            </a:r>
          </a:p>
        </p:txBody>
      </p:sp>
    </p:spTree>
    <p:extLst>
      <p:ext uri="{BB962C8B-B14F-4D97-AF65-F5344CB8AC3E}">
        <p14:creationId xmlns:p14="http://schemas.microsoft.com/office/powerpoint/2010/main" val="375521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9200" y="966651"/>
            <a:ext cx="9875520" cy="822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3631F2D-E1D3-4C97-B75E-68CBA189A4AA}"/>
              </a:ext>
            </a:extLst>
          </p:cNvPr>
          <p:cNvSpPr/>
          <p:nvPr/>
        </p:nvSpPr>
        <p:spPr>
          <a:xfrm rot="5400000">
            <a:off x="11115576" y="125129"/>
            <a:ext cx="1010653" cy="760396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27C209-FADC-42F0-9565-B6809929B363}"/>
              </a:ext>
            </a:extLst>
          </p:cNvPr>
          <p:cNvSpPr/>
          <p:nvPr/>
        </p:nvSpPr>
        <p:spPr>
          <a:xfrm>
            <a:off x="11390711" y="920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Rounded MT Bold" panose="020F0704030504030204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4665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8001709-E918-45A1-8460-C3008A400CBD}"/>
              </a:ext>
            </a:extLst>
          </p:cNvPr>
          <p:cNvSpPr/>
          <p:nvPr/>
        </p:nvSpPr>
        <p:spPr>
          <a:xfrm rot="5400000">
            <a:off x="11115576" y="125129"/>
            <a:ext cx="1010653" cy="760396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AAB08-9BF1-4FB7-9C37-42E72D287E32}"/>
              </a:ext>
            </a:extLst>
          </p:cNvPr>
          <p:cNvSpPr/>
          <p:nvPr/>
        </p:nvSpPr>
        <p:spPr>
          <a:xfrm>
            <a:off x="11390711" y="92003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Rounded MT Bold" panose="020F0704030504030204" pitchFamily="34" charset="0"/>
              </a:rPr>
              <a:t>07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C2152F5-74A2-2BA0-4AD8-74D83819638C}"/>
              </a:ext>
            </a:extLst>
          </p:cNvPr>
          <p:cNvSpPr/>
          <p:nvPr/>
        </p:nvSpPr>
        <p:spPr>
          <a:xfrm>
            <a:off x="4119698" y="1035147"/>
            <a:ext cx="2362200" cy="1828800"/>
          </a:xfrm>
          <a:prstGeom prst="cloudCallout">
            <a:avLst/>
          </a:prstGeom>
          <a:solidFill>
            <a:srgbClr val="00B0F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Q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193AA8E3-93CB-E858-5CDF-F50BF79664A3}"/>
              </a:ext>
            </a:extLst>
          </p:cNvPr>
          <p:cNvSpPr/>
          <p:nvPr/>
        </p:nvSpPr>
        <p:spPr>
          <a:xfrm flipH="1">
            <a:off x="5948498" y="1010654"/>
            <a:ext cx="2209800" cy="1828800"/>
          </a:xfrm>
          <a:prstGeom prst="cloudCallo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aseline="-25000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FA4814-CB3D-0947-ADD7-C1683EA45436}"/>
              </a:ext>
            </a:extLst>
          </p:cNvPr>
          <p:cNvSpPr/>
          <p:nvPr/>
        </p:nvSpPr>
        <p:spPr>
          <a:xfrm>
            <a:off x="5643698" y="2025747"/>
            <a:ext cx="941614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AEF64-1314-A094-5220-989D83CF3B94}"/>
              </a:ext>
            </a:extLst>
          </p:cNvPr>
          <p:cNvSpPr txBox="1"/>
          <p:nvPr/>
        </p:nvSpPr>
        <p:spPr>
          <a:xfrm>
            <a:off x="3835400" y="4340443"/>
            <a:ext cx="452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If You Have Any Question?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Feel Free to ask!</a:t>
            </a:r>
          </a:p>
        </p:txBody>
      </p:sp>
    </p:spTree>
    <p:extLst>
      <p:ext uri="{BB962C8B-B14F-4D97-AF65-F5344CB8AC3E}">
        <p14:creationId xmlns:p14="http://schemas.microsoft.com/office/powerpoint/2010/main" val="4467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3171</TotalTime>
  <Words>887</Words>
  <Application>Microsoft Office PowerPoint</Application>
  <PresentationFormat>Widescreen</PresentationFormat>
  <Paragraphs>89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Cooper Black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Tarikul Islam</dc:creator>
  <cp:lastModifiedBy>Tarikul Islam</cp:lastModifiedBy>
  <cp:revision>112</cp:revision>
  <dcterms:created xsi:type="dcterms:W3CDTF">2021-07-22T10:18:43Z</dcterms:created>
  <dcterms:modified xsi:type="dcterms:W3CDTF">2024-01-04T15:49:06Z</dcterms:modified>
</cp:coreProperties>
</file>