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1" r:id="rId3"/>
    <p:sldId id="259" r:id="rId4"/>
    <p:sldId id="260" r:id="rId5"/>
    <p:sldId id="273" r:id="rId6"/>
    <p:sldId id="258" r:id="rId7"/>
    <p:sldId id="272" r:id="rId8"/>
    <p:sldId id="270" r:id="rId9"/>
    <p:sldId id="268"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73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3741" autoAdjust="0"/>
  </p:normalViewPr>
  <p:slideViewPr>
    <p:cSldViewPr snapToGrid="0">
      <p:cViewPr varScale="1">
        <p:scale>
          <a:sx n="66" d="100"/>
          <a:sy n="66" d="100"/>
        </p:scale>
        <p:origin x="5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B0114-E9BB-49BC-A02E-9FA3FFFAE5F0}" type="datetimeFigureOut">
              <a:rPr lang="en-US" smtClean="0"/>
              <a:t>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A8190-753C-4378-8AA2-7C047BB5CE2C}" type="slidenum">
              <a:rPr lang="en-US" smtClean="0"/>
              <a:t>‹#›</a:t>
            </a:fld>
            <a:endParaRPr lang="en-US"/>
          </a:p>
        </p:txBody>
      </p:sp>
    </p:spTree>
    <p:extLst>
      <p:ext uri="{BB962C8B-B14F-4D97-AF65-F5344CB8AC3E}">
        <p14:creationId xmlns:p14="http://schemas.microsoft.com/office/powerpoint/2010/main" val="3796047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today's connected world, having strong computer networks is really important for smooth communication, sharing data, and keeping information safe. Our project, the "Small Office/Home Office Network System," is all about making special networking solutions for small businesses and home offices. We're here to connect what you learn in theory to how things work in real life when it comes to computer networking. In the changing world of work, it's super clear that small offices and home workspaces need networks that are both flexible and secure.</a:t>
            </a:r>
          </a:p>
        </p:txBody>
      </p:sp>
      <p:sp>
        <p:nvSpPr>
          <p:cNvPr id="4" name="Slide Number Placeholder 3"/>
          <p:cNvSpPr>
            <a:spLocks noGrp="1"/>
          </p:cNvSpPr>
          <p:nvPr>
            <p:ph type="sldNum" sz="quarter" idx="5"/>
          </p:nvPr>
        </p:nvSpPr>
        <p:spPr/>
        <p:txBody>
          <a:bodyPr/>
          <a:lstStyle/>
          <a:p>
            <a:fld id="{CFEA8190-753C-4378-8AA2-7C047BB5CE2C}" type="slidenum">
              <a:rPr lang="en-US" smtClean="0"/>
              <a:t>4</a:t>
            </a:fld>
            <a:endParaRPr lang="en-US"/>
          </a:p>
        </p:txBody>
      </p:sp>
    </p:spTree>
    <p:extLst>
      <p:ext uri="{BB962C8B-B14F-4D97-AF65-F5344CB8AC3E}">
        <p14:creationId xmlns:p14="http://schemas.microsoft.com/office/powerpoint/2010/main" val="4036454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kern="1200" dirty="0">
                <a:solidFill>
                  <a:schemeClr val="tx1"/>
                </a:solidFill>
                <a:effectLst/>
                <a:latin typeface="+mn-lt"/>
                <a:ea typeface="+mn-ea"/>
                <a:cs typeface="+mn-cs"/>
              </a:rPr>
              <a:t>• Efficient Collaboration: Enable seamless communication and file sharing among</a:t>
            </a:r>
            <a:br>
              <a:rPr lang="en-US" dirty="0">
                <a:effectLst/>
              </a:rPr>
            </a:br>
            <a:r>
              <a:rPr lang="en-US" sz="1200" kern="1200" dirty="0">
                <a:solidFill>
                  <a:schemeClr val="tx1"/>
                </a:solidFill>
                <a:effectLst/>
                <a:latin typeface="+mn-lt"/>
                <a:ea typeface="+mn-ea"/>
                <a:cs typeface="+mn-cs"/>
              </a:rPr>
              <a:t>users within the SOHO network, promoting effective collaboration on projects.</a:t>
            </a:r>
            <a:br>
              <a:rPr lang="en-US" dirty="0">
                <a:effectLst/>
              </a:rPr>
            </a:br>
            <a:r>
              <a:rPr lang="en-US" sz="1200" kern="1200" dirty="0">
                <a:solidFill>
                  <a:schemeClr val="tx1"/>
                </a:solidFill>
                <a:effectLst/>
                <a:latin typeface="+mn-lt"/>
                <a:ea typeface="+mn-ea"/>
                <a:cs typeface="+mn-cs"/>
              </a:rPr>
              <a:t>• Remote Access: Facilitate secure remote access to network resources, </a:t>
            </a:r>
            <a:r>
              <a:rPr lang="en-US" sz="1200" kern="1200" dirty="0" err="1">
                <a:solidFill>
                  <a:schemeClr val="tx1"/>
                </a:solidFill>
                <a:effectLst/>
                <a:latin typeface="+mn-lt"/>
                <a:ea typeface="+mn-ea"/>
                <a:cs typeface="+mn-cs"/>
              </a:rPr>
              <a:t>empow</a:t>
            </a:r>
            <a:r>
              <a:rPr lang="en-US" sz="1200" kern="1200" dirty="0">
                <a:solidFill>
                  <a:schemeClr val="tx1"/>
                </a:solidFill>
                <a:effectLst/>
                <a:latin typeface="+mn-lt"/>
                <a:ea typeface="+mn-ea"/>
                <a:cs typeface="+mn-cs"/>
              </a:rPr>
              <a:t>-</a:t>
            </a:r>
            <a:br>
              <a:rPr lang="en-US" dirty="0">
                <a:effectLst/>
              </a:rPr>
            </a:br>
            <a:r>
              <a:rPr lang="en-US" sz="1200" kern="1200" dirty="0" err="1">
                <a:solidFill>
                  <a:schemeClr val="tx1"/>
                </a:solidFill>
                <a:effectLst/>
                <a:latin typeface="+mn-lt"/>
                <a:ea typeface="+mn-ea"/>
                <a:cs typeface="+mn-cs"/>
              </a:rPr>
              <a:t>ering</a:t>
            </a:r>
            <a:r>
              <a:rPr lang="en-US" sz="1200" kern="1200" dirty="0">
                <a:solidFill>
                  <a:schemeClr val="tx1"/>
                </a:solidFill>
                <a:effectLst/>
                <a:latin typeface="+mn-lt"/>
                <a:ea typeface="+mn-ea"/>
                <a:cs typeface="+mn-cs"/>
              </a:rPr>
              <a:t> users to work from home or other locations without compromising data</a:t>
            </a:r>
            <a:br>
              <a:rPr lang="en-US" dirty="0">
                <a:effectLst/>
              </a:rPr>
            </a:br>
            <a:r>
              <a:rPr lang="en-US" sz="1200" kern="1200" dirty="0">
                <a:solidFill>
                  <a:schemeClr val="tx1"/>
                </a:solidFill>
                <a:effectLst/>
                <a:latin typeface="+mn-lt"/>
                <a:ea typeface="+mn-ea"/>
                <a:cs typeface="+mn-cs"/>
              </a:rPr>
              <a:t>security.</a:t>
            </a:r>
            <a:br>
              <a:rPr lang="en-US" dirty="0">
                <a:effectLst/>
              </a:rPr>
            </a:br>
            <a:r>
              <a:rPr lang="en-US" sz="1200" kern="1200" dirty="0">
                <a:solidFill>
                  <a:schemeClr val="tx1"/>
                </a:solidFill>
                <a:effectLst/>
                <a:latin typeface="+mn-lt"/>
                <a:ea typeface="+mn-ea"/>
                <a:cs typeface="+mn-cs"/>
              </a:rPr>
              <a:t>• Resource Sharing: Optimize shared access to printers, storage devices, and other</a:t>
            </a:r>
            <a:br>
              <a:rPr lang="en-US" dirty="0">
                <a:effectLst/>
              </a:rPr>
            </a:br>
            <a:r>
              <a:rPr lang="en-US" sz="1200" kern="1200" dirty="0">
                <a:solidFill>
                  <a:schemeClr val="tx1"/>
                </a:solidFill>
                <a:effectLst/>
                <a:latin typeface="+mn-lt"/>
                <a:ea typeface="+mn-ea"/>
                <a:cs typeface="+mn-cs"/>
              </a:rPr>
              <a:t>resources, enhancing resource utilization and productivity.</a:t>
            </a:r>
            <a:br>
              <a:rPr lang="en-US" dirty="0">
                <a:effectLst/>
              </a:rPr>
            </a:br>
            <a:r>
              <a:rPr lang="en-US" sz="1200" kern="1200" dirty="0">
                <a:solidFill>
                  <a:schemeClr val="tx1"/>
                </a:solidFill>
                <a:effectLst/>
                <a:latin typeface="+mn-lt"/>
                <a:ea typeface="+mn-ea"/>
                <a:cs typeface="+mn-cs"/>
              </a:rPr>
              <a:t>• Data Backup and Security: Implement automated backup solutions and robust se-</a:t>
            </a:r>
            <a:br>
              <a:rPr lang="en-US" dirty="0">
                <a:effectLst/>
              </a:rPr>
            </a:br>
            <a:r>
              <a:rPr lang="en-US" sz="1200" kern="1200" dirty="0" err="1">
                <a:solidFill>
                  <a:schemeClr val="tx1"/>
                </a:solidFill>
                <a:effectLst/>
                <a:latin typeface="+mn-lt"/>
                <a:ea typeface="+mn-ea"/>
                <a:cs typeface="+mn-cs"/>
              </a:rPr>
              <a:t>curity</a:t>
            </a:r>
            <a:r>
              <a:rPr lang="en-US" sz="1200" kern="1200" dirty="0">
                <a:solidFill>
                  <a:schemeClr val="tx1"/>
                </a:solidFill>
                <a:effectLst/>
                <a:latin typeface="+mn-lt"/>
                <a:ea typeface="+mn-ea"/>
                <a:cs typeface="+mn-cs"/>
              </a:rPr>
              <a:t> measures to safeguard critical data, protecting against loss or unauthorized</a:t>
            </a:r>
            <a:br>
              <a:rPr lang="en-US" dirty="0">
                <a:effectLst/>
              </a:rPr>
            </a:br>
            <a:r>
              <a:rPr lang="en-US" sz="1200" kern="1200" dirty="0">
                <a:solidFill>
                  <a:schemeClr val="tx1"/>
                </a:solidFill>
                <a:effectLst/>
                <a:latin typeface="+mn-lt"/>
                <a:ea typeface="+mn-ea"/>
                <a:cs typeface="+mn-cs"/>
              </a:rPr>
              <a:t>access.</a:t>
            </a:r>
            <a:endParaRPr lang="en-US" dirty="0">
              <a:effectLst/>
            </a:endParaRPr>
          </a:p>
        </p:txBody>
      </p:sp>
      <p:sp>
        <p:nvSpPr>
          <p:cNvPr id="4" name="Slide Number Placeholder 3"/>
          <p:cNvSpPr>
            <a:spLocks noGrp="1"/>
          </p:cNvSpPr>
          <p:nvPr>
            <p:ph type="sldNum" sz="quarter" idx="5"/>
          </p:nvPr>
        </p:nvSpPr>
        <p:spPr/>
        <p:txBody>
          <a:bodyPr/>
          <a:lstStyle/>
          <a:p>
            <a:fld id="{CFEA8190-753C-4378-8AA2-7C047BB5CE2C}" type="slidenum">
              <a:rPr lang="en-US" smtClean="0"/>
              <a:t>5</a:t>
            </a:fld>
            <a:endParaRPr lang="en-US"/>
          </a:p>
        </p:txBody>
      </p:sp>
    </p:spTree>
    <p:extLst>
      <p:ext uri="{BB962C8B-B14F-4D97-AF65-F5344CB8AC3E}">
        <p14:creationId xmlns:p14="http://schemas.microsoft.com/office/powerpoint/2010/main" val="4258118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"Small Office/Home Office Network System" project has various practical applications that address the unique needs of small businesses and home offices in today's dynamic work environment. Here are some key applications:</a:t>
            </a:r>
          </a:p>
          <a:p>
            <a:r>
              <a:rPr lang="en-US" sz="1200" b="1" i="0" kern="1200" dirty="0">
                <a:solidFill>
                  <a:schemeClr val="tx1"/>
                </a:solidFill>
                <a:effectLst/>
                <a:latin typeface="+mn-lt"/>
                <a:ea typeface="+mn-ea"/>
                <a:cs typeface="+mn-cs"/>
              </a:rPr>
              <a:t>Seamless Communication:</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Facilitates smooth communication among team members within the office or remote locations.</a:t>
            </a:r>
          </a:p>
          <a:p>
            <a:pPr lvl="1"/>
            <a:r>
              <a:rPr lang="en-US" sz="1200" b="0" i="0" kern="1200" dirty="0">
                <a:solidFill>
                  <a:schemeClr val="tx1"/>
                </a:solidFill>
                <a:effectLst/>
                <a:latin typeface="+mn-lt"/>
                <a:ea typeface="+mn-ea"/>
                <a:cs typeface="+mn-cs"/>
              </a:rPr>
              <a:t>Integrates communication tools such as video conferencing, messaging, and collaboration platforms to enhance connectivity.</a:t>
            </a:r>
          </a:p>
          <a:p>
            <a:r>
              <a:rPr lang="en-US" sz="1200" b="1" i="0" kern="1200" dirty="0">
                <a:solidFill>
                  <a:schemeClr val="tx1"/>
                </a:solidFill>
                <a:effectLst/>
                <a:latin typeface="+mn-lt"/>
                <a:ea typeface="+mn-ea"/>
                <a:cs typeface="+mn-cs"/>
              </a:rPr>
              <a:t>Data Sharing and Collaboration:</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Provides a centralized platform for easy and secure sharing of documents and data among team members.</a:t>
            </a:r>
          </a:p>
          <a:p>
            <a:pPr lvl="1"/>
            <a:r>
              <a:rPr lang="en-US" sz="1200" b="0" i="0" kern="1200" dirty="0">
                <a:solidFill>
                  <a:schemeClr val="tx1"/>
                </a:solidFill>
                <a:effectLst/>
                <a:latin typeface="+mn-lt"/>
                <a:ea typeface="+mn-ea"/>
                <a:cs typeface="+mn-cs"/>
              </a:rPr>
              <a:t>Enhances collaboration through the integration of project management and file-sharing tools.</a:t>
            </a:r>
          </a:p>
          <a:p>
            <a:r>
              <a:rPr lang="en-US" sz="1200" b="1" i="0" kern="1200" dirty="0">
                <a:solidFill>
                  <a:schemeClr val="tx1"/>
                </a:solidFill>
                <a:effectLst/>
                <a:latin typeface="+mn-lt"/>
                <a:ea typeface="+mn-ea"/>
                <a:cs typeface="+mn-cs"/>
              </a:rPr>
              <a:t>Flexibility in Work Arrangements: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Supports flexible work arrangements, allowing team members to work from home or other remote locations without compromising on network security or performance.</a:t>
            </a:r>
          </a:p>
          <a:p>
            <a:r>
              <a:rPr lang="en-US" sz="1200" b="1" i="0" kern="1200" dirty="0">
                <a:solidFill>
                  <a:schemeClr val="tx1"/>
                </a:solidFill>
                <a:effectLst/>
                <a:latin typeface="+mn-lt"/>
                <a:ea typeface="+mn-ea"/>
                <a:cs typeface="+mn-cs"/>
              </a:rPr>
              <a:t>Network Security: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Implements robust security measures, including firewalls, antivirus software, and encryption, to safeguard sensitive data from potential cyber threats.</a:t>
            </a:r>
          </a:p>
          <a:p>
            <a:r>
              <a:rPr lang="en-US" sz="1200" b="1" i="0" kern="1200" dirty="0">
                <a:solidFill>
                  <a:schemeClr val="tx1"/>
                </a:solidFill>
                <a:effectLst/>
                <a:latin typeface="+mn-lt"/>
                <a:ea typeface="+mn-ea"/>
                <a:cs typeface="+mn-cs"/>
              </a:rPr>
              <a:t>Centralized Data Storage and Backup:</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Establishes a centralized data storage solution with regular backup mechanisms to prevent data loss and ensure data availability.</a:t>
            </a:r>
          </a:p>
          <a:p>
            <a:r>
              <a:rPr lang="en-US" sz="1200" b="1" i="0" kern="1200" dirty="0">
                <a:solidFill>
                  <a:schemeClr val="tx1"/>
                </a:solidFill>
                <a:effectLst/>
                <a:latin typeface="+mn-lt"/>
                <a:ea typeface="+mn-ea"/>
                <a:cs typeface="+mn-cs"/>
              </a:rPr>
              <a:t>User-Friendly Network Design:</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Designs a user-friendly network infrastructure that is easy to manage, allowing small businesses with limited IT resources to maintain and troubleshoot the system efficiently.</a:t>
            </a:r>
          </a:p>
          <a:p>
            <a:r>
              <a:rPr lang="en-US" sz="1200" b="1" i="0" kern="1200" dirty="0">
                <a:solidFill>
                  <a:schemeClr val="tx1"/>
                </a:solidFill>
                <a:effectLst/>
                <a:latin typeface="+mn-lt"/>
                <a:ea typeface="+mn-ea"/>
                <a:cs typeface="+mn-cs"/>
              </a:rPr>
              <a:t>Adaptability to Changing Needs:</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Provides a flexible network architecture that can adapt to the evolving needs of the business, accommodating changes in team size, technology requirements, and work processes.</a:t>
            </a:r>
          </a:p>
          <a:p>
            <a:r>
              <a:rPr lang="en-US" sz="1200" b="0" i="0" kern="1200" dirty="0">
                <a:solidFill>
                  <a:schemeClr val="tx1"/>
                </a:solidFill>
                <a:effectLst/>
                <a:latin typeface="+mn-lt"/>
                <a:ea typeface="+mn-ea"/>
                <a:cs typeface="+mn-cs"/>
              </a:rPr>
              <a:t>By addressing these applications, the project aims to empower small offices and home workspaces with a network system that not only meets their current needs but also positions them for future growth and success in the digital landscape.</a:t>
            </a: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FEA8190-753C-4378-8AA2-7C047BB5CE2C}" type="slidenum">
              <a:rPr lang="en-US" smtClean="0"/>
              <a:t>6</a:t>
            </a:fld>
            <a:endParaRPr lang="en-US"/>
          </a:p>
        </p:txBody>
      </p:sp>
    </p:spTree>
    <p:extLst>
      <p:ext uri="{BB962C8B-B14F-4D97-AF65-F5344CB8AC3E}">
        <p14:creationId xmlns:p14="http://schemas.microsoft.com/office/powerpoint/2010/main" val="2445936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future work and extensions of this project, several possibilities can be considered:</a:t>
            </a:r>
          </a:p>
          <a:p>
            <a:r>
              <a:rPr lang="en-US" sz="1200" b="0" i="0" kern="1200" dirty="0">
                <a:solidFill>
                  <a:schemeClr val="tx1"/>
                </a:solidFill>
                <a:effectLst/>
                <a:latin typeface="+mn-lt"/>
                <a:ea typeface="+mn-ea"/>
                <a:cs typeface="+mn-cs"/>
              </a:rPr>
              <a:t>1. Integration of Emerging Technologies: The project can explore the integration of</a:t>
            </a:r>
          </a:p>
          <a:p>
            <a:r>
              <a:rPr lang="en-US" sz="1200" b="0" i="0" kern="1200" dirty="0">
                <a:solidFill>
                  <a:schemeClr val="tx1"/>
                </a:solidFill>
                <a:effectLst/>
                <a:latin typeface="+mn-lt"/>
                <a:ea typeface="+mn-ea"/>
                <a:cs typeface="+mn-cs"/>
              </a:rPr>
              <a:t>emerging technologies, such as Artificial Intelligence (AI) for network optimization,</a:t>
            </a:r>
          </a:p>
          <a:p>
            <a:r>
              <a:rPr lang="en-US" sz="1200" b="0" i="0" kern="1200" dirty="0">
                <a:solidFill>
                  <a:schemeClr val="tx1"/>
                </a:solidFill>
                <a:effectLst/>
                <a:latin typeface="+mn-lt"/>
                <a:ea typeface="+mn-ea"/>
                <a:cs typeface="+mn-cs"/>
              </a:rPr>
              <a:t>Internet of Things (IoT) devices, or advancements in security protocols, to enhance the</a:t>
            </a:r>
          </a:p>
          <a:p>
            <a:r>
              <a:rPr lang="en-US" sz="1200" b="0" i="0" kern="1200" dirty="0">
                <a:solidFill>
                  <a:schemeClr val="tx1"/>
                </a:solidFill>
                <a:effectLst/>
                <a:latin typeface="+mn-lt"/>
                <a:ea typeface="+mn-ea"/>
                <a:cs typeface="+mn-cs"/>
              </a:rPr>
              <a:t>capabilities of the SOHO network.</a:t>
            </a:r>
          </a:p>
          <a:p>
            <a:r>
              <a:rPr lang="en-US" sz="1200" b="0" i="0" kern="1200" dirty="0">
                <a:solidFill>
                  <a:schemeClr val="tx1"/>
                </a:solidFill>
                <a:effectLst/>
                <a:latin typeface="+mn-lt"/>
                <a:ea typeface="+mn-ea"/>
                <a:cs typeface="+mn-cs"/>
              </a:rPr>
              <a:t>2. Enhanced Remote Collaboration Tools: Future iterations could focus on refining re-</a:t>
            </a:r>
          </a:p>
          <a:p>
            <a:r>
              <a:rPr lang="en-US" sz="1200" b="0" i="0" kern="1200" dirty="0">
                <a:solidFill>
                  <a:schemeClr val="tx1"/>
                </a:solidFill>
                <a:effectLst/>
                <a:latin typeface="+mn-lt"/>
                <a:ea typeface="+mn-ea"/>
                <a:cs typeface="+mn-cs"/>
              </a:rPr>
              <a:t>mote collaboration tools, leveraging innovations like augmented reality (AR) or virtual</a:t>
            </a:r>
          </a:p>
          <a:p>
            <a:r>
              <a:rPr lang="en-US" sz="1200" b="0" i="0" kern="1200" dirty="0">
                <a:solidFill>
                  <a:schemeClr val="tx1"/>
                </a:solidFill>
                <a:effectLst/>
                <a:latin typeface="+mn-lt"/>
                <a:ea typeface="+mn-ea"/>
                <a:cs typeface="+mn-cs"/>
              </a:rPr>
              <a:t>reality (VR) to create more immersive and efficient virtual workspaces.</a:t>
            </a:r>
          </a:p>
          <a:p>
            <a:r>
              <a:rPr lang="en-US" sz="1200" b="0" i="0" kern="1200" dirty="0">
                <a:solidFill>
                  <a:schemeClr val="tx1"/>
                </a:solidFill>
                <a:effectLst/>
                <a:latin typeface="+mn-lt"/>
                <a:ea typeface="+mn-ea"/>
                <a:cs typeface="+mn-cs"/>
              </a:rPr>
              <a:t>3. Advanced Security </a:t>
            </a:r>
            <a:r>
              <a:rPr lang="en-US" sz="1200" b="0" i="0" kern="1200" dirty="0" err="1">
                <a:solidFill>
                  <a:schemeClr val="tx1"/>
                </a:solidFill>
                <a:effectLst/>
                <a:latin typeface="+mn-lt"/>
                <a:ea typeface="+mn-ea"/>
                <a:cs typeface="+mn-cs"/>
              </a:rPr>
              <a:t>Measures:As</a:t>
            </a:r>
            <a:r>
              <a:rPr lang="en-US" sz="1200" b="0" i="0" kern="1200" dirty="0">
                <a:solidFill>
                  <a:schemeClr val="tx1"/>
                </a:solidFill>
                <a:effectLst/>
                <a:latin typeface="+mn-lt"/>
                <a:ea typeface="+mn-ea"/>
                <a:cs typeface="+mn-cs"/>
              </a:rPr>
              <a:t> cybersecurity threats evolve, the project’s future</a:t>
            </a:r>
          </a:p>
          <a:p>
            <a:r>
              <a:rPr lang="en-US" sz="1200" b="0" i="0" kern="1200" dirty="0">
                <a:solidFill>
                  <a:schemeClr val="tx1"/>
                </a:solidFill>
                <a:effectLst/>
                <a:latin typeface="+mn-lt"/>
                <a:ea typeface="+mn-ea"/>
                <a:cs typeface="+mn-cs"/>
              </a:rPr>
              <a:t>scope includes incorporating cutting-edge security measures and staying abreast of in-</a:t>
            </a:r>
          </a:p>
          <a:p>
            <a:r>
              <a:rPr lang="en-US" sz="1200" b="0" i="0" kern="1200" dirty="0" err="1">
                <a:solidFill>
                  <a:schemeClr val="tx1"/>
                </a:solidFill>
                <a:effectLst/>
                <a:latin typeface="+mn-lt"/>
                <a:ea typeface="+mn-ea"/>
                <a:cs typeface="+mn-cs"/>
              </a:rPr>
              <a:t>dustry</a:t>
            </a:r>
            <a:r>
              <a:rPr lang="en-US" sz="1200" b="0" i="0" kern="1200" dirty="0">
                <a:solidFill>
                  <a:schemeClr val="tx1"/>
                </a:solidFill>
                <a:effectLst/>
                <a:latin typeface="+mn-lt"/>
                <a:ea typeface="+mn-ea"/>
                <a:cs typeface="+mn-cs"/>
              </a:rPr>
              <a:t> best practices to fortify the network against emerging threats.</a:t>
            </a:r>
          </a:p>
          <a:p>
            <a:r>
              <a:rPr lang="en-US" sz="1200" b="0" i="0" kern="1200" dirty="0">
                <a:solidFill>
                  <a:schemeClr val="tx1"/>
                </a:solidFill>
                <a:effectLst/>
                <a:latin typeface="+mn-lt"/>
                <a:ea typeface="+mn-ea"/>
                <a:cs typeface="+mn-cs"/>
              </a:rPr>
              <a:t>4. Dynamic Scalability Solutions: To accommodate the dynamic nature of SOHO </a:t>
            </a:r>
            <a:r>
              <a:rPr lang="en-US" sz="1200" b="0" i="0" kern="1200" dirty="0" err="1">
                <a:solidFill>
                  <a:schemeClr val="tx1"/>
                </a:solidFill>
                <a:effectLst/>
                <a:latin typeface="+mn-lt"/>
                <a:ea typeface="+mn-ea"/>
                <a:cs typeface="+mn-cs"/>
              </a:rPr>
              <a:t>en</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vironments</a:t>
            </a:r>
            <a:r>
              <a:rPr lang="en-US" sz="1200" b="0" i="0" kern="1200" dirty="0">
                <a:solidFill>
                  <a:schemeClr val="tx1"/>
                </a:solidFill>
                <a:effectLst/>
                <a:latin typeface="+mn-lt"/>
                <a:ea typeface="+mn-ea"/>
                <a:cs typeface="+mn-cs"/>
              </a:rPr>
              <a:t>, future developments might focus on more adaptive scalability solutions,</a:t>
            </a:r>
          </a:p>
          <a:p>
            <a:r>
              <a:rPr lang="en-US" sz="1200" b="0" i="0" kern="1200" dirty="0">
                <a:solidFill>
                  <a:schemeClr val="tx1"/>
                </a:solidFill>
                <a:effectLst/>
                <a:latin typeface="+mn-lt"/>
                <a:ea typeface="+mn-ea"/>
                <a:cs typeface="+mn-cs"/>
              </a:rPr>
              <a:t>ensuring the network remains flexible and responsive to changing demands.</a:t>
            </a:r>
          </a:p>
          <a:p>
            <a:r>
              <a:rPr lang="en-US" sz="1200" b="0" i="0" kern="1200" dirty="0">
                <a:solidFill>
                  <a:schemeClr val="tx1"/>
                </a:solidFill>
                <a:effectLst/>
                <a:latin typeface="+mn-lt"/>
                <a:ea typeface="+mn-ea"/>
                <a:cs typeface="+mn-cs"/>
              </a:rPr>
              <a:t>5. User-Centric </a:t>
            </a:r>
            <a:r>
              <a:rPr lang="en-US" sz="1200" b="0" i="0" kern="1200" dirty="0" err="1">
                <a:solidFill>
                  <a:schemeClr val="tx1"/>
                </a:solidFill>
                <a:effectLst/>
                <a:latin typeface="+mn-lt"/>
                <a:ea typeface="+mn-ea"/>
                <a:cs typeface="+mn-cs"/>
              </a:rPr>
              <a:t>Design:Continual</a:t>
            </a:r>
            <a:r>
              <a:rPr lang="en-US" sz="1200" b="0" i="0" kern="1200" dirty="0">
                <a:solidFill>
                  <a:schemeClr val="tx1"/>
                </a:solidFill>
                <a:effectLst/>
                <a:latin typeface="+mn-lt"/>
                <a:ea typeface="+mn-ea"/>
                <a:cs typeface="+mn-cs"/>
              </a:rPr>
              <a:t> enhancements in user-centric design and user </a:t>
            </a:r>
            <a:r>
              <a:rPr lang="en-US" sz="1200" b="0" i="0" kern="1200" dirty="0" err="1">
                <a:solidFill>
                  <a:schemeClr val="tx1"/>
                </a:solidFill>
                <a:effectLst/>
                <a:latin typeface="+mn-lt"/>
                <a:ea typeface="+mn-ea"/>
                <a:cs typeface="+mn-cs"/>
              </a:rPr>
              <a:t>experi</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ence</a:t>
            </a:r>
            <a:r>
              <a:rPr lang="en-US" sz="1200" b="0" i="0" kern="1200" dirty="0">
                <a:solidFill>
                  <a:schemeClr val="tx1"/>
                </a:solidFill>
                <a:effectLst/>
                <a:latin typeface="+mn-lt"/>
                <a:ea typeface="+mn-ea"/>
                <a:cs typeface="+mn-cs"/>
              </a:rPr>
              <a:t> (UX) could be explored to simplify network management further, catering to users</a:t>
            </a:r>
          </a:p>
          <a:p>
            <a:r>
              <a:rPr lang="en-US" sz="1200" b="0" i="0" kern="1200" dirty="0">
                <a:solidFill>
                  <a:schemeClr val="tx1"/>
                </a:solidFill>
                <a:effectLst/>
                <a:latin typeface="+mn-lt"/>
                <a:ea typeface="+mn-ea"/>
                <a:cs typeface="+mn-cs"/>
              </a:rPr>
              <a:t>with varying technical expertise and preferences.</a:t>
            </a:r>
          </a:p>
          <a:p>
            <a:r>
              <a:rPr lang="en-US" sz="1200" b="0" i="0" kern="1200" dirty="0">
                <a:solidFill>
                  <a:schemeClr val="tx1"/>
                </a:solidFill>
                <a:effectLst/>
                <a:latin typeface="+mn-lt"/>
                <a:ea typeface="+mn-ea"/>
                <a:cs typeface="+mn-cs"/>
              </a:rPr>
              <a:t>6. Integration with Cloud Services: Future iterations can explore tighter integration with</a:t>
            </a:r>
          </a:p>
          <a:p>
            <a:r>
              <a:rPr lang="en-US" sz="1200" b="0" i="0" kern="1200" dirty="0">
                <a:solidFill>
                  <a:schemeClr val="tx1"/>
                </a:solidFill>
                <a:effectLst/>
                <a:latin typeface="+mn-lt"/>
                <a:ea typeface="+mn-ea"/>
                <a:cs typeface="+mn-cs"/>
              </a:rPr>
              <a:t>cloud services, enabling seamless access to resources, enhanced data backup solutions,</a:t>
            </a:r>
          </a:p>
          <a:p>
            <a:r>
              <a:rPr lang="en-US" sz="1200" b="0" i="0" kern="1200" dirty="0">
                <a:solidFill>
                  <a:schemeClr val="tx1"/>
                </a:solidFill>
                <a:effectLst/>
                <a:latin typeface="+mn-lt"/>
                <a:ea typeface="+mn-ea"/>
                <a:cs typeface="+mn-cs"/>
              </a:rPr>
              <a:t>and improved flexibility for remote work scenarios.</a:t>
            </a:r>
          </a:p>
          <a:p>
            <a:r>
              <a:rPr lang="en-US" sz="1200" b="0" i="0" kern="1200" dirty="0">
                <a:solidFill>
                  <a:schemeClr val="tx1"/>
                </a:solidFill>
                <a:effectLst/>
                <a:latin typeface="+mn-lt"/>
                <a:ea typeface="+mn-ea"/>
                <a:cs typeface="+mn-cs"/>
              </a:rPr>
              <a:t>13</a:t>
            </a:r>
          </a:p>
          <a:p>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5"/>
          </p:nvPr>
        </p:nvSpPr>
        <p:spPr/>
        <p:txBody>
          <a:bodyPr/>
          <a:lstStyle/>
          <a:p>
            <a:fld id="{CFEA8190-753C-4378-8AA2-7C047BB5CE2C}" type="slidenum">
              <a:rPr lang="en-US" smtClean="0"/>
              <a:t>7</a:t>
            </a:fld>
            <a:endParaRPr lang="en-US"/>
          </a:p>
        </p:txBody>
      </p:sp>
    </p:spTree>
    <p:extLst>
      <p:ext uri="{BB962C8B-B14F-4D97-AF65-F5344CB8AC3E}">
        <p14:creationId xmlns:p14="http://schemas.microsoft.com/office/powerpoint/2010/main" val="2411115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2"/>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6"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6" y="3602038"/>
            <a:ext cx="8791575" cy="1655762"/>
          </a:xfrm>
        </p:spPr>
        <p:txBody>
          <a:bodyPr>
            <a:normAutofit/>
          </a:bodyPr>
          <a:lstStyle>
            <a:lvl1pPr marL="0" indent="0" algn="l">
              <a:buNone/>
              <a:defRPr sz="2000" cap="all" baseline="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3"/>
            <a:ext cx="2743200" cy="365125"/>
          </a:xfrm>
        </p:spPr>
        <p:txBody>
          <a:bodyPr/>
          <a:lstStyle/>
          <a:p>
            <a:fld id="{83FC260B-9812-41F2-9A05-42563B0517A1}" type="datetimeFigureOut">
              <a:rPr lang="en-US" smtClean="0"/>
              <a:t>1/3/2024</a:t>
            </a:fld>
            <a:endParaRPr lang="en-US"/>
          </a:p>
        </p:txBody>
      </p:sp>
      <p:sp>
        <p:nvSpPr>
          <p:cNvPr id="5" name="Footer Placeholder 4"/>
          <p:cNvSpPr>
            <a:spLocks noGrp="1"/>
          </p:cNvSpPr>
          <p:nvPr>
            <p:ph type="ftr" sz="quarter" idx="11"/>
          </p:nvPr>
        </p:nvSpPr>
        <p:spPr>
          <a:xfrm>
            <a:off x="1876425" y="5410203"/>
            <a:ext cx="5124887" cy="365125"/>
          </a:xfrm>
        </p:spPr>
        <p:txBody>
          <a:bodyPr/>
          <a:lstStyle/>
          <a:p>
            <a:endParaRPr lang="en-US"/>
          </a:p>
        </p:txBody>
      </p:sp>
      <p:sp>
        <p:nvSpPr>
          <p:cNvPr id="6" name="Slide Number Placeholder 5"/>
          <p:cNvSpPr>
            <a:spLocks noGrp="1"/>
          </p:cNvSpPr>
          <p:nvPr>
            <p:ph type="sldNum" sz="quarter" idx="12"/>
          </p:nvPr>
        </p:nvSpPr>
        <p:spPr>
          <a:xfrm>
            <a:off x="9896913" y="5410201"/>
            <a:ext cx="771089" cy="365125"/>
          </a:xfrm>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875088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4304666"/>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5"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5" y="5124020"/>
            <a:ext cx="9910859" cy="682472"/>
          </a:xfrm>
        </p:spPr>
        <p:txBody>
          <a:bodyPr>
            <a:normAutofit/>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1863827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7"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1" y="4419601"/>
            <a:ext cx="9904459" cy="1371599"/>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980530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1"/>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5" y="3365557"/>
            <a:ext cx="8752299" cy="548968"/>
          </a:xfrm>
        </p:spPr>
        <p:txBody>
          <a:bodyPr anchor="t">
            <a:normAutofit/>
          </a:bodyPr>
          <a:lstStyle>
            <a:lvl1pPr marL="0" indent="0">
              <a:buNone/>
              <a:defRPr sz="14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3" cy="1489496"/>
          </a:xfrm>
        </p:spPr>
        <p:txBody>
          <a:bodyPr anchor="ctr">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1"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4348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34043"/>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5" y="4657655"/>
            <a:ext cx="9904505" cy="1140644"/>
          </a:xfrm>
        </p:spPr>
        <p:txBody>
          <a:bodyPr anchor="t">
            <a:normAutofit/>
          </a:bodyPr>
          <a:lstStyle>
            <a:lvl1pPr marL="0" indent="0">
              <a:buNone/>
              <a:defRPr sz="18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6484087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4" y="609600"/>
            <a:ext cx="99059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1" y="2674463"/>
            <a:ext cx="3196899"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9" y="3360263"/>
            <a:ext cx="3208735"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9" name="Text Placeholder 4"/>
          <p:cNvSpPr>
            <a:spLocks noGrp="1"/>
          </p:cNvSpPr>
          <p:nvPr>
            <p:ph type="body" sz="quarter" idx="3"/>
          </p:nvPr>
        </p:nvSpPr>
        <p:spPr>
          <a:xfrm>
            <a:off x="4514768" y="2677635"/>
            <a:ext cx="3184385"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4" y="3363435"/>
            <a:ext cx="3195831"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3" y="2674463"/>
            <a:ext cx="3194968" cy="685800"/>
          </a:xfrm>
        </p:spPr>
        <p:txBody>
          <a:bodyPr anchor="b">
            <a:noAutofit/>
          </a:bodyPr>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3" y="3360263"/>
            <a:ext cx="3194968" cy="2430936"/>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3FC260B-9812-41F2-9A05-42563B0517A1}"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1753616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3"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60"/>
            <a:ext cx="3195240" cy="817843"/>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4"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8" y="4404595"/>
            <a:ext cx="3190741" cy="576262"/>
          </a:xfrm>
        </p:spPr>
        <p:txBody>
          <a:bodyPr anchor="b">
            <a:noAutofit/>
          </a:bodyPr>
          <a:lstStyle>
            <a:lvl1pPr marL="0" indent="0">
              <a:lnSpc>
                <a:spcPct val="90000"/>
              </a:lnSpc>
              <a:buNone/>
              <a:defRPr sz="20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4"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3" y="4980856"/>
            <a:ext cx="3194968" cy="810345"/>
          </a:xfrm>
        </p:spPr>
        <p:txBody>
          <a:bodyPr anchor="t">
            <a:normAutofit/>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3FC260B-9812-41F2-9A05-42563B0517A1}"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9090146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260B-9812-41F2-9A05-42563B0517A1}"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2560747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1" y="609601"/>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601"/>
            <a:ext cx="7748591"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260B-9812-41F2-9A05-42563B0517A1}"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55533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C260B-9812-41F2-9A05-42563B0517A1}"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108542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8"/>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189" indent="0">
              <a:buNone/>
              <a:defRPr sz="18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3FC260B-9812-41F2-9A05-42563B0517A1}" type="datetimeFigureOut">
              <a:rPr lang="en-US" smtClean="0"/>
              <a:t>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29123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1"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1"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2189523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8"/>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21" y="2249486"/>
            <a:ext cx="464978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p:cNvSpPr>
            <a:spLocks noGrp="1"/>
          </p:cNvSpPr>
          <p:nvPr>
            <p:ph sz="half" idx="2"/>
          </p:nvPr>
        </p:nvSpPr>
        <p:spPr>
          <a:xfrm>
            <a:off x="1141411" y="3073399"/>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3" cy="823912"/>
          </a:xfrm>
        </p:spPr>
        <p:txBody>
          <a:bodyPr anchor="b"/>
          <a:lstStyle>
            <a:lvl1pPr marL="0" indent="0">
              <a:lnSpc>
                <a:spcPct val="90000"/>
              </a:lnSpc>
              <a:buNone/>
              <a:defRPr sz="2400" b="0" cap="all" baseline="0">
                <a:solidFill>
                  <a:schemeClr val="tx1"/>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9"/>
            <a:ext cx="487521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C260B-9812-41F2-9A05-42563B0517A1}" type="datetimeFigureOut">
              <a:rPr lang="en-US" smtClean="0"/>
              <a:t>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389854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C260B-9812-41F2-9A05-42563B0517A1}" type="datetimeFigureOut">
              <a:rPr lang="en-US" smtClean="0"/>
              <a:t>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29869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C260B-9812-41F2-9A05-42563B0517A1}" type="datetimeFigureOut">
              <a:rPr lang="en-US" smtClean="0"/>
              <a:t>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140400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6"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1"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6" y="2249486"/>
            <a:ext cx="3856037"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4628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4"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3"/>
            <a:ext cx="3666691"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1" y="2249486"/>
            <a:ext cx="5934511" cy="3541714"/>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3FC260B-9812-41F2-9A05-42563B0517A1}" type="datetimeFigureOut">
              <a:rPr lang="en-US" smtClean="0"/>
              <a:t>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59DACC-0882-4D93-8624-086ECA65AB17}" type="slidenum">
              <a:rPr lang="en-US" smtClean="0"/>
              <a:t>‹#›</a:t>
            </a:fld>
            <a:endParaRPr lang="en-US"/>
          </a:p>
        </p:txBody>
      </p:sp>
    </p:spTree>
    <p:extLst>
      <p:ext uri="{BB962C8B-B14F-4D97-AF65-F5344CB8AC3E}">
        <p14:creationId xmlns:p14="http://schemas.microsoft.com/office/powerpoint/2010/main" val="3925157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2"/>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4" y="618518"/>
            <a:ext cx="99059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4"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8"/>
            <a:ext cx="2743200"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83FC260B-9812-41F2-9A05-42563B0517A1}" type="datetimeFigureOut">
              <a:rPr lang="en-US" smtClean="0"/>
              <a:t>1/3/2024</a:t>
            </a:fld>
            <a:endParaRPr lang="en-US"/>
          </a:p>
        </p:txBody>
      </p:sp>
      <p:sp>
        <p:nvSpPr>
          <p:cNvPr id="5" name="Footer Placeholder 4"/>
          <p:cNvSpPr>
            <a:spLocks noGrp="1"/>
          </p:cNvSpPr>
          <p:nvPr>
            <p:ph type="ftr" sz="quarter" idx="3"/>
          </p:nvPr>
        </p:nvSpPr>
        <p:spPr>
          <a:xfrm>
            <a:off x="1141412" y="5883277"/>
            <a:ext cx="6239309" cy="365125"/>
          </a:xfrm>
          <a:prstGeom prst="rect">
            <a:avLst/>
          </a:prstGeom>
        </p:spPr>
        <p:txBody>
          <a:bodyPr vert="horz" lIns="91440" tIns="45720" rIns="91440" bIns="45720" rtlCol="0" anchor="ctr"/>
          <a:lstStyle>
            <a:lvl1pPr algn="l">
              <a:defRPr sz="1051"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2" y="5883276"/>
            <a:ext cx="771089" cy="365125"/>
          </a:xfrm>
          <a:prstGeom prst="rect">
            <a:avLst/>
          </a:prstGeom>
        </p:spPr>
        <p:txBody>
          <a:bodyPr vert="horz" lIns="91440" tIns="45720" rIns="91440" bIns="45720" rtlCol="0" anchor="ctr"/>
          <a:lstStyle>
            <a:lvl1pPr algn="r">
              <a:defRPr sz="1051">
                <a:solidFill>
                  <a:schemeClr val="tx1">
                    <a:tint val="75000"/>
                  </a:schemeClr>
                </a:solidFill>
              </a:defRPr>
            </a:lvl1pPr>
          </a:lstStyle>
          <a:p>
            <a:fld id="{C159DACC-0882-4D93-8624-086ECA65AB17}" type="slidenum">
              <a:rPr lang="en-US" smtClean="0"/>
              <a:t>‹#›</a:t>
            </a:fld>
            <a:endParaRPr lang="en-US"/>
          </a:p>
        </p:txBody>
      </p:sp>
    </p:spTree>
    <p:extLst>
      <p:ext uri="{BB962C8B-B14F-4D97-AF65-F5344CB8AC3E}">
        <p14:creationId xmlns:p14="http://schemas.microsoft.com/office/powerpoint/2010/main" val="25501596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377"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594" indent="-228594" algn="l" defTabSz="914377"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783" indent="-228594" algn="l" defTabSz="914377"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2971" indent="-228594" algn="l" defTabSz="914377"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160"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349" indent="-228594" algn="l" defTabSz="914377"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537"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726"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8914"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103" indent="-228594" algn="l" defTabSz="914377"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E2A7473-66CD-40E2-80F2-F3391DB9511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99267" y="10877"/>
            <a:ext cx="1974339" cy="1974339"/>
          </a:xfrm>
          <a:prstGeom prst="rect">
            <a:avLst/>
          </a:prstGeom>
        </p:spPr>
      </p:pic>
      <p:sp>
        <p:nvSpPr>
          <p:cNvPr id="11" name="Rectangle 10">
            <a:extLst>
              <a:ext uri="{FF2B5EF4-FFF2-40B4-BE49-F238E27FC236}">
                <a16:creationId xmlns:a16="http://schemas.microsoft.com/office/drawing/2014/main" id="{F5292C3B-6118-45F6-B74C-315A93B0180C}"/>
              </a:ext>
            </a:extLst>
          </p:cNvPr>
          <p:cNvSpPr/>
          <p:nvPr/>
        </p:nvSpPr>
        <p:spPr>
          <a:xfrm>
            <a:off x="4726006" y="470838"/>
            <a:ext cx="6939815" cy="780447"/>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dirty="0">
                <a:ln>
                  <a:solidFill>
                    <a:schemeClr val="accent3">
                      <a:lumMod val="75000"/>
                    </a:schemeClr>
                  </a:solidFill>
                </a:ln>
                <a:solidFill>
                  <a:schemeClr val="accent4">
                    <a:lumMod val="50000"/>
                  </a:schemeClr>
                </a:solidFill>
                <a:effectLst>
                  <a:outerShdw blurRad="50800" dist="38100" dir="13500000" algn="br" rotWithShape="0">
                    <a:prstClr val="black">
                      <a:alpha val="40000"/>
                    </a:prstClr>
                  </a:outerShdw>
                </a:effectLst>
                <a:latin typeface="Arial Black" panose="020B0A04020102020204" pitchFamily="34" charset="0"/>
              </a:rPr>
              <a:t>Green University Of Bangladesh</a:t>
            </a:r>
            <a:endParaRPr lang="en-US" sz="2800" b="1" dirty="0">
              <a:ln>
                <a:solidFill>
                  <a:schemeClr val="accent3">
                    <a:lumMod val="75000"/>
                  </a:schemeClr>
                </a:solidFill>
              </a:ln>
              <a:solidFill>
                <a:schemeClr val="accent4">
                  <a:lumMod val="50000"/>
                </a:schemeClr>
              </a:solidFill>
              <a:effectLst>
                <a:outerShdw blurRad="50800" dist="38100" dir="13500000" algn="br" rotWithShape="0">
                  <a:prstClr val="black">
                    <a:alpha val="40000"/>
                  </a:prstClr>
                </a:outerShdw>
              </a:effectLst>
              <a:latin typeface="Arial Black" panose="020B0A04020102020204" pitchFamily="34" charset="0"/>
            </a:endParaRPr>
          </a:p>
        </p:txBody>
      </p:sp>
      <p:sp>
        <p:nvSpPr>
          <p:cNvPr id="12" name="TextBox 11">
            <a:extLst>
              <a:ext uri="{FF2B5EF4-FFF2-40B4-BE49-F238E27FC236}">
                <a16:creationId xmlns:a16="http://schemas.microsoft.com/office/drawing/2014/main" id="{9E3168B0-1E8D-4BBC-AC6D-4E52E0C2F49B}"/>
              </a:ext>
            </a:extLst>
          </p:cNvPr>
          <p:cNvSpPr txBox="1"/>
          <p:nvPr/>
        </p:nvSpPr>
        <p:spPr>
          <a:xfrm>
            <a:off x="4726000" y="1280159"/>
            <a:ext cx="6939815" cy="461665"/>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r"/>
            <a:r>
              <a:rPr lang="en-US" sz="2400" dirty="0"/>
              <a:t>Dept. of Computer Science &amp; Engineering</a:t>
            </a:r>
          </a:p>
        </p:txBody>
      </p:sp>
      <p:pic>
        <p:nvPicPr>
          <p:cNvPr id="20" name="Picture 19">
            <a:extLst>
              <a:ext uri="{FF2B5EF4-FFF2-40B4-BE49-F238E27FC236}">
                <a16:creationId xmlns:a16="http://schemas.microsoft.com/office/drawing/2014/main" id="{1146B4E5-6DFD-4EA6-8E89-DAF2AC65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4" y="2754744"/>
            <a:ext cx="1659077" cy="1659077"/>
          </a:xfrm>
          <a:prstGeom prst="rect">
            <a:avLst/>
          </a:prstGeom>
        </p:spPr>
      </p:pic>
      <p:sp>
        <p:nvSpPr>
          <p:cNvPr id="21" name="TextBox 20">
            <a:extLst>
              <a:ext uri="{FF2B5EF4-FFF2-40B4-BE49-F238E27FC236}">
                <a16:creationId xmlns:a16="http://schemas.microsoft.com/office/drawing/2014/main" id="{1A0DAE26-E3EE-4AEC-9961-D8ED5C4CDCF3}"/>
              </a:ext>
            </a:extLst>
          </p:cNvPr>
          <p:cNvSpPr txBox="1"/>
          <p:nvPr/>
        </p:nvSpPr>
        <p:spPr>
          <a:xfrm>
            <a:off x="5633721" y="2940051"/>
            <a:ext cx="6032094" cy="769441"/>
          </a:xfrm>
          <a:prstGeom prst="rect">
            <a:avLst/>
          </a:prstGeom>
          <a:noFill/>
        </p:spPr>
        <p:txBody>
          <a:bodyPr wrap="square" rtlCol="0">
            <a:spAutoFit/>
          </a:bodyPr>
          <a:lstStyle/>
          <a:p>
            <a:r>
              <a:rPr lang="en-US" sz="2200" dirty="0">
                <a:solidFill>
                  <a:schemeClr val="accent3">
                    <a:lumMod val="75000"/>
                  </a:schemeClr>
                </a:solidFill>
                <a:latin typeface="Times New Roman" panose="02020603050405020304" pitchFamily="18" charset="0"/>
                <a:cs typeface="Times New Roman" panose="02020603050405020304" pitchFamily="18" charset="0"/>
              </a:rPr>
              <a:t>Course Title 	:</a:t>
            </a:r>
            <a:r>
              <a:rPr lang="en-US" sz="2200" dirty="0">
                <a:latin typeface="Times New Roman" panose="02020603050405020304" pitchFamily="18" charset="0"/>
                <a:cs typeface="Times New Roman" panose="02020603050405020304" pitchFamily="18" charset="0"/>
              </a:rPr>
              <a:t>Computer Networking Lab</a:t>
            </a:r>
          </a:p>
          <a:p>
            <a:r>
              <a:rPr lang="en-US" sz="2200" dirty="0">
                <a:solidFill>
                  <a:schemeClr val="accent3">
                    <a:lumMod val="75000"/>
                  </a:schemeClr>
                </a:solidFill>
                <a:latin typeface="Times New Roman" panose="02020603050405020304" pitchFamily="18" charset="0"/>
                <a:cs typeface="Times New Roman" panose="02020603050405020304" pitchFamily="18" charset="0"/>
              </a:rPr>
              <a:t>Course Code	: </a:t>
            </a:r>
            <a:r>
              <a:rPr lang="en-US" sz="2200" b="1" dirty="0">
                <a:latin typeface="Times New Roman" panose="02020603050405020304" pitchFamily="18" charset="0"/>
                <a:cs typeface="Times New Roman" panose="02020603050405020304" pitchFamily="18" charset="0"/>
              </a:rPr>
              <a:t>CSE-312</a:t>
            </a:r>
            <a:endParaRPr lang="en-US" sz="2200"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D64CF00C-7FB2-44A8-B4D9-986D24EA82B8}"/>
              </a:ext>
            </a:extLst>
          </p:cNvPr>
          <p:cNvSpPr/>
          <p:nvPr/>
        </p:nvSpPr>
        <p:spPr>
          <a:xfrm>
            <a:off x="2341235" y="4872785"/>
            <a:ext cx="9827905" cy="207192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latin typeface="Arial Rounded MT Bold" panose="020F0704030504030204" pitchFamily="34" charset="0"/>
            </a:endParaRPr>
          </a:p>
        </p:txBody>
      </p:sp>
      <p:sp>
        <p:nvSpPr>
          <p:cNvPr id="6" name="Rectangle 5">
            <a:extLst>
              <a:ext uri="{FF2B5EF4-FFF2-40B4-BE49-F238E27FC236}">
                <a16:creationId xmlns:a16="http://schemas.microsoft.com/office/drawing/2014/main" id="{640E2EBF-D9C3-4859-8AFD-EF5205F33C55}"/>
              </a:ext>
            </a:extLst>
          </p:cNvPr>
          <p:cNvSpPr/>
          <p:nvPr/>
        </p:nvSpPr>
        <p:spPr>
          <a:xfrm flipH="1">
            <a:off x="2318376" y="0"/>
            <a:ext cx="45719" cy="6858000"/>
          </a:xfrm>
          <a:prstGeom prst="rect">
            <a:avLst/>
          </a:prstGeom>
          <a:solidFill>
            <a:schemeClr val="bg2">
              <a:lumMod val="60000"/>
              <a:lumOff val="40000"/>
            </a:schemeClr>
          </a:solidFill>
          <a:effectLst>
            <a:glow rad="63500">
              <a:schemeClr val="accent1">
                <a:alpha val="81000"/>
              </a:schemeClr>
            </a:glow>
            <a:softEdge rad="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a:extLst>
              <a:ext uri="{FF2B5EF4-FFF2-40B4-BE49-F238E27FC236}">
                <a16:creationId xmlns:a16="http://schemas.microsoft.com/office/drawing/2014/main" id="{71809D0D-A1F0-4019-BD44-5910B6D5CA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814" y="5761254"/>
            <a:ext cx="9782186" cy="1087829"/>
          </a:xfrm>
          <a:prstGeom prst="rect">
            <a:avLst/>
          </a:prstGeom>
        </p:spPr>
      </p:pic>
      <p:sp>
        <p:nvSpPr>
          <p:cNvPr id="7" name="TextBox 6">
            <a:extLst>
              <a:ext uri="{FF2B5EF4-FFF2-40B4-BE49-F238E27FC236}">
                <a16:creationId xmlns:a16="http://schemas.microsoft.com/office/drawing/2014/main" id="{7B28D0F5-F4D5-40C8-8E71-4AB2C7319B95}"/>
              </a:ext>
            </a:extLst>
          </p:cNvPr>
          <p:cNvSpPr txBox="1"/>
          <p:nvPr/>
        </p:nvSpPr>
        <p:spPr>
          <a:xfrm>
            <a:off x="2409815" y="5080854"/>
            <a:ext cx="9782185" cy="584775"/>
          </a:xfrm>
          <a:prstGeom prst="rect">
            <a:avLst/>
          </a:prstGeom>
          <a:noFill/>
        </p:spPr>
        <p:txBody>
          <a:bodyPr wrap="square" rtlCol="0">
            <a:spAutoFit/>
          </a:bodyPr>
          <a:lstStyle/>
          <a:p>
            <a:pPr algn="ctr">
              <a:defRPr/>
            </a:pPr>
            <a:r>
              <a:rPr lang="en-US" sz="3200" b="1" dirty="0">
                <a:solidFill>
                  <a:schemeClr val="tx1">
                    <a:lumMod val="95000"/>
                  </a:schemeClr>
                </a:solidFill>
                <a:latin typeface="Arial Rounded MT Bold" panose="020F0704030504030204" pitchFamily="34" charset="0"/>
              </a:rPr>
              <a:t> Small office/Home office network system</a:t>
            </a:r>
          </a:p>
        </p:txBody>
      </p:sp>
    </p:spTree>
    <p:extLst>
      <p:ext uri="{BB962C8B-B14F-4D97-AF65-F5344CB8AC3E}">
        <p14:creationId xmlns:p14="http://schemas.microsoft.com/office/powerpoint/2010/main" val="18428895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par>
                                <p:cTn id="8" presetID="6" presetClass="entr" presetSubtype="16"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circle(in)">
                                      <p:cBhvr>
                                        <p:cTn id="10" dur="2000"/>
                                        <p:tgtEl>
                                          <p:spTgt spid="1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randombar(horizontal)">
                                      <p:cBhvr>
                                        <p:cTn id="18" dur="500"/>
                                        <p:tgtEl>
                                          <p:spTgt spid="20"/>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randombar(horizontal)">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1000"/>
                                        <p:tgtEl>
                                          <p:spTgt spid="22"/>
                                        </p:tgtEl>
                                      </p:cBhvr>
                                    </p:animEffect>
                                    <p:anim calcmode="lin" valueType="num">
                                      <p:cBhvr>
                                        <p:cTn id="27" dur="1000" fill="hold"/>
                                        <p:tgtEl>
                                          <p:spTgt spid="22"/>
                                        </p:tgtEl>
                                        <p:attrNameLst>
                                          <p:attrName>ppt_x</p:attrName>
                                        </p:attrNameLst>
                                      </p:cBhvr>
                                      <p:tavLst>
                                        <p:tav tm="0">
                                          <p:val>
                                            <p:strVal val="#ppt_x"/>
                                          </p:val>
                                        </p:tav>
                                        <p:tav tm="100000">
                                          <p:val>
                                            <p:strVal val="#ppt_x"/>
                                          </p:val>
                                        </p:tav>
                                      </p:tavLst>
                                    </p:anim>
                                    <p:anim calcmode="lin" valueType="num">
                                      <p:cBhvr>
                                        <p:cTn id="28" dur="1000" fill="hold"/>
                                        <p:tgtEl>
                                          <p:spTgt spid="2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1" grpId="0"/>
      <p:bldP spid="22"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F7FE-31F7-40C8-A044-A60D163B2B50}"/>
              </a:ext>
            </a:extLst>
          </p:cNvPr>
          <p:cNvSpPr>
            <a:spLocks noGrp="1"/>
          </p:cNvSpPr>
          <p:nvPr>
            <p:ph type="title"/>
          </p:nvPr>
        </p:nvSpPr>
        <p:spPr>
          <a:xfrm>
            <a:off x="1141414" y="618518"/>
            <a:ext cx="9905999" cy="5551276"/>
          </a:xfrm>
        </p:spPr>
        <p:txBody>
          <a:bodyPr>
            <a:normAutofit/>
          </a:bodyPr>
          <a:lstStyle/>
          <a:p>
            <a:pPr algn="ctr"/>
            <a:r>
              <a:rPr lang="en-US" sz="8000" dirty="0">
                <a:latin typeface="Cooper Black" panose="0208090404030B020404" pitchFamily="18" charset="0"/>
              </a:rPr>
              <a:t>THANK YOU</a:t>
            </a:r>
          </a:p>
        </p:txBody>
      </p:sp>
    </p:spTree>
    <p:extLst>
      <p:ext uri="{BB962C8B-B14F-4D97-AF65-F5344CB8AC3E}">
        <p14:creationId xmlns:p14="http://schemas.microsoft.com/office/powerpoint/2010/main" val="3357966860"/>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6B7010-ED9D-4764-8BF2-914B9CD04B2C}"/>
              </a:ext>
            </a:extLst>
          </p:cNvPr>
          <p:cNvSpPr/>
          <p:nvPr/>
        </p:nvSpPr>
        <p:spPr>
          <a:xfrm>
            <a:off x="3034876" y="4232094"/>
            <a:ext cx="2520683" cy="2422893"/>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Name: Tarikul Islam </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Id: 212002008</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Batch: 212</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Section: D4</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Department of CSE</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Green University of Bangladesh</a:t>
            </a:r>
          </a:p>
          <a:p>
            <a:pPr algn="ctr"/>
            <a:endParaRPr lang="en-US" dirty="0">
              <a:ln>
                <a:solidFill>
                  <a:schemeClr val="accent4">
                    <a:lumMod val="75000"/>
                  </a:schemeClr>
                </a:solidFill>
              </a:ln>
            </a:endParaRPr>
          </a:p>
        </p:txBody>
      </p:sp>
      <p:sp>
        <p:nvSpPr>
          <p:cNvPr id="6" name="TextBox 5">
            <a:extLst>
              <a:ext uri="{FF2B5EF4-FFF2-40B4-BE49-F238E27FC236}">
                <a16:creationId xmlns:a16="http://schemas.microsoft.com/office/drawing/2014/main" id="{3B21E960-8480-4143-928E-D40C3A6272D8}"/>
              </a:ext>
            </a:extLst>
          </p:cNvPr>
          <p:cNvSpPr txBox="1"/>
          <p:nvPr/>
        </p:nvSpPr>
        <p:spPr>
          <a:xfrm>
            <a:off x="0" y="203014"/>
            <a:ext cx="12192000" cy="646331"/>
          </a:xfrm>
          <a:prstGeom prst="rect">
            <a:avLst/>
          </a:prstGeom>
          <a:noFill/>
        </p:spPr>
        <p:txBody>
          <a:bodyPr wrap="square" rtlCol="0">
            <a:spAutoFit/>
          </a:bodyPr>
          <a:lstStyle/>
          <a:p>
            <a:pPr algn="ctr"/>
            <a:r>
              <a:rPr lang="en-US" sz="3600" dirty="0"/>
              <a:t>Presented By:</a:t>
            </a:r>
          </a:p>
        </p:txBody>
      </p:sp>
      <p:pic>
        <p:nvPicPr>
          <p:cNvPr id="10" name="Picture 9">
            <a:extLst>
              <a:ext uri="{FF2B5EF4-FFF2-40B4-BE49-F238E27FC236}">
                <a16:creationId xmlns:a16="http://schemas.microsoft.com/office/drawing/2014/main" id="{6775E564-EAD8-421C-993A-1691B35C8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345" y="1140229"/>
            <a:ext cx="2309746" cy="2891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6" name="Picture 15">
            <a:extLst>
              <a:ext uri="{FF2B5EF4-FFF2-40B4-BE49-F238E27FC236}">
                <a16:creationId xmlns:a16="http://schemas.microsoft.com/office/drawing/2014/main" id="{DA2D9806-FE6C-4715-9FE0-E74333EBE03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25839" y="1140229"/>
            <a:ext cx="2428959" cy="28915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9" name="Rectangle 18">
            <a:extLst>
              <a:ext uri="{FF2B5EF4-FFF2-40B4-BE49-F238E27FC236}">
                <a16:creationId xmlns:a16="http://schemas.microsoft.com/office/drawing/2014/main" id="{211BA995-409A-493A-9889-7C80F99475F9}"/>
              </a:ext>
            </a:extLst>
          </p:cNvPr>
          <p:cNvSpPr/>
          <p:nvPr/>
        </p:nvSpPr>
        <p:spPr>
          <a:xfrm>
            <a:off x="6309358" y="4232094"/>
            <a:ext cx="2661919" cy="2422892"/>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Name: </a:t>
            </a:r>
            <a:r>
              <a:rPr lang="en-US" dirty="0">
                <a:ln>
                  <a:solidFill>
                    <a:schemeClr val="accent4">
                      <a:lumMod val="75000"/>
                    </a:schemeClr>
                  </a:solidFill>
                </a:ln>
                <a:latin typeface="Times New Roman" panose="02020603050405020304" pitchFamily="18" charset="0"/>
                <a:cs typeface="Times New Roman" panose="02020603050405020304" pitchFamily="18" charset="0"/>
              </a:rPr>
              <a:t>Bibi Fatema Priya</a:t>
            </a:r>
            <a:endParaRPr lang="en-US" sz="2000" dirty="0">
              <a:ln>
                <a:solidFill>
                  <a:schemeClr val="accent4">
                    <a:lumMod val="75000"/>
                  </a:schemeClr>
                </a:solidFill>
              </a:ln>
              <a:latin typeface="Times New Roman" panose="02020603050405020304" pitchFamily="18" charset="0"/>
              <a:cs typeface="Times New Roman" panose="02020603050405020304" pitchFamily="18" charset="0"/>
            </a:endParaRP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Id: 212002089</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Batch: 212</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Section: D4</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Department of CSE</a:t>
            </a:r>
          </a:p>
          <a:p>
            <a:r>
              <a:rPr lang="en-US" sz="2000" dirty="0">
                <a:ln>
                  <a:solidFill>
                    <a:schemeClr val="accent4">
                      <a:lumMod val="75000"/>
                    </a:schemeClr>
                  </a:solidFill>
                </a:ln>
                <a:latin typeface="Times New Roman" panose="02020603050405020304" pitchFamily="18" charset="0"/>
                <a:cs typeface="Times New Roman" panose="02020603050405020304" pitchFamily="18" charset="0"/>
              </a:rPr>
              <a:t>Green University of Bangladesh</a:t>
            </a:r>
          </a:p>
          <a:p>
            <a:pPr algn="ctr"/>
            <a:endParaRPr lang="en-US" dirty="0">
              <a:ln>
                <a:solidFill>
                  <a:schemeClr val="accent4">
                    <a:lumMod val="75000"/>
                  </a:schemeClr>
                </a:solidFill>
              </a:ln>
            </a:endParaRPr>
          </a:p>
        </p:txBody>
      </p:sp>
    </p:spTree>
    <p:extLst>
      <p:ext uri="{BB962C8B-B14F-4D97-AF65-F5344CB8AC3E}">
        <p14:creationId xmlns:p14="http://schemas.microsoft.com/office/powerpoint/2010/main" val="71656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500" fill="hold"/>
                                        <p:tgtEl>
                                          <p:spTgt spid="10"/>
                                        </p:tgtEl>
                                        <p:attrNameLst>
                                          <p:attrName>ppt_w</p:attrName>
                                        </p:attrNameLst>
                                      </p:cBhvr>
                                      <p:tavLst>
                                        <p:tav tm="0">
                                          <p:val>
                                            <p:fltVal val="0"/>
                                          </p:val>
                                        </p:tav>
                                        <p:tav tm="100000">
                                          <p:val>
                                            <p:strVal val="#ppt_w"/>
                                          </p:val>
                                        </p:tav>
                                      </p:tavLst>
                                    </p:anim>
                                    <p:anim calcmode="lin" valueType="num">
                                      <p:cBhvr>
                                        <p:cTn id="16" dur="500" fill="hold"/>
                                        <p:tgtEl>
                                          <p:spTgt spid="10"/>
                                        </p:tgtEl>
                                        <p:attrNameLst>
                                          <p:attrName>ppt_h</p:attrName>
                                        </p:attrNameLst>
                                      </p:cBhvr>
                                      <p:tavLst>
                                        <p:tav tm="0">
                                          <p:val>
                                            <p:fltVal val="0"/>
                                          </p:val>
                                        </p:tav>
                                        <p:tav tm="100000">
                                          <p:val>
                                            <p:strVal val="#ppt_h"/>
                                          </p:val>
                                        </p:tav>
                                      </p:tavLst>
                                    </p:anim>
                                    <p:animEffect transition="in" filter="fade">
                                      <p:cBhvr>
                                        <p:cTn id="17" dur="500"/>
                                        <p:tgtEl>
                                          <p:spTgt spid="10"/>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9"/>
                                        </p:tgtEl>
                                        <p:attrNameLst>
                                          <p:attrName>style.visibility</p:attrName>
                                        </p:attrNameLst>
                                      </p:cBhvr>
                                      <p:to>
                                        <p:strVal val="visible"/>
                                      </p:to>
                                    </p:set>
                                    <p:anim calcmode="lin" valueType="num">
                                      <p:cBhvr>
                                        <p:cTn id="32" dur="500" fill="hold"/>
                                        <p:tgtEl>
                                          <p:spTgt spid="19"/>
                                        </p:tgtEl>
                                        <p:attrNameLst>
                                          <p:attrName>ppt_w</p:attrName>
                                        </p:attrNameLst>
                                      </p:cBhvr>
                                      <p:tavLst>
                                        <p:tav tm="0">
                                          <p:val>
                                            <p:fltVal val="0"/>
                                          </p:val>
                                        </p:tav>
                                        <p:tav tm="100000">
                                          <p:val>
                                            <p:strVal val="#ppt_w"/>
                                          </p:val>
                                        </p:tav>
                                      </p:tavLst>
                                    </p:anim>
                                    <p:anim calcmode="lin" valueType="num">
                                      <p:cBhvr>
                                        <p:cTn id="33" dur="500" fill="hold"/>
                                        <p:tgtEl>
                                          <p:spTgt spid="19"/>
                                        </p:tgtEl>
                                        <p:attrNameLst>
                                          <p:attrName>ppt_h</p:attrName>
                                        </p:attrNameLst>
                                      </p:cBhvr>
                                      <p:tavLst>
                                        <p:tav tm="0">
                                          <p:val>
                                            <p:fltVal val="0"/>
                                          </p:val>
                                        </p:tav>
                                        <p:tav tm="100000">
                                          <p:val>
                                            <p:strVal val="#ppt_h"/>
                                          </p:val>
                                        </p:tav>
                                      </p:tavLst>
                                    </p:anim>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34AF6D-2B3B-46A2-B3A9-034DFBEDE598}"/>
              </a:ext>
            </a:extLst>
          </p:cNvPr>
          <p:cNvSpPr>
            <a:spLocks noGrp="1"/>
          </p:cNvSpPr>
          <p:nvPr>
            <p:ph idx="1"/>
          </p:nvPr>
        </p:nvSpPr>
        <p:spPr>
          <a:xfrm>
            <a:off x="1141414" y="1997243"/>
            <a:ext cx="9905999" cy="3541714"/>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Introduction of the Project.</a:t>
            </a:r>
          </a:p>
          <a:p>
            <a:r>
              <a:rPr lang="en-US" dirty="0">
                <a:latin typeface="Times New Roman" panose="02020603050405020304" pitchFamily="18" charset="0"/>
                <a:cs typeface="Times New Roman" panose="02020603050405020304" pitchFamily="18" charset="0"/>
              </a:rPr>
              <a:t>Application.</a:t>
            </a:r>
          </a:p>
          <a:p>
            <a:r>
              <a:rPr lang="en-US" dirty="0">
                <a:latin typeface="Times New Roman" panose="02020603050405020304" pitchFamily="18" charset="0"/>
                <a:cs typeface="Times New Roman" panose="02020603050405020304" pitchFamily="18" charset="0"/>
              </a:rPr>
              <a:t>Future scope</a:t>
            </a:r>
          </a:p>
          <a:p>
            <a:r>
              <a:rPr lang="en-US" dirty="0">
                <a:latin typeface="Times New Roman" panose="02020603050405020304" pitchFamily="18" charset="0"/>
                <a:cs typeface="Times New Roman" panose="02020603050405020304" pitchFamily="18" charset="0"/>
              </a:rPr>
              <a:t>Project demonstration.</a:t>
            </a:r>
          </a:p>
        </p:txBody>
      </p:sp>
      <p:sp>
        <p:nvSpPr>
          <p:cNvPr id="6" name="Rectangle 5" descr="hghj&#10;&#10;">
            <a:extLst>
              <a:ext uri="{FF2B5EF4-FFF2-40B4-BE49-F238E27FC236}">
                <a16:creationId xmlns:a16="http://schemas.microsoft.com/office/drawing/2014/main" id="{9D839B66-94A8-43E4-96C5-59A584B2E85B}"/>
              </a:ext>
            </a:extLst>
          </p:cNvPr>
          <p:cNvSpPr/>
          <p:nvPr/>
        </p:nvSpPr>
        <p:spPr>
          <a:xfrm>
            <a:off x="1141414" y="1001027"/>
            <a:ext cx="9905999" cy="664144"/>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200" dirty="0">
                <a:solidFill>
                  <a:schemeClr val="accent2">
                    <a:lumMod val="75000"/>
                  </a:schemeClr>
                </a:solidFill>
                <a:latin typeface="Arial Rounded MT Bold" panose="020F0704030504030204" pitchFamily="34" charset="0"/>
              </a:rPr>
              <a:t>Table of content</a:t>
            </a:r>
          </a:p>
        </p:txBody>
      </p:sp>
      <p:cxnSp>
        <p:nvCxnSpPr>
          <p:cNvPr id="10" name="Straight Connector 9">
            <a:extLst>
              <a:ext uri="{FF2B5EF4-FFF2-40B4-BE49-F238E27FC236}">
                <a16:creationId xmlns:a16="http://schemas.microsoft.com/office/drawing/2014/main" id="{37AC8AAB-C557-4638-A85E-C5AB15E215CB}"/>
              </a:ext>
            </a:extLst>
          </p:cNvPr>
          <p:cNvCxnSpPr/>
          <p:nvPr/>
        </p:nvCxnSpPr>
        <p:spPr>
          <a:xfrm flipV="1">
            <a:off x="1141414" y="1001027"/>
            <a:ext cx="985836" cy="664144"/>
          </a:xfrm>
          <a:prstGeom prst="line">
            <a:avLst/>
          </a:prstGeom>
        </p:spPr>
        <p:style>
          <a:lnRef idx="3">
            <a:schemeClr val="accent3"/>
          </a:lnRef>
          <a:fillRef idx="0">
            <a:schemeClr val="accent3"/>
          </a:fillRef>
          <a:effectRef idx="2">
            <a:schemeClr val="accent3"/>
          </a:effectRef>
          <a:fontRef idx="minor">
            <a:schemeClr val="tx1"/>
          </a:fontRef>
        </p:style>
      </p:cxnSp>
      <p:cxnSp>
        <p:nvCxnSpPr>
          <p:cNvPr id="11" name="Straight Connector 10">
            <a:extLst>
              <a:ext uri="{FF2B5EF4-FFF2-40B4-BE49-F238E27FC236}">
                <a16:creationId xmlns:a16="http://schemas.microsoft.com/office/drawing/2014/main" id="{E609720B-C0D0-4E6C-BC74-1C572209E7E4}"/>
              </a:ext>
            </a:extLst>
          </p:cNvPr>
          <p:cNvCxnSpPr>
            <a:cxnSpLocks/>
          </p:cNvCxnSpPr>
          <p:nvPr/>
        </p:nvCxnSpPr>
        <p:spPr>
          <a:xfrm flipV="1">
            <a:off x="1133233" y="1001027"/>
            <a:ext cx="705727" cy="498109"/>
          </a:xfrm>
          <a:prstGeom prst="line">
            <a:avLst/>
          </a:prstGeom>
        </p:spPr>
        <p:style>
          <a:lnRef idx="3">
            <a:schemeClr val="accent3"/>
          </a:lnRef>
          <a:fillRef idx="0">
            <a:schemeClr val="accent3"/>
          </a:fillRef>
          <a:effectRef idx="2">
            <a:schemeClr val="accent3"/>
          </a:effectRef>
          <a:fontRef idx="minor">
            <a:schemeClr val="tx1"/>
          </a:fontRef>
        </p:style>
      </p:cxnSp>
      <p:cxnSp>
        <p:nvCxnSpPr>
          <p:cNvPr id="12" name="Straight Connector 11">
            <a:extLst>
              <a:ext uri="{FF2B5EF4-FFF2-40B4-BE49-F238E27FC236}">
                <a16:creationId xmlns:a16="http://schemas.microsoft.com/office/drawing/2014/main" id="{8B677776-066A-43F2-9287-4BAC3D09E61B}"/>
              </a:ext>
            </a:extLst>
          </p:cNvPr>
          <p:cNvCxnSpPr>
            <a:cxnSpLocks/>
            <a:stCxn id="6" idx="1"/>
          </p:cNvCxnSpPr>
          <p:nvPr/>
        </p:nvCxnSpPr>
        <p:spPr>
          <a:xfrm flipV="1">
            <a:off x="1141414" y="1014711"/>
            <a:ext cx="490536" cy="318388"/>
          </a:xfrm>
          <a:prstGeom prst="line">
            <a:avLst/>
          </a:prstGeom>
        </p:spPr>
        <p:style>
          <a:lnRef idx="3">
            <a:schemeClr val="accent3"/>
          </a:lnRef>
          <a:fillRef idx="0">
            <a:schemeClr val="accent3"/>
          </a:fillRef>
          <a:effectRef idx="2">
            <a:schemeClr val="accent3"/>
          </a:effectRef>
          <a:fontRef idx="minor">
            <a:schemeClr val="tx1"/>
          </a:fontRef>
        </p:style>
      </p:cxnSp>
      <p:cxnSp>
        <p:nvCxnSpPr>
          <p:cNvPr id="13" name="Straight Connector 12">
            <a:extLst>
              <a:ext uri="{FF2B5EF4-FFF2-40B4-BE49-F238E27FC236}">
                <a16:creationId xmlns:a16="http://schemas.microsoft.com/office/drawing/2014/main" id="{8A9E47C6-A7B0-466C-9769-C64D28D93F82}"/>
              </a:ext>
            </a:extLst>
          </p:cNvPr>
          <p:cNvCxnSpPr>
            <a:cxnSpLocks/>
          </p:cNvCxnSpPr>
          <p:nvPr/>
        </p:nvCxnSpPr>
        <p:spPr>
          <a:xfrm flipV="1">
            <a:off x="1141414" y="1001027"/>
            <a:ext cx="263227" cy="177332"/>
          </a:xfrm>
          <a:prstGeom prst="line">
            <a:avLst/>
          </a:prstGeom>
        </p:spPr>
        <p:style>
          <a:lnRef idx="3">
            <a:schemeClr val="accent3"/>
          </a:lnRef>
          <a:fillRef idx="0">
            <a:schemeClr val="accent3"/>
          </a:fillRef>
          <a:effectRef idx="2">
            <a:schemeClr val="accent3"/>
          </a:effectRef>
          <a:fontRef idx="minor">
            <a:schemeClr val="tx1"/>
          </a:fontRef>
        </p:style>
      </p:cxnSp>
      <p:cxnSp>
        <p:nvCxnSpPr>
          <p:cNvPr id="21" name="Straight Connector 20">
            <a:extLst>
              <a:ext uri="{FF2B5EF4-FFF2-40B4-BE49-F238E27FC236}">
                <a16:creationId xmlns:a16="http://schemas.microsoft.com/office/drawing/2014/main" id="{A0BA5833-A4E8-481C-9BF5-64BD75684893}"/>
              </a:ext>
            </a:extLst>
          </p:cNvPr>
          <p:cNvCxnSpPr/>
          <p:nvPr/>
        </p:nvCxnSpPr>
        <p:spPr>
          <a:xfrm flipH="1">
            <a:off x="10204450" y="1001027"/>
            <a:ext cx="842963" cy="664144"/>
          </a:xfrm>
          <a:prstGeom prst="line">
            <a:avLst/>
          </a:prstGeom>
        </p:spPr>
        <p:style>
          <a:lnRef idx="3">
            <a:schemeClr val="accent3"/>
          </a:lnRef>
          <a:fillRef idx="0">
            <a:schemeClr val="accent3"/>
          </a:fillRef>
          <a:effectRef idx="2">
            <a:schemeClr val="accent3"/>
          </a:effectRef>
          <a:fontRef idx="minor">
            <a:schemeClr val="tx1"/>
          </a:fontRef>
        </p:style>
      </p:cxnSp>
      <p:cxnSp>
        <p:nvCxnSpPr>
          <p:cNvPr id="22" name="Straight Connector 21">
            <a:extLst>
              <a:ext uri="{FF2B5EF4-FFF2-40B4-BE49-F238E27FC236}">
                <a16:creationId xmlns:a16="http://schemas.microsoft.com/office/drawing/2014/main" id="{C36EFD14-B5CA-4F1B-8F5D-42D5881E4091}"/>
              </a:ext>
            </a:extLst>
          </p:cNvPr>
          <p:cNvCxnSpPr>
            <a:cxnSpLocks/>
          </p:cNvCxnSpPr>
          <p:nvPr/>
        </p:nvCxnSpPr>
        <p:spPr>
          <a:xfrm flipH="1">
            <a:off x="10394950" y="1153427"/>
            <a:ext cx="644282" cy="501155"/>
          </a:xfrm>
          <a:prstGeom prst="line">
            <a:avLst/>
          </a:prstGeom>
        </p:spPr>
        <p:style>
          <a:lnRef idx="3">
            <a:schemeClr val="accent3"/>
          </a:lnRef>
          <a:fillRef idx="0">
            <a:schemeClr val="accent3"/>
          </a:fillRef>
          <a:effectRef idx="2">
            <a:schemeClr val="accent3"/>
          </a:effectRef>
          <a:fontRef idx="minor">
            <a:schemeClr val="tx1"/>
          </a:fontRef>
        </p:style>
      </p:cxnSp>
      <p:cxnSp>
        <p:nvCxnSpPr>
          <p:cNvPr id="23" name="Straight Connector 22">
            <a:extLst>
              <a:ext uri="{FF2B5EF4-FFF2-40B4-BE49-F238E27FC236}">
                <a16:creationId xmlns:a16="http://schemas.microsoft.com/office/drawing/2014/main" id="{0C5D34B4-D782-4C83-8340-9F7816E99FCD}"/>
              </a:ext>
            </a:extLst>
          </p:cNvPr>
          <p:cNvCxnSpPr>
            <a:cxnSpLocks/>
            <a:stCxn id="6" idx="3"/>
          </p:cNvCxnSpPr>
          <p:nvPr/>
        </p:nvCxnSpPr>
        <p:spPr>
          <a:xfrm flipH="1">
            <a:off x="10600195" y="1333099"/>
            <a:ext cx="447218" cy="332072"/>
          </a:xfrm>
          <a:prstGeom prst="line">
            <a:avLst/>
          </a:prstGeom>
        </p:spPr>
        <p:style>
          <a:lnRef idx="3">
            <a:schemeClr val="accent3"/>
          </a:lnRef>
          <a:fillRef idx="0">
            <a:schemeClr val="accent3"/>
          </a:fillRef>
          <a:effectRef idx="2">
            <a:schemeClr val="accent3"/>
          </a:effectRef>
          <a:fontRef idx="minor">
            <a:schemeClr val="tx1"/>
          </a:fontRef>
        </p:style>
      </p:cxnSp>
      <p:cxnSp>
        <p:nvCxnSpPr>
          <p:cNvPr id="24" name="Straight Connector 23">
            <a:extLst>
              <a:ext uri="{FF2B5EF4-FFF2-40B4-BE49-F238E27FC236}">
                <a16:creationId xmlns:a16="http://schemas.microsoft.com/office/drawing/2014/main" id="{D0019D7B-6BAA-4A87-B816-B5A70D806C4C}"/>
              </a:ext>
            </a:extLst>
          </p:cNvPr>
          <p:cNvCxnSpPr>
            <a:cxnSpLocks/>
          </p:cNvCxnSpPr>
          <p:nvPr/>
        </p:nvCxnSpPr>
        <p:spPr>
          <a:xfrm flipH="1">
            <a:off x="10782060" y="1454150"/>
            <a:ext cx="267839" cy="211021"/>
          </a:xfrm>
          <a:prstGeom prst="line">
            <a:avLst/>
          </a:prstGeom>
        </p:spPr>
        <p:style>
          <a:lnRef idx="3">
            <a:schemeClr val="accent3"/>
          </a:lnRef>
          <a:fillRef idx="0">
            <a:schemeClr val="accent3"/>
          </a:fillRef>
          <a:effectRef idx="2">
            <a:schemeClr val="accent3"/>
          </a:effectRef>
          <a:fontRef idx="minor">
            <a:schemeClr val="tx1"/>
          </a:fontRef>
        </p:style>
      </p:cxnSp>
      <p:sp>
        <p:nvSpPr>
          <p:cNvPr id="14" name="Arrow: Pentagon 13">
            <a:extLst>
              <a:ext uri="{FF2B5EF4-FFF2-40B4-BE49-F238E27FC236}">
                <a16:creationId xmlns:a16="http://schemas.microsoft.com/office/drawing/2014/main" id="{03A3A89E-AC14-415D-83CA-C039BF16F726}"/>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15" name="Rectangle 14">
            <a:extLst>
              <a:ext uri="{FF2B5EF4-FFF2-40B4-BE49-F238E27FC236}">
                <a16:creationId xmlns:a16="http://schemas.microsoft.com/office/drawing/2014/main" id="{C253201E-9781-4AB1-80F4-70881F330367}"/>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01</a:t>
            </a:r>
          </a:p>
        </p:txBody>
      </p:sp>
    </p:spTree>
    <p:extLst>
      <p:ext uri="{BB962C8B-B14F-4D97-AF65-F5344CB8AC3E}">
        <p14:creationId xmlns:p14="http://schemas.microsoft.com/office/powerpoint/2010/main" val="262134998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1000" fill="hold"/>
                                        <p:tgtEl>
                                          <p:spTgt spid="21"/>
                                        </p:tgtEl>
                                        <p:attrNameLst>
                                          <p:attrName>ppt_w</p:attrName>
                                        </p:attrNameLst>
                                      </p:cBhvr>
                                      <p:tavLst>
                                        <p:tav tm="0">
                                          <p:val>
                                            <p:fltVal val="0"/>
                                          </p:val>
                                        </p:tav>
                                        <p:tav tm="100000">
                                          <p:val>
                                            <p:strVal val="#ppt_w"/>
                                          </p:val>
                                        </p:tav>
                                      </p:tavLst>
                                    </p:anim>
                                    <p:anim calcmode="lin" valueType="num">
                                      <p:cBhvr>
                                        <p:cTn id="8" dur="1000" fill="hold"/>
                                        <p:tgtEl>
                                          <p:spTgt spid="21"/>
                                        </p:tgtEl>
                                        <p:attrNameLst>
                                          <p:attrName>ppt_h</p:attrName>
                                        </p:attrNameLst>
                                      </p:cBhvr>
                                      <p:tavLst>
                                        <p:tav tm="0">
                                          <p:val>
                                            <p:fltVal val="0"/>
                                          </p:val>
                                        </p:tav>
                                        <p:tav tm="100000">
                                          <p:val>
                                            <p:strVal val="#ppt_h"/>
                                          </p:val>
                                        </p:tav>
                                      </p:tavLst>
                                    </p:anim>
                                    <p:anim calcmode="lin" valueType="num">
                                      <p:cBhvr>
                                        <p:cTn id="9" dur="1000" fill="hold"/>
                                        <p:tgtEl>
                                          <p:spTgt spid="21"/>
                                        </p:tgtEl>
                                        <p:attrNameLst>
                                          <p:attrName>style.rotation</p:attrName>
                                        </p:attrNameLst>
                                      </p:cBhvr>
                                      <p:tavLst>
                                        <p:tav tm="0">
                                          <p:val>
                                            <p:fltVal val="90"/>
                                          </p:val>
                                        </p:tav>
                                        <p:tav tm="100000">
                                          <p:val>
                                            <p:fltVal val="0"/>
                                          </p:val>
                                        </p:tav>
                                      </p:tavLst>
                                    </p:anim>
                                    <p:animEffect transition="in" filter="fade">
                                      <p:cBhvr>
                                        <p:cTn id="10" dur="1000"/>
                                        <p:tgtEl>
                                          <p:spTgt spid="21"/>
                                        </p:tgtEl>
                                      </p:cBhvr>
                                    </p:animEffect>
                                  </p:childTnLst>
                                </p:cTn>
                              </p:par>
                              <p:par>
                                <p:cTn id="11" presetID="3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1000" fill="hold"/>
                                        <p:tgtEl>
                                          <p:spTgt spid="22"/>
                                        </p:tgtEl>
                                        <p:attrNameLst>
                                          <p:attrName>ppt_w</p:attrName>
                                        </p:attrNameLst>
                                      </p:cBhvr>
                                      <p:tavLst>
                                        <p:tav tm="0">
                                          <p:val>
                                            <p:fltVal val="0"/>
                                          </p:val>
                                        </p:tav>
                                        <p:tav tm="100000">
                                          <p:val>
                                            <p:strVal val="#ppt_w"/>
                                          </p:val>
                                        </p:tav>
                                      </p:tavLst>
                                    </p:anim>
                                    <p:anim calcmode="lin" valueType="num">
                                      <p:cBhvr>
                                        <p:cTn id="14" dur="1000" fill="hold"/>
                                        <p:tgtEl>
                                          <p:spTgt spid="22"/>
                                        </p:tgtEl>
                                        <p:attrNameLst>
                                          <p:attrName>ppt_h</p:attrName>
                                        </p:attrNameLst>
                                      </p:cBhvr>
                                      <p:tavLst>
                                        <p:tav tm="0">
                                          <p:val>
                                            <p:fltVal val="0"/>
                                          </p:val>
                                        </p:tav>
                                        <p:tav tm="100000">
                                          <p:val>
                                            <p:strVal val="#ppt_h"/>
                                          </p:val>
                                        </p:tav>
                                      </p:tavLst>
                                    </p:anim>
                                    <p:anim calcmode="lin" valueType="num">
                                      <p:cBhvr>
                                        <p:cTn id="15" dur="1000" fill="hold"/>
                                        <p:tgtEl>
                                          <p:spTgt spid="22"/>
                                        </p:tgtEl>
                                        <p:attrNameLst>
                                          <p:attrName>style.rotation</p:attrName>
                                        </p:attrNameLst>
                                      </p:cBhvr>
                                      <p:tavLst>
                                        <p:tav tm="0">
                                          <p:val>
                                            <p:fltVal val="90"/>
                                          </p:val>
                                        </p:tav>
                                        <p:tav tm="100000">
                                          <p:val>
                                            <p:fltVal val="0"/>
                                          </p:val>
                                        </p:tav>
                                      </p:tavLst>
                                    </p:anim>
                                    <p:animEffect transition="in" filter="fade">
                                      <p:cBhvr>
                                        <p:cTn id="16" dur="1000"/>
                                        <p:tgtEl>
                                          <p:spTgt spid="22"/>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p:cTn id="25" dur="1000" fill="hold"/>
                                        <p:tgtEl>
                                          <p:spTgt spid="24"/>
                                        </p:tgtEl>
                                        <p:attrNameLst>
                                          <p:attrName>ppt_w</p:attrName>
                                        </p:attrNameLst>
                                      </p:cBhvr>
                                      <p:tavLst>
                                        <p:tav tm="0">
                                          <p:val>
                                            <p:fltVal val="0"/>
                                          </p:val>
                                        </p:tav>
                                        <p:tav tm="100000">
                                          <p:val>
                                            <p:strVal val="#ppt_w"/>
                                          </p:val>
                                        </p:tav>
                                      </p:tavLst>
                                    </p:anim>
                                    <p:anim calcmode="lin" valueType="num">
                                      <p:cBhvr>
                                        <p:cTn id="26" dur="1000" fill="hold"/>
                                        <p:tgtEl>
                                          <p:spTgt spid="24"/>
                                        </p:tgtEl>
                                        <p:attrNameLst>
                                          <p:attrName>ppt_h</p:attrName>
                                        </p:attrNameLst>
                                      </p:cBhvr>
                                      <p:tavLst>
                                        <p:tav tm="0">
                                          <p:val>
                                            <p:fltVal val="0"/>
                                          </p:val>
                                        </p:tav>
                                        <p:tav tm="100000">
                                          <p:val>
                                            <p:strVal val="#ppt_h"/>
                                          </p:val>
                                        </p:tav>
                                      </p:tavLst>
                                    </p:anim>
                                    <p:anim calcmode="lin" valueType="num">
                                      <p:cBhvr>
                                        <p:cTn id="27" dur="1000" fill="hold"/>
                                        <p:tgtEl>
                                          <p:spTgt spid="24"/>
                                        </p:tgtEl>
                                        <p:attrNameLst>
                                          <p:attrName>style.rotation</p:attrName>
                                        </p:attrNameLst>
                                      </p:cBhvr>
                                      <p:tavLst>
                                        <p:tav tm="0">
                                          <p:val>
                                            <p:fltVal val="90"/>
                                          </p:val>
                                        </p:tav>
                                        <p:tav tm="100000">
                                          <p:val>
                                            <p:fltVal val="0"/>
                                          </p:val>
                                        </p:tav>
                                      </p:tavLst>
                                    </p:anim>
                                    <p:animEffect transition="in" filter="fade">
                                      <p:cBhvr>
                                        <p:cTn id="28" dur="1000"/>
                                        <p:tgtEl>
                                          <p:spTgt spid="24"/>
                                        </p:tgtEl>
                                      </p:cBhvr>
                                    </p:animEffect>
                                  </p:childTnLst>
                                </p:cTn>
                              </p:par>
                              <p:par>
                                <p:cTn id="29" presetID="3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1000" fill="hold"/>
                                        <p:tgtEl>
                                          <p:spTgt spid="10"/>
                                        </p:tgtEl>
                                        <p:attrNameLst>
                                          <p:attrName>ppt_w</p:attrName>
                                        </p:attrNameLst>
                                      </p:cBhvr>
                                      <p:tavLst>
                                        <p:tav tm="0">
                                          <p:val>
                                            <p:fltVal val="0"/>
                                          </p:val>
                                        </p:tav>
                                        <p:tav tm="100000">
                                          <p:val>
                                            <p:strVal val="#ppt_w"/>
                                          </p:val>
                                        </p:tav>
                                      </p:tavLst>
                                    </p:anim>
                                    <p:anim calcmode="lin" valueType="num">
                                      <p:cBhvr>
                                        <p:cTn id="32" dur="1000" fill="hold"/>
                                        <p:tgtEl>
                                          <p:spTgt spid="10"/>
                                        </p:tgtEl>
                                        <p:attrNameLst>
                                          <p:attrName>ppt_h</p:attrName>
                                        </p:attrNameLst>
                                      </p:cBhvr>
                                      <p:tavLst>
                                        <p:tav tm="0">
                                          <p:val>
                                            <p:fltVal val="0"/>
                                          </p:val>
                                        </p:tav>
                                        <p:tav tm="100000">
                                          <p:val>
                                            <p:strVal val="#ppt_h"/>
                                          </p:val>
                                        </p:tav>
                                      </p:tavLst>
                                    </p:anim>
                                    <p:anim calcmode="lin" valueType="num">
                                      <p:cBhvr>
                                        <p:cTn id="33" dur="1000" fill="hold"/>
                                        <p:tgtEl>
                                          <p:spTgt spid="10"/>
                                        </p:tgtEl>
                                        <p:attrNameLst>
                                          <p:attrName>style.rotation</p:attrName>
                                        </p:attrNameLst>
                                      </p:cBhvr>
                                      <p:tavLst>
                                        <p:tav tm="0">
                                          <p:val>
                                            <p:fltVal val="90"/>
                                          </p:val>
                                        </p:tav>
                                        <p:tav tm="100000">
                                          <p:val>
                                            <p:fltVal val="0"/>
                                          </p:val>
                                        </p:tav>
                                      </p:tavLst>
                                    </p:anim>
                                    <p:animEffect transition="in" filter="fade">
                                      <p:cBhvr>
                                        <p:cTn id="34" dur="1000"/>
                                        <p:tgtEl>
                                          <p:spTgt spid="10"/>
                                        </p:tgtEl>
                                      </p:cBhvr>
                                    </p:animEffect>
                                  </p:childTnLst>
                                </p:cTn>
                              </p:par>
                              <p:par>
                                <p:cTn id="35" presetID="31"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1000" fill="hold"/>
                                        <p:tgtEl>
                                          <p:spTgt spid="11"/>
                                        </p:tgtEl>
                                        <p:attrNameLst>
                                          <p:attrName>ppt_w</p:attrName>
                                        </p:attrNameLst>
                                      </p:cBhvr>
                                      <p:tavLst>
                                        <p:tav tm="0">
                                          <p:val>
                                            <p:fltVal val="0"/>
                                          </p:val>
                                        </p:tav>
                                        <p:tav tm="100000">
                                          <p:val>
                                            <p:strVal val="#ppt_w"/>
                                          </p:val>
                                        </p:tav>
                                      </p:tavLst>
                                    </p:anim>
                                    <p:anim calcmode="lin" valueType="num">
                                      <p:cBhvr>
                                        <p:cTn id="38" dur="1000" fill="hold"/>
                                        <p:tgtEl>
                                          <p:spTgt spid="11"/>
                                        </p:tgtEl>
                                        <p:attrNameLst>
                                          <p:attrName>ppt_h</p:attrName>
                                        </p:attrNameLst>
                                      </p:cBhvr>
                                      <p:tavLst>
                                        <p:tav tm="0">
                                          <p:val>
                                            <p:fltVal val="0"/>
                                          </p:val>
                                        </p:tav>
                                        <p:tav tm="100000">
                                          <p:val>
                                            <p:strVal val="#ppt_h"/>
                                          </p:val>
                                        </p:tav>
                                      </p:tavLst>
                                    </p:anim>
                                    <p:anim calcmode="lin" valueType="num">
                                      <p:cBhvr>
                                        <p:cTn id="39" dur="1000" fill="hold"/>
                                        <p:tgtEl>
                                          <p:spTgt spid="11"/>
                                        </p:tgtEl>
                                        <p:attrNameLst>
                                          <p:attrName>style.rotation</p:attrName>
                                        </p:attrNameLst>
                                      </p:cBhvr>
                                      <p:tavLst>
                                        <p:tav tm="0">
                                          <p:val>
                                            <p:fltVal val="90"/>
                                          </p:val>
                                        </p:tav>
                                        <p:tav tm="100000">
                                          <p:val>
                                            <p:fltVal val="0"/>
                                          </p:val>
                                        </p:tav>
                                      </p:tavLst>
                                    </p:anim>
                                    <p:animEffect transition="in" filter="fade">
                                      <p:cBhvr>
                                        <p:cTn id="40" dur="1000"/>
                                        <p:tgtEl>
                                          <p:spTgt spid="11"/>
                                        </p:tgtEl>
                                      </p:cBhvr>
                                    </p:animEffect>
                                  </p:childTnLst>
                                </p:cTn>
                              </p:par>
                              <p:par>
                                <p:cTn id="41" presetID="3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1000" fill="hold"/>
                                        <p:tgtEl>
                                          <p:spTgt spid="13"/>
                                        </p:tgtEl>
                                        <p:attrNameLst>
                                          <p:attrName>ppt_w</p:attrName>
                                        </p:attrNameLst>
                                      </p:cBhvr>
                                      <p:tavLst>
                                        <p:tav tm="0">
                                          <p:val>
                                            <p:fltVal val="0"/>
                                          </p:val>
                                        </p:tav>
                                        <p:tav tm="100000">
                                          <p:val>
                                            <p:strVal val="#ppt_w"/>
                                          </p:val>
                                        </p:tav>
                                      </p:tavLst>
                                    </p:anim>
                                    <p:anim calcmode="lin" valueType="num">
                                      <p:cBhvr>
                                        <p:cTn id="44" dur="1000" fill="hold"/>
                                        <p:tgtEl>
                                          <p:spTgt spid="13"/>
                                        </p:tgtEl>
                                        <p:attrNameLst>
                                          <p:attrName>ppt_h</p:attrName>
                                        </p:attrNameLst>
                                      </p:cBhvr>
                                      <p:tavLst>
                                        <p:tav tm="0">
                                          <p:val>
                                            <p:fltVal val="0"/>
                                          </p:val>
                                        </p:tav>
                                        <p:tav tm="100000">
                                          <p:val>
                                            <p:strVal val="#ppt_h"/>
                                          </p:val>
                                        </p:tav>
                                      </p:tavLst>
                                    </p:anim>
                                    <p:anim calcmode="lin" valueType="num">
                                      <p:cBhvr>
                                        <p:cTn id="45" dur="1000" fill="hold"/>
                                        <p:tgtEl>
                                          <p:spTgt spid="13"/>
                                        </p:tgtEl>
                                        <p:attrNameLst>
                                          <p:attrName>style.rotation</p:attrName>
                                        </p:attrNameLst>
                                      </p:cBhvr>
                                      <p:tavLst>
                                        <p:tav tm="0">
                                          <p:val>
                                            <p:fltVal val="90"/>
                                          </p:val>
                                        </p:tav>
                                        <p:tav tm="100000">
                                          <p:val>
                                            <p:fltVal val="0"/>
                                          </p:val>
                                        </p:tav>
                                      </p:tavLst>
                                    </p:anim>
                                    <p:animEffect transition="in" filter="fade">
                                      <p:cBhvr>
                                        <p:cTn id="46" dur="1000"/>
                                        <p:tgtEl>
                                          <p:spTgt spid="13"/>
                                        </p:tgtEl>
                                      </p:cBhvr>
                                    </p:animEffect>
                                  </p:childTnLst>
                                </p:cTn>
                              </p:par>
                              <p:par>
                                <p:cTn id="47" presetID="3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p:cTn id="49" dur="1000" fill="hold"/>
                                        <p:tgtEl>
                                          <p:spTgt spid="12"/>
                                        </p:tgtEl>
                                        <p:attrNameLst>
                                          <p:attrName>ppt_w</p:attrName>
                                        </p:attrNameLst>
                                      </p:cBhvr>
                                      <p:tavLst>
                                        <p:tav tm="0">
                                          <p:val>
                                            <p:fltVal val="0"/>
                                          </p:val>
                                        </p:tav>
                                        <p:tav tm="100000">
                                          <p:val>
                                            <p:strVal val="#ppt_w"/>
                                          </p:val>
                                        </p:tav>
                                      </p:tavLst>
                                    </p:anim>
                                    <p:anim calcmode="lin" valueType="num">
                                      <p:cBhvr>
                                        <p:cTn id="50" dur="1000" fill="hold"/>
                                        <p:tgtEl>
                                          <p:spTgt spid="12"/>
                                        </p:tgtEl>
                                        <p:attrNameLst>
                                          <p:attrName>ppt_h</p:attrName>
                                        </p:attrNameLst>
                                      </p:cBhvr>
                                      <p:tavLst>
                                        <p:tav tm="0">
                                          <p:val>
                                            <p:fltVal val="0"/>
                                          </p:val>
                                        </p:tav>
                                        <p:tav tm="100000">
                                          <p:val>
                                            <p:strVal val="#ppt_h"/>
                                          </p:val>
                                        </p:tav>
                                      </p:tavLst>
                                    </p:anim>
                                    <p:anim calcmode="lin" valueType="num">
                                      <p:cBhvr>
                                        <p:cTn id="51" dur="1000" fill="hold"/>
                                        <p:tgtEl>
                                          <p:spTgt spid="12"/>
                                        </p:tgtEl>
                                        <p:attrNameLst>
                                          <p:attrName>style.rotation</p:attrName>
                                        </p:attrNameLst>
                                      </p:cBhvr>
                                      <p:tavLst>
                                        <p:tav tm="0">
                                          <p:val>
                                            <p:fltVal val="90"/>
                                          </p:val>
                                        </p:tav>
                                        <p:tav tm="100000">
                                          <p:val>
                                            <p:fltVal val="0"/>
                                          </p:val>
                                        </p:tav>
                                      </p:tavLst>
                                    </p:anim>
                                    <p:animEffect transition="in" filter="fade">
                                      <p:cBhvr>
                                        <p:cTn id="52" dur="1000"/>
                                        <p:tgtEl>
                                          <p:spTgt spid="12"/>
                                        </p:tgtEl>
                                      </p:cBhvr>
                                    </p:animEffect>
                                  </p:childTnLst>
                                </p:cTn>
                              </p:par>
                              <p:par>
                                <p:cTn id="53" presetID="31" presetClass="entr" presetSubtype="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p:cTn id="55" dur="1000" fill="hold"/>
                                        <p:tgtEl>
                                          <p:spTgt spid="23"/>
                                        </p:tgtEl>
                                        <p:attrNameLst>
                                          <p:attrName>ppt_w</p:attrName>
                                        </p:attrNameLst>
                                      </p:cBhvr>
                                      <p:tavLst>
                                        <p:tav tm="0">
                                          <p:val>
                                            <p:fltVal val="0"/>
                                          </p:val>
                                        </p:tav>
                                        <p:tav tm="100000">
                                          <p:val>
                                            <p:strVal val="#ppt_w"/>
                                          </p:val>
                                        </p:tav>
                                      </p:tavLst>
                                    </p:anim>
                                    <p:anim calcmode="lin" valueType="num">
                                      <p:cBhvr>
                                        <p:cTn id="56" dur="1000" fill="hold"/>
                                        <p:tgtEl>
                                          <p:spTgt spid="23"/>
                                        </p:tgtEl>
                                        <p:attrNameLst>
                                          <p:attrName>ppt_h</p:attrName>
                                        </p:attrNameLst>
                                      </p:cBhvr>
                                      <p:tavLst>
                                        <p:tav tm="0">
                                          <p:val>
                                            <p:fltVal val="0"/>
                                          </p:val>
                                        </p:tav>
                                        <p:tav tm="100000">
                                          <p:val>
                                            <p:strVal val="#ppt_h"/>
                                          </p:val>
                                        </p:tav>
                                      </p:tavLst>
                                    </p:anim>
                                    <p:anim calcmode="lin" valueType="num">
                                      <p:cBhvr>
                                        <p:cTn id="57" dur="1000" fill="hold"/>
                                        <p:tgtEl>
                                          <p:spTgt spid="23"/>
                                        </p:tgtEl>
                                        <p:attrNameLst>
                                          <p:attrName>style.rotation</p:attrName>
                                        </p:attrNameLst>
                                      </p:cBhvr>
                                      <p:tavLst>
                                        <p:tav tm="0">
                                          <p:val>
                                            <p:fltVal val="90"/>
                                          </p:val>
                                        </p:tav>
                                        <p:tav tm="100000">
                                          <p:val>
                                            <p:fltVal val="0"/>
                                          </p:val>
                                        </p:tav>
                                      </p:tavLst>
                                    </p:anim>
                                    <p:animEffect transition="in" filter="fade">
                                      <p:cBhvr>
                                        <p:cTn id="58" dur="1000"/>
                                        <p:tgtEl>
                                          <p:spTgt spid="23"/>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childTnLst>
                                    <p:set>
                                      <p:cBhvr>
                                        <p:cTn id="62" dur="1" fill="hold">
                                          <p:stCondLst>
                                            <p:cond delay="0"/>
                                          </p:stCondLst>
                                        </p:cTn>
                                        <p:tgtEl>
                                          <p:spTgt spid="3">
                                            <p:txEl>
                                              <p:pRg st="1" end="1"/>
                                            </p:txEl>
                                          </p:spTgt>
                                        </p:tgtEl>
                                        <p:attrNameLst>
                                          <p:attrName>style.visibility</p:attrName>
                                        </p:attrNameLst>
                                      </p:cBhvr>
                                      <p:to>
                                        <p:strVal val="visible"/>
                                      </p:to>
                                    </p:set>
                                    <p:anim calcmode="lin" valueType="num">
                                      <p:cBhvr>
                                        <p:cTn id="6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6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6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66" dur="1000"/>
                                        <p:tgtEl>
                                          <p:spTgt spid="3">
                                            <p:txEl>
                                              <p:pRg st="1" end="1"/>
                                            </p:txEl>
                                          </p:spTgt>
                                        </p:tgtEl>
                                      </p:cBhvr>
                                    </p:animEffect>
                                  </p:childTnLst>
                                </p:cTn>
                              </p:par>
                              <p:par>
                                <p:cTn id="67" presetID="31" presetClass="entr" presetSubtype="0" fill="hold" nodeType="with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 calcmode="lin" valueType="num">
                                      <p:cBhvr>
                                        <p:cTn id="6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7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7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72" dur="1000"/>
                                        <p:tgtEl>
                                          <p:spTgt spid="3">
                                            <p:txEl>
                                              <p:pRg st="2" end="2"/>
                                            </p:txEl>
                                          </p:spTgt>
                                        </p:tgtEl>
                                      </p:cBhvr>
                                    </p:animEffect>
                                  </p:childTnLst>
                                </p:cTn>
                              </p:par>
                              <p:par>
                                <p:cTn id="73" presetID="31" presetClass="entr" presetSubtype="0" fill="hold" nodeType="withEffect">
                                  <p:stCondLst>
                                    <p:cond delay="0"/>
                                  </p:stCondLst>
                                  <p:childTnLst>
                                    <p:set>
                                      <p:cBhvr>
                                        <p:cTn id="74" dur="1" fill="hold">
                                          <p:stCondLst>
                                            <p:cond delay="0"/>
                                          </p:stCondLst>
                                        </p:cTn>
                                        <p:tgtEl>
                                          <p:spTgt spid="3">
                                            <p:txEl>
                                              <p:pRg st="3" end="3"/>
                                            </p:txEl>
                                          </p:spTgt>
                                        </p:tgtEl>
                                        <p:attrNameLst>
                                          <p:attrName>style.visibility</p:attrName>
                                        </p:attrNameLst>
                                      </p:cBhvr>
                                      <p:to>
                                        <p:strVal val="visible"/>
                                      </p:to>
                                    </p:set>
                                    <p:anim calcmode="lin" valueType="num">
                                      <p:cBhvr>
                                        <p:cTn id="7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7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7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78" dur="1000"/>
                                        <p:tgtEl>
                                          <p:spTgt spid="3">
                                            <p:txEl>
                                              <p:pRg st="3" end="3"/>
                                            </p:txEl>
                                          </p:spTgt>
                                        </p:tgtEl>
                                      </p:cBhvr>
                                    </p:animEffect>
                                  </p:childTnLst>
                                </p:cTn>
                              </p:par>
                              <p:par>
                                <p:cTn id="79" presetID="31" presetClass="entr" presetSubtype="0" fill="hold" nodeType="withEffect">
                                  <p:stCondLst>
                                    <p:cond delay="0"/>
                                  </p:stCondLst>
                                  <p:childTnLst>
                                    <p:set>
                                      <p:cBhvr>
                                        <p:cTn id="80" dur="1" fill="hold">
                                          <p:stCondLst>
                                            <p:cond delay="0"/>
                                          </p:stCondLst>
                                        </p:cTn>
                                        <p:tgtEl>
                                          <p:spTgt spid="3">
                                            <p:txEl>
                                              <p:pRg st="4" end="4"/>
                                            </p:txEl>
                                          </p:spTgt>
                                        </p:tgtEl>
                                        <p:attrNameLst>
                                          <p:attrName>style.visibility</p:attrName>
                                        </p:attrNameLst>
                                      </p:cBhvr>
                                      <p:to>
                                        <p:strVal val="visible"/>
                                      </p:to>
                                    </p:set>
                                    <p:anim calcmode="lin" valueType="num">
                                      <p:cBhvr>
                                        <p:cTn id="8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8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84"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46EF014D-96DA-4AAF-AF79-4AAD3AEFEC21}"/>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a:extLst>
              <a:ext uri="{FF2B5EF4-FFF2-40B4-BE49-F238E27FC236}">
                <a16:creationId xmlns:a16="http://schemas.microsoft.com/office/drawing/2014/main" id="{D6653161-0723-4358-92FA-155B93727B1B}"/>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02</a:t>
            </a:r>
          </a:p>
        </p:txBody>
      </p:sp>
      <p:sp>
        <p:nvSpPr>
          <p:cNvPr id="3" name="TextBox 2"/>
          <p:cNvSpPr txBox="1"/>
          <p:nvPr/>
        </p:nvSpPr>
        <p:spPr>
          <a:xfrm flipH="1">
            <a:off x="932383" y="653137"/>
            <a:ext cx="10282651" cy="646331"/>
          </a:xfrm>
          <a:prstGeom prst="rect">
            <a:avLst/>
          </a:prstGeom>
          <a:solidFill>
            <a:schemeClr val="bg1">
              <a:lumMod val="95000"/>
              <a:lumOff val="5000"/>
            </a:schemeClr>
          </a:solidFill>
          <a:ln>
            <a:solidFill>
              <a:schemeClr val="tx1"/>
            </a:solidFill>
          </a:ln>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Introduction</a:t>
            </a:r>
          </a:p>
        </p:txBody>
      </p:sp>
      <p:sp>
        <p:nvSpPr>
          <p:cNvPr id="13" name="Rectangle 12">
            <a:extLst>
              <a:ext uri="{FF2B5EF4-FFF2-40B4-BE49-F238E27FC236}">
                <a16:creationId xmlns:a16="http://schemas.microsoft.com/office/drawing/2014/main" id="{FD71241F-7B2D-CB8A-BF18-ADF69734388E}"/>
              </a:ext>
            </a:extLst>
          </p:cNvPr>
          <p:cNvSpPr/>
          <p:nvPr/>
        </p:nvSpPr>
        <p:spPr>
          <a:xfrm>
            <a:off x="1097280" y="6269680"/>
            <a:ext cx="7786780" cy="40300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the</a:t>
            </a:r>
          </a:p>
        </p:txBody>
      </p:sp>
      <p:sp>
        <p:nvSpPr>
          <p:cNvPr id="16" name="Rectangle 2">
            <a:extLst>
              <a:ext uri="{FF2B5EF4-FFF2-40B4-BE49-F238E27FC236}">
                <a16:creationId xmlns:a16="http://schemas.microsoft.com/office/drawing/2014/main" id="{5C4EDACC-8072-6881-BFF6-104D0E4A86BC}"/>
              </a:ext>
            </a:extLst>
          </p:cNvPr>
          <p:cNvSpPr>
            <a:spLocks noChangeArrowheads="1"/>
          </p:cNvSpPr>
          <p:nvPr/>
        </p:nvSpPr>
        <p:spPr bwMode="auto">
          <a:xfrm>
            <a:off x="0" y="1853961"/>
            <a:ext cx="9383151" cy="28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4" name="Text Box 1906901820">
            <a:extLst>
              <a:ext uri="{FF2B5EF4-FFF2-40B4-BE49-F238E27FC236}">
                <a16:creationId xmlns:a16="http://schemas.microsoft.com/office/drawing/2014/main" id="{AA6520FA-CC92-069E-EBBE-EAC3C2906C5D}"/>
              </a:ext>
            </a:extLst>
          </p:cNvPr>
          <p:cNvSpPr txBox="1"/>
          <p:nvPr/>
        </p:nvSpPr>
        <p:spPr>
          <a:xfrm>
            <a:off x="3552191" y="3727899"/>
            <a:ext cx="350890" cy="676063"/>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3600" b="1">
                <a:ln w="9525" cap="flat" cmpd="sng" algn="ctr">
                  <a:solidFill>
                    <a:srgbClr val="FFFFFF"/>
                  </a:solidFill>
                  <a:prstDash val="solid"/>
                  <a:round/>
                </a:ln>
                <a:solidFill>
                  <a:srgbClr val="4BACC6"/>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4">
            <a:extLst>
              <a:ext uri="{FF2B5EF4-FFF2-40B4-BE49-F238E27FC236}">
                <a16:creationId xmlns:a16="http://schemas.microsoft.com/office/drawing/2014/main" id="{0245F52A-3104-F94F-59F6-0AFA4F40B490}"/>
              </a:ext>
            </a:extLst>
          </p:cNvPr>
          <p:cNvSpPr>
            <a:spLocks noChangeArrowheads="1"/>
          </p:cNvSpPr>
          <p:nvPr/>
        </p:nvSpPr>
        <p:spPr bwMode="auto">
          <a:xfrm>
            <a:off x="2417557" y="1934568"/>
            <a:ext cx="731230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defRPr/>
            </a:pPr>
            <a:r>
              <a:rPr lang="en-US" sz="3200" b="1" dirty="0">
                <a:solidFill>
                  <a:schemeClr val="accent2">
                    <a:lumMod val="20000"/>
                    <a:lumOff val="80000"/>
                  </a:schemeClr>
                </a:solidFill>
                <a:latin typeface="Arial Rounded MT Bold" panose="020F0704030504030204" pitchFamily="34" charset="0"/>
              </a:rPr>
              <a:t>Small office/Home office network system</a:t>
            </a:r>
          </a:p>
        </p:txBody>
      </p:sp>
      <p:pic>
        <p:nvPicPr>
          <p:cNvPr id="4" name="Picture 3">
            <a:extLst>
              <a:ext uri="{FF2B5EF4-FFF2-40B4-BE49-F238E27FC236}">
                <a16:creationId xmlns:a16="http://schemas.microsoft.com/office/drawing/2014/main" id="{8498F6CA-5828-4914-8A31-6D34CEB64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6887" y="3303871"/>
            <a:ext cx="1800225" cy="18002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69880858"/>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down)">
                                      <p:cBhvr>
                                        <p:cTn id="15" dur="500"/>
                                        <p:tgtEl>
                                          <p:spTgt spid="25"/>
                                        </p:tgtEl>
                                      </p:cBhvr>
                                    </p:animEffect>
                                  </p:childTnLst>
                                </p:cTn>
                              </p:par>
                              <p:par>
                                <p:cTn id="16" presetID="22" presetClass="entr" presetSubtype="4"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46EF014D-96DA-4AAF-AF79-4AAD3AEFEC21}"/>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9" name="Rectangle 8">
            <a:extLst>
              <a:ext uri="{FF2B5EF4-FFF2-40B4-BE49-F238E27FC236}">
                <a16:creationId xmlns:a16="http://schemas.microsoft.com/office/drawing/2014/main" id="{D6653161-0723-4358-92FA-155B93727B1B}"/>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02</a:t>
            </a:r>
          </a:p>
        </p:txBody>
      </p:sp>
      <p:sp>
        <p:nvSpPr>
          <p:cNvPr id="3" name="TextBox 2"/>
          <p:cNvSpPr txBox="1"/>
          <p:nvPr/>
        </p:nvSpPr>
        <p:spPr>
          <a:xfrm flipH="1">
            <a:off x="1067576" y="876551"/>
            <a:ext cx="10282651" cy="646331"/>
          </a:xfrm>
          <a:prstGeom prst="rect">
            <a:avLst/>
          </a:prstGeom>
          <a:solidFill>
            <a:schemeClr val="bg1">
              <a:lumMod val="95000"/>
              <a:lumOff val="5000"/>
            </a:schemeClr>
          </a:solidFill>
          <a:ln>
            <a:solidFill>
              <a:schemeClr val="tx1"/>
            </a:solidFill>
          </a:ln>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Objective</a:t>
            </a:r>
          </a:p>
        </p:txBody>
      </p:sp>
      <p:sp>
        <p:nvSpPr>
          <p:cNvPr id="13" name="Rectangle 12">
            <a:extLst>
              <a:ext uri="{FF2B5EF4-FFF2-40B4-BE49-F238E27FC236}">
                <a16:creationId xmlns:a16="http://schemas.microsoft.com/office/drawing/2014/main" id="{FD71241F-7B2D-CB8A-BF18-ADF69734388E}"/>
              </a:ext>
            </a:extLst>
          </p:cNvPr>
          <p:cNvSpPr/>
          <p:nvPr/>
        </p:nvSpPr>
        <p:spPr>
          <a:xfrm>
            <a:off x="1097280" y="6269680"/>
            <a:ext cx="7786780" cy="403006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solidFill>
                  <a:schemeClr val="tx1"/>
                </a:solidFill>
              </a:rPr>
              <a:t>the</a:t>
            </a:r>
          </a:p>
        </p:txBody>
      </p:sp>
      <p:sp>
        <p:nvSpPr>
          <p:cNvPr id="16" name="Rectangle 2">
            <a:extLst>
              <a:ext uri="{FF2B5EF4-FFF2-40B4-BE49-F238E27FC236}">
                <a16:creationId xmlns:a16="http://schemas.microsoft.com/office/drawing/2014/main" id="{5C4EDACC-8072-6881-BFF6-104D0E4A86BC}"/>
              </a:ext>
            </a:extLst>
          </p:cNvPr>
          <p:cNvSpPr>
            <a:spLocks noChangeArrowheads="1"/>
          </p:cNvSpPr>
          <p:nvPr/>
        </p:nvSpPr>
        <p:spPr bwMode="auto">
          <a:xfrm>
            <a:off x="0" y="1853961"/>
            <a:ext cx="9383151" cy="28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24" name="Text Box 1906901820">
            <a:extLst>
              <a:ext uri="{FF2B5EF4-FFF2-40B4-BE49-F238E27FC236}">
                <a16:creationId xmlns:a16="http://schemas.microsoft.com/office/drawing/2014/main" id="{AA6520FA-CC92-069E-EBBE-EAC3C2906C5D}"/>
              </a:ext>
            </a:extLst>
          </p:cNvPr>
          <p:cNvSpPr txBox="1"/>
          <p:nvPr/>
        </p:nvSpPr>
        <p:spPr>
          <a:xfrm>
            <a:off x="3552191" y="3727899"/>
            <a:ext cx="350890" cy="676063"/>
          </a:xfrm>
          <a:prstGeom prst="rect">
            <a:avLst/>
          </a:prstGeom>
          <a:noFill/>
          <a:ln>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3600" b="1">
                <a:ln w="9525" cap="flat" cmpd="sng" algn="ctr">
                  <a:solidFill>
                    <a:srgbClr val="FFFFFF"/>
                  </a:solidFill>
                  <a:prstDash val="solid"/>
                  <a:round/>
                </a:ln>
                <a:solidFill>
                  <a:srgbClr val="4BACC6"/>
                </a:solidFill>
                <a:effectLst>
                  <a:outerShdw blurRad="12700" dist="38100" dir="2700000" algn="tl">
                    <a:schemeClr val="accent5">
                      <a:lumMod val="60000"/>
                      <a:lumOff val="40000"/>
                    </a:schemeClr>
                  </a:outerShdw>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C462DE57-B29D-478A-8519-1790B11CC87C}"/>
              </a:ext>
            </a:extLst>
          </p:cNvPr>
          <p:cNvSpPr/>
          <p:nvPr/>
        </p:nvSpPr>
        <p:spPr>
          <a:xfrm>
            <a:off x="1759821" y="2474499"/>
            <a:ext cx="9243139" cy="286232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 Efficient Collaboration: Enable seamless communication and file sharing among</a:t>
            </a:r>
          </a:p>
          <a:p>
            <a:r>
              <a:rPr lang="en-US" b="1" dirty="0">
                <a:latin typeface="Times New Roman" panose="02020603050405020304" pitchFamily="18" charset="0"/>
                <a:cs typeface="Times New Roman" panose="02020603050405020304" pitchFamily="18" charset="0"/>
              </a:rPr>
              <a:t>users within the SOHO network, promoting effective collaboration on projects.</a:t>
            </a:r>
          </a:p>
          <a:p>
            <a:r>
              <a:rPr lang="en-US" b="1" dirty="0">
                <a:latin typeface="Times New Roman" panose="02020603050405020304" pitchFamily="18" charset="0"/>
                <a:cs typeface="Times New Roman" panose="02020603050405020304" pitchFamily="18" charset="0"/>
              </a:rPr>
              <a:t>• Remote Access: Facilitate secure remote access to network resources, </a:t>
            </a:r>
            <a:r>
              <a:rPr lang="en-US" b="1" dirty="0" err="1">
                <a:latin typeface="Times New Roman" panose="02020603050405020304" pitchFamily="18" charset="0"/>
                <a:cs typeface="Times New Roman" panose="02020603050405020304" pitchFamily="18" charset="0"/>
              </a:rPr>
              <a:t>empow</a:t>
            </a:r>
            <a:r>
              <a:rPr lang="en-US" b="1" dirty="0">
                <a:latin typeface="Times New Roman" panose="02020603050405020304" pitchFamily="18" charset="0"/>
                <a:cs typeface="Times New Roman" panose="02020603050405020304" pitchFamily="18" charset="0"/>
              </a:rPr>
              <a:t>-</a:t>
            </a:r>
          </a:p>
          <a:p>
            <a:r>
              <a:rPr lang="en-US" b="1" dirty="0" err="1">
                <a:latin typeface="Times New Roman" panose="02020603050405020304" pitchFamily="18" charset="0"/>
                <a:cs typeface="Times New Roman" panose="02020603050405020304" pitchFamily="18" charset="0"/>
              </a:rPr>
              <a:t>ering</a:t>
            </a:r>
            <a:r>
              <a:rPr lang="en-US" b="1" dirty="0">
                <a:latin typeface="Times New Roman" panose="02020603050405020304" pitchFamily="18" charset="0"/>
                <a:cs typeface="Times New Roman" panose="02020603050405020304" pitchFamily="18" charset="0"/>
              </a:rPr>
              <a:t> users to work from home or other locations without compromising data</a:t>
            </a:r>
          </a:p>
          <a:p>
            <a:r>
              <a:rPr lang="en-US" b="1" dirty="0">
                <a:latin typeface="Times New Roman" panose="02020603050405020304" pitchFamily="18" charset="0"/>
                <a:cs typeface="Times New Roman" panose="02020603050405020304" pitchFamily="18" charset="0"/>
              </a:rPr>
              <a:t>security.</a:t>
            </a:r>
          </a:p>
          <a:p>
            <a:r>
              <a:rPr lang="en-US" b="1" dirty="0">
                <a:latin typeface="Times New Roman" panose="02020603050405020304" pitchFamily="18" charset="0"/>
                <a:cs typeface="Times New Roman" panose="02020603050405020304" pitchFamily="18" charset="0"/>
              </a:rPr>
              <a:t>• Resource Sharing: Optimize shared access to printers, storage devices, and other</a:t>
            </a:r>
          </a:p>
          <a:p>
            <a:r>
              <a:rPr lang="en-US" b="1" dirty="0">
                <a:latin typeface="Times New Roman" panose="02020603050405020304" pitchFamily="18" charset="0"/>
                <a:cs typeface="Times New Roman" panose="02020603050405020304" pitchFamily="18" charset="0"/>
              </a:rPr>
              <a:t>resources, enhancing resource utilization and productivity.</a:t>
            </a:r>
          </a:p>
          <a:p>
            <a:r>
              <a:rPr lang="en-US" b="1" dirty="0">
                <a:latin typeface="Times New Roman" panose="02020603050405020304" pitchFamily="18" charset="0"/>
                <a:cs typeface="Times New Roman" panose="02020603050405020304" pitchFamily="18" charset="0"/>
              </a:rPr>
              <a:t>• Data Backup and Security: Implement automated backup solutions and robust se-</a:t>
            </a:r>
          </a:p>
          <a:p>
            <a:r>
              <a:rPr lang="en-US" b="1" dirty="0" err="1">
                <a:latin typeface="Times New Roman" panose="02020603050405020304" pitchFamily="18" charset="0"/>
                <a:cs typeface="Times New Roman" panose="02020603050405020304" pitchFamily="18" charset="0"/>
              </a:rPr>
              <a:t>curity</a:t>
            </a:r>
            <a:r>
              <a:rPr lang="en-US" b="1" dirty="0">
                <a:latin typeface="Times New Roman" panose="02020603050405020304" pitchFamily="18" charset="0"/>
                <a:cs typeface="Times New Roman" panose="02020603050405020304" pitchFamily="18" charset="0"/>
              </a:rPr>
              <a:t> measures to safeguard critical data, protecting against loss or unauthorized</a:t>
            </a:r>
          </a:p>
          <a:p>
            <a:r>
              <a:rPr lang="en-US" b="1" dirty="0">
                <a:latin typeface="Times New Roman" panose="02020603050405020304" pitchFamily="18" charset="0"/>
                <a:cs typeface="Times New Roman" panose="02020603050405020304" pitchFamily="18" charset="0"/>
              </a:rPr>
              <a:t>access.</a:t>
            </a:r>
          </a:p>
        </p:txBody>
      </p:sp>
    </p:spTree>
    <p:extLst>
      <p:ext uri="{BB962C8B-B14F-4D97-AF65-F5344CB8AC3E}">
        <p14:creationId xmlns:p14="http://schemas.microsoft.com/office/powerpoint/2010/main" val="167254107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309335E7-3519-44E5-AA1F-38294D9B6A24}"/>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369119DB-56BD-4A86-A9D2-75B82C91ED54}"/>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03</a:t>
            </a:r>
          </a:p>
        </p:txBody>
      </p:sp>
      <p:sp>
        <p:nvSpPr>
          <p:cNvPr id="2" name="Rounded Rectangle 1"/>
          <p:cNvSpPr/>
          <p:nvPr/>
        </p:nvSpPr>
        <p:spPr>
          <a:xfrm>
            <a:off x="1129125" y="1010654"/>
            <a:ext cx="10378556" cy="7267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Application </a:t>
            </a:r>
          </a:p>
        </p:txBody>
      </p:sp>
      <p:sp>
        <p:nvSpPr>
          <p:cNvPr id="3" name="TextBox 2"/>
          <p:cNvSpPr txBox="1"/>
          <p:nvPr/>
        </p:nvSpPr>
        <p:spPr>
          <a:xfrm>
            <a:off x="1279824" y="2644170"/>
            <a:ext cx="9083712" cy="2677656"/>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t>Seamless Communication</a:t>
            </a:r>
          </a:p>
          <a:p>
            <a:pPr marL="342900" indent="-342900">
              <a:buFont typeface="Wingdings" panose="05000000000000000000" pitchFamily="2" charset="2"/>
              <a:buChar char="§"/>
            </a:pPr>
            <a:r>
              <a:rPr lang="en-US" sz="2400" b="1" dirty="0"/>
              <a:t>Data Sharing and Collaboration</a:t>
            </a:r>
          </a:p>
          <a:p>
            <a:pPr marL="342900" indent="-342900">
              <a:buFont typeface="Wingdings" panose="05000000000000000000" pitchFamily="2" charset="2"/>
              <a:buChar char="§"/>
            </a:pPr>
            <a:r>
              <a:rPr lang="en-US" sz="2400" b="1" dirty="0"/>
              <a:t>Flexibility in Work Arrangements</a:t>
            </a:r>
          </a:p>
          <a:p>
            <a:pPr marL="342900" indent="-342900">
              <a:buFont typeface="Wingdings" panose="05000000000000000000" pitchFamily="2" charset="2"/>
              <a:buChar char="§"/>
            </a:pPr>
            <a:r>
              <a:rPr lang="en-US" sz="2400" b="1" dirty="0"/>
              <a:t>Network Security</a:t>
            </a:r>
          </a:p>
          <a:p>
            <a:pPr marL="342900" indent="-342900">
              <a:buFont typeface="Wingdings" panose="05000000000000000000" pitchFamily="2" charset="2"/>
              <a:buChar char="§"/>
            </a:pPr>
            <a:r>
              <a:rPr lang="en-US" sz="2400" b="1" dirty="0"/>
              <a:t>Centralized Data Storage and Backup</a:t>
            </a:r>
          </a:p>
          <a:p>
            <a:pPr marL="342900" indent="-342900">
              <a:buFont typeface="Wingdings" panose="05000000000000000000" pitchFamily="2" charset="2"/>
              <a:buChar char="§"/>
            </a:pPr>
            <a:r>
              <a:rPr lang="en-US" sz="2400" b="1" dirty="0"/>
              <a:t>User-Friendly Network Design</a:t>
            </a:r>
          </a:p>
          <a:p>
            <a:pPr marL="342900" indent="-342900">
              <a:buFont typeface="Wingdings" panose="05000000000000000000" pitchFamily="2" charset="2"/>
              <a:buChar char="§"/>
            </a:pPr>
            <a:r>
              <a:rPr lang="en-US" sz="2400" b="1" dirty="0"/>
              <a:t>Adaptability to Changing Need</a:t>
            </a:r>
          </a:p>
        </p:txBody>
      </p:sp>
    </p:spTree>
    <p:extLst>
      <p:ext uri="{BB962C8B-B14F-4D97-AF65-F5344CB8AC3E}">
        <p14:creationId xmlns:p14="http://schemas.microsoft.com/office/powerpoint/2010/main" val="153549167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rrow: Pentagon 5">
            <a:extLst>
              <a:ext uri="{FF2B5EF4-FFF2-40B4-BE49-F238E27FC236}">
                <a16:creationId xmlns:a16="http://schemas.microsoft.com/office/drawing/2014/main" id="{309335E7-3519-44E5-AA1F-38294D9B6A24}"/>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a:extLst>
              <a:ext uri="{FF2B5EF4-FFF2-40B4-BE49-F238E27FC236}">
                <a16:creationId xmlns:a16="http://schemas.microsoft.com/office/drawing/2014/main" id="{369119DB-56BD-4A86-A9D2-75B82C91ED54}"/>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03</a:t>
            </a:r>
          </a:p>
        </p:txBody>
      </p:sp>
      <p:sp>
        <p:nvSpPr>
          <p:cNvPr id="2" name="Rounded Rectangle 1"/>
          <p:cNvSpPr/>
          <p:nvPr/>
        </p:nvSpPr>
        <p:spPr>
          <a:xfrm>
            <a:off x="1012155" y="921961"/>
            <a:ext cx="10378556" cy="7267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Future Scope</a:t>
            </a:r>
          </a:p>
        </p:txBody>
      </p:sp>
      <p:sp>
        <p:nvSpPr>
          <p:cNvPr id="3" name="TextBox 2"/>
          <p:cNvSpPr txBox="1"/>
          <p:nvPr/>
        </p:nvSpPr>
        <p:spPr>
          <a:xfrm>
            <a:off x="1279824" y="2644170"/>
            <a:ext cx="9083712" cy="2308324"/>
          </a:xfrm>
          <a:prstGeom prst="rect">
            <a:avLst/>
          </a:prstGeom>
          <a:noFill/>
        </p:spPr>
        <p:txBody>
          <a:bodyPr wrap="square" rtlCol="0">
            <a:spAutoFit/>
          </a:bodyPr>
          <a:lstStyle/>
          <a:p>
            <a:pPr marL="342900" indent="-342900">
              <a:buFont typeface="Wingdings" panose="05000000000000000000" pitchFamily="2" charset="2"/>
              <a:buChar char="§"/>
            </a:pPr>
            <a:r>
              <a:rPr lang="en-US" sz="2400" b="1" dirty="0"/>
              <a:t>Integration of Emerging Technologies</a:t>
            </a:r>
          </a:p>
          <a:p>
            <a:pPr marL="342900" indent="-342900">
              <a:buFont typeface="Wingdings" panose="05000000000000000000" pitchFamily="2" charset="2"/>
              <a:buChar char="§"/>
            </a:pPr>
            <a:r>
              <a:rPr lang="en-US" sz="2400" b="1" dirty="0"/>
              <a:t>Enhanced Remote Collaboration Tools</a:t>
            </a:r>
          </a:p>
          <a:p>
            <a:pPr marL="342900" indent="-342900">
              <a:buFont typeface="Wingdings" panose="05000000000000000000" pitchFamily="2" charset="2"/>
              <a:buChar char="§"/>
            </a:pPr>
            <a:r>
              <a:rPr lang="en-US" sz="2400" b="1" dirty="0"/>
              <a:t>Advanced Security Measures</a:t>
            </a:r>
          </a:p>
          <a:p>
            <a:pPr marL="342900" indent="-342900">
              <a:buFont typeface="Wingdings" panose="05000000000000000000" pitchFamily="2" charset="2"/>
              <a:buChar char="§"/>
            </a:pPr>
            <a:r>
              <a:rPr lang="en-US" sz="2400" b="1" dirty="0"/>
              <a:t>Dynamic Scalability Solutions</a:t>
            </a:r>
          </a:p>
          <a:p>
            <a:pPr marL="342900" indent="-342900">
              <a:buFont typeface="Wingdings" panose="05000000000000000000" pitchFamily="2" charset="2"/>
              <a:buChar char="§"/>
            </a:pPr>
            <a:r>
              <a:rPr lang="en-US" sz="2400" b="1" dirty="0"/>
              <a:t>User-Centric Design</a:t>
            </a:r>
          </a:p>
          <a:p>
            <a:pPr marL="342900" indent="-342900">
              <a:buFont typeface="Wingdings" panose="05000000000000000000" pitchFamily="2" charset="2"/>
              <a:buChar char="§"/>
            </a:pPr>
            <a:r>
              <a:rPr lang="en-US" sz="2400" b="1" dirty="0"/>
              <a:t>Integration with Cloud Services</a:t>
            </a:r>
          </a:p>
        </p:txBody>
      </p:sp>
    </p:spTree>
    <p:extLst>
      <p:ext uri="{BB962C8B-B14F-4D97-AF65-F5344CB8AC3E}">
        <p14:creationId xmlns:p14="http://schemas.microsoft.com/office/powerpoint/2010/main" val="375521176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1000"/>
                                        <p:tgtEl>
                                          <p:spTgt spid="3"/>
                                        </p:tgtEl>
                                      </p:cBhvr>
                                    </p:animEffect>
                                    <p:anim calcmode="lin" valueType="num">
                                      <p:cBhvr>
                                        <p:cTn id="16" dur="1000" fill="hold"/>
                                        <p:tgtEl>
                                          <p:spTgt spid="3"/>
                                        </p:tgtEl>
                                        <p:attrNameLst>
                                          <p:attrName>ppt_x</p:attrName>
                                        </p:attrNameLst>
                                      </p:cBhvr>
                                      <p:tavLst>
                                        <p:tav tm="0">
                                          <p:val>
                                            <p:strVal val="#ppt_x"/>
                                          </p:val>
                                        </p:tav>
                                        <p:tav tm="100000">
                                          <p:val>
                                            <p:strVal val="#ppt_x"/>
                                          </p:val>
                                        </p:tav>
                                      </p:tavLst>
                                    </p:anim>
                                    <p:anim calcmode="lin" valueType="num">
                                      <p:cBhvr>
                                        <p:cTn id="1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19200" y="966651"/>
            <a:ext cx="9875520" cy="82296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Times New Roman" panose="02020603050405020304" pitchFamily="18" charset="0"/>
                <a:cs typeface="Times New Roman" panose="02020603050405020304" pitchFamily="18" charset="0"/>
              </a:rPr>
              <a:t>Project Demonstration</a:t>
            </a:r>
            <a:endParaRPr lang="en-US" dirty="0">
              <a:latin typeface="Times New Roman" panose="02020603050405020304" pitchFamily="18" charset="0"/>
              <a:cs typeface="Times New Roman" panose="02020603050405020304" pitchFamily="18" charset="0"/>
            </a:endParaRPr>
          </a:p>
        </p:txBody>
      </p:sp>
      <p:sp>
        <p:nvSpPr>
          <p:cNvPr id="3" name="Arrow: Pentagon 2">
            <a:extLst>
              <a:ext uri="{FF2B5EF4-FFF2-40B4-BE49-F238E27FC236}">
                <a16:creationId xmlns:a16="http://schemas.microsoft.com/office/drawing/2014/main" id="{73631F2D-E1D3-4C97-B75E-68CBA189A4AA}"/>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a:extLst>
              <a:ext uri="{FF2B5EF4-FFF2-40B4-BE49-F238E27FC236}">
                <a16:creationId xmlns:a16="http://schemas.microsoft.com/office/drawing/2014/main" id="{3C27C209-FADC-42F0-9565-B6809929B363}"/>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06</a:t>
            </a:r>
          </a:p>
        </p:txBody>
      </p:sp>
    </p:spTree>
    <p:extLst>
      <p:ext uri="{BB962C8B-B14F-4D97-AF65-F5344CB8AC3E}">
        <p14:creationId xmlns:p14="http://schemas.microsoft.com/office/powerpoint/2010/main" val="24665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D8001709-E918-45A1-8460-C3008A400CBD}"/>
              </a:ext>
            </a:extLst>
          </p:cNvPr>
          <p:cNvSpPr/>
          <p:nvPr/>
        </p:nvSpPr>
        <p:spPr>
          <a:xfrm rot="5400000">
            <a:off x="11115576" y="125129"/>
            <a:ext cx="1010653" cy="760396"/>
          </a:xfrm>
          <a:prstGeom prst="homePlat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a:extLst>
              <a:ext uri="{FF2B5EF4-FFF2-40B4-BE49-F238E27FC236}">
                <a16:creationId xmlns:a16="http://schemas.microsoft.com/office/drawing/2014/main" id="{B01AAB08-9BF1-4FB7-9C37-42E72D287E32}"/>
              </a:ext>
            </a:extLst>
          </p:cNvPr>
          <p:cNvSpPr/>
          <p:nvPr/>
        </p:nvSpPr>
        <p:spPr>
          <a:xfrm>
            <a:off x="11390711" y="92003"/>
            <a:ext cx="460382" cy="369332"/>
          </a:xfrm>
          <a:prstGeom prst="rect">
            <a:avLst/>
          </a:prstGeom>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latin typeface="Arial Rounded MT Bold" panose="020F0704030504030204" pitchFamily="34" charset="0"/>
              </a:rPr>
              <a:t>07</a:t>
            </a:r>
          </a:p>
        </p:txBody>
      </p:sp>
      <p:sp>
        <p:nvSpPr>
          <p:cNvPr id="3" name="Thought Bubble: Cloud 2">
            <a:extLst>
              <a:ext uri="{FF2B5EF4-FFF2-40B4-BE49-F238E27FC236}">
                <a16:creationId xmlns:a16="http://schemas.microsoft.com/office/drawing/2014/main" id="{6C2152F5-74A2-2BA0-4AD8-74D83819638C}"/>
              </a:ext>
            </a:extLst>
          </p:cNvPr>
          <p:cNvSpPr/>
          <p:nvPr/>
        </p:nvSpPr>
        <p:spPr>
          <a:xfrm>
            <a:off x="4119698" y="1035147"/>
            <a:ext cx="2362200" cy="1828800"/>
          </a:xfrm>
          <a:prstGeom prst="cloudCallout">
            <a:avLst/>
          </a:prstGeom>
          <a:solidFill>
            <a:srgbClr val="00B0F0"/>
          </a:solidFill>
          <a:ln>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Q</a:t>
            </a:r>
          </a:p>
        </p:txBody>
      </p:sp>
      <p:sp>
        <p:nvSpPr>
          <p:cNvPr id="9" name="Thought Bubble: Cloud 8">
            <a:extLst>
              <a:ext uri="{FF2B5EF4-FFF2-40B4-BE49-F238E27FC236}">
                <a16:creationId xmlns:a16="http://schemas.microsoft.com/office/drawing/2014/main" id="{193AA8E3-93CB-E858-5CDF-F50BF79664A3}"/>
              </a:ext>
            </a:extLst>
          </p:cNvPr>
          <p:cNvSpPr/>
          <p:nvPr/>
        </p:nvSpPr>
        <p:spPr>
          <a:xfrm flipH="1">
            <a:off x="5948498" y="1010654"/>
            <a:ext cx="2209800" cy="1828800"/>
          </a:xfrm>
          <a:prstGeom prst="cloudCallout">
            <a:avLst/>
          </a:prstGeom>
          <a:solidFill>
            <a:schemeClr val="accent3">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aseline="-25000" dirty="0"/>
              <a:t>A</a:t>
            </a:r>
          </a:p>
        </p:txBody>
      </p:sp>
      <p:sp>
        <p:nvSpPr>
          <p:cNvPr id="11" name="Oval 10">
            <a:extLst>
              <a:ext uri="{FF2B5EF4-FFF2-40B4-BE49-F238E27FC236}">
                <a16:creationId xmlns:a16="http://schemas.microsoft.com/office/drawing/2014/main" id="{E4FA4814-CB3D-0947-ADD7-C1683EA45436}"/>
              </a:ext>
            </a:extLst>
          </p:cNvPr>
          <p:cNvSpPr/>
          <p:nvPr/>
        </p:nvSpPr>
        <p:spPr>
          <a:xfrm>
            <a:off x="5643698" y="2025747"/>
            <a:ext cx="941614" cy="9144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rPr>
              <a:t>&amp;</a:t>
            </a:r>
          </a:p>
        </p:txBody>
      </p:sp>
      <p:sp>
        <p:nvSpPr>
          <p:cNvPr id="12" name="TextBox 11">
            <a:extLst>
              <a:ext uri="{FF2B5EF4-FFF2-40B4-BE49-F238E27FC236}">
                <a16:creationId xmlns:a16="http://schemas.microsoft.com/office/drawing/2014/main" id="{C56AEF64-1314-A094-5220-989D83CF3B94}"/>
              </a:ext>
            </a:extLst>
          </p:cNvPr>
          <p:cNvSpPr txBox="1"/>
          <p:nvPr/>
        </p:nvSpPr>
        <p:spPr>
          <a:xfrm>
            <a:off x="3835400" y="4340443"/>
            <a:ext cx="4521200" cy="830997"/>
          </a:xfrm>
          <a:prstGeom prst="rect">
            <a:avLst/>
          </a:prstGeom>
          <a:noFill/>
        </p:spPr>
        <p:txBody>
          <a:bodyPr wrap="square" rtlCol="0">
            <a:spAutoFit/>
          </a:bodyPr>
          <a:lstStyle/>
          <a:p>
            <a:pPr algn="ctr"/>
            <a:r>
              <a:rPr lang="en-US" sz="2400" dirty="0">
                <a:latin typeface="Arial Rounded MT Bold" panose="020F0704030504030204" pitchFamily="34" charset="0"/>
              </a:rPr>
              <a:t>If You Have Any Question?</a:t>
            </a:r>
          </a:p>
          <a:p>
            <a:pPr algn="ctr"/>
            <a:r>
              <a:rPr lang="en-US" sz="2400" dirty="0">
                <a:latin typeface="Arial Rounded MT Bold" panose="020F0704030504030204" pitchFamily="34" charset="0"/>
              </a:rPr>
              <a:t>Feel Free to ask!</a:t>
            </a:r>
          </a:p>
        </p:txBody>
      </p:sp>
    </p:spTree>
    <p:extLst>
      <p:ext uri="{BB962C8B-B14F-4D97-AF65-F5344CB8AC3E}">
        <p14:creationId xmlns:p14="http://schemas.microsoft.com/office/powerpoint/2010/main" val="446726506"/>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1171</TotalTime>
  <Words>1033</Words>
  <Application>Microsoft Office PowerPoint</Application>
  <PresentationFormat>Widescreen</PresentationFormat>
  <Paragraphs>117</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Rounded MT Bold</vt:lpstr>
      <vt:lpstr>Calibri</vt:lpstr>
      <vt:lpstr>Cooper Black</vt:lpstr>
      <vt:lpstr>Times New Roman</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Tarikul Islam</dc:creator>
  <cp:lastModifiedBy>Tarikul Islam</cp:lastModifiedBy>
  <cp:revision>105</cp:revision>
  <dcterms:created xsi:type="dcterms:W3CDTF">2021-07-22T10:18:43Z</dcterms:created>
  <dcterms:modified xsi:type="dcterms:W3CDTF">2024-01-03T03:08:59Z</dcterms:modified>
</cp:coreProperties>
</file>