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89" r:id="rId3"/>
    <p:sldId id="259" r:id="rId4"/>
    <p:sldId id="260" r:id="rId5"/>
    <p:sldId id="263" r:id="rId6"/>
    <p:sldId id="261" r:id="rId7"/>
    <p:sldId id="290" r:id="rId8"/>
    <p:sldId id="291" r:id="rId9"/>
    <p:sldId id="262" r:id="rId10"/>
    <p:sldId id="292" r:id="rId11"/>
    <p:sldId id="280" r:id="rId12"/>
  </p:sldIdLst>
  <p:sldSz cx="9144000" cy="5143500" type="screen16x9"/>
  <p:notesSz cx="6858000" cy="9144000"/>
  <p:embeddedFontLst>
    <p:embeddedFont>
      <p:font typeface="Arial Black" panose="020B0A04020102020204" pitchFamily="34" charset="0"/>
      <p:bold r:id="rId14"/>
    </p:embeddedFont>
    <p:embeddedFont>
      <p:font typeface="Bodoni MT Black" panose="02070A03080606020203" pitchFamily="18" charset="0"/>
      <p:bold r:id="rId15"/>
      <p:boldItalic r:id="rId16"/>
    </p:embeddedFont>
    <p:embeddedFont>
      <p:font typeface="Roboto Slab" panose="020B0604020202020204" charset="0"/>
      <p:regular r:id="rId17"/>
      <p:bold r:id="rId18"/>
    </p:embeddedFont>
    <p:embeddedFont>
      <p:font typeface="Source Sans Pro" panose="020B0503030403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ikul Islam" initials="TI" lastIdx="2" clrIdx="0">
    <p:extLst>
      <p:ext uri="{19B8F6BF-5375-455C-9EA6-DF929625EA0E}">
        <p15:presenceInfo xmlns:p15="http://schemas.microsoft.com/office/powerpoint/2012/main" userId="52008201cf54d7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11T00:00:01.455" idx="1">
    <p:pos x="10" y="10"/>
    <p:text>A student database management system is designed to make the management of student data such as storage, tracking, and monitoring information simple and easy. It also enables school authorities to share relevant information with students, teachers, and parents</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8-11T00:00:18.556" idx="2">
    <p:pos x="10" y="10"/>
    <p:text>A student database management system is designed to make the management of student data such as storage, tracking, and monitoring information simple and easy. It also enables school authorities to share relevant information with students, teachers, and parents</p:text>
    <p:extLst>
      <p:ext uri="{C676402C-5697-4E1C-873F-D02D1690AC5C}">
        <p15:threadingInfo xmlns:p15="http://schemas.microsoft.com/office/powerpoint/2012/main" timeZoneBias="-3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4022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04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1092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6612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3" name="Picture 2">
            <a:extLst>
              <a:ext uri="{FF2B5EF4-FFF2-40B4-BE49-F238E27FC236}">
                <a16:creationId xmlns:a16="http://schemas.microsoft.com/office/drawing/2014/main" id="{32CFCCB9-04CE-4B3C-88C6-90E89EA7E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74339" cy="1974339"/>
          </a:xfrm>
          <a:prstGeom prst="rect">
            <a:avLst/>
          </a:prstGeom>
        </p:spPr>
      </p:pic>
      <p:sp>
        <p:nvSpPr>
          <p:cNvPr id="4" name="Rectangle 3">
            <a:extLst>
              <a:ext uri="{FF2B5EF4-FFF2-40B4-BE49-F238E27FC236}">
                <a16:creationId xmlns:a16="http://schemas.microsoft.com/office/drawing/2014/main" id="{AF351277-A20F-4070-B843-F3949D4D91A9}"/>
              </a:ext>
            </a:extLst>
          </p:cNvPr>
          <p:cNvSpPr/>
          <p:nvPr/>
        </p:nvSpPr>
        <p:spPr>
          <a:xfrm>
            <a:off x="1944704" y="362435"/>
            <a:ext cx="6939815" cy="78044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ln w="12700">
                  <a:solidFill>
                    <a:schemeClr val="accent1"/>
                  </a:solidFill>
                  <a:prstDash val="solid"/>
                </a:ln>
                <a:solidFill>
                  <a:srgbClr val="92D050"/>
                </a:solidFill>
                <a:effectLst>
                  <a:outerShdw dist="38100" dir="2640000" algn="bl" rotWithShape="0">
                    <a:schemeClr val="accent1"/>
                  </a:outerShdw>
                </a:effectLst>
                <a:latin typeface="Arial Black" panose="020B0A04020102020204" pitchFamily="34" charset="0"/>
              </a:rPr>
              <a:t>Green</a:t>
            </a:r>
            <a:r>
              <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lack" panose="020B0A04020102020204" pitchFamily="34" charset="0"/>
              </a:rPr>
              <a:t> </a:t>
            </a: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rial Black" panose="020B0A04020102020204" pitchFamily="34" charset="0"/>
              </a:rPr>
              <a:t>University Of Bangladesh</a:t>
            </a:r>
            <a:endParaRPr lang="en-US" sz="2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Black" panose="020B0A04020102020204" pitchFamily="34" charset="0"/>
            </a:endParaRPr>
          </a:p>
        </p:txBody>
      </p:sp>
      <p:sp>
        <p:nvSpPr>
          <p:cNvPr id="5" name="TextBox 4">
            <a:extLst>
              <a:ext uri="{FF2B5EF4-FFF2-40B4-BE49-F238E27FC236}">
                <a16:creationId xmlns:a16="http://schemas.microsoft.com/office/drawing/2014/main" id="{367D63AC-7827-4A12-B2A6-480EE3048ED7}"/>
              </a:ext>
            </a:extLst>
          </p:cNvPr>
          <p:cNvSpPr txBox="1"/>
          <p:nvPr/>
        </p:nvSpPr>
        <p:spPr>
          <a:xfrm>
            <a:off x="1944698" y="1171756"/>
            <a:ext cx="6939815"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r"/>
            <a:r>
              <a:rPr lang="en-US" sz="2400" dirty="0"/>
              <a:t>Dept. of Computer Science &amp; Engineering</a:t>
            </a:r>
          </a:p>
        </p:txBody>
      </p:sp>
      <p:sp>
        <p:nvSpPr>
          <p:cNvPr id="2" name="Rectangle 1">
            <a:extLst>
              <a:ext uri="{FF2B5EF4-FFF2-40B4-BE49-F238E27FC236}">
                <a16:creationId xmlns:a16="http://schemas.microsoft.com/office/drawing/2014/main" id="{D909C0FA-1682-4419-85B9-579694A24A00}"/>
              </a:ext>
            </a:extLst>
          </p:cNvPr>
          <p:cNvSpPr/>
          <p:nvPr/>
        </p:nvSpPr>
        <p:spPr>
          <a:xfrm>
            <a:off x="0" y="4057650"/>
            <a:ext cx="9144000" cy="108585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Google Shape;70;p12"/>
          <p:cNvSpPr txBox="1">
            <a:spLocks noGrp="1"/>
          </p:cNvSpPr>
          <p:nvPr>
            <p:ph type="ctrTitle"/>
          </p:nvPr>
        </p:nvSpPr>
        <p:spPr>
          <a:xfrm>
            <a:off x="0" y="4057650"/>
            <a:ext cx="9144000" cy="10776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Student Database Management System</a:t>
            </a:r>
            <a:endParaRPr sz="3200" dirty="0"/>
          </a:p>
        </p:txBody>
      </p:sp>
      <p:pic>
        <p:nvPicPr>
          <p:cNvPr id="7" name="Picture 6">
            <a:extLst>
              <a:ext uri="{FF2B5EF4-FFF2-40B4-BE49-F238E27FC236}">
                <a16:creationId xmlns:a16="http://schemas.microsoft.com/office/drawing/2014/main" id="{5BC2E26A-D26C-431E-9C9D-C779B52D7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3434" y="2694214"/>
            <a:ext cx="1151319" cy="1151319"/>
          </a:xfrm>
          <a:prstGeom prst="rect">
            <a:avLst/>
          </a:prstGeom>
        </p:spPr>
      </p:pic>
      <p:sp>
        <p:nvSpPr>
          <p:cNvPr id="8" name="TextBox 7">
            <a:extLst>
              <a:ext uri="{FF2B5EF4-FFF2-40B4-BE49-F238E27FC236}">
                <a16:creationId xmlns:a16="http://schemas.microsoft.com/office/drawing/2014/main" id="{90AA3249-DC18-4778-937C-6F2DECC33DFF}"/>
              </a:ext>
            </a:extLst>
          </p:cNvPr>
          <p:cNvSpPr txBox="1"/>
          <p:nvPr/>
        </p:nvSpPr>
        <p:spPr>
          <a:xfrm>
            <a:off x="2404753" y="2694214"/>
            <a:ext cx="6020791" cy="769441"/>
          </a:xfrm>
          <a:prstGeom prst="rect">
            <a:avLst/>
          </a:prstGeom>
          <a:noFill/>
        </p:spPr>
        <p:txBody>
          <a:bodyPr wrap="square" rtlCol="0">
            <a:spAutoFit/>
          </a:bodyPr>
          <a:lstStyle/>
          <a:p>
            <a:r>
              <a:rPr lang="en-US" sz="2200" dirty="0">
                <a:solidFill>
                  <a:schemeClr val="accent3">
                    <a:lumMod val="75000"/>
                  </a:schemeClr>
                </a:solidFill>
                <a:latin typeface="Times New Roman" panose="02020603050405020304" pitchFamily="18" charset="0"/>
                <a:cs typeface="Times New Roman" panose="02020603050405020304" pitchFamily="18" charset="0"/>
              </a:rPr>
              <a:t>Course Code	: </a:t>
            </a:r>
            <a:r>
              <a:rPr lang="en-US" sz="2000" b="1">
                <a:latin typeface="Times New Roman" panose="02020603050405020304" pitchFamily="18" charset="0"/>
                <a:cs typeface="Times New Roman" panose="02020603050405020304" pitchFamily="18" charset="0"/>
              </a:rPr>
              <a:t>CSE 202</a:t>
            </a:r>
            <a:r>
              <a:rPr lang="en-US" sz="2200" dirty="0">
                <a:latin typeface="Times New Roman" panose="02020603050405020304" pitchFamily="18" charset="0"/>
                <a:cs typeface="Times New Roman" panose="02020603050405020304" pitchFamily="18" charset="0"/>
              </a:rPr>
              <a:t>	</a:t>
            </a:r>
          </a:p>
          <a:p>
            <a:r>
              <a:rPr lang="en-US" sz="2200" dirty="0">
                <a:solidFill>
                  <a:schemeClr val="accent3">
                    <a:lumMod val="75000"/>
                  </a:schemeClr>
                </a:solidFill>
                <a:latin typeface="Times New Roman" panose="02020603050405020304" pitchFamily="18" charset="0"/>
                <a:cs typeface="Times New Roman" panose="02020603050405020304" pitchFamily="18" charset="0"/>
              </a:rPr>
              <a:t>Course Title 	: </a:t>
            </a:r>
            <a:r>
              <a:rPr lang="en-US" sz="2000" b="1" dirty="0">
                <a:latin typeface="Times New Roman" panose="02020603050405020304" pitchFamily="18" charset="0"/>
                <a:cs typeface="Times New Roman" panose="02020603050405020304" pitchFamily="18" charset="0"/>
              </a:rPr>
              <a:t>Object Oriented Programming Lab</a:t>
            </a:r>
            <a:endParaRPr lang="en-US" sz="2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randombar(horizontal)">
                                      <p:cBhvr>
                                        <p:cTn id="3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 grpId="0" animBg="1"/>
      <p:bldP spid="70"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44650" y="1204921"/>
            <a:ext cx="47796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b="1" dirty="0"/>
              <a:t>Conclution</a:t>
            </a:r>
            <a:endParaRPr sz="6000" b="1" dirty="0"/>
          </a:p>
        </p:txBody>
      </p:sp>
      <p:sp>
        <p:nvSpPr>
          <p:cNvPr id="119" name="Google Shape;119;p18"/>
          <p:cNvSpPr txBox="1">
            <a:spLocks noGrp="1"/>
          </p:cNvSpPr>
          <p:nvPr>
            <p:ph type="subTitle" idx="4294967295"/>
          </p:nvPr>
        </p:nvSpPr>
        <p:spPr>
          <a:xfrm>
            <a:off x="533400" y="2394537"/>
            <a:ext cx="4779600" cy="216053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dirty="0"/>
              <a:t>This bring to end of my presentation project prgress &amp; shortly breif to my presenting topic…….</a:t>
            </a:r>
            <a:endParaRPr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6224310" y="1351742"/>
            <a:ext cx="878284" cy="816182"/>
            <a:chOff x="5972700" y="2330200"/>
            <a:chExt cx="411625" cy="387275"/>
          </a:xfrm>
        </p:grpSpPr>
        <p:sp>
          <p:nvSpPr>
            <p:cNvPr id="125" name="Google Shape;125;p1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sp>
          <p:nvSpPr>
            <p:cNvPr id="126" name="Google Shape;126;p1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0091E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91EA"/>
                </a:solidFill>
              </a:endParaRPr>
            </a:p>
          </p:txBody>
        </p:sp>
      </p:gr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775236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b="1" dirty="0"/>
              <a:t>Thanks!</a:t>
            </a:r>
            <a:endParaRPr sz="6000" b="1" dirty="0"/>
          </a:p>
        </p:txBody>
      </p:sp>
      <p:sp>
        <p:nvSpPr>
          <p:cNvPr id="404" name="Google Shape;404;p36"/>
          <p:cNvSpPr txBox="1">
            <a:spLocks noGrp="1"/>
          </p:cNvSpPr>
          <p:nvPr>
            <p:ph type="subTitle" idx="4294967295"/>
          </p:nvPr>
        </p:nvSpPr>
        <p:spPr>
          <a:xfrm>
            <a:off x="685800" y="1786949"/>
            <a:ext cx="7772400" cy="2903583"/>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Any questions</a:t>
            </a:r>
          </a:p>
          <a:p>
            <a:pPr marL="0" lvl="0" indent="0" algn="ctr" rtl="0">
              <a:spcBef>
                <a:spcPts val="600"/>
              </a:spcBef>
              <a:spcAft>
                <a:spcPts val="0"/>
              </a:spcAft>
              <a:buNone/>
            </a:pPr>
            <a:r>
              <a:rPr lang="en" sz="3600" b="1" dirty="0"/>
              <a:t>?</a:t>
            </a:r>
            <a:endParaRPr sz="36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p:nvPr/>
        </p:nvSpPr>
        <p:spPr>
          <a:xfrm>
            <a:off x="5880381" y="2562025"/>
            <a:ext cx="1381800" cy="13656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ctrTitle" idx="4294967295"/>
          </p:nvPr>
        </p:nvSpPr>
        <p:spPr>
          <a:xfrm>
            <a:off x="1637500" y="592744"/>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Hello!</a:t>
            </a:r>
            <a:endParaRPr sz="6000" b="1"/>
          </a:p>
        </p:txBody>
      </p:sp>
      <p:sp>
        <p:nvSpPr>
          <p:cNvPr id="86" name="Google Shape;86;p14"/>
          <p:cNvSpPr txBox="1">
            <a:spLocks noGrp="1"/>
          </p:cNvSpPr>
          <p:nvPr>
            <p:ph type="subTitle" idx="4294967295"/>
          </p:nvPr>
        </p:nvSpPr>
        <p:spPr>
          <a:xfrm>
            <a:off x="1637500" y="1563713"/>
            <a:ext cx="5642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I am Tarikul Islam</a:t>
            </a:r>
            <a:endParaRPr sz="3600" b="1" dirty="0"/>
          </a:p>
        </p:txBody>
      </p:sp>
      <p:sp>
        <p:nvSpPr>
          <p:cNvPr id="87" name="Google Shape;87;p14"/>
          <p:cNvSpPr txBox="1">
            <a:spLocks noGrp="1"/>
          </p:cNvSpPr>
          <p:nvPr>
            <p:ph type="body" idx="4294967295"/>
          </p:nvPr>
        </p:nvSpPr>
        <p:spPr>
          <a:xfrm>
            <a:off x="1637500" y="2388200"/>
            <a:ext cx="41094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600" dirty="0"/>
              <a:t>ID	: 212002008</a:t>
            </a:r>
          </a:p>
          <a:p>
            <a:pPr marL="0" lvl="0" indent="0" algn="l" rtl="0">
              <a:spcBef>
                <a:spcPts val="600"/>
              </a:spcBef>
              <a:spcAft>
                <a:spcPts val="0"/>
              </a:spcAft>
              <a:buNone/>
            </a:pPr>
            <a:r>
              <a:rPr lang="en-US" sz="2600" dirty="0"/>
              <a:t>Batch	: 212</a:t>
            </a:r>
          </a:p>
          <a:p>
            <a:pPr marL="0" lvl="0" indent="0" algn="l" rtl="0">
              <a:spcBef>
                <a:spcPts val="600"/>
              </a:spcBef>
              <a:spcAft>
                <a:spcPts val="0"/>
              </a:spcAft>
              <a:buNone/>
            </a:pPr>
            <a:r>
              <a:rPr lang="en-US" sz="2600" dirty="0"/>
              <a:t>Sec.	: DB</a:t>
            </a:r>
          </a:p>
          <a:p>
            <a:pPr marL="0" lvl="0" indent="0" algn="l" rtl="0">
              <a:spcBef>
                <a:spcPts val="600"/>
              </a:spcBef>
              <a:spcAft>
                <a:spcPts val="0"/>
              </a:spcAft>
              <a:buNone/>
            </a:pPr>
            <a:r>
              <a:rPr lang="en-US" sz="2600" dirty="0"/>
              <a:t>Dept.	: CSE</a:t>
            </a:r>
          </a:p>
          <a:p>
            <a:pPr marL="0" lvl="0" indent="0" algn="l" rtl="0">
              <a:spcBef>
                <a:spcPts val="600"/>
              </a:spcBef>
              <a:spcAft>
                <a:spcPts val="0"/>
              </a:spcAft>
              <a:buNone/>
            </a:pPr>
            <a:r>
              <a:rPr lang="en-US" sz="2000" b="1" dirty="0"/>
              <a:t>Green University Of Bangladesh</a:t>
            </a:r>
            <a:endParaRPr sz="2000" b="1" dirty="0"/>
          </a:p>
        </p:txBody>
      </p:sp>
      <p:pic>
        <p:nvPicPr>
          <p:cNvPr id="88" name="Google Shape;88;p14"/>
          <p:cNvPicPr preferRelativeResize="0"/>
          <p:nvPr/>
        </p:nvPicPr>
        <p:blipFill>
          <a:blip r:embed="rId3"/>
          <a:srcRect t="10060" b="10060"/>
          <a:stretch/>
        </p:blipFill>
        <p:spPr>
          <a:xfrm>
            <a:off x="5969309" y="2639689"/>
            <a:ext cx="1210200" cy="1210200"/>
          </a:xfrm>
          <a:prstGeom prst="ellipse">
            <a:avLst/>
          </a:prstGeom>
          <a:noFill/>
          <a:ln>
            <a:noFill/>
          </a:ln>
        </p:spPr>
      </p:pic>
      <p:cxnSp>
        <p:nvCxnSpPr>
          <p:cNvPr id="89" name="Google Shape;89;p14"/>
          <p:cNvCxnSpPr/>
          <p:nvPr/>
        </p:nvCxnSpPr>
        <p:spPr>
          <a:xfrm>
            <a:off x="6694986" y="3933625"/>
            <a:ext cx="214500" cy="856800"/>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p:nvPr/>
        </p:nvCxnSpPr>
        <p:spPr>
          <a:xfrm>
            <a:off x="7059842" y="3727574"/>
            <a:ext cx="394200" cy="525600"/>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p:nvPr/>
        </p:nvCxnSpPr>
        <p:spPr>
          <a:xfrm>
            <a:off x="7224089" y="3501963"/>
            <a:ext cx="752400" cy="464100"/>
          </a:xfrm>
          <a:prstGeom prst="straightConnector1">
            <a:avLst/>
          </a:prstGeom>
          <a:noFill/>
          <a:ln w="9525" cap="flat" cmpd="sng">
            <a:solidFill>
              <a:srgbClr val="CFD8DC"/>
            </a:solidFill>
            <a:prstDash val="solid"/>
            <a:round/>
            <a:headEnd type="none" w="med" len="med"/>
            <a:tailEnd type="none" w="med" len="med"/>
          </a:ln>
        </p:spPr>
      </p:cxnSp>
      <p:sp>
        <p:nvSpPr>
          <p:cNvPr id="92" name="Google Shape;92;p1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67543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587885"/>
            <a:ext cx="5832600" cy="9306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solidFill>
                  <a:schemeClr val="accent4"/>
                </a:solidFill>
              </a:rPr>
              <a:t>Table of Content</a:t>
            </a:r>
            <a:endParaRPr sz="4000" dirty="0"/>
          </a:p>
        </p:txBody>
      </p:sp>
      <p:sp>
        <p:nvSpPr>
          <p:cNvPr id="98" name="Google Shape;98;p15"/>
          <p:cNvSpPr txBox="1">
            <a:spLocks noGrp="1"/>
          </p:cNvSpPr>
          <p:nvPr>
            <p:ph type="subTitle" idx="1"/>
          </p:nvPr>
        </p:nvSpPr>
        <p:spPr>
          <a:xfrm>
            <a:off x="1546025" y="1518557"/>
            <a:ext cx="5832600" cy="2277754"/>
          </a:xfrm>
          <a:prstGeom prst="rect">
            <a:avLst/>
          </a:prstGeom>
        </p:spPr>
        <p:txBody>
          <a:bodyPr spcFirstLastPara="1" wrap="square" lIns="91425" tIns="91425" rIns="91425" bIns="91425" anchor="t" anchorCtr="0">
            <a:noAutofit/>
          </a:bodyPr>
          <a:lstStyle/>
          <a:p>
            <a:pPr lvl="0" indent="-457200" algn="l" rtl="0">
              <a:spcBef>
                <a:spcPts val="0"/>
              </a:spcBef>
              <a:spcAft>
                <a:spcPts val="0"/>
              </a:spcAft>
              <a:buFont typeface="Arial" panose="020B0604020202020204" pitchFamily="34" charset="0"/>
              <a:buChar char="•"/>
            </a:pPr>
            <a:r>
              <a:rPr lang="en" dirty="0"/>
              <a:t>Introduction.</a:t>
            </a:r>
          </a:p>
          <a:p>
            <a:pPr lvl="0" indent="-457200" algn="l" rtl="0">
              <a:spcBef>
                <a:spcPts val="0"/>
              </a:spcBef>
              <a:spcAft>
                <a:spcPts val="0"/>
              </a:spcAft>
              <a:buFont typeface="Arial" panose="020B0604020202020204" pitchFamily="34" charset="0"/>
              <a:buChar char="•"/>
            </a:pPr>
            <a:r>
              <a:rPr lang="en" dirty="0"/>
              <a:t>Project </a:t>
            </a:r>
            <a:r>
              <a:rPr lang="en-US" dirty="0"/>
              <a:t>Demonstration.</a:t>
            </a:r>
          </a:p>
          <a:p>
            <a:pPr lvl="0" indent="-457200" algn="l" rtl="0">
              <a:spcBef>
                <a:spcPts val="0"/>
              </a:spcBef>
              <a:spcAft>
                <a:spcPts val="0"/>
              </a:spcAft>
              <a:buFont typeface="Arial" panose="020B0604020202020204" pitchFamily="34" charset="0"/>
              <a:buChar char="•"/>
            </a:pPr>
            <a:r>
              <a:rPr lang="en-US" dirty="0"/>
              <a:t>Why we need this?</a:t>
            </a:r>
          </a:p>
          <a:p>
            <a:pPr lvl="0" indent="-457200" algn="l" rtl="0">
              <a:spcBef>
                <a:spcPts val="0"/>
              </a:spcBef>
              <a:spcAft>
                <a:spcPts val="0"/>
              </a:spcAft>
              <a:buFont typeface="Arial" panose="020B0604020202020204" pitchFamily="34" charset="0"/>
              <a:buChar char="•"/>
            </a:pPr>
            <a:r>
              <a:rPr lang="en" dirty="0"/>
              <a:t>Conclution.</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693200"/>
            <a:ext cx="6713400" cy="848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Introduction</a:t>
            </a:r>
            <a:endParaRPr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FF5F6DDA-40FD-4CCD-879C-9383F25431DB}"/>
              </a:ext>
            </a:extLst>
          </p:cNvPr>
          <p:cNvPicPr>
            <a:picLocks noChangeAspect="1"/>
          </p:cNvPicPr>
          <p:nvPr/>
        </p:nvPicPr>
        <p:blipFill>
          <a:blip r:embed="rId3"/>
          <a:stretch>
            <a:fillRect/>
          </a:stretch>
        </p:blipFill>
        <p:spPr>
          <a:xfrm>
            <a:off x="383721" y="2802491"/>
            <a:ext cx="3804557" cy="1957258"/>
          </a:xfrm>
          <a:prstGeom prst="rect">
            <a:avLst/>
          </a:prstGeom>
        </p:spPr>
      </p:pic>
      <p:sp>
        <p:nvSpPr>
          <p:cNvPr id="7" name="TextBox 6">
            <a:extLst>
              <a:ext uri="{FF2B5EF4-FFF2-40B4-BE49-F238E27FC236}">
                <a16:creationId xmlns:a16="http://schemas.microsoft.com/office/drawing/2014/main" id="{BC4FF62B-016E-42F7-9D7F-4F714DF586BA}"/>
              </a:ext>
            </a:extLst>
          </p:cNvPr>
          <p:cNvSpPr txBox="1"/>
          <p:nvPr/>
        </p:nvSpPr>
        <p:spPr>
          <a:xfrm>
            <a:off x="4245431" y="2737631"/>
            <a:ext cx="2972976" cy="1815882"/>
          </a:xfrm>
          <a:prstGeom prst="rect">
            <a:avLst/>
          </a:prstGeom>
          <a:noFill/>
        </p:spPr>
        <p:txBody>
          <a:bodyPr wrap="square">
            <a:spAutoFit/>
          </a:bodyPr>
          <a:lstStyle/>
          <a:p>
            <a:r>
              <a:rPr lang="en" sz="2800" dirty="0">
                <a:latin typeface="Bodoni MT Black" panose="02070A03080606020203" pitchFamily="18" charset="0"/>
              </a:rPr>
              <a:t>Student Database </a:t>
            </a:r>
          </a:p>
          <a:p>
            <a:r>
              <a:rPr lang="en" sz="2800" dirty="0">
                <a:latin typeface="Bodoni MT Black" panose="02070A03080606020203" pitchFamily="18" charset="0"/>
              </a:rPr>
              <a:t>Management System</a:t>
            </a:r>
            <a:endParaRPr lang="en-US" sz="2800" dirty="0">
              <a:latin typeface="Bodoni MT Black" panose="02070A030806060202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cxnSp>
        <p:nvCxnSpPr>
          <p:cNvPr id="25" name="Straight Arrow Connector 24">
            <a:extLst>
              <a:ext uri="{FF2B5EF4-FFF2-40B4-BE49-F238E27FC236}">
                <a16:creationId xmlns:a16="http://schemas.microsoft.com/office/drawing/2014/main" id="{07F5BDF5-6938-474C-881F-7F585A20AC9A}"/>
              </a:ext>
            </a:extLst>
          </p:cNvPr>
          <p:cNvCxnSpPr>
            <a:cxnSpLocks/>
            <a:stCxn id="8" idx="3"/>
            <a:endCxn id="15" idx="5"/>
          </p:cNvCxnSpPr>
          <p:nvPr/>
        </p:nvCxnSpPr>
        <p:spPr>
          <a:xfrm flipV="1">
            <a:off x="5482316" y="2090292"/>
            <a:ext cx="927667" cy="922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F8FDE26-9995-49E1-9AA3-79D76ED60E10}"/>
              </a:ext>
            </a:extLst>
          </p:cNvPr>
          <p:cNvCxnSpPr>
            <a:cxnSpLocks/>
            <a:endCxn id="17" idx="5"/>
          </p:cNvCxnSpPr>
          <p:nvPr/>
        </p:nvCxnSpPr>
        <p:spPr>
          <a:xfrm>
            <a:off x="5478991" y="3012630"/>
            <a:ext cx="796281" cy="706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 name="Google Shape;133;p19"/>
          <p:cNvSpPr txBox="1">
            <a:spLocks noGrp="1"/>
          </p:cNvSpPr>
          <p:nvPr>
            <p:ph type="title"/>
          </p:nvPr>
        </p:nvSpPr>
        <p:spPr>
          <a:xfrm>
            <a:off x="786150" y="210149"/>
            <a:ext cx="7571700" cy="7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Program Concept</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Oval 5">
            <a:extLst>
              <a:ext uri="{FF2B5EF4-FFF2-40B4-BE49-F238E27FC236}">
                <a16:creationId xmlns:a16="http://schemas.microsoft.com/office/drawing/2014/main" id="{DB429595-5DF7-4366-9802-1AAFA5FD5D58}"/>
              </a:ext>
            </a:extLst>
          </p:cNvPr>
          <p:cNvSpPr/>
          <p:nvPr/>
        </p:nvSpPr>
        <p:spPr>
          <a:xfrm>
            <a:off x="3935185" y="1069521"/>
            <a:ext cx="1273629" cy="702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Start</a:t>
            </a:r>
          </a:p>
        </p:txBody>
      </p:sp>
      <p:sp>
        <p:nvSpPr>
          <p:cNvPr id="7" name="Rectangle 6">
            <a:extLst>
              <a:ext uri="{FF2B5EF4-FFF2-40B4-BE49-F238E27FC236}">
                <a16:creationId xmlns:a16="http://schemas.microsoft.com/office/drawing/2014/main" id="{10820DF3-6A12-431C-8395-8A4EE409AF22}"/>
              </a:ext>
            </a:extLst>
          </p:cNvPr>
          <p:cNvSpPr/>
          <p:nvPr/>
        </p:nvSpPr>
        <p:spPr>
          <a:xfrm>
            <a:off x="3633106" y="1943100"/>
            <a:ext cx="1877786" cy="4327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Log In</a:t>
            </a:r>
          </a:p>
        </p:txBody>
      </p:sp>
      <p:sp>
        <p:nvSpPr>
          <p:cNvPr id="8" name="Flowchart: Decision 7">
            <a:extLst>
              <a:ext uri="{FF2B5EF4-FFF2-40B4-BE49-F238E27FC236}">
                <a16:creationId xmlns:a16="http://schemas.microsoft.com/office/drawing/2014/main" id="{F24FDC04-E28C-4125-84CB-BF40347F1981}"/>
              </a:ext>
            </a:extLst>
          </p:cNvPr>
          <p:cNvSpPr/>
          <p:nvPr/>
        </p:nvSpPr>
        <p:spPr>
          <a:xfrm>
            <a:off x="3661681" y="2539102"/>
            <a:ext cx="1820635" cy="947057"/>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SDMS</a:t>
            </a:r>
          </a:p>
        </p:txBody>
      </p:sp>
      <p:sp>
        <p:nvSpPr>
          <p:cNvPr id="9" name="Parallelogram 8">
            <a:extLst>
              <a:ext uri="{FF2B5EF4-FFF2-40B4-BE49-F238E27FC236}">
                <a16:creationId xmlns:a16="http://schemas.microsoft.com/office/drawing/2014/main" id="{1C19288E-14CF-4D3F-A915-F50940432A8B}"/>
              </a:ext>
            </a:extLst>
          </p:cNvPr>
          <p:cNvSpPr/>
          <p:nvPr/>
        </p:nvSpPr>
        <p:spPr>
          <a:xfrm>
            <a:off x="3837212" y="3673932"/>
            <a:ext cx="1469572" cy="46536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 Log Out</a:t>
            </a:r>
          </a:p>
        </p:txBody>
      </p:sp>
      <p:sp>
        <p:nvSpPr>
          <p:cNvPr id="14" name="Oval 13">
            <a:extLst>
              <a:ext uri="{FF2B5EF4-FFF2-40B4-BE49-F238E27FC236}">
                <a16:creationId xmlns:a16="http://schemas.microsoft.com/office/drawing/2014/main" id="{6EAF30DB-9C4C-4FEA-BF9E-7D13B0DFFED6}"/>
              </a:ext>
            </a:extLst>
          </p:cNvPr>
          <p:cNvSpPr/>
          <p:nvPr/>
        </p:nvSpPr>
        <p:spPr>
          <a:xfrm>
            <a:off x="3935185" y="4318907"/>
            <a:ext cx="1273629" cy="702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End program</a:t>
            </a:r>
          </a:p>
        </p:txBody>
      </p:sp>
      <p:sp>
        <p:nvSpPr>
          <p:cNvPr id="15" name="Parallelogram 14">
            <a:extLst>
              <a:ext uri="{FF2B5EF4-FFF2-40B4-BE49-F238E27FC236}">
                <a16:creationId xmlns:a16="http://schemas.microsoft.com/office/drawing/2014/main" id="{38F21D82-E96D-4CF2-8EE7-1F82FED8D85A}"/>
              </a:ext>
            </a:extLst>
          </p:cNvPr>
          <p:cNvSpPr/>
          <p:nvPr/>
        </p:nvSpPr>
        <p:spPr>
          <a:xfrm>
            <a:off x="6351812" y="1857610"/>
            <a:ext cx="1469572" cy="46536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Modify Record</a:t>
            </a:r>
          </a:p>
        </p:txBody>
      </p:sp>
      <p:sp>
        <p:nvSpPr>
          <p:cNvPr id="17" name="Parallelogram 16">
            <a:extLst>
              <a:ext uri="{FF2B5EF4-FFF2-40B4-BE49-F238E27FC236}">
                <a16:creationId xmlns:a16="http://schemas.microsoft.com/office/drawing/2014/main" id="{8996626C-D02E-44BB-8B20-0914572B21B8}"/>
              </a:ext>
            </a:extLst>
          </p:cNvPr>
          <p:cNvSpPr/>
          <p:nvPr/>
        </p:nvSpPr>
        <p:spPr>
          <a:xfrm>
            <a:off x="6217101" y="3486158"/>
            <a:ext cx="1469572" cy="46536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Display</a:t>
            </a:r>
          </a:p>
        </p:txBody>
      </p:sp>
      <p:sp>
        <p:nvSpPr>
          <p:cNvPr id="18" name="Parallelogram 17">
            <a:extLst>
              <a:ext uri="{FF2B5EF4-FFF2-40B4-BE49-F238E27FC236}">
                <a16:creationId xmlns:a16="http://schemas.microsoft.com/office/drawing/2014/main" id="{A6797B3A-4247-4D3C-98DC-044C73FB7F7D}"/>
              </a:ext>
            </a:extLst>
          </p:cNvPr>
          <p:cNvSpPr/>
          <p:nvPr/>
        </p:nvSpPr>
        <p:spPr>
          <a:xfrm>
            <a:off x="996042" y="3486158"/>
            <a:ext cx="1469572" cy="46536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Delete Record</a:t>
            </a:r>
          </a:p>
        </p:txBody>
      </p:sp>
      <p:sp>
        <p:nvSpPr>
          <p:cNvPr id="19" name="Parallelogram 18">
            <a:extLst>
              <a:ext uri="{FF2B5EF4-FFF2-40B4-BE49-F238E27FC236}">
                <a16:creationId xmlns:a16="http://schemas.microsoft.com/office/drawing/2014/main" id="{45937EB9-FEB4-46D1-9D60-9710F51DCEF1}"/>
              </a:ext>
            </a:extLst>
          </p:cNvPr>
          <p:cNvSpPr/>
          <p:nvPr/>
        </p:nvSpPr>
        <p:spPr>
          <a:xfrm>
            <a:off x="996042" y="1841056"/>
            <a:ext cx="1469572" cy="46536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Add Record</a:t>
            </a:r>
          </a:p>
        </p:txBody>
      </p:sp>
      <p:cxnSp>
        <p:nvCxnSpPr>
          <p:cNvPr id="11" name="Straight Arrow Connector 10">
            <a:extLst>
              <a:ext uri="{FF2B5EF4-FFF2-40B4-BE49-F238E27FC236}">
                <a16:creationId xmlns:a16="http://schemas.microsoft.com/office/drawing/2014/main" id="{7398F189-A81A-4BA6-A3F5-8A6AB72230F7}"/>
              </a:ext>
            </a:extLst>
          </p:cNvPr>
          <p:cNvCxnSpPr>
            <a:stCxn id="6" idx="4"/>
            <a:endCxn id="7" idx="0"/>
          </p:cNvCxnSpPr>
          <p:nvPr/>
        </p:nvCxnSpPr>
        <p:spPr>
          <a:xfrm flipH="1">
            <a:off x="4571999" y="1772121"/>
            <a:ext cx="1" cy="170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A4E3D87-1E8D-4FED-A3A2-815D2F824D1F}"/>
              </a:ext>
            </a:extLst>
          </p:cNvPr>
          <p:cNvCxnSpPr>
            <a:stCxn id="7" idx="2"/>
            <a:endCxn id="8" idx="0"/>
          </p:cNvCxnSpPr>
          <p:nvPr/>
        </p:nvCxnSpPr>
        <p:spPr>
          <a:xfrm>
            <a:off x="4571999" y="2375807"/>
            <a:ext cx="0" cy="163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B1F2F8E-35FE-4875-9CD3-72DD0B303943}"/>
              </a:ext>
            </a:extLst>
          </p:cNvPr>
          <p:cNvCxnSpPr>
            <a:stCxn id="8" idx="2"/>
            <a:endCxn id="9" idx="0"/>
          </p:cNvCxnSpPr>
          <p:nvPr/>
        </p:nvCxnSpPr>
        <p:spPr>
          <a:xfrm flipH="1">
            <a:off x="4571998" y="3486159"/>
            <a:ext cx="1" cy="187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A080FC4C-9982-4240-B157-D3313C8DC0BF}"/>
              </a:ext>
            </a:extLst>
          </p:cNvPr>
          <p:cNvCxnSpPr>
            <a:cxnSpLocks/>
          </p:cNvCxnSpPr>
          <p:nvPr/>
        </p:nvCxnSpPr>
        <p:spPr>
          <a:xfrm>
            <a:off x="4586815" y="4139296"/>
            <a:ext cx="2" cy="179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5BA7D4D-9F4B-4D35-BC3A-620B03972FF2}"/>
              </a:ext>
            </a:extLst>
          </p:cNvPr>
          <p:cNvCxnSpPr>
            <a:stCxn id="8" idx="1"/>
            <a:endCxn id="19" idx="2"/>
          </p:cNvCxnSpPr>
          <p:nvPr/>
        </p:nvCxnSpPr>
        <p:spPr>
          <a:xfrm flipH="1" flipV="1">
            <a:off x="2407444" y="2073738"/>
            <a:ext cx="1254237" cy="938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2E28A28-AF60-4358-A1D2-98616D25EFEB}"/>
              </a:ext>
            </a:extLst>
          </p:cNvPr>
          <p:cNvCxnSpPr>
            <a:cxnSpLocks/>
            <a:stCxn id="8" idx="1"/>
            <a:endCxn id="18" idx="2"/>
          </p:cNvCxnSpPr>
          <p:nvPr/>
        </p:nvCxnSpPr>
        <p:spPr>
          <a:xfrm flipH="1">
            <a:off x="2407444" y="3012631"/>
            <a:ext cx="1254237" cy="70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39193" y="127002"/>
            <a:ext cx="7571700" cy="526746"/>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 dirty="0"/>
              <a:t>Project </a:t>
            </a:r>
            <a:r>
              <a:rPr lang="en-US" dirty="0"/>
              <a:t>Demonstration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CC939D0B-1B15-801A-044A-8948B6C12FD0}"/>
              </a:ext>
            </a:extLst>
          </p:cNvPr>
          <p:cNvPicPr>
            <a:picLocks noChangeAspect="1"/>
          </p:cNvPicPr>
          <p:nvPr/>
        </p:nvPicPr>
        <p:blipFill>
          <a:blip r:embed="rId3"/>
          <a:stretch>
            <a:fillRect/>
          </a:stretch>
        </p:blipFill>
        <p:spPr>
          <a:xfrm>
            <a:off x="1711325" y="657375"/>
            <a:ext cx="5721350" cy="40957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39193" y="127002"/>
            <a:ext cx="7571700" cy="526746"/>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 dirty="0"/>
              <a:t>Project </a:t>
            </a:r>
            <a:r>
              <a:rPr lang="en-US" dirty="0"/>
              <a:t>Demonstration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CC939D0B-1B15-801A-044A-8948B6C12FD0}"/>
              </a:ext>
            </a:extLst>
          </p:cNvPr>
          <p:cNvPicPr>
            <a:picLocks noChangeAspect="1"/>
          </p:cNvPicPr>
          <p:nvPr/>
        </p:nvPicPr>
        <p:blipFill>
          <a:blip r:embed="rId3"/>
          <a:srcRect/>
          <a:stretch/>
        </p:blipFill>
        <p:spPr>
          <a:xfrm>
            <a:off x="1711325" y="661007"/>
            <a:ext cx="5721350" cy="4088486"/>
          </a:xfrm>
          <a:prstGeom prst="rect">
            <a:avLst/>
          </a:prstGeom>
        </p:spPr>
      </p:pic>
    </p:spTree>
    <p:extLst>
      <p:ext uri="{BB962C8B-B14F-4D97-AF65-F5344CB8AC3E}">
        <p14:creationId xmlns:p14="http://schemas.microsoft.com/office/powerpoint/2010/main" val="39138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639193" y="127002"/>
            <a:ext cx="7571700" cy="526746"/>
          </a:xfrm>
          <a:prstGeom prst="rect">
            <a:avLst/>
          </a:prstGeom>
        </p:spPr>
        <p:txBody>
          <a:bodyPr spcFirstLastPara="1" wrap="square" lIns="91425" tIns="91425" rIns="91425" bIns="91425" anchor="b" anchorCtr="0">
            <a:noAutofit/>
          </a:bodyPr>
          <a:lstStyle/>
          <a:p>
            <a:pPr lvl="0" algn="l" rtl="0">
              <a:spcBef>
                <a:spcPts val="0"/>
              </a:spcBef>
              <a:spcAft>
                <a:spcPts val="0"/>
              </a:spcAft>
            </a:pPr>
            <a:r>
              <a:rPr lang="en" dirty="0"/>
              <a:t>Project </a:t>
            </a:r>
            <a:r>
              <a:rPr lang="en-US" dirty="0"/>
              <a:t>Demonstration</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a:extLst>
              <a:ext uri="{FF2B5EF4-FFF2-40B4-BE49-F238E27FC236}">
                <a16:creationId xmlns:a16="http://schemas.microsoft.com/office/drawing/2014/main" id="{918F8173-2B12-8119-27CF-7C51BE718C88}"/>
              </a:ext>
            </a:extLst>
          </p:cNvPr>
          <p:cNvPicPr>
            <a:picLocks noChangeAspect="1"/>
          </p:cNvPicPr>
          <p:nvPr/>
        </p:nvPicPr>
        <p:blipFill>
          <a:blip r:embed="rId3"/>
          <a:stretch>
            <a:fillRect/>
          </a:stretch>
        </p:blipFill>
        <p:spPr>
          <a:xfrm>
            <a:off x="428625" y="673101"/>
            <a:ext cx="8286750" cy="4273550"/>
          </a:xfrm>
          <a:prstGeom prst="rect">
            <a:avLst/>
          </a:prstGeom>
        </p:spPr>
      </p:pic>
    </p:spTree>
    <p:extLst>
      <p:ext uri="{BB962C8B-B14F-4D97-AF65-F5344CB8AC3E}">
        <p14:creationId xmlns:p14="http://schemas.microsoft.com/office/powerpoint/2010/main" val="417419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8"/>
          <p:cNvSpPr txBox="1">
            <a:spLocks noGrp="1"/>
          </p:cNvSpPr>
          <p:nvPr>
            <p:ph type="ctrTitle" idx="4294967295"/>
          </p:nvPr>
        </p:nvSpPr>
        <p:spPr>
          <a:xfrm>
            <a:off x="533400" y="439996"/>
            <a:ext cx="4779600" cy="528706"/>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400" b="1" dirty="0"/>
              <a:t>Why we need SDMS.</a:t>
            </a:r>
            <a:endParaRPr sz="2400" b="1" dirty="0"/>
          </a:p>
        </p:txBody>
      </p:sp>
      <p:sp>
        <p:nvSpPr>
          <p:cNvPr id="119" name="Google Shape;119;p18"/>
          <p:cNvSpPr txBox="1">
            <a:spLocks noGrp="1"/>
          </p:cNvSpPr>
          <p:nvPr>
            <p:ph type="subTitle" idx="4294967295"/>
          </p:nvPr>
        </p:nvSpPr>
        <p:spPr>
          <a:xfrm>
            <a:off x="533400" y="1283984"/>
            <a:ext cx="8065950" cy="2388484"/>
          </a:xfrm>
          <a:prstGeom prst="rect">
            <a:avLst/>
          </a:prstGeom>
        </p:spPr>
        <p:txBody>
          <a:bodyPr spcFirstLastPara="1" wrap="square" lIns="91425" tIns="91425" rIns="91425" bIns="91425" anchor="t" anchorCtr="0">
            <a:noAutofit/>
          </a:bodyPr>
          <a:lstStyle/>
          <a:p>
            <a:pPr indent="-457200"/>
            <a:r>
              <a:rPr lang="en-US" sz="1800" dirty="0"/>
              <a:t>More secure to old manual data record</a:t>
            </a:r>
          </a:p>
          <a:p>
            <a:pPr indent="-457200"/>
            <a:r>
              <a:rPr lang="en-US" sz="1800" dirty="0"/>
              <a:t>Reduction of Human Labor and Workload</a:t>
            </a:r>
            <a:endParaRPr lang="en" sz="1800" dirty="0"/>
          </a:p>
          <a:p>
            <a:pPr indent="-457200"/>
            <a:r>
              <a:rPr lang="en" sz="1800" dirty="0"/>
              <a:t>Easily manage large student databse.</a:t>
            </a:r>
          </a:p>
          <a:p>
            <a:pPr indent="-457200"/>
            <a:r>
              <a:rPr lang="en-US" sz="1800" dirty="0"/>
              <a:t>Centralized database to Access from Anywhere</a:t>
            </a:r>
            <a:endParaRPr lang="en" sz="1800" dirty="0"/>
          </a:p>
          <a:p>
            <a:pPr indent="-457200"/>
            <a:r>
              <a:rPr lang="en-US" sz="1800" dirty="0"/>
              <a:t>Automatic updates and multiple backups</a:t>
            </a:r>
            <a:endParaRPr lang="en" sz="1800" dirty="0"/>
          </a:p>
          <a:p>
            <a:pPr indent="-457200"/>
            <a:r>
              <a:rPr lang="en-US" sz="1800" dirty="0"/>
              <a:t>Helps To Keep Track Of All Students </a:t>
            </a:r>
            <a:r>
              <a:rPr lang="en" sz="1800" dirty="0"/>
              <a:t>easily</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cxnSpLocks/>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674</TotalTime>
  <Words>187</Words>
  <Application>Microsoft Office PowerPoint</Application>
  <PresentationFormat>On-screen Show (16:9)</PresentationFormat>
  <Paragraphs>55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Bodoni MT Black</vt:lpstr>
      <vt:lpstr>Arial</vt:lpstr>
      <vt:lpstr>Source Sans Pro</vt:lpstr>
      <vt:lpstr>Arial Black</vt:lpstr>
      <vt:lpstr>Roboto Slab</vt:lpstr>
      <vt:lpstr>Cordelia template</vt:lpstr>
      <vt:lpstr>Student Database Management System</vt:lpstr>
      <vt:lpstr>Hello!</vt:lpstr>
      <vt:lpstr>Table of Content</vt:lpstr>
      <vt:lpstr>PowerPoint Presentation</vt:lpstr>
      <vt:lpstr>Program Concept</vt:lpstr>
      <vt:lpstr>Project Demonstration</vt:lpstr>
      <vt:lpstr>Project Demonstration</vt:lpstr>
      <vt:lpstr>Project Demonstration</vt:lpstr>
      <vt:lpstr>Why we need SDMS.</vt:lpstr>
      <vt:lpstr>Conclution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Tarikul Islam</dc:creator>
  <cp:lastModifiedBy>Tarikul Islam</cp:lastModifiedBy>
  <cp:revision>12</cp:revision>
  <dcterms:modified xsi:type="dcterms:W3CDTF">2022-08-11T06:24:18Z</dcterms:modified>
</cp:coreProperties>
</file>