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3" r:id="rId1"/>
  </p:sldMasterIdLst>
  <p:notesMasterIdLst>
    <p:notesMasterId r:id="rId12"/>
  </p:notes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</p:sldIdLst>
  <p:sldSz cx="9906000" cy="6858000" type="A4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2" y="-5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226704FB-F907-47D9-BDC6-1D901CE3416E}" type="datetimeFigureOut">
              <a:rPr lang="en-IE" smtClean="0"/>
              <a:pPr/>
              <a:t>05/08/2025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925407"/>
            <a:ext cx="5679440" cy="402987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F6B167CC-31CC-4D0D-8391-3DBF4B4D8119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5640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8646" y="1447802"/>
            <a:ext cx="7172715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8646" y="4777380"/>
            <a:ext cx="7172715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DDFD2-4B6E-44B3-AA07-89D7ED20D744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8715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7" y="4800587"/>
            <a:ext cx="7172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8646" y="685800"/>
            <a:ext cx="7172715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7" y="5367325"/>
            <a:ext cx="7172713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77817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6" y="1447800"/>
            <a:ext cx="7172715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6" y="3657600"/>
            <a:ext cx="7172715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9114985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9861" y="1447800"/>
            <a:ext cx="6501136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568859" y="3771174"/>
            <a:ext cx="5916256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6" y="4350657"/>
            <a:ext cx="7172715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  <p:sp>
        <p:nvSpPr>
          <p:cNvPr id="12" name="TextBox 11"/>
          <p:cNvSpPr txBox="1"/>
          <p:nvPr/>
        </p:nvSpPr>
        <p:spPr>
          <a:xfrm>
            <a:off x="730055" y="971253"/>
            <a:ext cx="6517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582998" y="2613787"/>
            <a:ext cx="651724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868612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5" y="3124201"/>
            <a:ext cx="7172716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46" y="4777381"/>
            <a:ext cx="7172715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951713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404" y="1981200"/>
            <a:ext cx="239495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0265" y="2667000"/>
            <a:ext cx="237909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56296" y="1981200"/>
            <a:ext cx="238631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47719" y="2667000"/>
            <a:ext cx="23948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90327" y="1981200"/>
            <a:ext cx="23829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790327" y="2667000"/>
            <a:ext cx="238296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028279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65828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34033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265" y="4250949"/>
            <a:ext cx="23894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0265" y="2209800"/>
            <a:ext cx="23894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0265" y="4827213"/>
            <a:ext cx="2389413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60941" y="4250949"/>
            <a:ext cx="2381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60940" y="2209800"/>
            <a:ext cx="238167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59841" y="4827212"/>
            <a:ext cx="238482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790327" y="4250949"/>
            <a:ext cx="238296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790326" y="2209800"/>
            <a:ext cx="238296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790226" y="4827210"/>
            <a:ext cx="2386119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028279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658283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47273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7496302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931" y="430215"/>
            <a:ext cx="1424359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0264" y="773205"/>
            <a:ext cx="6032880" cy="54831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95962369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FD532-0D35-46F9-BA0B-3884D0F1B262}" type="datetimeFigureOut">
              <a:rPr lang="en-GB" smtClean="0"/>
              <a:t>05/08/2025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45291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7" y="2861735"/>
            <a:ext cx="7172714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8646" y="4777381"/>
            <a:ext cx="7172715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9136480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96675" y="2060577"/>
            <a:ext cx="3572956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5473" y="2056093"/>
            <a:ext cx="3572958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7427833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675" y="1905000"/>
            <a:ext cx="357295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6675" y="2514600"/>
            <a:ext cx="3572956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95474" y="1905000"/>
            <a:ext cx="357295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5474" y="2514600"/>
            <a:ext cx="3572956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7850783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3104508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0675043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8644" y="1447800"/>
            <a:ext cx="276408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8514" y="1447800"/>
            <a:ext cx="422284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4" y="3129282"/>
            <a:ext cx="2764084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159210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7794" y="1854192"/>
            <a:ext cx="413906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7977" y="1143000"/>
            <a:ext cx="2601002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644" y="3657600"/>
            <a:ext cx="4132622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906215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824385" y="1676400"/>
            <a:ext cx="30543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6163985" y="-457200"/>
            <a:ext cx="173355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824385" y="6096000"/>
            <a:ext cx="107315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66820" y="2667000"/>
            <a:ext cx="454025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909770" y="2895600"/>
            <a:ext cx="255905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8391114" y="0"/>
            <a:ext cx="74295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5103" y="452718"/>
            <a:ext cx="7643328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96675" y="2052925"/>
            <a:ext cx="7270959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8160847" y="1819244"/>
            <a:ext cx="990599" cy="24771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2EF884A-2015-4231-A206-21838009FC6A}" type="datetime1">
              <a:rPr lang="en-IE" smtClean="0"/>
              <a:pPr/>
              <a:t>05/08/2025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913605" y="3253844"/>
            <a:ext cx="3859795" cy="2477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8413634" y="295737"/>
            <a:ext cx="681214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B3D4F-5DF0-4441-A90F-A537D569E53A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99234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4" r:id="rId1"/>
    <p:sldLayoutId id="2147483845" r:id="rId2"/>
    <p:sldLayoutId id="2147483846" r:id="rId3"/>
    <p:sldLayoutId id="2147483847" r:id="rId4"/>
    <p:sldLayoutId id="2147483848" r:id="rId5"/>
    <p:sldLayoutId id="2147483849" r:id="rId6"/>
    <p:sldLayoutId id="2147483850" r:id="rId7"/>
    <p:sldLayoutId id="2147483851" r:id="rId8"/>
    <p:sldLayoutId id="2147483852" r:id="rId9"/>
    <p:sldLayoutId id="2147483853" r:id="rId10"/>
    <p:sldLayoutId id="2147483854" r:id="rId11"/>
    <p:sldLayoutId id="2147483855" r:id="rId12"/>
    <p:sldLayoutId id="2147483856" r:id="rId13"/>
    <p:sldLayoutId id="2147483857" r:id="rId14"/>
    <p:sldLayoutId id="2147483858" r:id="rId15"/>
    <p:sldLayoutId id="2147483859" r:id="rId16"/>
    <p:sldLayoutId id="2147483860" r:id="rId17"/>
  </p:sldLayoutIdLst>
  <p:hf sldNum="0" hdr="0" ftr="0" dt="0"/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8552" y="659955"/>
            <a:ext cx="8098155" cy="2926080"/>
          </a:xfrm>
        </p:spPr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Smart Retail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5687" y="4660467"/>
            <a:ext cx="7123886" cy="1388165"/>
          </a:xfrm>
        </p:spPr>
        <p:txBody>
          <a:bodyPr/>
          <a:lstStyle/>
          <a:p>
            <a:r>
              <a:rPr lang="en-IE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Alexandre Duarte da Rocha</a:t>
            </a:r>
          </a:p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05/08/2025</a:t>
            </a:r>
            <a:endParaRPr lang="en-IE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70418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5280C-CE2A-9BB9-E5B5-B86A2EDBB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6010" y="415829"/>
            <a:ext cx="7172715" cy="3329581"/>
          </a:xfrm>
        </p:spPr>
        <p:txBody>
          <a:bodyPr/>
          <a:lstStyle/>
          <a:p>
            <a:r>
              <a:rPr lang="en-IE" dirty="0"/>
              <a:t>THE END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A9C26-2E72-E15F-2E4F-6A93B35EF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IE" dirty="0"/>
              <a:t>Thanks for the opportunity </a:t>
            </a:r>
          </a:p>
        </p:txBody>
      </p:sp>
    </p:spTree>
    <p:extLst>
      <p:ext uri="{BB962C8B-B14F-4D97-AF65-F5344CB8AC3E}">
        <p14:creationId xmlns:p14="http://schemas.microsoft.com/office/powerpoint/2010/main" val="2825990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>
                <a:latin typeface="Arial" panose="020B0604020202020204" pitchFamily="34" charset="0"/>
                <a:cs typeface="Arial" panose="020B0604020202020204" pitchFamily="34" charset="0"/>
              </a:rPr>
              <a:t>Smart Retail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506" y="1152983"/>
            <a:ext cx="8543925" cy="5611711"/>
          </a:xfrm>
        </p:spPr>
        <p:txBody>
          <a:bodyPr>
            <a:normAutofit fontScale="25000" lnSpcReduction="20000"/>
          </a:bodyPr>
          <a:lstStyle/>
          <a:p>
            <a:pPr marL="558000" indent="-180000" algn="just">
              <a:lnSpc>
                <a:spcPct val="100000"/>
              </a:lnSpc>
              <a:spcBef>
                <a:spcPts val="406"/>
              </a:spcBef>
              <a:buNone/>
            </a:pPr>
            <a:r>
              <a:rPr lang="en-GB" sz="6400" b="1" dirty="0">
                <a:solidFill>
                  <a:srgbClr val="FF0000"/>
                </a:solidFill>
                <a:cs typeface="Arial" panose="020B0604020202020204" pitchFamily="34" charset="0"/>
              </a:rPr>
              <a:t>Project Background &amp; Motivation</a:t>
            </a:r>
          </a:p>
          <a:p>
            <a:pPr marL="558000" indent="-180000" algn="just">
              <a:lnSpc>
                <a:spcPct val="100000"/>
              </a:lnSpc>
              <a:spcBef>
                <a:spcPts val="406"/>
              </a:spcBef>
              <a:buNone/>
            </a:pPr>
            <a:endParaRPr lang="en-GB" sz="4300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marL="558000" indent="-180000" algn="just">
              <a:lnSpc>
                <a:spcPct val="100000"/>
              </a:lnSpc>
              <a:spcBef>
                <a:spcPts val="406"/>
              </a:spcBef>
              <a:buNone/>
            </a:pPr>
            <a:endParaRPr lang="en-GB" b="1" dirty="0">
              <a:cs typeface="Arial" panose="020B0604020202020204" pitchFamily="34" charset="0"/>
            </a:endParaRPr>
          </a:p>
          <a:p>
            <a:pPr marL="558000" indent="-180000" algn="just">
              <a:lnSpc>
                <a:spcPct val="100000"/>
              </a:lnSpc>
              <a:spcBef>
                <a:spcPts val="406"/>
              </a:spcBef>
            </a:pPr>
            <a:r>
              <a:rPr lang="en-GB" sz="5600" b="1" dirty="0">
                <a:cs typeface="Arial" panose="020B0604020202020204" pitchFamily="34" charset="0"/>
              </a:rPr>
              <a:t>Traditional Retail Landscape</a:t>
            </a:r>
            <a:endParaRPr lang="en-GB" sz="5600" dirty="0">
              <a:cs typeface="Arial" panose="020B0604020202020204" pitchFamily="34" charset="0"/>
            </a:endParaRPr>
          </a:p>
          <a:p>
            <a:pPr marL="929475" lvl="2" indent="-180000" algn="just">
              <a:lnSpc>
                <a:spcPct val="100000"/>
              </a:lnSpc>
            </a:pPr>
            <a:r>
              <a:rPr lang="en-GB" sz="4300" dirty="0">
                <a:cs typeface="Arial" panose="020B0604020202020204" pitchFamily="34" charset="0"/>
              </a:rPr>
              <a:t>Manual processes for inventory and sales management</a:t>
            </a:r>
          </a:p>
          <a:p>
            <a:pPr marL="929475" lvl="2" indent="-180000" algn="just">
              <a:lnSpc>
                <a:spcPct val="100000"/>
              </a:lnSpc>
            </a:pPr>
            <a:r>
              <a:rPr lang="en-GB" sz="4300" dirty="0">
                <a:cs typeface="Arial" panose="020B0604020202020204" pitchFamily="34" charset="0"/>
              </a:rPr>
              <a:t>Lack of real-time visibility into product performance</a:t>
            </a:r>
          </a:p>
          <a:p>
            <a:pPr marL="749475" lvl="2" indent="0" algn="just">
              <a:lnSpc>
                <a:spcPct val="100000"/>
              </a:lnSpc>
              <a:buNone/>
            </a:pPr>
            <a:endParaRPr lang="en-GB" sz="2900" dirty="0">
              <a:cs typeface="Arial" panose="020B0604020202020204" pitchFamily="34" charset="0"/>
            </a:endParaRPr>
          </a:p>
          <a:p>
            <a:pPr marL="558000" indent="-180000" algn="just">
              <a:lnSpc>
                <a:spcPct val="100000"/>
              </a:lnSpc>
              <a:spcBef>
                <a:spcPts val="406"/>
              </a:spcBef>
            </a:pPr>
            <a:r>
              <a:rPr lang="en-GB" sz="6400" b="1" dirty="0">
                <a:cs typeface="Arial" panose="020B0604020202020204" pitchFamily="34" charset="0"/>
              </a:rPr>
              <a:t>Market Trends</a:t>
            </a:r>
            <a:endParaRPr lang="en-GB" sz="6400" dirty="0">
              <a:cs typeface="Arial" panose="020B0604020202020204" pitchFamily="34" charset="0"/>
            </a:endParaRPr>
          </a:p>
          <a:p>
            <a:pPr marL="929475" lvl="2" indent="-180000" algn="just">
              <a:lnSpc>
                <a:spcPct val="100000"/>
              </a:lnSpc>
            </a:pPr>
            <a:r>
              <a:rPr lang="en-GB" sz="4300" dirty="0">
                <a:cs typeface="Arial" panose="020B0604020202020204" pitchFamily="34" charset="0"/>
              </a:rPr>
              <a:t>Growing adoption of e-commerce and omnichannel strategies</a:t>
            </a:r>
          </a:p>
          <a:p>
            <a:pPr marL="929475" lvl="2" indent="-180000" algn="just">
              <a:lnSpc>
                <a:spcPct val="100000"/>
              </a:lnSpc>
            </a:pPr>
            <a:r>
              <a:rPr lang="en-GB" sz="4300" dirty="0">
                <a:cs typeface="Arial" panose="020B0604020202020204" pitchFamily="34" charset="0"/>
              </a:rPr>
              <a:t>Consumers demanding speed, personalization, and transparency</a:t>
            </a:r>
          </a:p>
          <a:p>
            <a:pPr marL="749475" lvl="2" indent="0" algn="just">
              <a:lnSpc>
                <a:spcPct val="100000"/>
              </a:lnSpc>
              <a:buNone/>
            </a:pPr>
            <a:endParaRPr lang="en-GB" sz="6400" dirty="0">
              <a:cs typeface="Arial" panose="020B0604020202020204" pitchFamily="34" charset="0"/>
            </a:endParaRPr>
          </a:p>
          <a:p>
            <a:pPr marL="558000" indent="-180000" algn="just">
              <a:lnSpc>
                <a:spcPct val="100000"/>
              </a:lnSpc>
              <a:spcBef>
                <a:spcPts val="406"/>
              </a:spcBef>
            </a:pPr>
            <a:r>
              <a:rPr lang="en-GB" sz="6400" b="1" dirty="0">
                <a:cs typeface="Arial" panose="020B0604020202020204" pitchFamily="34" charset="0"/>
              </a:rPr>
              <a:t>Challenges Faced by Retailers</a:t>
            </a:r>
            <a:endParaRPr lang="en-GB" sz="6400" dirty="0">
              <a:cs typeface="Arial" panose="020B0604020202020204" pitchFamily="34" charset="0"/>
            </a:endParaRPr>
          </a:p>
          <a:p>
            <a:pPr marL="929475" lvl="2" indent="-180000" algn="just">
              <a:lnSpc>
                <a:spcPct val="100000"/>
              </a:lnSpc>
            </a:pPr>
            <a:r>
              <a:rPr lang="en-GB" sz="4300" dirty="0">
                <a:cs typeface="Arial" panose="020B0604020202020204" pitchFamily="34" charset="0"/>
              </a:rPr>
              <a:t>Inefficient inventory control → stockouts and overstock</a:t>
            </a:r>
          </a:p>
          <a:p>
            <a:pPr marL="929475" lvl="2" indent="-180000" algn="just">
              <a:lnSpc>
                <a:spcPct val="100000"/>
              </a:lnSpc>
            </a:pPr>
            <a:r>
              <a:rPr lang="en-GB" sz="4300" dirty="0">
                <a:cs typeface="Arial" panose="020B0604020202020204" pitchFamily="34" charset="0"/>
              </a:rPr>
              <a:t>Poor integration between front-end (store/website) and back-end (internal systems)</a:t>
            </a:r>
          </a:p>
          <a:p>
            <a:pPr marL="929475" lvl="2" indent="-180000" algn="just">
              <a:lnSpc>
                <a:spcPct val="100000"/>
              </a:lnSpc>
            </a:pPr>
            <a:endParaRPr lang="en-GB" sz="6400" dirty="0">
              <a:cs typeface="Arial" panose="020B0604020202020204" pitchFamily="34" charset="0"/>
            </a:endParaRPr>
          </a:p>
          <a:p>
            <a:pPr marL="558000" indent="-180000" algn="just">
              <a:lnSpc>
                <a:spcPct val="100000"/>
              </a:lnSpc>
              <a:spcBef>
                <a:spcPts val="406"/>
              </a:spcBef>
            </a:pPr>
            <a:r>
              <a:rPr lang="en-GB" sz="6400" b="1" dirty="0">
                <a:cs typeface="Arial" panose="020B0604020202020204" pitchFamily="34" charset="0"/>
              </a:rPr>
              <a:t>Smart Retail System Objectives</a:t>
            </a:r>
            <a:endParaRPr lang="en-GB" sz="6400" dirty="0">
              <a:cs typeface="Arial" panose="020B0604020202020204" pitchFamily="34" charset="0"/>
            </a:endParaRPr>
          </a:p>
          <a:p>
            <a:pPr marL="929475" lvl="2" indent="-180000" algn="just">
              <a:lnSpc>
                <a:spcPct val="100000"/>
              </a:lnSpc>
            </a:pPr>
            <a:r>
              <a:rPr lang="en-GB" sz="4300" dirty="0">
                <a:cs typeface="Arial" panose="020B0604020202020204" pitchFamily="34" charset="0"/>
              </a:rPr>
              <a:t>Automate and unify sales, inventory, and analytics</a:t>
            </a:r>
          </a:p>
          <a:p>
            <a:pPr marL="929475" lvl="2" indent="-180000" algn="just">
              <a:lnSpc>
                <a:spcPct val="100000"/>
              </a:lnSpc>
            </a:pPr>
            <a:r>
              <a:rPr lang="en-GB" sz="4300" dirty="0">
                <a:cs typeface="Arial" panose="020B0604020202020204" pitchFamily="34" charset="0"/>
              </a:rPr>
              <a:t>Provide a real-time dashboard for data-driven decision making</a:t>
            </a:r>
          </a:p>
          <a:p>
            <a:pPr marL="929475" lvl="2" indent="-180000" algn="just">
              <a:lnSpc>
                <a:spcPct val="100000"/>
              </a:lnSpc>
            </a:pPr>
            <a:endParaRPr lang="en-GB" sz="1775" dirty="0">
              <a:cs typeface="Arial" panose="020B0604020202020204" pitchFamily="34" charset="0"/>
            </a:endParaRPr>
          </a:p>
          <a:p>
            <a:pPr marL="558000" indent="-180000" algn="just">
              <a:lnSpc>
                <a:spcPct val="100000"/>
              </a:lnSpc>
              <a:spcBef>
                <a:spcPts val="406"/>
              </a:spcBef>
            </a:pPr>
            <a:r>
              <a:rPr lang="en-GB" sz="5600" b="1" dirty="0">
                <a:cs typeface="Arial" panose="020B0604020202020204" pitchFamily="34" charset="0"/>
              </a:rPr>
              <a:t>Target Audience</a:t>
            </a:r>
            <a:endParaRPr lang="en-GB" sz="5600" dirty="0">
              <a:cs typeface="Arial" panose="020B0604020202020204" pitchFamily="34" charset="0"/>
            </a:endParaRPr>
          </a:p>
          <a:p>
            <a:pPr marL="929475" lvl="2" indent="-180000" algn="just">
              <a:lnSpc>
                <a:spcPct val="100000"/>
              </a:lnSpc>
            </a:pPr>
            <a:r>
              <a:rPr lang="en-GB" sz="4300" dirty="0">
                <a:cs typeface="Arial" panose="020B0604020202020204" pitchFamily="34" charset="0"/>
              </a:rPr>
              <a:t>Small and medium-sized retail chains looking to modernize operations</a:t>
            </a:r>
          </a:p>
          <a:p>
            <a:pPr marL="929475" lvl="2" indent="-180000" algn="just">
              <a:lnSpc>
                <a:spcPct val="100000"/>
              </a:lnSpc>
            </a:pPr>
            <a:r>
              <a:rPr lang="en-GB" sz="4300" dirty="0">
                <a:cs typeface="Arial" panose="020B0604020202020204" pitchFamily="34" charset="0"/>
              </a:rPr>
              <a:t>Retail managers and data analysts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053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Smart Retail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038" y="1287624"/>
            <a:ext cx="8543925" cy="5205250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GB" sz="3400" b="1" dirty="0">
                <a:solidFill>
                  <a:srgbClr val="FF0000"/>
                </a:solidFill>
                <a:cs typeface="Arial" panose="020B0604020202020204" pitchFamily="34" charset="0"/>
              </a:rPr>
              <a:t>Project Goals &amp; Objectives</a:t>
            </a:r>
          </a:p>
          <a:p>
            <a:pPr algn="just">
              <a:lnSpc>
                <a:spcPct val="100000"/>
              </a:lnSpc>
            </a:pPr>
            <a:endParaRPr lang="en-GB" b="1" dirty="0">
              <a:solidFill>
                <a:srgbClr val="FF0000"/>
              </a:solidFill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GB" sz="2900" b="1" dirty="0">
                <a:cs typeface="Arial" panose="020B0604020202020204" pitchFamily="34" charset="0"/>
              </a:rPr>
              <a:t>Automate</a:t>
            </a:r>
            <a:r>
              <a:rPr lang="en-GB" sz="2900" dirty="0">
                <a:cs typeface="Arial" panose="020B0604020202020204" pitchFamily="34" charset="0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GB" sz="2100" dirty="0">
                <a:cs typeface="Arial" panose="020B0604020202020204" pitchFamily="34" charset="0"/>
              </a:rPr>
              <a:t>inventory and sales management, reducing manual tasks.</a:t>
            </a:r>
          </a:p>
          <a:p>
            <a:pPr lvl="1" algn="just">
              <a:lnSpc>
                <a:spcPct val="100000"/>
              </a:lnSpc>
            </a:pPr>
            <a:r>
              <a:rPr lang="en-GB" sz="2100" dirty="0">
                <a:cs typeface="Arial" panose="020B0604020202020204" pitchFamily="34" charset="0"/>
              </a:rPr>
              <a:t>Unify data from multiple channels (physical store, e-commerce) into a single system.</a:t>
            </a:r>
          </a:p>
          <a:p>
            <a:pPr lvl="1" algn="just">
              <a:lnSpc>
                <a:spcPct val="100000"/>
              </a:lnSpc>
            </a:pPr>
            <a:r>
              <a:rPr lang="en-GB" sz="2100" dirty="0">
                <a:cs typeface="Arial" panose="020B0604020202020204" pitchFamily="34" charset="0"/>
              </a:rPr>
              <a:t>Provide real-time analytics for faster, data-driven decisions.</a:t>
            </a:r>
          </a:p>
          <a:p>
            <a:pPr marL="371475" lvl="1" indent="0" algn="just">
              <a:lnSpc>
                <a:spcPct val="100000"/>
              </a:lnSpc>
              <a:buNone/>
            </a:pPr>
            <a:endParaRPr lang="en-GB" sz="2100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GB" sz="2900" b="1" dirty="0">
                <a:cs typeface="Arial" panose="020B0604020202020204" pitchFamily="34" charset="0"/>
              </a:rPr>
              <a:t>Identified Problem</a:t>
            </a:r>
          </a:p>
          <a:p>
            <a:pPr lvl="1" algn="just">
              <a:lnSpc>
                <a:spcPct val="100000"/>
              </a:lnSpc>
            </a:pPr>
            <a:r>
              <a:rPr lang="en-GB" sz="2100" dirty="0">
                <a:cs typeface="Arial" panose="020B0604020202020204" pitchFamily="34" charset="0"/>
              </a:rPr>
              <a:t>Disjointed processes between front-end and back-end leading to data inconsistencies.</a:t>
            </a:r>
          </a:p>
          <a:p>
            <a:pPr lvl="1" algn="just">
              <a:lnSpc>
                <a:spcPct val="100000"/>
              </a:lnSpc>
            </a:pPr>
            <a:r>
              <a:rPr lang="en-GB" sz="2100" dirty="0">
                <a:cs typeface="Arial" panose="020B0604020202020204" pitchFamily="34" charset="0"/>
              </a:rPr>
              <a:t>Difficulty tracking integrated customer purchasing behaviour.</a:t>
            </a:r>
          </a:p>
          <a:p>
            <a:pPr marL="371475" lvl="1" indent="0" algn="just">
              <a:lnSpc>
                <a:spcPct val="100000"/>
              </a:lnSpc>
              <a:buNone/>
            </a:pPr>
            <a:endParaRPr lang="en-GB" sz="2100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GB" sz="2900" b="1" dirty="0">
                <a:cs typeface="Arial" panose="020B0604020202020204" pitchFamily="34" charset="0"/>
              </a:rPr>
              <a:t>Proposed Solution</a:t>
            </a:r>
          </a:p>
          <a:p>
            <a:pPr lvl="1" algn="just">
              <a:lnSpc>
                <a:spcPct val="100000"/>
              </a:lnSpc>
            </a:pPr>
            <a:r>
              <a:rPr lang="en-GB" sz="2100" dirty="0">
                <a:cs typeface="Arial" panose="020B0604020202020204" pitchFamily="34" charset="0"/>
              </a:rPr>
              <a:t>Microservices architecture (</a:t>
            </a:r>
            <a:r>
              <a:rPr lang="en-GB" sz="2100" dirty="0" err="1">
                <a:cs typeface="Arial" panose="020B0604020202020204" pitchFamily="34" charset="0"/>
              </a:rPr>
              <a:t>gRPC</a:t>
            </a:r>
            <a:r>
              <a:rPr lang="en-GB" sz="2100" dirty="0">
                <a:cs typeface="Arial" panose="020B0604020202020204" pitchFamily="34" charset="0"/>
              </a:rPr>
              <a:t>/REST) for scalability and modularity.</a:t>
            </a:r>
          </a:p>
          <a:p>
            <a:pPr lvl="1" algn="just">
              <a:lnSpc>
                <a:spcPct val="100000"/>
              </a:lnSpc>
            </a:pPr>
            <a:r>
              <a:rPr lang="en-GB" sz="2100" dirty="0">
                <a:cs typeface="Arial" panose="020B0604020202020204" pitchFamily="34" charset="0"/>
              </a:rPr>
              <a:t>Responsive dashboard that consolidates sales, inventory, and metrics in real time.</a:t>
            </a:r>
          </a:p>
          <a:p>
            <a:pPr lvl="1" algn="just">
              <a:lnSpc>
                <a:spcPct val="100000"/>
              </a:lnSpc>
            </a:pPr>
            <a:r>
              <a:rPr lang="en-GB" sz="2100" dirty="0">
                <a:cs typeface="Arial" panose="020B0604020202020204" pitchFamily="34" charset="0"/>
              </a:rPr>
              <a:t>API integration between front-end and back-end</a:t>
            </a:r>
          </a:p>
          <a:p>
            <a:pPr lvl="1" algn="just">
              <a:lnSpc>
                <a:spcPct val="100000"/>
              </a:lnSpc>
            </a:pPr>
            <a:r>
              <a:rPr lang="en-GB" sz="2100" dirty="0">
                <a:cs typeface="Arial" panose="020B0604020202020204" pitchFamily="34" charset="0"/>
              </a:rPr>
              <a:t>Security implementation with JWT and authentication filters.</a:t>
            </a:r>
          </a:p>
          <a:p>
            <a:pPr lvl="1" algn="just">
              <a:lnSpc>
                <a:spcPct val="100000"/>
              </a:lnSpc>
            </a:pPr>
            <a:endParaRPr lang="en-GB" dirty="0"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GB" sz="2900" b="1" dirty="0">
                <a:cs typeface="Arial" panose="020B0604020202020204" pitchFamily="34" charset="0"/>
              </a:rPr>
              <a:t>Target Customer</a:t>
            </a:r>
          </a:p>
          <a:p>
            <a:pPr lvl="1" algn="just">
              <a:lnSpc>
                <a:spcPct val="100000"/>
              </a:lnSpc>
            </a:pPr>
            <a:r>
              <a:rPr lang="en-GB" sz="2100" dirty="0">
                <a:cs typeface="Arial" panose="020B0604020202020204" pitchFamily="34" charset="0"/>
              </a:rPr>
              <a:t>Small and medium-sized retail chains seeking to modernize operations.</a:t>
            </a:r>
          </a:p>
          <a:p>
            <a:pPr lvl="1" algn="just">
              <a:lnSpc>
                <a:spcPct val="100000"/>
              </a:lnSpc>
            </a:pPr>
            <a:r>
              <a:rPr lang="en-GB" sz="2100" dirty="0">
                <a:cs typeface="Arial" panose="020B0604020202020204" pitchFamily="34" charset="0"/>
              </a:rPr>
              <a:t>Business managers and analysts who need consolidated data for decision making</a:t>
            </a:r>
            <a:r>
              <a:rPr lang="en-GB" dirty="0">
                <a:cs typeface="Arial" panose="020B0604020202020204" pitchFamily="34" charset="0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56158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Smart Retail System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0EE7562-A5CC-F5ED-130A-2FA253B8C7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638" y="1146537"/>
            <a:ext cx="6559421" cy="581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54262" lvl="0" indent="0" defTabSz="914400" eaLnBrk="0" fontAlgn="base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buNone/>
            </a:pPr>
            <a:r>
              <a:rPr lang="en-IE" sz="1600" b="1" dirty="0">
                <a:solidFill>
                  <a:srgbClr val="FF0000"/>
                </a:solidFill>
              </a:rPr>
              <a:t>Theoretical Background </a:t>
            </a:r>
          </a:p>
          <a:p>
            <a:pPr marL="354262" lvl="0" indent="0" defTabSz="914400" eaLnBrk="0" fontAlgn="base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buNone/>
            </a:pPr>
            <a:endParaRPr lang="en-IE" sz="1400" b="1" dirty="0">
              <a:solidFill>
                <a:srgbClr val="FF0000"/>
              </a:solidFill>
            </a:endParaRPr>
          </a:p>
          <a:p>
            <a:pPr marL="354262" lvl="0" indent="0" defTabSz="914400" eaLnBrk="0" fontAlgn="base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Java 17 &amp; Spring Boot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robust platform for developing microservices and RESTful APIs.</a:t>
            </a:r>
          </a:p>
          <a:p>
            <a:pPr marL="540000" marR="0" lvl="0" defTabSz="914400" rtl="0" eaLnBrk="0" fontAlgn="base" latinLnBrk="0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54262" marR="0" lvl="0" indent="0" defTabSz="914400" rtl="0" eaLnBrk="0" fontAlgn="base" latinLnBrk="0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Microservices Architecture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patterns for scalability, independent deployment, and modular maintenance.</a:t>
            </a:r>
          </a:p>
          <a:p>
            <a:pPr marL="540000" marR="0" lvl="0" defTabSz="914400" rtl="0" eaLnBrk="0" fontAlgn="base" latinLnBrk="0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54262" marR="0" lvl="0" indent="0" defTabSz="914400" rtl="0" eaLnBrk="0" fontAlgn="base" latinLnBrk="0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gRPC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efficient service-to-service communication using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Protobuf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supporting high-performance synchronous calls.</a:t>
            </a:r>
          </a:p>
          <a:p>
            <a:pPr marL="540000" marR="0" lvl="0" defTabSz="914400" rtl="0" eaLnBrk="0" fontAlgn="base" latinLnBrk="0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54262" marR="0" lvl="0" indent="0" defTabSz="914400" rtl="0" eaLnBrk="0" fontAlgn="base" latinLnBrk="0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an architectural style for HTTP-based APIs, following conventions for methods and URIs.</a:t>
            </a:r>
          </a:p>
          <a:p>
            <a:pPr marL="540000" marR="0" lvl="0" defTabSz="914400" rtl="0" eaLnBrk="0" fontAlgn="base" latinLnBrk="0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54262" marR="0" lvl="0" indent="0" defTabSz="914400" rtl="0" eaLnBrk="0" fontAlgn="base" latinLnBrk="0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JWT &amp; Spring Security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token-based authentication to secure endpoints and maintain stateless sessions.</a:t>
            </a:r>
          </a:p>
          <a:p>
            <a:pPr marL="540000" marR="0" lvl="0" defTabSz="914400" rtl="0" eaLnBrk="0" fontAlgn="base" latinLnBrk="0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54262" marR="0" lvl="0" indent="0" defTabSz="914400" rtl="0" eaLnBrk="0" fontAlgn="base" latinLnBrk="0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Azure MySQL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cloud-managed relational database, ensuring high availability and scalability.</a:t>
            </a:r>
          </a:p>
          <a:p>
            <a:pPr marL="540000" marR="0" lvl="0" defTabSz="914400" rtl="0" eaLnBrk="0" fontAlgn="base" latinLnBrk="0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54262" marR="0" lvl="0" indent="0" defTabSz="914400" rtl="0" eaLnBrk="0" fontAlgn="base" latinLnBrk="0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HTML5, CSS3 &amp; JavaScript (jQuery)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building a responsive and interactive user interface.</a:t>
            </a:r>
          </a:p>
          <a:p>
            <a:pPr marL="354262" marR="0" lvl="0" indent="0" defTabSz="914400" rtl="0" eaLnBrk="0" fontAlgn="base" latinLnBrk="0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54262" lvl="0" indent="0" defTabSz="914400" eaLnBrk="0" fontAlgn="base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400" b="1" dirty="0">
                <a:solidFill>
                  <a:srgbClr val="FF0000"/>
                </a:solidFill>
              </a:rPr>
              <a:t>Relevant Literature</a:t>
            </a:r>
          </a:p>
          <a:p>
            <a:pPr marL="354262" lvl="0" indent="0" defTabSz="914400" eaLnBrk="0" fontAlgn="base" hangingPunct="0">
              <a:lnSpc>
                <a:spcPct val="80000"/>
              </a:lnSpc>
              <a:spcBef>
                <a:spcPts val="406"/>
              </a:spcBef>
              <a:spcAft>
                <a:spcPct val="0"/>
              </a:spcAft>
              <a:buClrTx/>
              <a:buSzTx/>
              <a:buNone/>
            </a:pPr>
            <a:br>
              <a:rPr lang="en-US" altLang="en-US" sz="1400" dirty="0"/>
            </a:br>
            <a:r>
              <a:rPr lang="en-GB" sz="1400" dirty="0"/>
              <a:t>Google – </a:t>
            </a:r>
            <a:r>
              <a:rPr lang="en-GB" sz="1400" i="1" dirty="0" err="1"/>
              <a:t>gRPC</a:t>
            </a:r>
            <a:r>
              <a:rPr lang="en-GB" sz="1400" i="1" dirty="0"/>
              <a:t>: A High Performance, </a:t>
            </a:r>
            <a:r>
              <a:rPr lang="en-GB" sz="1400" i="1" dirty="0" err="1"/>
              <a:t>OpenSource</a:t>
            </a:r>
            <a:r>
              <a:rPr lang="en-GB" sz="1400" i="1" dirty="0"/>
              <a:t> Universal RPC Framework</a:t>
            </a:r>
            <a:r>
              <a:rPr lang="en-GB" sz="1400" dirty="0"/>
              <a:t> (2016)</a:t>
            </a:r>
            <a:br>
              <a:rPr lang="en-GB" sz="1400" dirty="0"/>
            </a:b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2835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418" y="205273"/>
            <a:ext cx="7643328" cy="1400530"/>
          </a:xfrm>
        </p:spPr>
        <p:txBody>
          <a:bodyPr/>
          <a:lstStyle/>
          <a:p>
            <a:r>
              <a:rPr lang="en-IE" dirty="0"/>
              <a:t>Smart Retail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94" y="1091682"/>
            <a:ext cx="8453535" cy="556104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GB" sz="4300" b="1" dirty="0">
                <a:solidFill>
                  <a:srgbClr val="FF0000"/>
                </a:solidFill>
              </a:rPr>
              <a:t>Requirements</a:t>
            </a:r>
          </a:p>
          <a:p>
            <a:pPr marL="0" indent="0">
              <a:buNone/>
            </a:pPr>
            <a:r>
              <a:rPr lang="en-GB" sz="4000" b="1" dirty="0"/>
              <a:t>Functional</a:t>
            </a:r>
          </a:p>
          <a:p>
            <a:r>
              <a:rPr lang="en-GB" sz="4000" dirty="0"/>
              <a:t>CRUD of Products and Orders</a:t>
            </a:r>
          </a:p>
          <a:p>
            <a:r>
              <a:rPr lang="en-GB" sz="4000" dirty="0"/>
              <a:t>Sales Recording and Stock Updates</a:t>
            </a:r>
          </a:p>
          <a:p>
            <a:r>
              <a:rPr lang="en-GB" sz="4000" dirty="0"/>
              <a:t>Real-Time Dashboard</a:t>
            </a:r>
            <a:br>
              <a:rPr lang="en-GB" sz="4000" dirty="0"/>
            </a:br>
            <a:endParaRPr lang="en-GB" sz="4000" dirty="0"/>
          </a:p>
          <a:p>
            <a:pPr marL="0" indent="0">
              <a:buNone/>
            </a:pPr>
            <a:r>
              <a:rPr lang="en-GB" sz="4000" b="1" dirty="0"/>
              <a:t>Data</a:t>
            </a:r>
          </a:p>
          <a:p>
            <a:r>
              <a:rPr lang="en-GB" sz="4000" dirty="0"/>
              <a:t>Entities: Product, Order, User, Inventory</a:t>
            </a:r>
          </a:p>
          <a:p>
            <a:r>
              <a:rPr lang="en-GB" sz="4000" dirty="0"/>
              <a:t>JSON (REST) &amp; </a:t>
            </a:r>
            <a:r>
              <a:rPr lang="en-GB" sz="4000" dirty="0" err="1"/>
              <a:t>Protobuf</a:t>
            </a:r>
            <a:r>
              <a:rPr lang="en-GB" sz="4000" dirty="0"/>
              <a:t> (</a:t>
            </a:r>
            <a:r>
              <a:rPr lang="en-GB" sz="4000" dirty="0" err="1"/>
              <a:t>gRPC</a:t>
            </a:r>
            <a:r>
              <a:rPr lang="en-GB" sz="4000" dirty="0"/>
              <a:t>)</a:t>
            </a:r>
          </a:p>
          <a:p>
            <a:pPr marL="0" indent="0">
              <a:buNone/>
            </a:pPr>
            <a:r>
              <a:rPr lang="en-IE" sz="4000" b="1" dirty="0"/>
              <a:t>User</a:t>
            </a:r>
          </a:p>
          <a:p>
            <a:r>
              <a:rPr lang="en-IE" sz="4000" dirty="0"/>
              <a:t>Administrator &amp; Operator</a:t>
            </a:r>
          </a:p>
          <a:p>
            <a:r>
              <a:rPr lang="en-IE" sz="4000" dirty="0"/>
              <a:t>Desktop/Tablet (Chrome, Firefox, Edge)</a:t>
            </a:r>
          </a:p>
          <a:p>
            <a:r>
              <a:rPr lang="en-IE" sz="4000" dirty="0"/>
              <a:t>Flow: login → sale → dashboard</a:t>
            </a:r>
          </a:p>
          <a:p>
            <a:pPr marL="0" indent="0">
              <a:buNone/>
            </a:pPr>
            <a:r>
              <a:rPr lang="en-IE" sz="4000" b="1" dirty="0"/>
              <a:t>Environmental</a:t>
            </a:r>
          </a:p>
          <a:p>
            <a:r>
              <a:rPr lang="en-IE" sz="4000" dirty="0"/>
              <a:t>Environments: Local, Staging, Production (Azure)</a:t>
            </a:r>
          </a:p>
          <a:p>
            <a:r>
              <a:rPr lang="en-IE" sz="4000" dirty="0"/>
              <a:t>JVM 17, Node 14+</a:t>
            </a:r>
          </a:p>
          <a:p>
            <a:r>
              <a:rPr lang="en-IE" sz="4000" dirty="0"/>
              <a:t>HTTPS/TLS &amp; </a:t>
            </a:r>
            <a:r>
              <a:rPr lang="en-IE" sz="4000" dirty="0" err="1"/>
              <a:t>VNet</a:t>
            </a:r>
            <a:endParaRPr lang="en-IE" sz="4000" dirty="0"/>
          </a:p>
          <a:p>
            <a:pPr marL="0" indent="0">
              <a:buNone/>
            </a:pPr>
            <a:r>
              <a:rPr lang="en-GB" sz="4000" b="1" dirty="0"/>
              <a:t>Usability</a:t>
            </a:r>
          </a:p>
          <a:p>
            <a:r>
              <a:rPr lang="en-GB" sz="4000" dirty="0"/>
              <a:t>Responsive Design (768 – 1920 </a:t>
            </a:r>
            <a:r>
              <a:rPr lang="en-GB" sz="4000" dirty="0" err="1"/>
              <a:t>px</a:t>
            </a:r>
            <a:r>
              <a:rPr lang="en-GB" sz="4000" dirty="0"/>
              <a:t>)</a:t>
            </a:r>
          </a:p>
          <a:p>
            <a:r>
              <a:rPr lang="en-GB" sz="4000" dirty="0"/>
              <a:t>Immediate Feedback (loaders/notifications)</a:t>
            </a:r>
          </a:p>
          <a:p>
            <a:endParaRPr lang="en-GB" sz="4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576968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Smart Retail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7472" y="1331259"/>
            <a:ext cx="7270959" cy="52468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E" sz="1500" b="1" dirty="0">
                <a:solidFill>
                  <a:srgbClr val="FF0000"/>
                </a:solidFill>
              </a:rPr>
              <a:t>System Design &amp; Architecture</a:t>
            </a:r>
          </a:p>
          <a:p>
            <a:r>
              <a:rPr lang="en-IE" sz="1100" b="1" dirty="0"/>
              <a:t>Overview</a:t>
            </a:r>
            <a:r>
              <a:rPr lang="en-IE" sz="1100" dirty="0"/>
              <a:t>: Layered architecture (Presentation → Services → Persistence)</a:t>
            </a:r>
          </a:p>
          <a:p>
            <a:r>
              <a:rPr lang="en-IE" sz="1100" b="1" dirty="0"/>
              <a:t>Communication</a:t>
            </a:r>
            <a:r>
              <a:rPr lang="en-IE" sz="1100" dirty="0"/>
              <a:t>:</a:t>
            </a:r>
          </a:p>
          <a:p>
            <a:pPr lvl="1"/>
            <a:r>
              <a:rPr lang="en-IE" sz="1100" dirty="0"/>
              <a:t>Front-end ↔ Back-end via REST (JSON)</a:t>
            </a:r>
          </a:p>
          <a:p>
            <a:pPr lvl="1"/>
            <a:r>
              <a:rPr lang="en-IE" sz="1100" dirty="0"/>
              <a:t>Internal microservices via </a:t>
            </a:r>
            <a:r>
              <a:rPr lang="en-IE" sz="1100" dirty="0" err="1"/>
              <a:t>gRPC</a:t>
            </a:r>
            <a:r>
              <a:rPr lang="en-IE" sz="1100" dirty="0"/>
              <a:t> (</a:t>
            </a:r>
            <a:r>
              <a:rPr lang="en-IE" sz="1100" dirty="0" err="1"/>
              <a:t>Protobuf</a:t>
            </a:r>
            <a:r>
              <a:rPr lang="en-IE" sz="1100" dirty="0"/>
              <a:t>)</a:t>
            </a:r>
          </a:p>
          <a:p>
            <a:pPr marL="457207" lvl="1" indent="0">
              <a:buNone/>
            </a:pPr>
            <a:endParaRPr lang="en-IE" sz="1100" dirty="0"/>
          </a:p>
          <a:p>
            <a:r>
              <a:rPr lang="en-IE" sz="1100" b="1" dirty="0"/>
              <a:t>Scalability</a:t>
            </a:r>
            <a:r>
              <a:rPr lang="en-IE" sz="1100" dirty="0"/>
              <a:t>: Decoupled services running in containers or App Service</a:t>
            </a:r>
          </a:p>
          <a:p>
            <a:endParaRPr lang="en-IE" sz="1100" dirty="0"/>
          </a:p>
          <a:p>
            <a:r>
              <a:rPr lang="en-IE" sz="1100" b="1" dirty="0"/>
              <a:t>Components Used</a:t>
            </a:r>
          </a:p>
          <a:p>
            <a:pPr lvl="1"/>
            <a:r>
              <a:rPr lang="en-IE" sz="1100" b="1" dirty="0"/>
              <a:t>Back-end</a:t>
            </a:r>
            <a:r>
              <a:rPr lang="en-IE" sz="1100" dirty="0"/>
              <a:t>: Java 17, Spring Boot, Spring Security, JWT, </a:t>
            </a:r>
            <a:r>
              <a:rPr lang="en-IE" sz="1100" dirty="0" err="1"/>
              <a:t>gRPC</a:t>
            </a:r>
            <a:endParaRPr lang="en-IE" sz="1100" dirty="0"/>
          </a:p>
          <a:p>
            <a:pPr lvl="1"/>
            <a:r>
              <a:rPr lang="en-IE" sz="1100" b="1" dirty="0"/>
              <a:t>Database</a:t>
            </a:r>
            <a:r>
              <a:rPr lang="en-IE" sz="1100" dirty="0"/>
              <a:t>: Azure MySQL (JPA/Hibernate)</a:t>
            </a:r>
          </a:p>
          <a:p>
            <a:pPr lvl="1"/>
            <a:r>
              <a:rPr lang="en-IE" sz="1100" b="1" dirty="0"/>
              <a:t>Front-end</a:t>
            </a:r>
            <a:r>
              <a:rPr lang="en-IE" sz="1100" dirty="0"/>
              <a:t>: HTML5 UP (Astral), CSS3, JavaScript (jQuery)</a:t>
            </a:r>
          </a:p>
          <a:p>
            <a:pPr lvl="1"/>
            <a:r>
              <a:rPr lang="en-IE" sz="1100" b="1" dirty="0"/>
              <a:t>Infrastructure</a:t>
            </a:r>
            <a:r>
              <a:rPr lang="en-IE" sz="1100" dirty="0"/>
              <a:t>: Azure App Service, </a:t>
            </a:r>
            <a:r>
              <a:rPr lang="en-IE" sz="1100" dirty="0" err="1"/>
              <a:t>VNet</a:t>
            </a:r>
            <a:r>
              <a:rPr lang="en-IE" sz="1100" dirty="0"/>
              <a:t>, CI/CD with GitHub Actions</a:t>
            </a:r>
            <a:br>
              <a:rPr lang="en-IE" sz="1100" dirty="0"/>
            </a:br>
            <a:endParaRPr lang="en-IE" sz="1100" dirty="0"/>
          </a:p>
          <a:p>
            <a:r>
              <a:rPr lang="en-IE" sz="1100" b="1" dirty="0"/>
              <a:t>Main Algorithms</a:t>
            </a:r>
          </a:p>
          <a:p>
            <a:pPr marL="0" indent="0">
              <a:buNone/>
            </a:pPr>
            <a:r>
              <a:rPr lang="en-IE" sz="1100" b="1" dirty="0"/>
              <a:t>         Stock Alert Calculation: </a:t>
            </a:r>
          </a:p>
          <a:p>
            <a:pPr marL="0" indent="0">
              <a:buNone/>
            </a:pPr>
            <a:endParaRPr lang="en-IE" sz="1100" dirty="0"/>
          </a:p>
          <a:p>
            <a:r>
              <a:rPr lang="en-IE" sz="1100" b="1" dirty="0"/>
              <a:t>Transactional Order Processing</a:t>
            </a:r>
            <a:endParaRPr lang="en-IE" sz="1100" dirty="0"/>
          </a:p>
          <a:p>
            <a:pPr lvl="1"/>
            <a:r>
              <a:rPr lang="en-IE" sz="1100" dirty="0"/>
              <a:t>Availability validation</a:t>
            </a:r>
          </a:p>
          <a:p>
            <a:pPr lvl="1"/>
            <a:r>
              <a:rPr lang="en-IE" sz="1100" dirty="0"/>
              <a:t>Stock update and sale recording in a single transaction</a:t>
            </a:r>
          </a:p>
          <a:p>
            <a:endParaRPr lang="en-IE" sz="900" dirty="0"/>
          </a:p>
        </p:txBody>
      </p:sp>
      <p:pic>
        <p:nvPicPr>
          <p:cNvPr id="5" name="Picture 4" descr="A black and white image of a mathematical equation&#10;&#10;AI-generated content may be incorrect.">
            <a:extLst>
              <a:ext uri="{FF2B5EF4-FFF2-40B4-BE49-F238E27FC236}">
                <a16:creationId xmlns:a16="http://schemas.microsoft.com/office/drawing/2014/main" id="{DCFA4806-30AA-7F7A-E7FB-9892296F8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818" y="5197231"/>
            <a:ext cx="1588215" cy="478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4139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532" y="90706"/>
            <a:ext cx="7643328" cy="1400530"/>
          </a:xfrm>
        </p:spPr>
        <p:txBody>
          <a:bodyPr/>
          <a:lstStyle/>
          <a:p>
            <a:r>
              <a:rPr lang="en-IE" dirty="0"/>
              <a:t>Smart Retail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endParaRPr lang="en-IE" dirty="0"/>
          </a:p>
          <a:p>
            <a:endParaRPr lang="en-IE" dirty="0"/>
          </a:p>
          <a:p>
            <a:endParaRPr lang="en-IE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6859198-5FF3-AE46-15F9-B54FEC39B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773" y="683250"/>
            <a:ext cx="6771436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j-lt"/>
              </a:rPr>
              <a:t>Code &amp;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Main Classes &amp;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Controllers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OrderController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AuthController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Services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OrderService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UserService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Repositories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OrderRepository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(JPA interfaces)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Security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JwtRequestFilter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JwtUtil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(token generation/validation)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Front-end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app.js: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handleSale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(),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refreshDashboard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()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main.js: initialization, responsive breakpoints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Testing Procedure &amp; Tools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Unit Tests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JUnit 5 for services and controllers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Integration Tests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Spring Boot Test loading full context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Security Tests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JwtRequestFilterTest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verifies token filtering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Test Specifications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cover CRUD operations, sales flow,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Customer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Usability Sessions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5 retail operators executed key workflows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Feedback Loops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observed login → sale → dashboard tasks, refined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Acceptance Criteria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all core tasks completed within 3 minutes with zero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Graphical User Interface (GUI)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Dashboard View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real-time charts, low-stock alerts, KPI cards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Product Management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data table with Add/Edit/Delete buttons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Sales Form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dropdown product selector, quantity input, submit button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5810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Smart Retail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6675" y="1408922"/>
            <a:ext cx="7756995" cy="529667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E" sz="2300" b="1" dirty="0">
                <a:solidFill>
                  <a:srgbClr val="FF0000"/>
                </a:solidFill>
              </a:rPr>
              <a:t>Evaluation</a:t>
            </a:r>
          </a:p>
          <a:p>
            <a:r>
              <a:rPr lang="en-IE" b="1" dirty="0"/>
              <a:t>Methodology</a:t>
            </a:r>
          </a:p>
          <a:p>
            <a:pPr lvl="1"/>
            <a:r>
              <a:rPr lang="en-IE" b="1" dirty="0"/>
              <a:t>Functional &amp; Integration Tests</a:t>
            </a:r>
            <a:r>
              <a:rPr lang="en-IE" dirty="0"/>
              <a:t>: JUnit/Spring Boot (coverage ≥ 92%)</a:t>
            </a:r>
          </a:p>
          <a:p>
            <a:pPr lvl="1"/>
            <a:r>
              <a:rPr lang="en-IE" b="1" dirty="0"/>
              <a:t>Performance Tests</a:t>
            </a:r>
            <a:r>
              <a:rPr lang="en-IE" dirty="0"/>
              <a:t>: JMeter simulating 100 concurrent users</a:t>
            </a:r>
          </a:p>
          <a:p>
            <a:pPr lvl="1"/>
            <a:r>
              <a:rPr lang="en-IE" b="1" dirty="0"/>
              <a:t>Usability Tests</a:t>
            </a:r>
            <a:r>
              <a:rPr lang="en-IE" dirty="0"/>
              <a:t>: 5 operators completing key workflows; SUS questionnaire</a:t>
            </a:r>
          </a:p>
          <a:p>
            <a:pPr lvl="1"/>
            <a:r>
              <a:rPr lang="en-IE" b="1" dirty="0"/>
              <a:t>Security Assessment</a:t>
            </a:r>
            <a:r>
              <a:rPr lang="en-IE" dirty="0"/>
              <a:t>: automated vulnerability scans + manual penetration testing</a:t>
            </a:r>
          </a:p>
          <a:p>
            <a:r>
              <a:rPr lang="en-IE" b="1" dirty="0"/>
              <a:t>Results</a:t>
            </a:r>
          </a:p>
          <a:p>
            <a:r>
              <a:rPr lang="en-IE" b="1" dirty="0"/>
              <a:t>Performance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Avg. response time: 180 </a:t>
            </a:r>
            <a:r>
              <a:rPr lang="en-IE" dirty="0" err="1"/>
              <a:t>ms</a:t>
            </a:r>
            <a:r>
              <a:rPr lang="en-IE" dirty="0"/>
              <a:t> (target ≤ 200 </a:t>
            </a:r>
            <a:r>
              <a:rPr lang="en-IE" dirty="0" err="1"/>
              <a:t>ms</a:t>
            </a:r>
            <a:r>
              <a:rPr lang="en-IE" dirty="0"/>
              <a:t>)</a:t>
            </a:r>
          </a:p>
          <a:p>
            <a:pPr lvl="1"/>
            <a:r>
              <a:rPr lang="en-IE" dirty="0"/>
              <a:t>Throughput: 250 </a:t>
            </a:r>
            <a:r>
              <a:rPr lang="en-IE" dirty="0" err="1"/>
              <a:t>req</a:t>
            </a:r>
            <a:r>
              <a:rPr lang="en-IE" dirty="0"/>
              <a:t>/s; 0% error rate</a:t>
            </a:r>
          </a:p>
          <a:p>
            <a:r>
              <a:rPr lang="en-IE" b="1" dirty="0"/>
              <a:t>Usability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Avg. workflow time: 45 s</a:t>
            </a:r>
          </a:p>
          <a:p>
            <a:pPr lvl="1"/>
            <a:r>
              <a:rPr lang="en-IE" dirty="0"/>
              <a:t>SUS score: 82/100 (“Good”)</a:t>
            </a:r>
          </a:p>
          <a:p>
            <a:r>
              <a:rPr lang="en-IE" b="1" dirty="0"/>
              <a:t>Security</a:t>
            </a:r>
            <a:r>
              <a:rPr lang="en-IE" dirty="0"/>
              <a:t>:</a:t>
            </a:r>
          </a:p>
          <a:p>
            <a:pPr lvl="1"/>
            <a:r>
              <a:rPr lang="en-IE" dirty="0"/>
              <a:t>No high/critical vulnerabilities found</a:t>
            </a:r>
          </a:p>
          <a:p>
            <a:pPr lvl="1"/>
            <a:r>
              <a:rPr lang="en-IE" dirty="0"/>
              <a:t>JWT blocked 100% of unauthorized access</a:t>
            </a:r>
          </a:p>
          <a:p>
            <a:endParaRPr lang="en-IE" dirty="0"/>
          </a:p>
          <a:p>
            <a:endParaRPr lang="en-I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960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Smart Retail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103" y="1464772"/>
            <a:ext cx="7643328" cy="511331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E" sz="4000" b="1" dirty="0">
                <a:solidFill>
                  <a:srgbClr val="FF0000"/>
                </a:solidFill>
              </a:rPr>
              <a:t>Advantages &amp; Limitations</a:t>
            </a:r>
          </a:p>
          <a:p>
            <a:pPr marL="0" indent="0">
              <a:buNone/>
            </a:pPr>
            <a:endParaRPr lang="en-IE" sz="4000" b="1" dirty="0">
              <a:solidFill>
                <a:srgbClr val="FF0000"/>
              </a:solidFill>
            </a:endParaRPr>
          </a:p>
          <a:p>
            <a:r>
              <a:rPr lang="en-IE" sz="4300" b="1" dirty="0"/>
              <a:t>Advantages</a:t>
            </a:r>
          </a:p>
          <a:p>
            <a:pPr lvl="1"/>
            <a:r>
              <a:rPr lang="en-IE" sz="3800" b="1" dirty="0"/>
              <a:t>Modularity &amp; Scalability</a:t>
            </a:r>
            <a:r>
              <a:rPr lang="en-IE" sz="3800" dirty="0"/>
              <a:t>: Microservices deployed independently on Azure App Service</a:t>
            </a:r>
          </a:p>
          <a:p>
            <a:pPr lvl="1"/>
            <a:r>
              <a:rPr lang="en-IE" sz="3800" b="1" dirty="0"/>
              <a:t>Real-Time Insights</a:t>
            </a:r>
            <a:r>
              <a:rPr lang="en-IE" sz="3800" dirty="0"/>
              <a:t>: Instant stock/sales visibility via dashboard</a:t>
            </a:r>
          </a:p>
          <a:p>
            <a:pPr lvl="1"/>
            <a:r>
              <a:rPr lang="en-IE" sz="3800" b="1" dirty="0"/>
              <a:t>Security &amp; UX</a:t>
            </a:r>
            <a:r>
              <a:rPr lang="en-IE" sz="3800" dirty="0"/>
              <a:t>: JWT-backed Spring Security and responsive desktop/tablet UI</a:t>
            </a:r>
          </a:p>
          <a:p>
            <a:r>
              <a:rPr lang="en-IE" sz="4300" b="1" dirty="0"/>
              <a:t>Limitations</a:t>
            </a:r>
          </a:p>
          <a:p>
            <a:pPr lvl="1"/>
            <a:r>
              <a:rPr lang="en-IE" sz="3800" b="1" dirty="0"/>
              <a:t>No Offline Mode</a:t>
            </a:r>
            <a:r>
              <a:rPr lang="en-IE" sz="3800" dirty="0"/>
              <a:t>: Web UI requires constant connectivity</a:t>
            </a:r>
          </a:p>
          <a:p>
            <a:pPr lvl="1"/>
            <a:r>
              <a:rPr lang="en-IE" sz="3800" b="1" dirty="0"/>
              <a:t>Complexity &amp; Lo</a:t>
            </a:r>
          </a:p>
          <a:p>
            <a:pPr lvl="1"/>
            <a:r>
              <a:rPr lang="en-IE" sz="3800" b="1" dirty="0"/>
              <a:t>ck-In</a:t>
            </a:r>
            <a:r>
              <a:rPr lang="en-IE" sz="3800" dirty="0"/>
              <a:t>: </a:t>
            </a:r>
            <a:r>
              <a:rPr lang="en-IE" sz="3800" dirty="0" err="1"/>
              <a:t>gRPC</a:t>
            </a:r>
            <a:r>
              <a:rPr lang="en-IE" sz="3800" dirty="0"/>
              <a:t>/</a:t>
            </a:r>
            <a:r>
              <a:rPr lang="en-IE" sz="3800" dirty="0" err="1"/>
              <a:t>Protobuf</a:t>
            </a:r>
            <a:r>
              <a:rPr lang="en-IE" sz="3800" dirty="0"/>
              <a:t> learning curve and Azure dependence</a:t>
            </a:r>
          </a:p>
          <a:p>
            <a:pPr lvl="1"/>
            <a:r>
              <a:rPr lang="en-IE" sz="3800" b="1" dirty="0"/>
              <a:t>Static Alerts</a:t>
            </a:r>
            <a:r>
              <a:rPr lang="en-IE" sz="3800" dirty="0"/>
              <a:t>: Manual tuning of stock-thresholds; limited mobile UX</a:t>
            </a:r>
          </a:p>
          <a:p>
            <a:pPr marL="457207" lvl="1" indent="0">
              <a:buNone/>
            </a:pPr>
            <a:endParaRPr lang="en-IE" sz="3800" dirty="0"/>
          </a:p>
          <a:p>
            <a:r>
              <a:rPr lang="en-IE" sz="4300" b="1" dirty="0"/>
              <a:t>Opportunities &amp; Future Prospects</a:t>
            </a:r>
          </a:p>
          <a:p>
            <a:pPr lvl="1"/>
            <a:r>
              <a:rPr lang="en-IE" sz="3800" b="1" dirty="0"/>
              <a:t>Predictive Restocking</a:t>
            </a:r>
            <a:r>
              <a:rPr lang="en-IE" sz="3800" dirty="0"/>
              <a:t>: ML-driven reorder forecasts</a:t>
            </a:r>
          </a:p>
          <a:p>
            <a:pPr lvl="1"/>
            <a:r>
              <a:rPr lang="en-IE" sz="3800" b="1" dirty="0"/>
              <a:t>Native Mobile App</a:t>
            </a:r>
            <a:r>
              <a:rPr lang="en-IE" sz="3800" dirty="0"/>
              <a:t>: Offline support &amp; push notifications</a:t>
            </a:r>
          </a:p>
          <a:p>
            <a:pPr lvl="1"/>
            <a:r>
              <a:rPr lang="en-IE" sz="3800" b="1" dirty="0"/>
              <a:t>Expanded Analytics &amp; Integration</a:t>
            </a:r>
            <a:r>
              <a:rPr lang="en-IE" sz="3800" dirty="0"/>
              <a:t>: BI dashboards, omnichannel connections, </a:t>
            </a:r>
            <a:r>
              <a:rPr lang="en-IE" sz="3800" dirty="0" err="1"/>
              <a:t>IaC</a:t>
            </a:r>
            <a:r>
              <a:rPr lang="en-IE" sz="3800" dirty="0"/>
              <a:t> deployments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114519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1609</TotalTime>
  <Words>983</Words>
  <Application>Microsoft Office PowerPoint</Application>
  <PresentationFormat>A4 Paper (210x297 mm)</PresentationFormat>
  <Paragraphs>171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Smart Retail System</vt:lpstr>
      <vt:lpstr>Smart Retail System</vt:lpstr>
      <vt:lpstr>Smart Retail System</vt:lpstr>
      <vt:lpstr>Smart Retail System</vt:lpstr>
      <vt:lpstr>Smart Retail System</vt:lpstr>
      <vt:lpstr>Smart Retail System</vt:lpstr>
      <vt:lpstr>Smart Retail System</vt:lpstr>
      <vt:lpstr>Smart Retail System</vt:lpstr>
      <vt:lpstr>Smart Retail System</vt:lpstr>
      <vt:lpstr>THE END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Liam McCabe</dc:creator>
  <cp:lastModifiedBy>alexandre duarte da rocha</cp:lastModifiedBy>
  <cp:revision>122</cp:revision>
  <dcterms:created xsi:type="dcterms:W3CDTF">2018-05-20T19:26:47Z</dcterms:created>
  <dcterms:modified xsi:type="dcterms:W3CDTF">2025-08-05T05:52:29Z</dcterms:modified>
</cp:coreProperties>
</file>