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8" r:id="rId3"/>
    <p:sldId id="259" r:id="rId4"/>
    <p:sldId id="262" r:id="rId5"/>
    <p:sldId id="263" r:id="rId6"/>
    <p:sldId id="270" r:id="rId7"/>
    <p:sldId id="261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3CDA-D93D-4131-AB42-5BBC382A80E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CBED-F332-489C-BFA5-056DAEB7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5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3CDA-D93D-4131-AB42-5BBC382A80E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CBED-F332-489C-BFA5-056DAEB7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3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3CDA-D93D-4131-AB42-5BBC382A80E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CBED-F332-489C-BFA5-056DAEB7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91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3CDA-D93D-4131-AB42-5BBC382A80E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CBED-F332-489C-BFA5-056DAEB7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05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3CDA-D93D-4131-AB42-5BBC382A80E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CBED-F332-489C-BFA5-056DAEB7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3CDA-D93D-4131-AB42-5BBC382A80E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CBED-F332-489C-BFA5-056DAEB7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25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3CDA-D93D-4131-AB42-5BBC382A80E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CBED-F332-489C-BFA5-056DAEB7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76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3CDA-D93D-4131-AB42-5BBC382A80E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CBED-F332-489C-BFA5-056DAEB7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61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3CDA-D93D-4131-AB42-5BBC382A80E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CBED-F332-489C-BFA5-056DAEB7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3CDA-D93D-4131-AB42-5BBC382A80E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571CBED-F332-489C-BFA5-056DAEB7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3CDA-D93D-4131-AB42-5BBC382A80E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CBED-F332-489C-BFA5-056DAEB7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3CDA-D93D-4131-AB42-5BBC382A80E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CBED-F332-489C-BFA5-056DAEB7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6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3CDA-D93D-4131-AB42-5BBC382A80E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CBED-F332-489C-BFA5-056DAEB7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8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3CDA-D93D-4131-AB42-5BBC382A80E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CBED-F332-489C-BFA5-056DAEB7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3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3CDA-D93D-4131-AB42-5BBC382A80E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CBED-F332-489C-BFA5-056DAEB7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3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3CDA-D93D-4131-AB42-5BBC382A80E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CBED-F332-489C-BFA5-056DAEB7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2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3CDA-D93D-4131-AB42-5BBC382A80E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CBED-F332-489C-BFA5-056DAEB7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4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F03CDA-D93D-4131-AB42-5BBC382A80E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71CBED-F332-489C-BFA5-056DAEB7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5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424104"/>
            <a:ext cx="8574622" cy="261619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Caesar Cipher Program Encryption and Decryption   </a:t>
            </a:r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560618"/>
            <a:ext cx="6987645" cy="3061855"/>
          </a:xfrm>
        </p:spPr>
        <p:txBody>
          <a:bodyPr>
            <a:normAutofit fontScale="77500" lnSpcReduction="20000"/>
          </a:bodyPr>
          <a:lstStyle/>
          <a:p>
            <a:pPr lvl="2" algn="l"/>
            <a:r>
              <a:rPr lang="en-US" b="1" dirty="0" smtClean="0">
                <a:solidFill>
                  <a:schemeClr val="tx1"/>
                </a:solidFill>
              </a:rPr>
              <a:t>Prepared By :</a:t>
            </a:r>
          </a:p>
          <a:p>
            <a:pPr algn="ctr"/>
            <a:r>
              <a:rPr lang="en-US" sz="2300" b="1" dirty="0" smtClean="0"/>
              <a:t>Mahmoud Youssef Mahmoud </a:t>
            </a:r>
          </a:p>
          <a:p>
            <a:pPr algn="ctr"/>
            <a:r>
              <a:rPr lang="en-US" b="1" dirty="0" smtClean="0"/>
              <a:t>20043261</a:t>
            </a:r>
          </a:p>
          <a:p>
            <a:pPr lvl="2" algn="l"/>
            <a:r>
              <a:rPr lang="en-US" b="1" dirty="0" smtClean="0">
                <a:solidFill>
                  <a:schemeClr val="tx1"/>
                </a:solidFill>
              </a:rPr>
              <a:t>Supervised By :</a:t>
            </a:r>
          </a:p>
          <a:p>
            <a:pPr algn="ctr"/>
            <a:r>
              <a:rPr lang="en-US" b="1" dirty="0"/>
              <a:t>Prof. </a:t>
            </a:r>
            <a:r>
              <a:rPr lang="en-US" b="1" dirty="0" err="1"/>
              <a:t>Shawkat</a:t>
            </a:r>
            <a:r>
              <a:rPr lang="en-US" b="1" dirty="0"/>
              <a:t> K. </a:t>
            </a:r>
            <a:r>
              <a:rPr lang="en-US" b="1" dirty="0" err="1"/>
              <a:t>Guirguis</a:t>
            </a:r>
            <a:endParaRPr lang="en-US" b="1" dirty="0"/>
          </a:p>
          <a:p>
            <a:pPr algn="ctr"/>
            <a:r>
              <a:rPr lang="en-US" b="1" dirty="0"/>
              <a:t>Professor of Computer Science &amp; Informatics</a:t>
            </a:r>
          </a:p>
          <a:p>
            <a:pPr algn="ctr"/>
            <a:r>
              <a:rPr lang="en-US" b="1" dirty="0"/>
              <a:t>Information Technology Department</a:t>
            </a:r>
          </a:p>
          <a:p>
            <a:pPr algn="ctr"/>
            <a:r>
              <a:rPr lang="en-US" b="1" dirty="0"/>
              <a:t>Institute of Graduate Studies &amp; Research</a:t>
            </a:r>
          </a:p>
          <a:p>
            <a:pPr algn="ctr"/>
            <a:r>
              <a:rPr lang="en-US" b="1" dirty="0"/>
              <a:t>Alexandria University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67145"/>
            <a:ext cx="10018713" cy="852055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Decryption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2" y="1427018"/>
            <a:ext cx="10236634" cy="5181599"/>
          </a:xfrm>
        </p:spPr>
        <p:txBody>
          <a:bodyPr>
            <a:normAutofit/>
          </a:bodyPr>
          <a:lstStyle/>
          <a:p>
            <a:r>
              <a:rPr lang="en-US" dirty="0"/>
              <a:t>Cracking </a:t>
            </a:r>
            <a:r>
              <a:rPr lang="en-US" dirty="0" smtClean="0"/>
              <a:t>cipher </a:t>
            </a:r>
            <a:r>
              <a:rPr lang="en-US" dirty="0"/>
              <a:t>text by Caesar Cipher Algorithm using Correlation Coefficient Method </a:t>
            </a:r>
            <a:r>
              <a:rPr lang="en-US" dirty="0" smtClean="0"/>
              <a:t>by: </a:t>
            </a:r>
            <a:endParaRPr lang="en-US" dirty="0"/>
          </a:p>
          <a:p>
            <a:r>
              <a:rPr lang="en-US" dirty="0" smtClean="0"/>
              <a:t>calculation </a:t>
            </a:r>
            <a:r>
              <a:rPr lang="en-US" dirty="0"/>
              <a:t>message letter frequency distribution</a:t>
            </a:r>
          </a:p>
          <a:p>
            <a:r>
              <a:rPr lang="en-US" dirty="0" smtClean="0"/>
              <a:t>calculate </a:t>
            </a:r>
            <a:r>
              <a:rPr lang="en-US" dirty="0"/>
              <a:t>Correlation between message letter frequency </a:t>
            </a:r>
            <a:endParaRPr lang="en-US" dirty="0" smtClean="0"/>
          </a:p>
          <a:p>
            <a:r>
              <a:rPr lang="en-US" dirty="0" smtClean="0"/>
              <a:t>List </a:t>
            </a:r>
            <a:r>
              <a:rPr lang="en-US" dirty="0"/>
              <a:t>and English letter frequency distribution</a:t>
            </a:r>
          </a:p>
          <a:p>
            <a:r>
              <a:rPr lang="en-US" dirty="0" smtClean="0"/>
              <a:t>shift </a:t>
            </a:r>
            <a:r>
              <a:rPr lang="en-US" dirty="0"/>
              <a:t>message frequency list by one </a:t>
            </a:r>
            <a:r>
              <a:rPr lang="en-US" dirty="0" smtClean="0"/>
              <a:t>step and </a:t>
            </a:r>
            <a:r>
              <a:rPr lang="en-US" dirty="0"/>
              <a:t>calculate Correlation again </a:t>
            </a:r>
          </a:p>
          <a:p>
            <a:r>
              <a:rPr lang="en-US" dirty="0" smtClean="0"/>
              <a:t>repeat this steps  </a:t>
            </a:r>
            <a:r>
              <a:rPr lang="en-US" dirty="0"/>
              <a:t>for 26 time number </a:t>
            </a:r>
            <a:r>
              <a:rPr lang="en-US" dirty="0" smtClean="0"/>
              <a:t>of English </a:t>
            </a:r>
            <a:r>
              <a:rPr lang="en-US" dirty="0"/>
              <a:t>letters</a:t>
            </a:r>
          </a:p>
          <a:p>
            <a:r>
              <a:rPr lang="en-US" dirty="0" smtClean="0"/>
              <a:t>find </a:t>
            </a:r>
            <a:r>
              <a:rPr lang="en-US" dirty="0"/>
              <a:t>max Correlation Coefficient</a:t>
            </a:r>
          </a:p>
          <a:p>
            <a:r>
              <a:rPr lang="en-US" dirty="0" smtClean="0"/>
              <a:t>get </a:t>
            </a:r>
            <a:r>
              <a:rPr lang="en-US" dirty="0"/>
              <a:t>index of max Correlation Coefficient this is the </a:t>
            </a:r>
            <a:r>
              <a:rPr lang="en-US" dirty="0" smtClean="0"/>
              <a:t>KEY</a:t>
            </a:r>
          </a:p>
          <a:p>
            <a:r>
              <a:rPr lang="en-US" dirty="0" smtClean="0"/>
              <a:t>use </a:t>
            </a:r>
            <a:r>
              <a:rPr lang="en-US" dirty="0"/>
              <a:t>the KEY to Decrypt cipher message </a:t>
            </a:r>
          </a:p>
        </p:txBody>
      </p:sp>
    </p:spTree>
    <p:extLst>
      <p:ext uri="{BB962C8B-B14F-4D97-AF65-F5344CB8AC3E}">
        <p14:creationId xmlns:p14="http://schemas.microsoft.com/office/powerpoint/2010/main" val="22144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81001"/>
            <a:ext cx="10018713" cy="83820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Decryption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802" y="2431472"/>
            <a:ext cx="7244054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To Crack cipher text first you have to detect Key </a:t>
            </a:r>
          </a:p>
          <a:p>
            <a:r>
              <a:rPr lang="en-US" dirty="0" err="1" smtClean="0"/>
              <a:t>DetectKey</a:t>
            </a:r>
            <a:r>
              <a:rPr lang="en-US" dirty="0" smtClean="0"/>
              <a:t> function use sub functions</a:t>
            </a:r>
          </a:p>
          <a:p>
            <a:r>
              <a:rPr lang="en-US" dirty="0" err="1" smtClean="0"/>
              <a:t>GetMessageFrequency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ShiftOneStep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CalculateCorrelationCoeff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Then use this key to decipher() message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485" y="3041072"/>
            <a:ext cx="5351970" cy="2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8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19546"/>
            <a:ext cx="10018713" cy="768927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Decryption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82437"/>
            <a:ext cx="4909130" cy="47538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Detect </a:t>
            </a:r>
            <a:r>
              <a:rPr lang="en-US" dirty="0">
                <a:solidFill>
                  <a:srgbClr val="FF0000"/>
                </a:solidFill>
              </a:rPr>
              <a:t>cipher </a:t>
            </a:r>
            <a:r>
              <a:rPr lang="en-US" dirty="0"/>
              <a:t>key by calculation message letter frequency distribution</a:t>
            </a:r>
          </a:p>
          <a:p>
            <a:r>
              <a:rPr lang="en-US" dirty="0" smtClean="0"/>
              <a:t>calculate </a:t>
            </a:r>
            <a:r>
              <a:rPr lang="en-US" dirty="0"/>
              <a:t>Correlation between message letter frequency List and English letter frequency distribution</a:t>
            </a:r>
          </a:p>
          <a:p>
            <a:r>
              <a:rPr lang="en-US" dirty="0" smtClean="0"/>
              <a:t>shift </a:t>
            </a:r>
            <a:r>
              <a:rPr lang="en-US" dirty="0"/>
              <a:t>message frequency list by one step and calculate Correlation again </a:t>
            </a:r>
          </a:p>
          <a:p>
            <a:r>
              <a:rPr lang="en-US" dirty="0" smtClean="0"/>
              <a:t>repeat </a:t>
            </a:r>
            <a:r>
              <a:rPr lang="en-US" dirty="0"/>
              <a:t>it for 26 time number of </a:t>
            </a:r>
            <a:r>
              <a:rPr lang="en-US" dirty="0" smtClean="0"/>
              <a:t>English </a:t>
            </a:r>
            <a:r>
              <a:rPr lang="en-US" dirty="0"/>
              <a:t>letters</a:t>
            </a:r>
          </a:p>
          <a:p>
            <a:r>
              <a:rPr lang="en-US" dirty="0" smtClean="0"/>
              <a:t>find </a:t>
            </a:r>
            <a:r>
              <a:rPr lang="en-US" dirty="0"/>
              <a:t>max Correlation Coefficient</a:t>
            </a:r>
          </a:p>
          <a:p>
            <a:r>
              <a:rPr lang="en-US" dirty="0" smtClean="0"/>
              <a:t>get </a:t>
            </a:r>
            <a:r>
              <a:rPr lang="en-US" dirty="0"/>
              <a:t>index of max Correlation Coefficient this is the KEY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440" y="1801091"/>
            <a:ext cx="5663970" cy="464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1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95" y="450273"/>
            <a:ext cx="10018713" cy="865909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Decryption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2106" y="2245735"/>
            <a:ext cx="4930345" cy="3124201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GetMessageFrequency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Calculate </a:t>
            </a:r>
            <a:r>
              <a:rPr lang="en-US" dirty="0"/>
              <a:t>message letters frequency </a:t>
            </a:r>
            <a:r>
              <a:rPr lang="en-US" dirty="0" smtClean="0"/>
              <a:t>distribution</a:t>
            </a:r>
          </a:p>
          <a:p>
            <a:r>
              <a:rPr lang="en-US" dirty="0" smtClean="0"/>
              <a:t>By counting each letter in message and divide it with message length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112" y="2245735"/>
            <a:ext cx="5355215" cy="39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3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17815"/>
            <a:ext cx="10018713" cy="782782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Decryption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00597"/>
            <a:ext cx="6412781" cy="112914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Calculate Correlation Coefficient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83" y="2083379"/>
            <a:ext cx="9921441" cy="44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86616"/>
            <a:ext cx="10018713" cy="713509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Decryption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978" y="1320942"/>
            <a:ext cx="6412781" cy="395763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Calculate Correlation Coefficient </a:t>
            </a:r>
            <a:r>
              <a:rPr lang="en-US" dirty="0" smtClean="0">
                <a:solidFill>
                  <a:srgbClr val="FF0000"/>
                </a:solidFill>
              </a:rPr>
              <a:t>function</a:t>
            </a:r>
          </a:p>
          <a:p>
            <a:r>
              <a:rPr lang="en-US" dirty="0"/>
              <a:t>Calculate Correlation Coefficient function between each character frequency in message and its </a:t>
            </a:r>
            <a:r>
              <a:rPr lang="en-US" dirty="0" smtClean="0"/>
              <a:t>equivalent English </a:t>
            </a:r>
            <a:r>
              <a:rPr lang="en-US" dirty="0"/>
              <a:t>letter frequency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According to this Equation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810" y="1736579"/>
            <a:ext cx="4781550" cy="479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462" y="4549918"/>
            <a:ext cx="53244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01782"/>
            <a:ext cx="10018713" cy="900545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Decryption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19744"/>
            <a:ext cx="4265326" cy="3934692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ShiftOneStep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shift list of </a:t>
            </a:r>
            <a:r>
              <a:rPr lang="en-US" dirty="0" smtClean="0"/>
              <a:t>message frequencies </a:t>
            </a:r>
            <a:r>
              <a:rPr lang="en-US" dirty="0"/>
              <a:t>by one step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835" y="2831522"/>
            <a:ext cx="5541688" cy="221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7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22565"/>
            <a:ext cx="10018713" cy="893618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Decryption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089" y="1593273"/>
            <a:ext cx="4265326" cy="45888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Search for each letter of the message in English Dictionary and get its equivalent number </a:t>
            </a:r>
          </a:p>
          <a:p>
            <a:r>
              <a:rPr lang="en-US" dirty="0" smtClean="0"/>
              <a:t>Subtract </a:t>
            </a:r>
            <a:r>
              <a:rPr lang="en-US" dirty="0"/>
              <a:t>letter number with given Key </a:t>
            </a:r>
            <a:r>
              <a:rPr lang="en-US" dirty="0" smtClean="0"/>
              <a:t>if number was negative then add 26 to it </a:t>
            </a:r>
          </a:p>
          <a:p>
            <a:r>
              <a:rPr lang="en-US" dirty="0" smtClean="0"/>
              <a:t>take </a:t>
            </a:r>
            <a:r>
              <a:rPr lang="en-US" dirty="0"/>
              <a:t>its modulus to 26 </a:t>
            </a:r>
          </a:p>
          <a:p>
            <a:r>
              <a:rPr lang="en-US" dirty="0"/>
              <a:t>Return equivalent latter for this number </a:t>
            </a:r>
          </a:p>
          <a:p>
            <a:r>
              <a:rPr lang="en-US" dirty="0"/>
              <a:t>If message letter not found in dictionary its return same letter such as any special letters (?,!,1,2,…)</a:t>
            </a:r>
          </a:p>
          <a:p>
            <a:r>
              <a:rPr lang="en-US" dirty="0"/>
              <a:t>Return </a:t>
            </a:r>
            <a:r>
              <a:rPr lang="en-US" dirty="0" smtClean="0"/>
              <a:t>Plain </a:t>
            </a:r>
            <a:r>
              <a:rPr lang="en-US" dirty="0"/>
              <a:t>message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415" y="1867332"/>
            <a:ext cx="65341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3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81001"/>
            <a:ext cx="10018713" cy="782782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Program </a:t>
            </a:r>
            <a:endParaRPr lang="en-US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691" y="1163783"/>
            <a:ext cx="8825345" cy="537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48153">
            <a:off x="2048449" y="2407004"/>
            <a:ext cx="818819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 smtClean="0">
                <a:ln w="0"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Thank You </a:t>
            </a:r>
            <a:endParaRPr lang="en-US" sz="9600" b="0" cap="none" spc="0" dirty="0">
              <a:ln w="0"/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399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US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Program </a:t>
            </a:r>
            <a:r>
              <a:rPr lang="en-US" sz="3200" dirty="0" smtClean="0"/>
              <a:t>Workflow</a:t>
            </a:r>
          </a:p>
          <a:p>
            <a:r>
              <a:rPr lang="en-US" sz="3200" dirty="0" smtClean="0"/>
              <a:t>Encryption Functions </a:t>
            </a:r>
          </a:p>
          <a:p>
            <a:r>
              <a:rPr lang="en-US" sz="3200" dirty="0" smtClean="0"/>
              <a:t>Automatic Decryption function </a:t>
            </a:r>
          </a:p>
          <a:p>
            <a:r>
              <a:rPr lang="en-US" sz="3200" dirty="0" smtClean="0"/>
              <a:t>Program Samples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326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638" y="173183"/>
            <a:ext cx="10018713" cy="72736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Workflow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832" y="1020128"/>
            <a:ext cx="7562707" cy="5238192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10053346" y="1731818"/>
            <a:ext cx="2011047" cy="808443"/>
          </a:xfrm>
          <a:prstGeom prst="wedgeEllipseCallout">
            <a:avLst>
              <a:gd name="adj1" fmla="val -79924"/>
              <a:gd name="adj2" fmla="val 738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 text from file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10145276" y="2975681"/>
            <a:ext cx="1727856" cy="612648"/>
          </a:xfrm>
          <a:prstGeom prst="wedgeEllipseCallout">
            <a:avLst>
              <a:gd name="adj1" fmla="val -79924"/>
              <a:gd name="adj2" fmla="val 738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Empty text 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9672886" y="4286825"/>
            <a:ext cx="2391507" cy="741603"/>
          </a:xfrm>
          <a:prstGeom prst="wedgeEllipseCallout">
            <a:avLst>
              <a:gd name="adj1" fmla="val -42956"/>
              <a:gd name="adj2" fmla="val 849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 cipher text from file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1620143" y="4286825"/>
            <a:ext cx="1327697" cy="745424"/>
          </a:xfrm>
          <a:prstGeom prst="wedgeEllipseCallout">
            <a:avLst>
              <a:gd name="adj1" fmla="val 124224"/>
              <a:gd name="adj2" fmla="val 27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Cipher 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1620143" y="1554590"/>
            <a:ext cx="1784897" cy="653765"/>
          </a:xfrm>
          <a:prstGeom prst="wedgeEllipseCallout">
            <a:avLst>
              <a:gd name="adj1" fmla="val 85725"/>
              <a:gd name="adj2" fmla="val 36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Plain Text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1871003" y="2975681"/>
            <a:ext cx="1442108" cy="789877"/>
          </a:xfrm>
          <a:prstGeom prst="wedgeEllipseCallout">
            <a:avLst>
              <a:gd name="adj1" fmla="val 86264"/>
              <a:gd name="adj2" fmla="val 61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Encrypt with key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7136645" y="2141185"/>
            <a:ext cx="1535723" cy="1011725"/>
          </a:xfrm>
          <a:prstGeom prst="wedgeEllipseCallout">
            <a:avLst>
              <a:gd name="adj1" fmla="val 27698"/>
              <a:gd name="adj2" fmla="val 99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Cracking Cipher text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4967191" y="2344467"/>
            <a:ext cx="1829875" cy="923198"/>
          </a:xfrm>
          <a:prstGeom prst="wedgeEllipseCallout">
            <a:avLst>
              <a:gd name="adj1" fmla="val 23899"/>
              <a:gd name="adj2" fmla="val 107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Cipher Key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flipH="1">
            <a:off x="8672368" y="2141185"/>
            <a:ext cx="478302" cy="30632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16200000" flipH="1">
            <a:off x="4021916" y="4039654"/>
            <a:ext cx="432833" cy="2651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16200000" flipH="1">
            <a:off x="3968932" y="3213565"/>
            <a:ext cx="432833" cy="2651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flipH="1">
            <a:off x="4967191" y="3792386"/>
            <a:ext cx="478302" cy="30632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flipH="1">
            <a:off x="8672368" y="5149326"/>
            <a:ext cx="478302" cy="30632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5400000" flipH="1">
            <a:off x="7822855" y="4137318"/>
            <a:ext cx="478302" cy="30632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5400000" flipH="1">
            <a:off x="7257711" y="3114503"/>
            <a:ext cx="478302" cy="30632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 flipH="1">
            <a:off x="6658343" y="3639224"/>
            <a:ext cx="478302" cy="30632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66951" y="407124"/>
            <a:ext cx="1371600" cy="73933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Auto Decrypt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620143" y="435309"/>
            <a:ext cx="1334900" cy="6540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Encrypt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96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76312"/>
            <a:ext cx="10018713" cy="889782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37855"/>
            <a:ext cx="10018713" cy="4253345"/>
          </a:xfrm>
        </p:spPr>
        <p:txBody>
          <a:bodyPr/>
          <a:lstStyle/>
          <a:p>
            <a:pPr marL="0" indent="0">
              <a:buNone/>
            </a:pPr>
            <a:r>
              <a:rPr lang="en-US" b="1" i="1" u="sng" dirty="0" smtClean="0">
                <a:solidFill>
                  <a:srgbClr val="FF0000"/>
                </a:solidFill>
              </a:rPr>
              <a:t>Encryption Workflow: </a:t>
            </a:r>
          </a:p>
          <a:p>
            <a:r>
              <a:rPr lang="en-US" dirty="0" smtClean="0"/>
              <a:t>Click Read File beside plain text area to read text file or type plain text in text box </a:t>
            </a:r>
          </a:p>
          <a:p>
            <a:r>
              <a:rPr lang="en-US" dirty="0" smtClean="0"/>
              <a:t>Enter cipher Key </a:t>
            </a:r>
          </a:p>
          <a:p>
            <a:r>
              <a:rPr lang="en-US" dirty="0" smtClean="0"/>
              <a:t>Press Encrypt button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82782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76400"/>
            <a:ext cx="10018713" cy="4294909"/>
          </a:xfrm>
        </p:spPr>
        <p:txBody>
          <a:bodyPr/>
          <a:lstStyle/>
          <a:p>
            <a:pPr marL="0" indent="0">
              <a:buNone/>
            </a:pPr>
            <a:r>
              <a:rPr lang="en-US" b="1" i="1" u="sng" dirty="0" smtClean="0">
                <a:solidFill>
                  <a:srgbClr val="FF0000"/>
                </a:solidFill>
              </a:rPr>
              <a:t>Decryption </a:t>
            </a:r>
            <a:r>
              <a:rPr lang="en-US" b="1" i="1" u="sng" dirty="0">
                <a:solidFill>
                  <a:srgbClr val="FF0000"/>
                </a:solidFill>
              </a:rPr>
              <a:t>Workflow: </a:t>
            </a:r>
          </a:p>
          <a:p>
            <a:r>
              <a:rPr lang="en-US" dirty="0"/>
              <a:t>Click Read File beside </a:t>
            </a:r>
            <a:r>
              <a:rPr lang="en-US" dirty="0" smtClean="0"/>
              <a:t>cipher </a:t>
            </a:r>
            <a:r>
              <a:rPr lang="en-US" dirty="0"/>
              <a:t>text area to read text file or type plain text in text box </a:t>
            </a:r>
          </a:p>
          <a:p>
            <a:r>
              <a:rPr lang="en-US" dirty="0" smtClean="0"/>
              <a:t>Press Auto Decrypt </a:t>
            </a:r>
            <a:r>
              <a:rPr lang="en-US" dirty="0"/>
              <a:t>button  </a:t>
            </a:r>
          </a:p>
          <a:p>
            <a:r>
              <a:rPr lang="en-US" dirty="0" smtClean="0"/>
              <a:t>The program automatically detect key and write it in key number box</a:t>
            </a:r>
          </a:p>
          <a:p>
            <a:r>
              <a:rPr lang="en-US" dirty="0"/>
              <a:t>The program </a:t>
            </a:r>
            <a:r>
              <a:rPr lang="en-US" dirty="0" smtClean="0"/>
              <a:t>automatically decrypt message and write Plain message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820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Encryption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279" y="1794164"/>
            <a:ext cx="5182776" cy="4162274"/>
          </a:xfrm>
        </p:spPr>
      </p:pic>
    </p:spTree>
    <p:extLst>
      <p:ext uri="{BB962C8B-B14F-4D97-AF65-F5344CB8AC3E}">
        <p14:creationId xmlns:p14="http://schemas.microsoft.com/office/powerpoint/2010/main" val="30708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029" y="365414"/>
            <a:ext cx="10018713" cy="8762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Encryption Function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596" y="1484601"/>
            <a:ext cx="3449783" cy="48006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27732" y="1407104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56" y="1407104"/>
            <a:ext cx="8303758" cy="495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675" y="422563"/>
            <a:ext cx="10018713" cy="852055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Encryption Function</a:t>
            </a:r>
            <a:endParaRPr lang="en-US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5764" y="1641763"/>
            <a:ext cx="10018713" cy="43295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 function take  plain text and encryption key</a:t>
            </a:r>
          </a:p>
          <a:p>
            <a:r>
              <a:rPr lang="en-US" dirty="0" smtClean="0"/>
              <a:t>Initialize </a:t>
            </a:r>
            <a:r>
              <a:rPr lang="en-US" dirty="0"/>
              <a:t>English Dictionary </a:t>
            </a:r>
            <a:r>
              <a:rPr lang="en-US" dirty="0" smtClean="0"/>
              <a:t>that contains all English letters and its equivalent numbers </a:t>
            </a:r>
          </a:p>
          <a:p>
            <a:r>
              <a:rPr lang="en-US" dirty="0" smtClean="0"/>
              <a:t>Search for each letter of the message in English Dictionary and get its equivalent number </a:t>
            </a:r>
          </a:p>
          <a:p>
            <a:r>
              <a:rPr lang="en-US" dirty="0" smtClean="0"/>
              <a:t>Sum letter number with given Key then take its modulus to 26 </a:t>
            </a:r>
          </a:p>
          <a:p>
            <a:r>
              <a:rPr lang="en-US" dirty="0" smtClean="0"/>
              <a:t>Return equivalent latter for this number </a:t>
            </a:r>
          </a:p>
          <a:p>
            <a:r>
              <a:rPr lang="en-US" dirty="0" smtClean="0"/>
              <a:t>If message letter not found in dictionary its return same letter such as any special letters (?,!,1,2,…)</a:t>
            </a:r>
          </a:p>
          <a:p>
            <a:r>
              <a:rPr lang="en-US" dirty="0" smtClean="0"/>
              <a:t>Return Cipher message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87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746" y="346364"/>
            <a:ext cx="10018713" cy="955963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Decryption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58" y="1302327"/>
            <a:ext cx="9991269" cy="5292346"/>
          </a:xfrm>
        </p:spPr>
      </p:pic>
    </p:spTree>
    <p:extLst>
      <p:ext uri="{BB962C8B-B14F-4D97-AF65-F5344CB8AC3E}">
        <p14:creationId xmlns:p14="http://schemas.microsoft.com/office/powerpoint/2010/main" val="18718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517</TotalTime>
  <Words>533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Corbel</vt:lpstr>
      <vt:lpstr>Parallax</vt:lpstr>
      <vt:lpstr>Caesar Cipher Program Encryption and Decryption   </vt:lpstr>
      <vt:lpstr>Contents</vt:lpstr>
      <vt:lpstr>Program Workflow</vt:lpstr>
      <vt:lpstr>Program Workflow</vt:lpstr>
      <vt:lpstr>Program Workflow</vt:lpstr>
      <vt:lpstr>Encryption Function</vt:lpstr>
      <vt:lpstr>Encryption Function   </vt:lpstr>
      <vt:lpstr>Encryption Function</vt:lpstr>
      <vt:lpstr>Decryption Function</vt:lpstr>
      <vt:lpstr>Decryption Function</vt:lpstr>
      <vt:lpstr>Decryption Function</vt:lpstr>
      <vt:lpstr>Decryption Function</vt:lpstr>
      <vt:lpstr>Decryption Function</vt:lpstr>
      <vt:lpstr>Decryption Function</vt:lpstr>
      <vt:lpstr>Decryption Function</vt:lpstr>
      <vt:lpstr>Decryption Function</vt:lpstr>
      <vt:lpstr>Decryption Function</vt:lpstr>
      <vt:lpstr>Test Program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Mahmoud</cp:lastModifiedBy>
  <cp:revision>24</cp:revision>
  <dcterms:created xsi:type="dcterms:W3CDTF">2015-11-13T15:38:52Z</dcterms:created>
  <dcterms:modified xsi:type="dcterms:W3CDTF">2015-11-14T13:01:57Z</dcterms:modified>
</cp:coreProperties>
</file>